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1" r:id="rId1"/>
  </p:sldMasterIdLst>
  <p:sldIdLst>
    <p:sldId id="256" r:id="rId2"/>
    <p:sldId id="257" r:id="rId3"/>
    <p:sldId id="259" r:id="rId4"/>
    <p:sldId id="258" r:id="rId5"/>
    <p:sldId id="270" r:id="rId6"/>
    <p:sldId id="271" r:id="rId7"/>
    <p:sldId id="274" r:id="rId8"/>
    <p:sldId id="261" r:id="rId9"/>
    <p:sldId id="273" r:id="rId10"/>
    <p:sldId id="262" r:id="rId11"/>
    <p:sldId id="263" r:id="rId12"/>
    <p:sldId id="267" r:id="rId13"/>
    <p:sldId id="264" r:id="rId14"/>
    <p:sldId id="268" r:id="rId15"/>
    <p:sldId id="265" r:id="rId16"/>
    <p:sldId id="272" r:id="rId17"/>
    <p:sldId id="266"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anje, Tammy" initials="OT" lastIdx="4" clrIdx="0">
    <p:extLst>
      <p:ext uri="{19B8F6BF-5375-455C-9EA6-DF929625EA0E}">
        <p15:presenceInfo xmlns:p15="http://schemas.microsoft.com/office/powerpoint/2012/main" userId="S-1-5-21-2434490639-2606252032-481819987-257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F8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80" d="100"/>
          <a:sy n="80" d="100"/>
        </p:scale>
        <p:origin x="82" y="2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12T12:11:47.990" idx="1">
    <p:pos x="5797" y="2522"/>
    <p:text>Tips: check the webiste of the organization (is the scholarship in memory of someone, why do they do what they do</p:text>
    <p:extLst>
      <p:ext uri="{C676402C-5697-4E1C-873F-D02D1690AC5C}">
        <p15:threadingInfo xmlns:p15="http://schemas.microsoft.com/office/powerpoint/2012/main" timeZoneBias="480"/>
      </p:ext>
    </p:extLst>
  </p:cm>
  <p:cm authorId="1" dt="2019-12-12T12:13:55.775" idx="2">
    <p:pos x="5358" y="3030"/>
    <p:text>Dependabile,  consistency, honesty, commitment, passion, service to others, education, etc</p:text>
    <p:extLst>
      <p:ext uri="{C676402C-5697-4E1C-873F-D02D1690AC5C}">
        <p15:threadingInfo xmlns:p15="http://schemas.microsoft.com/office/powerpoint/2012/main" timeZoneBias="48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51B3E0-FFE1-43E4-A698-DA8B95043528}" type="datetimeFigureOut">
              <a:rPr lang="en-US" smtClean="0"/>
              <a:t>1/22/2020</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BAEC42E-5E57-4415-AC4A-6A311DAC0134}" type="slidenum">
              <a:rPr lang="en-US" smtClean="0"/>
              <a:t>‹#›</a:t>
            </a:fld>
            <a:endParaRPr lang="en-US"/>
          </a:p>
        </p:txBody>
      </p:sp>
    </p:spTree>
    <p:extLst>
      <p:ext uri="{BB962C8B-B14F-4D97-AF65-F5344CB8AC3E}">
        <p14:creationId xmlns:p14="http://schemas.microsoft.com/office/powerpoint/2010/main" val="12812539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51B3E0-FFE1-43E4-A698-DA8B9504352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334443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51B3E0-FFE1-43E4-A698-DA8B95043528}"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225971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51B3E0-FFE1-43E4-A698-DA8B95043528}"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3872009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51B3E0-FFE1-43E4-A698-DA8B95043528}" type="datetimeFigureOut">
              <a:rPr lang="en-US" smtClean="0"/>
              <a:t>1/22/2020</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136947452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51B3E0-FFE1-43E4-A698-DA8B95043528}"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2040181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51B3E0-FFE1-43E4-A698-DA8B95043528}"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298742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51B3E0-FFE1-43E4-A698-DA8B95043528}"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340639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1B3E0-FFE1-43E4-A698-DA8B95043528}"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EC42E-5E57-4415-AC4A-6A311DAC0134}" type="slidenum">
              <a:rPr lang="en-US" smtClean="0"/>
              <a:t>‹#›</a:t>
            </a:fld>
            <a:endParaRPr lang="en-US"/>
          </a:p>
        </p:txBody>
      </p:sp>
    </p:spTree>
    <p:extLst>
      <p:ext uri="{BB962C8B-B14F-4D97-AF65-F5344CB8AC3E}">
        <p14:creationId xmlns:p14="http://schemas.microsoft.com/office/powerpoint/2010/main" val="230648273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4851B3E0-FFE1-43E4-A698-DA8B95043528}" type="datetimeFigureOut">
              <a:rPr lang="en-US" smtClean="0"/>
              <a:t>1/22/2020</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BAEC42E-5E57-4415-AC4A-6A311DAC013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953269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51B3E0-FFE1-43E4-A698-DA8B95043528}" type="datetimeFigureOut">
              <a:rPr lang="en-US" smtClean="0"/>
              <a:t>1/22/2020</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BAEC42E-5E57-4415-AC4A-6A311DAC013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602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51B3E0-FFE1-43E4-A698-DA8B95043528}" type="datetimeFigureOut">
              <a:rPr lang="en-US" smtClean="0"/>
              <a:t>1/22/2020</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BAEC42E-5E57-4415-AC4A-6A311DAC0134}" type="slidenum">
              <a:rPr lang="en-US" smtClean="0"/>
              <a:t>‹#›</a:t>
            </a:fld>
            <a:endParaRPr lang="en-US"/>
          </a:p>
        </p:txBody>
      </p:sp>
    </p:spTree>
    <p:extLst>
      <p:ext uri="{BB962C8B-B14F-4D97-AF65-F5344CB8AC3E}">
        <p14:creationId xmlns:p14="http://schemas.microsoft.com/office/powerpoint/2010/main" val="3062029229"/>
      </p:ext>
    </p:extLst>
  </p:cSld>
  <p:clrMap bg1="lt1" tx1="dk1" bg2="lt2" tx2="dk2" accent1="accent1" accent2="accent2" accent3="accent3" accent4="accent4" accent5="accent5" accent6="accent6" hlink="hlink" folHlink="folHlink"/>
  <p:sldLayoutIdLst>
    <p:sldLayoutId id="2147484202" r:id="rId1"/>
    <p:sldLayoutId id="2147484203" r:id="rId2"/>
    <p:sldLayoutId id="2147484204" r:id="rId3"/>
    <p:sldLayoutId id="2147484205" r:id="rId4"/>
    <p:sldLayoutId id="2147484206" r:id="rId5"/>
    <p:sldLayoutId id="2147484207" r:id="rId6"/>
    <p:sldLayoutId id="2147484208" r:id="rId7"/>
    <p:sldLayoutId id="2147484209" r:id="rId8"/>
    <p:sldLayoutId id="2147484210" r:id="rId9"/>
    <p:sldLayoutId id="2147484211" r:id="rId10"/>
    <p:sldLayoutId id="2147484212"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osmedanos.edu/scholarships/list.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2091263"/>
            <a:ext cx="9068586" cy="2118272"/>
          </a:xfrm>
        </p:spPr>
        <p:txBody>
          <a:bodyPr/>
          <a:lstStyle/>
          <a:p>
            <a:r>
              <a:rPr lang="en-US" sz="6500" dirty="0" smtClean="0"/>
              <a:t>Scholarship Essay Writing	</a:t>
            </a:r>
            <a:endParaRPr lang="en-US" sz="6500" dirty="0"/>
          </a:p>
        </p:txBody>
      </p:sp>
      <p:sp>
        <p:nvSpPr>
          <p:cNvPr id="3" name="Subtitle 2"/>
          <p:cNvSpPr>
            <a:spLocks noGrp="1"/>
          </p:cNvSpPr>
          <p:nvPr>
            <p:ph type="subTitle" idx="1"/>
          </p:nvPr>
        </p:nvSpPr>
        <p:spPr>
          <a:xfrm>
            <a:off x="1562100" y="4316627"/>
            <a:ext cx="9070848" cy="1005016"/>
          </a:xfrm>
        </p:spPr>
        <p:txBody>
          <a:bodyPr>
            <a:normAutofit fontScale="25000" lnSpcReduction="20000"/>
          </a:bodyPr>
          <a:lstStyle/>
          <a:p>
            <a:pPr algn="ctr"/>
            <a:r>
              <a:rPr lang="en-US" sz="8000" dirty="0" smtClean="0">
                <a:solidFill>
                  <a:schemeClr val="accent1"/>
                </a:solidFill>
              </a:rPr>
              <a:t>Jancy Rickman – Professor of Biology</a:t>
            </a:r>
          </a:p>
          <a:p>
            <a:pPr algn="ctr"/>
            <a:endParaRPr lang="en-US" sz="10000" dirty="0"/>
          </a:p>
          <a:p>
            <a:pPr algn="ctr"/>
            <a:r>
              <a:rPr lang="en-US" sz="8000" dirty="0">
                <a:solidFill>
                  <a:schemeClr val="accent1"/>
                </a:solidFill>
              </a:rPr>
              <a:t>Tammy Oranje – Financial Aid Scholarship Program Specialist</a:t>
            </a:r>
          </a:p>
          <a:p>
            <a:pPr algn="ctr"/>
            <a:endParaRPr lang="en-US" dirty="0"/>
          </a:p>
        </p:txBody>
      </p:sp>
    </p:spTree>
    <p:extLst>
      <p:ext uri="{BB962C8B-B14F-4D97-AF65-F5344CB8AC3E}">
        <p14:creationId xmlns:p14="http://schemas.microsoft.com/office/powerpoint/2010/main" val="135471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your ideas</a:t>
            </a:r>
            <a:endParaRPr lang="en-US" dirty="0"/>
          </a:p>
        </p:txBody>
      </p:sp>
      <p:sp>
        <p:nvSpPr>
          <p:cNvPr id="3" name="Text Placeholder 2"/>
          <p:cNvSpPr>
            <a:spLocks noGrp="1"/>
          </p:cNvSpPr>
          <p:nvPr>
            <p:ph type="body" idx="1"/>
          </p:nvPr>
        </p:nvSpPr>
        <p:spPr/>
        <p:txBody>
          <a:bodyPr/>
          <a:lstStyle/>
          <a:p>
            <a:r>
              <a:rPr lang="en-US" b="1" u="sng" dirty="0" smtClean="0">
                <a:solidFill>
                  <a:schemeClr val="tx2"/>
                </a:solidFill>
              </a:rPr>
              <a:t>Take a few minutes and share your ideas with your group</a:t>
            </a:r>
            <a:endParaRPr lang="en-US" b="1" u="sng" dirty="0">
              <a:solidFill>
                <a:schemeClr val="tx2"/>
              </a:solidFill>
            </a:endParaRPr>
          </a:p>
        </p:txBody>
      </p:sp>
    </p:spTree>
    <p:extLst>
      <p:ext uri="{BB962C8B-B14F-4D97-AF65-F5344CB8AC3E}">
        <p14:creationId xmlns:p14="http://schemas.microsoft.com/office/powerpoint/2010/main" val="297640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Putting The Essay Together</a:t>
            </a:r>
            <a:endParaRPr lang="en-US" dirty="0"/>
          </a:p>
        </p:txBody>
      </p:sp>
      <p:sp>
        <p:nvSpPr>
          <p:cNvPr id="5" name="Content Placeholder 4"/>
          <p:cNvSpPr>
            <a:spLocks noGrp="1"/>
          </p:cNvSpPr>
          <p:nvPr>
            <p:ph idx="1"/>
          </p:nvPr>
        </p:nvSpPr>
        <p:spPr/>
        <p:txBody>
          <a:bodyPr>
            <a:normAutofit/>
          </a:bodyPr>
          <a:lstStyle/>
          <a:p>
            <a:pPr marL="0" indent="0" algn="ctr">
              <a:lnSpc>
                <a:spcPct val="200000"/>
              </a:lnSpc>
              <a:buNone/>
            </a:pPr>
            <a:r>
              <a:rPr lang="en-US" sz="2800" b="1" dirty="0" smtClean="0">
                <a:solidFill>
                  <a:schemeClr val="tx2"/>
                </a:solidFill>
              </a:rPr>
              <a:t>Turning the bullet points into a compelling essay that holds the readers attention by painting a realistic but captivating story about you.</a:t>
            </a:r>
          </a:p>
          <a:p>
            <a:pPr marL="0" indent="0">
              <a:buNone/>
            </a:pPr>
            <a:endParaRPr lang="en-US" sz="2000" dirty="0">
              <a:solidFill>
                <a:schemeClr val="tx2"/>
              </a:solidFill>
            </a:endParaRPr>
          </a:p>
        </p:txBody>
      </p:sp>
    </p:spTree>
    <p:extLst>
      <p:ext uri="{BB962C8B-B14F-4D97-AF65-F5344CB8AC3E}">
        <p14:creationId xmlns:p14="http://schemas.microsoft.com/office/powerpoint/2010/main" val="1879093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447" y="703183"/>
            <a:ext cx="10862441" cy="4585871"/>
          </a:xfrm>
          <a:prstGeom prst="rect">
            <a:avLst/>
          </a:prstGeom>
        </p:spPr>
        <p:txBody>
          <a:bodyPr wrap="square">
            <a:spAutoFit/>
          </a:bodyPr>
          <a:lstStyle/>
          <a:p>
            <a:pPr marL="457200" indent="-457200">
              <a:buFont typeface="Wingdings" panose="05000000000000000000" pitchFamily="2" charset="2"/>
              <a:buChar char="v"/>
            </a:pPr>
            <a:r>
              <a:rPr lang="en-US" sz="2800" dirty="0" smtClean="0"/>
              <a:t>This </a:t>
            </a:r>
            <a:r>
              <a:rPr lang="en-US" sz="2800" dirty="0"/>
              <a:t>your opportunity to tell </a:t>
            </a:r>
            <a:r>
              <a:rPr lang="en-US" sz="2800" b="1" u="sng" dirty="0"/>
              <a:t>your personal story </a:t>
            </a:r>
            <a:r>
              <a:rPr lang="en-US" sz="2800" dirty="0"/>
              <a:t>and </a:t>
            </a:r>
            <a:r>
              <a:rPr lang="en-US" sz="2800" b="1" dirty="0" smtClean="0"/>
              <a:t>demonstrate </a:t>
            </a:r>
            <a:r>
              <a:rPr lang="en-US" sz="2800" dirty="0" smtClean="0"/>
              <a:t>personal </a:t>
            </a:r>
            <a:r>
              <a:rPr lang="en-US" sz="2800" dirty="0"/>
              <a:t>qualities, characteristics, and accomplishments.</a:t>
            </a:r>
          </a:p>
          <a:p>
            <a:endParaRPr lang="en-US" sz="2000" dirty="0"/>
          </a:p>
          <a:p>
            <a:endParaRPr lang="en-US" sz="2000" dirty="0"/>
          </a:p>
          <a:p>
            <a:pPr marL="285750" indent="-285750">
              <a:buFont typeface="Wingdings" panose="05000000000000000000" pitchFamily="2" charset="2"/>
              <a:buChar char="v"/>
            </a:pPr>
            <a:r>
              <a:rPr lang="en-US" sz="2800" dirty="0" smtClean="0"/>
              <a:t> The essay </a:t>
            </a:r>
            <a:r>
              <a:rPr lang="en-US" sz="2800" dirty="0"/>
              <a:t>should focus on </a:t>
            </a:r>
            <a:r>
              <a:rPr lang="en-US" sz="2800" b="1" dirty="0"/>
              <a:t>YOU</a:t>
            </a:r>
            <a:r>
              <a:rPr lang="en-US" sz="2800" dirty="0"/>
              <a:t>, and </a:t>
            </a:r>
            <a:r>
              <a:rPr lang="en-US" sz="2800" b="1" dirty="0" smtClean="0"/>
              <a:t>what you have achieved, how you have succeeded thus far in your life.</a:t>
            </a:r>
            <a:endParaRPr lang="en-US" sz="2800" dirty="0" smtClean="0"/>
          </a:p>
          <a:p>
            <a:pPr marL="285750" indent="-285750">
              <a:buFont typeface="Wingdings" panose="05000000000000000000" pitchFamily="2" charset="2"/>
              <a:buChar char="v"/>
            </a:pPr>
            <a:endParaRPr lang="en-US" sz="2800" dirty="0"/>
          </a:p>
          <a:p>
            <a:pPr marL="285750" indent="-285750">
              <a:buFont typeface="Wingdings" panose="05000000000000000000" pitchFamily="2" charset="2"/>
              <a:buChar char="v"/>
            </a:pPr>
            <a:r>
              <a:rPr lang="en-US" sz="2800" dirty="0"/>
              <a:t>With each story (anecdote): </a:t>
            </a:r>
            <a:r>
              <a:rPr lang="en-US" sz="2800" b="1" dirty="0" smtClean="0"/>
              <a:t>describe</a:t>
            </a:r>
            <a:r>
              <a:rPr lang="en-US" sz="2800" dirty="0" smtClean="0"/>
              <a:t> what </a:t>
            </a:r>
            <a:r>
              <a:rPr lang="en-US" sz="2800" dirty="0"/>
              <a:t>happened, </a:t>
            </a:r>
            <a:r>
              <a:rPr lang="en-US" sz="2800" dirty="0" smtClean="0"/>
              <a:t>how or why it happened, </a:t>
            </a:r>
            <a:r>
              <a:rPr lang="en-US" sz="2800" dirty="0"/>
              <a:t>and </a:t>
            </a:r>
            <a:r>
              <a:rPr lang="en-US" sz="2800" dirty="0" smtClean="0"/>
              <a:t>why </a:t>
            </a:r>
            <a:r>
              <a:rPr lang="en-US" sz="2800" dirty="0"/>
              <a:t>it </a:t>
            </a:r>
            <a:r>
              <a:rPr lang="en-US" sz="2800" dirty="0" smtClean="0"/>
              <a:t>is important for the scholarship selection committee to know.</a:t>
            </a:r>
            <a:endParaRPr lang="en-US" sz="2800" dirty="0"/>
          </a:p>
        </p:txBody>
      </p:sp>
    </p:spTree>
    <p:extLst>
      <p:ext uri="{BB962C8B-B14F-4D97-AF65-F5344CB8AC3E}">
        <p14:creationId xmlns:p14="http://schemas.microsoft.com/office/powerpoint/2010/main" val="1172462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7030A0"/>
                </a:solidFill>
              </a:rPr>
              <a:t>Showing</a:t>
            </a:r>
            <a:r>
              <a:rPr lang="en-US" dirty="0" smtClean="0"/>
              <a:t> vs. </a:t>
            </a:r>
            <a:r>
              <a:rPr lang="en-US" dirty="0" smtClean="0">
                <a:solidFill>
                  <a:srgbClr val="FF0000"/>
                </a:solidFill>
              </a:rPr>
              <a:t>Telling</a:t>
            </a:r>
            <a:endParaRPr lang="en-US" dirty="0">
              <a:solidFill>
                <a:srgbClr val="FF0000"/>
              </a:solidFill>
            </a:endParaRPr>
          </a:p>
        </p:txBody>
      </p:sp>
      <p:sp>
        <p:nvSpPr>
          <p:cNvPr id="3" name="Content Placeholder 2"/>
          <p:cNvSpPr>
            <a:spLocks noGrp="1"/>
          </p:cNvSpPr>
          <p:nvPr>
            <p:ph idx="1"/>
          </p:nvPr>
        </p:nvSpPr>
        <p:spPr>
          <a:xfrm>
            <a:off x="1066800" y="1677450"/>
            <a:ext cx="10058400" cy="4975597"/>
          </a:xfrm>
        </p:spPr>
        <p:txBody>
          <a:bodyPr>
            <a:noAutofit/>
          </a:bodyPr>
          <a:lstStyle/>
          <a:p>
            <a:pPr marL="0" indent="0">
              <a:buNone/>
            </a:pPr>
            <a:r>
              <a:rPr lang="en-US" sz="2800" dirty="0" smtClean="0"/>
              <a:t>Your essay should </a:t>
            </a:r>
            <a:r>
              <a:rPr lang="en-US" sz="2800" dirty="0" smtClean="0">
                <a:solidFill>
                  <a:srgbClr val="7030A0"/>
                </a:solidFill>
              </a:rPr>
              <a:t>“paint a picture” </a:t>
            </a:r>
            <a:r>
              <a:rPr lang="en-US" sz="2800" dirty="0" smtClean="0"/>
              <a:t>of you, representing your personal story, values, aspirations and why you are deserving of the organizations support.</a:t>
            </a:r>
          </a:p>
          <a:p>
            <a:pPr marL="0" indent="0">
              <a:buNone/>
            </a:pPr>
            <a:endParaRPr lang="en-US" sz="2800" dirty="0"/>
          </a:p>
          <a:p>
            <a:pPr marL="0" indent="0">
              <a:buNone/>
            </a:pPr>
            <a:r>
              <a:rPr lang="en-US" sz="2800" b="1" u="sng" dirty="0" smtClean="0">
                <a:solidFill>
                  <a:srgbClr val="7030A0"/>
                </a:solidFill>
              </a:rPr>
              <a:t>Showing</a:t>
            </a:r>
            <a:r>
              <a:rPr lang="en-US" sz="2800" b="1" dirty="0" smtClean="0">
                <a:solidFill>
                  <a:schemeClr val="tx2"/>
                </a:solidFill>
              </a:rPr>
              <a:t>:  </a:t>
            </a:r>
            <a:r>
              <a:rPr lang="en-US" sz="2800" dirty="0" smtClean="0"/>
              <a:t>Invokes on the reader a mental image of the story.  Showing incorporates details, specifics, and examples of HOW you did something. </a:t>
            </a:r>
          </a:p>
          <a:p>
            <a:pPr marL="0" indent="0">
              <a:buNone/>
            </a:pPr>
            <a:endParaRPr lang="en-US" sz="2800" dirty="0"/>
          </a:p>
          <a:p>
            <a:pPr marL="0" indent="0">
              <a:buNone/>
            </a:pPr>
            <a:r>
              <a:rPr lang="en-US" sz="2800" b="1" u="sng" dirty="0" smtClean="0">
                <a:solidFill>
                  <a:srgbClr val="FF0000"/>
                </a:solidFill>
              </a:rPr>
              <a:t>Telling</a:t>
            </a:r>
            <a:r>
              <a:rPr lang="en-US" sz="2800" b="1" u="sng" dirty="0" smtClean="0">
                <a:solidFill>
                  <a:schemeClr val="tx2"/>
                </a:solidFill>
              </a:rPr>
              <a:t>: </a:t>
            </a:r>
            <a:r>
              <a:rPr lang="en-US" sz="2800" dirty="0" smtClean="0"/>
              <a:t>Summarizes or tells the reader WHAT happened.  Telling is explaining, analyzing, and reflecting.</a:t>
            </a:r>
            <a:endParaRPr lang="en-US" sz="2800" b="1" u="sng" dirty="0">
              <a:solidFill>
                <a:schemeClr val="tx2"/>
              </a:solidFill>
            </a:endParaRPr>
          </a:p>
        </p:txBody>
      </p:sp>
    </p:spTree>
    <p:extLst>
      <p:ext uri="{BB962C8B-B14F-4D97-AF65-F5344CB8AC3E}">
        <p14:creationId xmlns:p14="http://schemas.microsoft.com/office/powerpoint/2010/main" val="1268849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how don't tell worksheet answ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5170" y="740404"/>
            <a:ext cx="5865758" cy="505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16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 Always use details and examples</a:t>
            </a:r>
            <a:endParaRPr lang="en-US" dirty="0"/>
          </a:p>
        </p:txBody>
      </p:sp>
      <p:sp>
        <p:nvSpPr>
          <p:cNvPr id="3" name="Content Placeholder 2"/>
          <p:cNvSpPr>
            <a:spLocks noGrp="1"/>
          </p:cNvSpPr>
          <p:nvPr>
            <p:ph type="body" idx="1"/>
          </p:nvPr>
        </p:nvSpPr>
        <p:spPr/>
        <p:txBody>
          <a:bodyPr>
            <a:normAutofit/>
          </a:bodyPr>
          <a:lstStyle/>
          <a:p>
            <a:r>
              <a:rPr lang="en-US" sz="2800" dirty="0" smtClean="0"/>
              <a:t>Detached (telling)</a:t>
            </a:r>
            <a:r>
              <a:rPr lang="en-US" sz="2800" dirty="0"/>
              <a:t>	</a:t>
            </a:r>
            <a:endParaRPr lang="en-US" sz="2800" b="1" dirty="0"/>
          </a:p>
        </p:txBody>
      </p:sp>
      <p:sp>
        <p:nvSpPr>
          <p:cNvPr id="5" name="Content Placeholder 4"/>
          <p:cNvSpPr>
            <a:spLocks noGrp="1"/>
          </p:cNvSpPr>
          <p:nvPr>
            <p:ph sz="half" idx="2"/>
          </p:nvPr>
        </p:nvSpPr>
        <p:spPr/>
        <p:txBody>
          <a:bodyPr/>
          <a:lstStyle/>
          <a:p>
            <a:pPr marL="0" indent="0">
              <a:buNone/>
            </a:pPr>
            <a:r>
              <a:rPr lang="en-US" dirty="0" smtClean="0"/>
              <a:t>My name is ….. And my career goal is to become a nurse. </a:t>
            </a:r>
            <a:endParaRPr lang="en-US" dirty="0"/>
          </a:p>
        </p:txBody>
      </p:sp>
      <p:sp>
        <p:nvSpPr>
          <p:cNvPr id="6" name="Text Placeholder 5"/>
          <p:cNvSpPr>
            <a:spLocks noGrp="1"/>
          </p:cNvSpPr>
          <p:nvPr>
            <p:ph type="body" sz="quarter" idx="3"/>
          </p:nvPr>
        </p:nvSpPr>
        <p:spPr/>
        <p:txBody>
          <a:bodyPr>
            <a:normAutofit/>
          </a:bodyPr>
          <a:lstStyle/>
          <a:p>
            <a:r>
              <a:rPr lang="en-US" sz="2800" dirty="0" smtClean="0"/>
              <a:t>Detailed (showing)</a:t>
            </a:r>
            <a:endParaRPr lang="en-US" sz="2800" dirty="0"/>
          </a:p>
        </p:txBody>
      </p:sp>
      <p:sp>
        <p:nvSpPr>
          <p:cNvPr id="7" name="Content Placeholder 6"/>
          <p:cNvSpPr>
            <a:spLocks noGrp="1"/>
          </p:cNvSpPr>
          <p:nvPr>
            <p:ph sz="quarter" idx="4"/>
          </p:nvPr>
        </p:nvSpPr>
        <p:spPr/>
        <p:txBody>
          <a:bodyPr/>
          <a:lstStyle/>
          <a:p>
            <a:pPr marL="0" indent="0">
              <a:buNone/>
            </a:pPr>
            <a:r>
              <a:rPr lang="en-US" dirty="0" smtClean="0"/>
              <a:t>Growing up </a:t>
            </a:r>
            <a:r>
              <a:rPr lang="en-US" dirty="0" smtClean="0"/>
              <a:t>in the country of Brazil, only the people with money were granted access to medical care.  Often, my family was denied access to medical care because we did not have the financial means to pay for medical services.  This is why I want to become a nurse so I can help others with low income get the medical help they need.</a:t>
            </a:r>
            <a:endParaRPr lang="en-US" dirty="0"/>
          </a:p>
        </p:txBody>
      </p:sp>
    </p:spTree>
    <p:extLst>
      <p:ext uri="{BB962C8B-B14F-4D97-AF65-F5344CB8AC3E}">
        <p14:creationId xmlns:p14="http://schemas.microsoft.com/office/powerpoint/2010/main" val="2962819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Breakout Session – 10 minutes	</a:t>
            </a:r>
            <a:endParaRPr lang="en-US" dirty="0"/>
          </a:p>
        </p:txBody>
      </p:sp>
      <p:sp>
        <p:nvSpPr>
          <p:cNvPr id="3" name="Content Placeholder 2"/>
          <p:cNvSpPr>
            <a:spLocks noGrp="1"/>
          </p:cNvSpPr>
          <p:nvPr>
            <p:ph idx="1"/>
          </p:nvPr>
        </p:nvSpPr>
        <p:spPr/>
        <p:txBody>
          <a:bodyPr>
            <a:normAutofit/>
          </a:bodyPr>
          <a:lstStyle/>
          <a:p>
            <a:pPr marL="0" indent="0" algn="ctr">
              <a:buNone/>
            </a:pPr>
            <a:r>
              <a:rPr lang="en-US" sz="2400" dirty="0" smtClean="0"/>
              <a:t>Use one item from your list to practice “showing vs telling”</a:t>
            </a:r>
            <a:endParaRPr lang="en-US" sz="2400" dirty="0"/>
          </a:p>
        </p:txBody>
      </p:sp>
    </p:spTree>
    <p:extLst>
      <p:ext uri="{BB962C8B-B14F-4D97-AF65-F5344CB8AC3E}">
        <p14:creationId xmlns:p14="http://schemas.microsoft.com/office/powerpoint/2010/main" val="1296585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Basics/Logistics</a:t>
            </a:r>
            <a:endParaRPr lang="en-US" dirty="0"/>
          </a:p>
        </p:txBody>
      </p:sp>
      <p:sp>
        <p:nvSpPr>
          <p:cNvPr id="3" name="Content Placeholder 2"/>
          <p:cNvSpPr>
            <a:spLocks noGrp="1"/>
          </p:cNvSpPr>
          <p:nvPr>
            <p:ph idx="1"/>
          </p:nvPr>
        </p:nvSpPr>
        <p:spPr>
          <a:xfrm>
            <a:off x="1066800" y="1519795"/>
            <a:ext cx="10058400" cy="4975597"/>
          </a:xfrm>
        </p:spPr>
        <p:txBody>
          <a:bodyPr>
            <a:normAutofit/>
          </a:bodyPr>
          <a:lstStyle/>
          <a:p>
            <a:r>
              <a:rPr lang="en-US" sz="3000" dirty="0" smtClean="0"/>
              <a:t>Find out the word count </a:t>
            </a:r>
          </a:p>
          <a:p>
            <a:r>
              <a:rPr lang="en-US" sz="3000" dirty="0" smtClean="0">
                <a:solidFill>
                  <a:srgbClr val="C00000"/>
                </a:solidFill>
              </a:rPr>
              <a:t>Always type and save your essay.  You may be able to re-use pieces of your essay on other essay prompts (if applicable).</a:t>
            </a:r>
          </a:p>
          <a:p>
            <a:r>
              <a:rPr lang="en-US" sz="3000" dirty="0" smtClean="0"/>
              <a:t>Think your done?  Reread the prompt and reread your essay.</a:t>
            </a:r>
          </a:p>
          <a:p>
            <a:r>
              <a:rPr lang="en-US" sz="3000" dirty="0" smtClean="0">
                <a:solidFill>
                  <a:srgbClr val="C00000"/>
                </a:solidFill>
              </a:rPr>
              <a:t>Have someone proofread your essay (provide them with the essay prompt)</a:t>
            </a:r>
          </a:p>
          <a:p>
            <a:r>
              <a:rPr lang="en-US" sz="3000" b="1" i="1" dirty="0" smtClean="0"/>
              <a:t>Never</a:t>
            </a:r>
            <a:r>
              <a:rPr lang="en-US" sz="3000" dirty="0" smtClean="0"/>
              <a:t> copy someone else’s work.</a:t>
            </a:r>
          </a:p>
          <a:p>
            <a:pPr marL="0" indent="0">
              <a:buNone/>
            </a:pPr>
            <a:endParaRPr lang="en-US" dirty="0"/>
          </a:p>
        </p:txBody>
      </p:sp>
    </p:spTree>
    <p:extLst>
      <p:ext uri="{BB962C8B-B14F-4D97-AF65-F5344CB8AC3E}">
        <p14:creationId xmlns:p14="http://schemas.microsoft.com/office/powerpoint/2010/main" val="2057961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986181"/>
          </a:xfrm>
        </p:spPr>
        <p:txBody>
          <a:bodyPr/>
          <a:lstStyle/>
          <a:p>
            <a:pPr algn="ctr"/>
            <a:r>
              <a:rPr lang="en-US" dirty="0" smtClean="0"/>
              <a:t>Scholarship Opportunities</a:t>
            </a:r>
            <a:endParaRPr lang="en-US" dirty="0"/>
          </a:p>
        </p:txBody>
      </p:sp>
      <p:sp>
        <p:nvSpPr>
          <p:cNvPr id="3" name="Content Placeholder 2"/>
          <p:cNvSpPr>
            <a:spLocks noGrp="1"/>
          </p:cNvSpPr>
          <p:nvPr>
            <p:ph idx="1"/>
          </p:nvPr>
        </p:nvSpPr>
        <p:spPr>
          <a:xfrm>
            <a:off x="1066800" y="1866900"/>
            <a:ext cx="10058400" cy="4743450"/>
          </a:xfrm>
        </p:spPr>
        <p:txBody>
          <a:bodyPr>
            <a:normAutofit fontScale="92500" lnSpcReduction="10000"/>
          </a:bodyPr>
          <a:lstStyle/>
          <a:p>
            <a:pPr marL="0" indent="0" algn="ctr">
              <a:buNone/>
            </a:pPr>
            <a:endParaRPr lang="en-US" b="1" dirty="0" smtClean="0"/>
          </a:p>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r>
              <a:rPr lang="en-US" b="1" u="sng" dirty="0" smtClean="0">
                <a:solidFill>
                  <a:srgbClr val="FF0000"/>
                </a:solidFill>
              </a:rPr>
              <a:t>Upcoming application workshops:</a:t>
            </a:r>
          </a:p>
          <a:p>
            <a:pPr algn="ctr"/>
            <a:r>
              <a:rPr lang="en-US" b="1" u="sng" dirty="0"/>
              <a:t>Kennedy – King</a:t>
            </a:r>
            <a:r>
              <a:rPr lang="en-US" dirty="0"/>
              <a:t>: Friday, January 31, 2020 @ 12:00 pm - CC 2nd Floor, Room </a:t>
            </a:r>
            <a:r>
              <a:rPr lang="en-US" dirty="0" smtClean="0"/>
              <a:t>236</a:t>
            </a:r>
          </a:p>
          <a:p>
            <a:pPr algn="ctr"/>
            <a:r>
              <a:rPr lang="en-US" b="1" u="sng" dirty="0"/>
              <a:t>LMC Foundation</a:t>
            </a:r>
            <a:r>
              <a:rPr lang="en-US" dirty="0"/>
              <a:t>:  Tuesday, February 4, 2020 @ 2:30 pm -   CC 2nd Floor, Room </a:t>
            </a:r>
            <a:r>
              <a:rPr lang="en-US" dirty="0" smtClean="0"/>
              <a:t>236</a:t>
            </a:r>
          </a:p>
          <a:p>
            <a:pPr algn="ctr"/>
            <a:endParaRPr lang="en-US" dirty="0"/>
          </a:p>
          <a:p>
            <a:pPr marL="0" indent="0" algn="ctr">
              <a:buNone/>
            </a:pPr>
            <a:r>
              <a:rPr lang="en-US" dirty="0" smtClean="0"/>
              <a:t>Additional scholarship opportunities are available, visit </a:t>
            </a:r>
            <a:r>
              <a:rPr lang="en-US" dirty="0">
                <a:hlinkClick r:id="rId2"/>
              </a:rPr>
              <a:t>https://www.losmedanos.edu/scholarships/list.aspx</a:t>
            </a:r>
            <a:endParaRPr lang="en-US" dirty="0" smtClean="0"/>
          </a:p>
          <a:p>
            <a:pPr marL="0" indent="0" algn="ctr">
              <a:buNone/>
            </a:pP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1648519758"/>
              </p:ext>
            </p:extLst>
          </p:nvPr>
        </p:nvGraphicFramePr>
        <p:xfrm>
          <a:off x="1066800" y="2085972"/>
          <a:ext cx="9877423" cy="2560320"/>
        </p:xfrm>
        <a:graphic>
          <a:graphicData uri="http://schemas.openxmlformats.org/drawingml/2006/table">
            <a:tbl>
              <a:tblPr firstRow="1" bandRow="1">
                <a:tableStyleId>{5C22544A-7EE6-4342-B048-85BDC9FD1C3A}</a:tableStyleId>
              </a:tblPr>
              <a:tblGrid>
                <a:gridCol w="5419725">
                  <a:extLst>
                    <a:ext uri="{9D8B030D-6E8A-4147-A177-3AD203B41FA5}">
                      <a16:colId xmlns:a16="http://schemas.microsoft.com/office/drawing/2014/main" val="4110583925"/>
                    </a:ext>
                  </a:extLst>
                </a:gridCol>
                <a:gridCol w="2609848">
                  <a:extLst>
                    <a:ext uri="{9D8B030D-6E8A-4147-A177-3AD203B41FA5}">
                      <a16:colId xmlns:a16="http://schemas.microsoft.com/office/drawing/2014/main" val="3297551229"/>
                    </a:ext>
                  </a:extLst>
                </a:gridCol>
                <a:gridCol w="1847850">
                  <a:extLst>
                    <a:ext uri="{9D8B030D-6E8A-4147-A177-3AD203B41FA5}">
                      <a16:colId xmlns:a16="http://schemas.microsoft.com/office/drawing/2014/main" val="4177920158"/>
                    </a:ext>
                  </a:extLst>
                </a:gridCol>
              </a:tblGrid>
              <a:tr h="344261">
                <a:tc>
                  <a:txBody>
                    <a:bodyPr/>
                    <a:lstStyle/>
                    <a:p>
                      <a:pPr algn="ctr"/>
                      <a:r>
                        <a:rPr lang="en-US" dirty="0" smtClean="0"/>
                        <a:t>Opportunity</a:t>
                      </a:r>
                      <a:endParaRPr lang="en-US" dirty="0"/>
                    </a:p>
                  </a:txBody>
                  <a:tcPr>
                    <a:solidFill>
                      <a:schemeClr val="bg1">
                        <a:lumMod val="75000"/>
                      </a:schemeClr>
                    </a:solidFill>
                  </a:tcPr>
                </a:tc>
                <a:tc>
                  <a:txBody>
                    <a:bodyPr/>
                    <a:lstStyle/>
                    <a:p>
                      <a:pPr algn="ctr"/>
                      <a:r>
                        <a:rPr lang="en-US" dirty="0" smtClean="0"/>
                        <a:t>Award Amount</a:t>
                      </a:r>
                      <a:endParaRPr lang="en-US" dirty="0"/>
                    </a:p>
                  </a:txBody>
                  <a:tcPr>
                    <a:solidFill>
                      <a:schemeClr val="bg1">
                        <a:lumMod val="75000"/>
                      </a:schemeClr>
                    </a:solidFill>
                  </a:tcPr>
                </a:tc>
                <a:tc>
                  <a:txBody>
                    <a:bodyPr/>
                    <a:lstStyle/>
                    <a:p>
                      <a:pPr algn="ctr"/>
                      <a:r>
                        <a:rPr lang="en-US" dirty="0" smtClean="0"/>
                        <a:t>Apply By</a:t>
                      </a:r>
                      <a:endParaRPr lang="en-US" dirty="0"/>
                    </a:p>
                  </a:txBody>
                  <a:tcPr>
                    <a:solidFill>
                      <a:schemeClr val="bg1">
                        <a:lumMod val="75000"/>
                      </a:schemeClr>
                    </a:solidFill>
                  </a:tcPr>
                </a:tc>
                <a:extLst>
                  <a:ext uri="{0D108BD9-81ED-4DB2-BD59-A6C34878D82A}">
                    <a16:rowId xmlns:a16="http://schemas.microsoft.com/office/drawing/2014/main" val="624286065"/>
                  </a:ext>
                </a:extLst>
              </a:tr>
              <a:tr h="344261">
                <a:tc>
                  <a:txBody>
                    <a:bodyPr/>
                    <a:lstStyle/>
                    <a:p>
                      <a:r>
                        <a:rPr lang="en-US" dirty="0" smtClean="0"/>
                        <a:t>LMC Foundation</a:t>
                      </a:r>
                      <a:endParaRPr lang="en-US" dirty="0"/>
                    </a:p>
                  </a:txBody>
                  <a:tcPr/>
                </a:tc>
                <a:tc>
                  <a:txBody>
                    <a:bodyPr/>
                    <a:lstStyle/>
                    <a:p>
                      <a:r>
                        <a:rPr lang="en-US" dirty="0" smtClean="0"/>
                        <a:t>Vary</a:t>
                      </a:r>
                      <a:endParaRPr lang="en-US" dirty="0"/>
                    </a:p>
                  </a:txBody>
                  <a:tcPr/>
                </a:tc>
                <a:tc>
                  <a:txBody>
                    <a:bodyPr/>
                    <a:lstStyle/>
                    <a:p>
                      <a:r>
                        <a:rPr lang="en-US" dirty="0" smtClean="0"/>
                        <a:t>2/18/20</a:t>
                      </a:r>
                      <a:endParaRPr lang="en-US" dirty="0"/>
                    </a:p>
                  </a:txBody>
                  <a:tcPr/>
                </a:tc>
                <a:extLst>
                  <a:ext uri="{0D108BD9-81ED-4DB2-BD59-A6C34878D82A}">
                    <a16:rowId xmlns:a16="http://schemas.microsoft.com/office/drawing/2014/main" val="2283356876"/>
                  </a:ext>
                </a:extLst>
              </a:tr>
              <a:tr h="344261">
                <a:tc>
                  <a:txBody>
                    <a:bodyPr/>
                    <a:lstStyle/>
                    <a:p>
                      <a:r>
                        <a:rPr lang="en-US" dirty="0" smtClean="0"/>
                        <a:t>Kennedy</a:t>
                      </a:r>
                      <a:r>
                        <a:rPr lang="en-US" baseline="0" dirty="0" smtClean="0"/>
                        <a:t> King Transfer Scholarship</a:t>
                      </a:r>
                      <a:endParaRPr lang="en-US" dirty="0"/>
                    </a:p>
                  </a:txBody>
                  <a:tcPr/>
                </a:tc>
                <a:tc>
                  <a:txBody>
                    <a:bodyPr/>
                    <a:lstStyle/>
                    <a:p>
                      <a:r>
                        <a:rPr lang="en-US" dirty="0" smtClean="0"/>
                        <a:t>$10,000</a:t>
                      </a:r>
                      <a:endParaRPr lang="en-US" dirty="0"/>
                    </a:p>
                  </a:txBody>
                  <a:tcPr/>
                </a:tc>
                <a:tc>
                  <a:txBody>
                    <a:bodyPr/>
                    <a:lstStyle/>
                    <a:p>
                      <a:r>
                        <a:rPr lang="en-US" dirty="0" smtClean="0"/>
                        <a:t>2/07/20</a:t>
                      </a:r>
                      <a:endParaRPr lang="en-US" dirty="0"/>
                    </a:p>
                  </a:txBody>
                  <a:tcPr/>
                </a:tc>
                <a:extLst>
                  <a:ext uri="{0D108BD9-81ED-4DB2-BD59-A6C34878D82A}">
                    <a16:rowId xmlns:a16="http://schemas.microsoft.com/office/drawing/2014/main" val="165594898"/>
                  </a:ext>
                </a:extLst>
              </a:tr>
              <a:tr h="344261">
                <a:tc>
                  <a:txBody>
                    <a:bodyPr/>
                    <a:lstStyle/>
                    <a:p>
                      <a:r>
                        <a:rPr lang="en-US" dirty="0" smtClean="0"/>
                        <a:t>CALRTA Diablo Vista Scholarship</a:t>
                      </a:r>
                      <a:endParaRPr lang="en-US" dirty="0"/>
                    </a:p>
                  </a:txBody>
                  <a:tcPr/>
                </a:tc>
                <a:tc>
                  <a:txBody>
                    <a:bodyPr/>
                    <a:lstStyle/>
                    <a:p>
                      <a:r>
                        <a:rPr lang="en-US" dirty="0" smtClean="0"/>
                        <a:t>$10,000</a:t>
                      </a:r>
                      <a:endParaRPr lang="en-US" dirty="0"/>
                    </a:p>
                  </a:txBody>
                  <a:tcPr/>
                </a:tc>
                <a:tc>
                  <a:txBody>
                    <a:bodyPr/>
                    <a:lstStyle/>
                    <a:p>
                      <a:r>
                        <a:rPr lang="en-US" dirty="0" smtClean="0"/>
                        <a:t>02/18/20</a:t>
                      </a:r>
                      <a:endParaRPr lang="en-US" dirty="0"/>
                    </a:p>
                  </a:txBody>
                  <a:tcPr/>
                </a:tc>
                <a:extLst>
                  <a:ext uri="{0D108BD9-81ED-4DB2-BD59-A6C34878D82A}">
                    <a16:rowId xmlns:a16="http://schemas.microsoft.com/office/drawing/2014/main" val="3587114984"/>
                  </a:ext>
                </a:extLst>
              </a:tr>
              <a:tr h="344261">
                <a:tc>
                  <a:txBody>
                    <a:bodyPr/>
                    <a:lstStyle/>
                    <a:p>
                      <a:r>
                        <a:rPr lang="en-US" dirty="0" smtClean="0"/>
                        <a:t>Community College Transfer Scholarship</a:t>
                      </a:r>
                      <a:endParaRPr lang="en-US" dirty="0"/>
                    </a:p>
                  </a:txBody>
                  <a:tcPr/>
                </a:tc>
                <a:tc>
                  <a:txBody>
                    <a:bodyPr/>
                    <a:lstStyle/>
                    <a:p>
                      <a:r>
                        <a:rPr lang="en-US" dirty="0" smtClean="0"/>
                        <a:t>UP to $4,000</a:t>
                      </a:r>
                      <a:endParaRPr lang="en-US" dirty="0"/>
                    </a:p>
                  </a:txBody>
                  <a:tcPr/>
                </a:tc>
                <a:tc>
                  <a:txBody>
                    <a:bodyPr/>
                    <a:lstStyle/>
                    <a:p>
                      <a:r>
                        <a:rPr lang="en-US" dirty="0" smtClean="0"/>
                        <a:t>03/23/20</a:t>
                      </a:r>
                      <a:endParaRPr lang="en-US" dirty="0"/>
                    </a:p>
                  </a:txBody>
                  <a:tcPr/>
                </a:tc>
                <a:extLst>
                  <a:ext uri="{0D108BD9-81ED-4DB2-BD59-A6C34878D82A}">
                    <a16:rowId xmlns:a16="http://schemas.microsoft.com/office/drawing/2014/main" val="3639122699"/>
                  </a:ext>
                </a:extLst>
              </a:tr>
              <a:tr h="344261">
                <a:tc>
                  <a:txBody>
                    <a:bodyPr/>
                    <a:lstStyle/>
                    <a:p>
                      <a:r>
                        <a:rPr lang="en-US" dirty="0" smtClean="0"/>
                        <a:t>Return to School</a:t>
                      </a:r>
                      <a:r>
                        <a:rPr lang="en-US" baseline="0" dirty="0" smtClean="0"/>
                        <a:t> Scholarship</a:t>
                      </a:r>
                      <a:endParaRPr lang="en-US" dirty="0"/>
                    </a:p>
                  </a:txBody>
                  <a:tcPr/>
                </a:tc>
                <a:tc>
                  <a:txBody>
                    <a:bodyPr/>
                    <a:lstStyle/>
                    <a:p>
                      <a:r>
                        <a:rPr lang="en-US" dirty="0" smtClean="0"/>
                        <a:t>$2,500</a:t>
                      </a:r>
                      <a:endParaRPr lang="en-US" dirty="0"/>
                    </a:p>
                  </a:txBody>
                  <a:tcPr/>
                </a:tc>
                <a:tc>
                  <a:txBody>
                    <a:bodyPr/>
                    <a:lstStyle/>
                    <a:p>
                      <a:r>
                        <a:rPr lang="en-US" dirty="0" smtClean="0"/>
                        <a:t>03/29/20</a:t>
                      </a:r>
                      <a:endParaRPr lang="en-US" dirty="0"/>
                    </a:p>
                  </a:txBody>
                  <a:tcPr/>
                </a:tc>
                <a:extLst>
                  <a:ext uri="{0D108BD9-81ED-4DB2-BD59-A6C34878D82A}">
                    <a16:rowId xmlns:a16="http://schemas.microsoft.com/office/drawing/2014/main" val="2773310915"/>
                  </a:ext>
                </a:extLst>
              </a:tr>
              <a:tr h="344261">
                <a:tc>
                  <a:txBody>
                    <a:bodyPr/>
                    <a:lstStyle/>
                    <a:p>
                      <a:r>
                        <a:rPr lang="en-US" dirty="0" smtClean="0"/>
                        <a:t>Spotlight</a:t>
                      </a:r>
                      <a:r>
                        <a:rPr lang="en-US" baseline="0" dirty="0" smtClean="0"/>
                        <a:t> on You Scholarship</a:t>
                      </a:r>
                      <a:endParaRPr lang="en-US" dirty="0"/>
                    </a:p>
                  </a:txBody>
                  <a:tcPr/>
                </a:tc>
                <a:tc>
                  <a:txBody>
                    <a:bodyPr/>
                    <a:lstStyle/>
                    <a:p>
                      <a:r>
                        <a:rPr lang="en-US" dirty="0" smtClean="0"/>
                        <a:t>Up to $3,000</a:t>
                      </a:r>
                      <a:endParaRPr lang="en-US" dirty="0"/>
                    </a:p>
                  </a:txBody>
                  <a:tcPr/>
                </a:tc>
                <a:tc>
                  <a:txBody>
                    <a:bodyPr/>
                    <a:lstStyle/>
                    <a:p>
                      <a:r>
                        <a:rPr lang="en-US" dirty="0" smtClean="0"/>
                        <a:t>04/04/20</a:t>
                      </a:r>
                      <a:endParaRPr lang="en-US" dirty="0"/>
                    </a:p>
                  </a:txBody>
                  <a:tcPr/>
                </a:tc>
                <a:extLst>
                  <a:ext uri="{0D108BD9-81ED-4DB2-BD59-A6C34878D82A}">
                    <a16:rowId xmlns:a16="http://schemas.microsoft.com/office/drawing/2014/main" val="1375572315"/>
                  </a:ext>
                </a:extLst>
              </a:tr>
            </a:tbl>
          </a:graphicData>
        </a:graphic>
      </p:graphicFrame>
    </p:spTree>
    <p:extLst>
      <p:ext uri="{BB962C8B-B14F-4D97-AF65-F5344CB8AC3E}">
        <p14:creationId xmlns:p14="http://schemas.microsoft.com/office/powerpoint/2010/main" val="80064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14301" y="2127009"/>
            <a:ext cx="10058400" cy="1371600"/>
          </a:xfrm>
        </p:spPr>
        <p:txBody>
          <a:bodyPr/>
          <a:lstStyle/>
          <a:p>
            <a:pPr algn="ctr"/>
            <a:r>
              <a:rPr lang="en-US" dirty="0" smtClean="0"/>
              <a:t>Where &amp; how do I start?</a:t>
            </a:r>
            <a:endParaRPr lang="en-US" dirty="0"/>
          </a:p>
        </p:txBody>
      </p:sp>
    </p:spTree>
    <p:extLst>
      <p:ext uri="{BB962C8B-B14F-4D97-AF65-F5344CB8AC3E}">
        <p14:creationId xmlns:p14="http://schemas.microsoft.com/office/powerpoint/2010/main" val="1668122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The Essay Prompt	</a:t>
            </a:r>
            <a:endParaRPr lang="en-US" dirty="0"/>
          </a:p>
        </p:txBody>
      </p:sp>
      <p:sp>
        <p:nvSpPr>
          <p:cNvPr id="6" name="Content Placeholder 5"/>
          <p:cNvSpPr>
            <a:spLocks noGrp="1"/>
          </p:cNvSpPr>
          <p:nvPr>
            <p:ph idx="1"/>
          </p:nvPr>
        </p:nvSpPr>
        <p:spPr>
          <a:xfrm>
            <a:off x="1066800" y="2103120"/>
            <a:ext cx="10058400" cy="4434840"/>
          </a:xfrm>
        </p:spPr>
        <p:txBody>
          <a:bodyPr>
            <a:normAutofit fontScale="77500" lnSpcReduction="20000"/>
          </a:bodyPr>
          <a:lstStyle/>
          <a:p>
            <a:pPr marL="0" indent="0" algn="ctr">
              <a:lnSpc>
                <a:spcPct val="150000"/>
              </a:lnSpc>
              <a:buNone/>
            </a:pPr>
            <a:r>
              <a:rPr lang="en-US" sz="2400" dirty="0" smtClean="0">
                <a:solidFill>
                  <a:srgbClr val="C00000"/>
                </a:solidFill>
              </a:rPr>
              <a:t>Most scholarships have an essay component to their application.  </a:t>
            </a:r>
            <a:r>
              <a:rPr lang="en-US" sz="2400" b="1" dirty="0" smtClean="0">
                <a:solidFill>
                  <a:srgbClr val="C00000"/>
                </a:solidFill>
              </a:rPr>
              <a:t>Always read the essay prompt before starting your essay.</a:t>
            </a:r>
          </a:p>
          <a:p>
            <a:pPr marL="0" indent="0">
              <a:buNone/>
            </a:pPr>
            <a:endParaRPr lang="en-US" sz="2400" dirty="0" smtClean="0">
              <a:solidFill>
                <a:srgbClr val="C00000"/>
              </a:solidFill>
            </a:endParaRPr>
          </a:p>
          <a:p>
            <a:pPr marL="342900" indent="-342900">
              <a:buFont typeface="+mj-lt"/>
              <a:buAutoNum type="arabicPeriod"/>
            </a:pPr>
            <a:r>
              <a:rPr lang="en-US" sz="2800" dirty="0" smtClean="0"/>
              <a:t>Summarize what you think the prompt is asking you to write about. </a:t>
            </a:r>
          </a:p>
          <a:p>
            <a:pPr marL="342900" indent="-342900">
              <a:buFont typeface="+mj-lt"/>
              <a:buAutoNum type="arabicPeriod"/>
            </a:pPr>
            <a:endParaRPr lang="en-US" sz="2800" dirty="0"/>
          </a:p>
          <a:p>
            <a:pPr marL="0" indent="0">
              <a:buNone/>
            </a:pPr>
            <a:r>
              <a:rPr lang="en-US" sz="2800" dirty="0" smtClean="0"/>
              <a:t>2. Create a list of things you could include in your essay</a:t>
            </a:r>
            <a:r>
              <a:rPr lang="en-US" sz="2800" dirty="0"/>
              <a:t> </a:t>
            </a:r>
            <a:r>
              <a:rPr lang="en-US" sz="2800" dirty="0" smtClean="0"/>
              <a:t>that would    </a:t>
            </a:r>
          </a:p>
          <a:p>
            <a:pPr marL="0" indent="0">
              <a:buNone/>
            </a:pPr>
            <a:r>
              <a:rPr lang="en-US" sz="2800" dirty="0"/>
              <a:t> </a:t>
            </a:r>
            <a:r>
              <a:rPr lang="en-US" sz="2800" dirty="0" smtClean="0"/>
              <a:t>   address the criteria in the prompt.</a:t>
            </a:r>
          </a:p>
          <a:p>
            <a:pPr marL="0" indent="0">
              <a:buNone/>
            </a:pPr>
            <a:endParaRPr lang="en-US" sz="2800" dirty="0" smtClean="0"/>
          </a:p>
          <a:p>
            <a:pPr marL="0" indent="0">
              <a:buNone/>
            </a:pPr>
            <a:r>
              <a:rPr lang="en-US" sz="2800" dirty="0" smtClean="0"/>
              <a:t>3. For each item, brainstorm 2-3 different life events and/ or  experiences  </a:t>
            </a:r>
          </a:p>
          <a:p>
            <a:pPr marL="0" indent="0">
              <a:buNone/>
            </a:pPr>
            <a:r>
              <a:rPr lang="en-US" sz="2800" dirty="0"/>
              <a:t> </a:t>
            </a:r>
            <a:r>
              <a:rPr lang="en-US" sz="2800" dirty="0" smtClean="0"/>
              <a:t>  that describe / explain how you meet the criteria.</a:t>
            </a:r>
          </a:p>
          <a:p>
            <a:pPr marL="0" indent="0">
              <a:buNone/>
            </a:pPr>
            <a:endParaRPr lang="en-US" sz="2800" dirty="0" smtClean="0"/>
          </a:p>
        </p:txBody>
      </p:sp>
    </p:spTree>
    <p:extLst>
      <p:ext uri="{BB962C8B-B14F-4D97-AF65-F5344CB8AC3E}">
        <p14:creationId xmlns:p14="http://schemas.microsoft.com/office/powerpoint/2010/main" val="2351125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594"/>
            <a:ext cx="11430000" cy="1371600"/>
          </a:xfrm>
        </p:spPr>
        <p:txBody>
          <a:bodyPr>
            <a:normAutofit fontScale="90000"/>
          </a:bodyPr>
          <a:lstStyle/>
          <a:p>
            <a:r>
              <a:rPr lang="en-US" dirty="0" smtClean="0"/>
              <a:t>Establish </a:t>
            </a:r>
            <a:r>
              <a:rPr lang="en-US" dirty="0" smtClean="0"/>
              <a:t>the </a:t>
            </a:r>
            <a:r>
              <a:rPr lang="en-US" dirty="0"/>
              <a:t>mission of </a:t>
            </a:r>
            <a:r>
              <a:rPr lang="en-US" dirty="0" smtClean="0"/>
              <a:t>the organization</a:t>
            </a:r>
            <a:endParaRPr lang="en-US" dirty="0"/>
          </a:p>
        </p:txBody>
      </p:sp>
      <p:sp>
        <p:nvSpPr>
          <p:cNvPr id="3" name="Content Placeholder 2"/>
          <p:cNvSpPr>
            <a:spLocks noGrp="1"/>
          </p:cNvSpPr>
          <p:nvPr>
            <p:ph idx="1"/>
          </p:nvPr>
        </p:nvSpPr>
        <p:spPr>
          <a:xfrm>
            <a:off x="1066800" y="2103120"/>
            <a:ext cx="10058400" cy="4404360"/>
          </a:xfrm>
        </p:spPr>
        <p:txBody>
          <a:bodyPr>
            <a:normAutofit/>
          </a:bodyPr>
          <a:lstStyle/>
          <a:p>
            <a:pPr marL="0" indent="0">
              <a:buNone/>
            </a:pPr>
            <a:r>
              <a:rPr lang="en-US" sz="3200" dirty="0" smtClean="0"/>
              <a:t>Ask yourself:</a:t>
            </a:r>
          </a:p>
          <a:p>
            <a:pPr marL="0" indent="0">
              <a:buNone/>
            </a:pPr>
            <a:endParaRPr lang="en-US" sz="3200" dirty="0" smtClean="0"/>
          </a:p>
          <a:p>
            <a:pPr lvl="1"/>
            <a:r>
              <a:rPr lang="en-US" sz="3200" dirty="0" smtClean="0">
                <a:solidFill>
                  <a:srgbClr val="0070C0"/>
                </a:solidFill>
              </a:rPr>
              <a:t>What values do they promote?</a:t>
            </a:r>
            <a:endParaRPr lang="en-US" sz="3200" dirty="0">
              <a:solidFill>
                <a:srgbClr val="0070C0"/>
              </a:solidFill>
            </a:endParaRPr>
          </a:p>
          <a:p>
            <a:pPr lvl="1"/>
            <a:r>
              <a:rPr lang="en-US" sz="3000" dirty="0" smtClean="0">
                <a:solidFill>
                  <a:srgbClr val="0070C0"/>
                </a:solidFill>
              </a:rPr>
              <a:t>How do you represent their values?</a:t>
            </a:r>
          </a:p>
          <a:p>
            <a:pPr lvl="1"/>
            <a:r>
              <a:rPr lang="en-US" sz="3000" dirty="0" smtClean="0">
                <a:solidFill>
                  <a:srgbClr val="0070C0"/>
                </a:solidFill>
              </a:rPr>
              <a:t>What specific criteria do they expect you to meet to be worthy of their support</a:t>
            </a:r>
            <a:r>
              <a:rPr lang="en-US" sz="3000" dirty="0" smtClean="0">
                <a:solidFill>
                  <a:srgbClr val="0070C0"/>
                </a:solidFill>
              </a:rPr>
              <a:t>?</a:t>
            </a:r>
          </a:p>
          <a:p>
            <a:pPr lvl="1"/>
            <a:r>
              <a:rPr lang="en-US" sz="3000" dirty="0" smtClean="0">
                <a:solidFill>
                  <a:srgbClr val="0070C0"/>
                </a:solidFill>
              </a:rPr>
              <a:t>Incorporate these ideas into your essay</a:t>
            </a:r>
            <a:endParaRPr lang="en-US" sz="3000" dirty="0" smtClean="0">
              <a:solidFill>
                <a:srgbClr val="0070C0"/>
              </a:solidFill>
            </a:endParaRPr>
          </a:p>
          <a:p>
            <a:pPr lvl="1"/>
            <a:endParaRPr lang="en-US" sz="3200" dirty="0"/>
          </a:p>
        </p:txBody>
      </p:sp>
    </p:spTree>
    <p:extLst>
      <p:ext uri="{BB962C8B-B14F-4D97-AF65-F5344CB8AC3E}">
        <p14:creationId xmlns:p14="http://schemas.microsoft.com/office/powerpoint/2010/main" val="902290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Examples of Essay Prompts</a:t>
            </a:r>
            <a:endParaRPr lang="en-US" dirty="0"/>
          </a:p>
        </p:txBody>
      </p:sp>
      <p:sp>
        <p:nvSpPr>
          <p:cNvPr id="8" name="Content Placeholder 7"/>
          <p:cNvSpPr>
            <a:spLocks noGrp="1"/>
          </p:cNvSpPr>
          <p:nvPr>
            <p:ph idx="1"/>
          </p:nvPr>
        </p:nvSpPr>
        <p:spPr/>
        <p:txBody>
          <a:bodyPr>
            <a:normAutofit/>
          </a:bodyPr>
          <a:lstStyle/>
          <a:p>
            <a:pPr marL="0" indent="0">
              <a:buNone/>
            </a:pPr>
            <a:r>
              <a:rPr lang="en-US" sz="2000" b="1" u="sng" dirty="0" smtClean="0">
                <a:solidFill>
                  <a:srgbClr val="C00000"/>
                </a:solidFill>
              </a:rPr>
              <a:t>Kennedy-King</a:t>
            </a:r>
          </a:p>
          <a:p>
            <a:r>
              <a:rPr lang="en-US" sz="2000" dirty="0" smtClean="0"/>
              <a:t>We </a:t>
            </a:r>
            <a:r>
              <a:rPr lang="en-US" sz="2000" dirty="0"/>
              <a:t>want to get a better idea of your career and personal hopes and aspirations. Think of this as the typical interview question of: Where do you see yourself in </a:t>
            </a:r>
            <a:r>
              <a:rPr lang="en-US" sz="2000" dirty="0" smtClean="0"/>
              <a:t>five </a:t>
            </a:r>
            <a:r>
              <a:rPr lang="en-US" sz="2000" dirty="0"/>
              <a:t>years? </a:t>
            </a:r>
            <a:endParaRPr lang="en-US" sz="2000" dirty="0" smtClean="0"/>
          </a:p>
          <a:p>
            <a:pPr marL="0" indent="0">
              <a:buNone/>
            </a:pPr>
            <a:endParaRPr lang="en-US" dirty="0"/>
          </a:p>
          <a:p>
            <a:pPr marL="0" indent="0">
              <a:buNone/>
            </a:pPr>
            <a:r>
              <a:rPr lang="en-US" sz="2000" b="1" u="sng" dirty="0" smtClean="0">
                <a:solidFill>
                  <a:srgbClr val="C00000"/>
                </a:solidFill>
              </a:rPr>
              <a:t>LMC </a:t>
            </a:r>
          </a:p>
          <a:p>
            <a:r>
              <a:rPr lang="en-US" dirty="0" smtClean="0"/>
              <a:t>Please </a:t>
            </a:r>
            <a:r>
              <a:rPr lang="en-US" dirty="0"/>
              <a:t>tell us about a personal challenge you have faced or have chosen to take on. What have you learned from this challenge and how has this influenced your goals and perspectives?</a:t>
            </a:r>
          </a:p>
        </p:txBody>
      </p:sp>
    </p:spTree>
    <p:extLst>
      <p:ext uri="{BB962C8B-B14F-4D97-AF65-F5344CB8AC3E}">
        <p14:creationId xmlns:p14="http://schemas.microsoft.com/office/powerpoint/2010/main" val="260411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Take 5 minutes…</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sz="2800" dirty="0" smtClean="0"/>
              <a:t>Pick one of the essay prompts and discuss (with a neighbor)  what you think the essay prompt is asking for.</a:t>
            </a:r>
          </a:p>
          <a:p>
            <a:pPr marL="0" lvl="0" indent="0">
              <a:buClr>
                <a:prstClr val="black">
                  <a:lumMod val="85000"/>
                  <a:lumOff val="15000"/>
                </a:prstClr>
              </a:buClr>
              <a:buNone/>
            </a:pPr>
            <a:r>
              <a:rPr lang="en-US" sz="2000" b="1" u="sng" dirty="0">
                <a:solidFill>
                  <a:srgbClr val="C00000"/>
                </a:solidFill>
              </a:rPr>
              <a:t>Kennedy-King</a:t>
            </a:r>
          </a:p>
          <a:p>
            <a:pPr lvl="0">
              <a:buClr>
                <a:prstClr val="black">
                  <a:lumMod val="85000"/>
                  <a:lumOff val="15000"/>
                </a:prstClr>
              </a:buClr>
            </a:pPr>
            <a:r>
              <a:rPr lang="en-US" sz="2000" dirty="0">
                <a:solidFill>
                  <a:prstClr val="black"/>
                </a:solidFill>
              </a:rPr>
              <a:t>We want to get a better idea of your career and personal hopes and aspirations. Think of this as the typical interview question of: Where do you see yourself in five years? </a:t>
            </a:r>
          </a:p>
          <a:p>
            <a:pPr marL="0" lvl="0" indent="0">
              <a:buClr>
                <a:prstClr val="black">
                  <a:lumMod val="85000"/>
                  <a:lumOff val="15000"/>
                </a:prstClr>
              </a:buClr>
              <a:buNone/>
            </a:pPr>
            <a:endParaRPr lang="en-US" dirty="0">
              <a:solidFill>
                <a:prstClr val="black"/>
              </a:solidFill>
            </a:endParaRPr>
          </a:p>
          <a:p>
            <a:pPr marL="0" lvl="0" indent="0">
              <a:buClr>
                <a:prstClr val="black">
                  <a:lumMod val="85000"/>
                  <a:lumOff val="15000"/>
                </a:prstClr>
              </a:buClr>
              <a:buNone/>
            </a:pPr>
            <a:r>
              <a:rPr lang="en-US" sz="2000" b="1" u="sng" dirty="0">
                <a:solidFill>
                  <a:srgbClr val="C00000"/>
                </a:solidFill>
              </a:rPr>
              <a:t>LMC </a:t>
            </a:r>
          </a:p>
          <a:p>
            <a:pPr lvl="0">
              <a:buClr>
                <a:prstClr val="black">
                  <a:lumMod val="85000"/>
                  <a:lumOff val="15000"/>
                </a:prstClr>
              </a:buClr>
            </a:pPr>
            <a:r>
              <a:rPr lang="en-US" dirty="0">
                <a:solidFill>
                  <a:prstClr val="black"/>
                </a:solidFill>
              </a:rPr>
              <a:t>Please tell us about a personal challenge you have faced or have chosen to take on. What have you learned from this challenge and how has this influenced your goals and perspectives?</a:t>
            </a:r>
          </a:p>
          <a:p>
            <a:pPr marL="0" indent="0">
              <a:buNone/>
            </a:pPr>
            <a:endParaRPr lang="en-US" sz="2800" dirty="0" smtClean="0"/>
          </a:p>
          <a:p>
            <a:pPr marL="0" indent="0">
              <a:buNone/>
            </a:pPr>
            <a:endParaRPr lang="en-US" dirty="0"/>
          </a:p>
        </p:txBody>
      </p:sp>
    </p:spTree>
    <p:extLst>
      <p:ext uri="{BB962C8B-B14F-4D97-AF65-F5344CB8AC3E}">
        <p14:creationId xmlns:p14="http://schemas.microsoft.com/office/powerpoint/2010/main" val="63351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do you think the reader wanted to know?</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Tree>
    <p:extLst>
      <p:ext uri="{BB962C8B-B14F-4D97-AF65-F5344CB8AC3E}">
        <p14:creationId xmlns:p14="http://schemas.microsoft.com/office/powerpoint/2010/main" val="520503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LMC Scholarship</a:t>
            </a:r>
            <a:br>
              <a:rPr lang="en-US" dirty="0" smtClean="0"/>
            </a:br>
            <a:r>
              <a:rPr lang="en-US" dirty="0" smtClean="0"/>
              <a:t>Essay </a:t>
            </a:r>
            <a:r>
              <a:rPr lang="en-US" dirty="0" smtClean="0"/>
              <a:t>Prompt – Working Exercise</a:t>
            </a: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sz="2400" dirty="0"/>
              <a:t>Please tell us about your educational and career goals. Explain why you have chosen your major/program, how long you have been interested in this subject, the steps you will take to accomplish your educational goals, what do you want to accomplish after </a:t>
            </a:r>
            <a:r>
              <a:rPr lang="en-US" sz="2400" dirty="0" smtClean="0"/>
              <a:t>college </a:t>
            </a:r>
            <a:r>
              <a:rPr lang="en-US" sz="2400" dirty="0"/>
              <a:t>and the steps you will take to accomplish these goals</a:t>
            </a:r>
            <a:r>
              <a:rPr lang="en-US" sz="2400" dirty="0" smtClean="0"/>
              <a:t>.</a:t>
            </a:r>
          </a:p>
          <a:p>
            <a:pPr marL="0" indent="0">
              <a:buNone/>
            </a:pPr>
            <a:endParaRPr lang="en-US" dirty="0"/>
          </a:p>
        </p:txBody>
      </p:sp>
    </p:spTree>
    <p:extLst>
      <p:ext uri="{BB962C8B-B14F-4D97-AF65-F5344CB8AC3E}">
        <p14:creationId xmlns:p14="http://schemas.microsoft.com/office/powerpoint/2010/main" val="329052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10 minutes to….</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b="1" dirty="0">
                <a:solidFill>
                  <a:schemeClr val="tx2"/>
                </a:solidFill>
              </a:rPr>
              <a:t>Take a few minutes to list out points you would want to include in your essay.</a:t>
            </a:r>
          </a:p>
          <a:p>
            <a:pPr marL="0" indent="0">
              <a:buNone/>
            </a:pPr>
            <a:endParaRPr lang="en-US" dirty="0"/>
          </a:p>
          <a:p>
            <a:pPr marL="0" indent="0">
              <a:buNone/>
            </a:pPr>
            <a:endParaRPr lang="en-US" dirty="0"/>
          </a:p>
          <a:p>
            <a:pPr marL="0" indent="0">
              <a:buNone/>
            </a:pPr>
            <a:r>
              <a:rPr lang="en-US" dirty="0" smtClean="0"/>
              <a:t>1. Create </a:t>
            </a:r>
            <a:r>
              <a:rPr lang="en-US" dirty="0"/>
              <a:t>a list of things you could include in your essay that would    </a:t>
            </a:r>
          </a:p>
          <a:p>
            <a:pPr marL="0" indent="0">
              <a:buNone/>
            </a:pPr>
            <a:r>
              <a:rPr lang="en-US" dirty="0"/>
              <a:t>    address the criteria in the prompt.</a:t>
            </a:r>
          </a:p>
          <a:p>
            <a:pPr marL="0" indent="0">
              <a:buNone/>
            </a:pPr>
            <a:endParaRPr lang="en-US" dirty="0"/>
          </a:p>
          <a:p>
            <a:pPr marL="0" indent="0">
              <a:buNone/>
            </a:pPr>
            <a:r>
              <a:rPr lang="en-US" dirty="0" smtClean="0"/>
              <a:t>2. For each item, list 2-3 different life events and/ or  experiences  </a:t>
            </a:r>
          </a:p>
          <a:p>
            <a:pPr marL="0" indent="0">
              <a:buNone/>
            </a:pPr>
            <a:r>
              <a:rPr lang="en-US" dirty="0" smtClean="0"/>
              <a:t>   that describe / explain how you meet the criteria.</a:t>
            </a:r>
          </a:p>
          <a:p>
            <a:pPr marL="0" indent="0">
              <a:buNone/>
            </a:pPr>
            <a:endParaRPr lang="en-US" dirty="0" smtClean="0"/>
          </a:p>
          <a:p>
            <a:endParaRPr lang="en-US" dirty="0"/>
          </a:p>
        </p:txBody>
      </p:sp>
    </p:spTree>
    <p:extLst>
      <p:ext uri="{BB962C8B-B14F-4D97-AF65-F5344CB8AC3E}">
        <p14:creationId xmlns:p14="http://schemas.microsoft.com/office/powerpoint/2010/main" val="2517764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448</TotalTime>
  <Words>949</Words>
  <Application>Microsoft Office PowerPoint</Application>
  <PresentationFormat>Widescreen</PresentationFormat>
  <Paragraphs>113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Century Gothic</vt:lpstr>
      <vt:lpstr>Garamond</vt:lpstr>
      <vt:lpstr>Wingdings</vt:lpstr>
      <vt:lpstr>Savon</vt:lpstr>
      <vt:lpstr>Scholarship Essay Writing </vt:lpstr>
      <vt:lpstr>Where &amp; how do I start?</vt:lpstr>
      <vt:lpstr>The Essay Prompt </vt:lpstr>
      <vt:lpstr>Establish the mission of the organization</vt:lpstr>
      <vt:lpstr>Examples of Essay Prompts</vt:lpstr>
      <vt:lpstr>Take 5 minutes…</vt:lpstr>
      <vt:lpstr>What do you think the reader wanted to know?</vt:lpstr>
      <vt:lpstr>LMC Scholarship Essay Prompt – Working Exercise</vt:lpstr>
      <vt:lpstr>Take 10 minutes to….</vt:lpstr>
      <vt:lpstr>Share your ideas</vt:lpstr>
      <vt:lpstr>Putting The Essay Together</vt:lpstr>
      <vt:lpstr>PowerPoint Presentation</vt:lpstr>
      <vt:lpstr>Showing vs. Telling</vt:lpstr>
      <vt:lpstr>PowerPoint Presentation</vt:lpstr>
      <vt:lpstr> Always use details and examples</vt:lpstr>
      <vt:lpstr>Breakout Session – 10 minutes </vt:lpstr>
      <vt:lpstr>Some Basics/Logistics</vt:lpstr>
      <vt:lpstr>Scholarship Opportunities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Scholarship Essay Writing</dc:title>
  <dc:creator>Oranje, Tammy</dc:creator>
  <cp:lastModifiedBy>Oranje, Tammy</cp:lastModifiedBy>
  <cp:revision>30</cp:revision>
  <dcterms:created xsi:type="dcterms:W3CDTF">2019-12-12T19:56:44Z</dcterms:created>
  <dcterms:modified xsi:type="dcterms:W3CDTF">2020-01-22T23:46:27Z</dcterms:modified>
</cp:coreProperties>
</file>