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78" r:id="rId2"/>
    <p:sldId id="275" r:id="rId3"/>
    <p:sldId id="289" r:id="rId4"/>
    <p:sldId id="325" r:id="rId5"/>
    <p:sldId id="282" r:id="rId6"/>
    <p:sldId id="284" r:id="rId7"/>
    <p:sldId id="263" r:id="rId8"/>
    <p:sldId id="261" r:id="rId9"/>
    <p:sldId id="262" r:id="rId10"/>
    <p:sldId id="265" r:id="rId11"/>
    <p:sldId id="286" r:id="rId12"/>
    <p:sldId id="264" r:id="rId13"/>
    <p:sldId id="266" r:id="rId14"/>
    <p:sldId id="268" r:id="rId15"/>
    <p:sldId id="270" r:id="rId16"/>
    <p:sldId id="271" r:id="rId17"/>
    <p:sldId id="272" r:id="rId18"/>
    <p:sldId id="276" r:id="rId19"/>
    <p:sldId id="273" r:id="rId20"/>
    <p:sldId id="287" r:id="rId21"/>
    <p:sldId id="274" r:id="rId22"/>
    <p:sldId id="285" r:id="rId23"/>
    <p:sldId id="279" r:id="rId24"/>
    <p:sldId id="324" r:id="rId25"/>
    <p:sldId id="323" r:id="rId26"/>
    <p:sldId id="326" r:id="rId27"/>
    <p:sldId id="309" r:id="rId28"/>
    <p:sldId id="299" r:id="rId29"/>
    <p:sldId id="305" r:id="rId30"/>
    <p:sldId id="306" r:id="rId31"/>
    <p:sldId id="307" r:id="rId32"/>
    <p:sldId id="310" r:id="rId33"/>
    <p:sldId id="312" r:id="rId34"/>
    <p:sldId id="313" r:id="rId35"/>
    <p:sldId id="314" r:id="rId36"/>
    <p:sldId id="315" r:id="rId37"/>
    <p:sldId id="311" r:id="rId38"/>
    <p:sldId id="320" r:id="rId39"/>
    <p:sldId id="316" r:id="rId40"/>
    <p:sldId id="317" r:id="rId41"/>
    <p:sldId id="318" r:id="rId42"/>
    <p:sldId id="321" r:id="rId43"/>
    <p:sldId id="329" r:id="rId44"/>
    <p:sldId id="333" r:id="rId45"/>
    <p:sldId id="334" r:id="rId46"/>
    <p:sldId id="331" r:id="rId47"/>
    <p:sldId id="332" r:id="rId48"/>
    <p:sldId id="335" r:id="rId49"/>
    <p:sldId id="338" r:id="rId50"/>
    <p:sldId id="339" r:id="rId51"/>
    <p:sldId id="340" r:id="rId52"/>
    <p:sldId id="341" r:id="rId53"/>
    <p:sldId id="342" r:id="rId54"/>
    <p:sldId id="343" r:id="rId55"/>
    <p:sldId id="327" r:id="rId56"/>
    <p:sldId id="322" r:id="rId5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 A Hakola-Dardin" initials="JD"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91D"/>
    <a:srgbClr val="339933"/>
    <a:srgbClr val="C89800"/>
    <a:srgbClr val="B0AC00"/>
    <a:srgbClr val="A54E07"/>
    <a:srgbClr val="AC9AC2"/>
    <a:srgbClr val="D28280"/>
    <a:srgbClr val="CC9900"/>
    <a:srgbClr val="FEF2E8"/>
    <a:srgbClr val="FE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stoup029\Documents\4CD\ENVIRONMENTAL%20SCAN\Historic%20Head%20Count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stoup029\Documents\4CD\ENVIRONMENTAL%20SCAN\Historic%20Head%20Coun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stoup029\Documents\4CD\ENVIRONMENTAL%20SCAN\Historic%20Head%20Count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03292963676538E-2"/>
          <c:y val="1.836334295380063E-2"/>
          <c:w val="0.91337953466679977"/>
          <c:h val="0.89053778406893191"/>
        </c:manualLayout>
      </c:layout>
      <c:lineChart>
        <c:grouping val="standard"/>
        <c:varyColors val="0"/>
        <c:ser>
          <c:idx val="3"/>
          <c:order val="0"/>
          <c:tx>
            <c:strRef>
              <c:f>Term!$A$6</c:f>
              <c:strCache>
                <c:ptCount val="1"/>
                <c:pt idx="0">
                  <c:v>CCCCD</c:v>
                </c:pt>
              </c:strCache>
            </c:strRef>
          </c:tx>
          <c:spPr>
            <a:ln>
              <a:solidFill>
                <a:schemeClr val="tx2"/>
              </a:solidFill>
            </a:ln>
          </c:spPr>
          <c:marker>
            <c:symbol val="circle"/>
            <c:size val="7"/>
            <c:spPr>
              <a:solidFill>
                <a:schemeClr val="tx2"/>
              </a:solidFill>
              <a:ln>
                <a:noFill/>
              </a:ln>
            </c:spPr>
          </c:marker>
          <c:cat>
            <c:strRef>
              <c:f>Term!$B$2:$AJ$2</c:f>
              <c:strCache>
                <c:ptCount val="35"/>
                <c:pt idx="0">
                  <c:v>1978FA</c:v>
                </c:pt>
                <c:pt idx="1">
                  <c:v>1979FA</c:v>
                </c:pt>
                <c:pt idx="2">
                  <c:v>1980FA</c:v>
                </c:pt>
                <c:pt idx="3">
                  <c:v>1981FA</c:v>
                </c:pt>
                <c:pt idx="4">
                  <c:v>1982FA</c:v>
                </c:pt>
                <c:pt idx="5">
                  <c:v>1983FA</c:v>
                </c:pt>
                <c:pt idx="6">
                  <c:v>1984FA</c:v>
                </c:pt>
                <c:pt idx="7">
                  <c:v>1985FA</c:v>
                </c:pt>
                <c:pt idx="8">
                  <c:v>1986FA</c:v>
                </c:pt>
                <c:pt idx="9">
                  <c:v>1987FA</c:v>
                </c:pt>
                <c:pt idx="10">
                  <c:v>1988FA</c:v>
                </c:pt>
                <c:pt idx="11">
                  <c:v>1989FA</c:v>
                </c:pt>
                <c:pt idx="12">
                  <c:v>1990FA</c:v>
                </c:pt>
                <c:pt idx="13">
                  <c:v>1991FA</c:v>
                </c:pt>
                <c:pt idx="14">
                  <c:v>1992FA</c:v>
                </c:pt>
                <c:pt idx="15">
                  <c:v>1993FA</c:v>
                </c:pt>
                <c:pt idx="16">
                  <c:v>1994FA</c:v>
                </c:pt>
                <c:pt idx="17">
                  <c:v>1995FA</c:v>
                </c:pt>
                <c:pt idx="18">
                  <c:v>1996FA</c:v>
                </c:pt>
                <c:pt idx="19">
                  <c:v>1997FA</c:v>
                </c:pt>
                <c:pt idx="20">
                  <c:v>1998FA</c:v>
                </c:pt>
                <c:pt idx="21">
                  <c:v>1999FA</c:v>
                </c:pt>
                <c:pt idx="22">
                  <c:v>2000FA</c:v>
                </c:pt>
                <c:pt idx="23">
                  <c:v>2001FA</c:v>
                </c:pt>
                <c:pt idx="24">
                  <c:v>2002FA</c:v>
                </c:pt>
                <c:pt idx="25">
                  <c:v>2003FA</c:v>
                </c:pt>
                <c:pt idx="26">
                  <c:v>2004FA</c:v>
                </c:pt>
                <c:pt idx="27">
                  <c:v>2005FA</c:v>
                </c:pt>
                <c:pt idx="28">
                  <c:v>2006FA</c:v>
                </c:pt>
                <c:pt idx="29">
                  <c:v>2007FA</c:v>
                </c:pt>
                <c:pt idx="30">
                  <c:v>2008FA</c:v>
                </c:pt>
                <c:pt idx="31">
                  <c:v>2009FA</c:v>
                </c:pt>
                <c:pt idx="32">
                  <c:v>2010FA</c:v>
                </c:pt>
                <c:pt idx="33">
                  <c:v>2011FA</c:v>
                </c:pt>
                <c:pt idx="34">
                  <c:v>2012FA</c:v>
                </c:pt>
              </c:strCache>
            </c:strRef>
          </c:cat>
          <c:val>
            <c:numRef>
              <c:f>Term!$B$6:$AJ$6</c:f>
              <c:numCache>
                <c:formatCode>_(* #,##0_);_(* \(#,##0\);_(* "-"??_);_(@_)</c:formatCode>
                <c:ptCount val="35"/>
                <c:pt idx="0">
                  <c:v>33478</c:v>
                </c:pt>
                <c:pt idx="1">
                  <c:v>32053</c:v>
                </c:pt>
                <c:pt idx="2">
                  <c:v>32192</c:v>
                </c:pt>
                <c:pt idx="3">
                  <c:v>32333</c:v>
                </c:pt>
                <c:pt idx="4">
                  <c:v>31443</c:v>
                </c:pt>
                <c:pt idx="5">
                  <c:v>30959</c:v>
                </c:pt>
                <c:pt idx="6">
                  <c:v>27708</c:v>
                </c:pt>
                <c:pt idx="7">
                  <c:v>28734</c:v>
                </c:pt>
                <c:pt idx="8">
                  <c:v>32205</c:v>
                </c:pt>
                <c:pt idx="9">
                  <c:v>33228</c:v>
                </c:pt>
                <c:pt idx="10">
                  <c:v>34333</c:v>
                </c:pt>
                <c:pt idx="11">
                  <c:v>37128</c:v>
                </c:pt>
                <c:pt idx="12">
                  <c:v>37379</c:v>
                </c:pt>
                <c:pt idx="13">
                  <c:v>38638</c:v>
                </c:pt>
                <c:pt idx="14">
                  <c:v>41363</c:v>
                </c:pt>
                <c:pt idx="15">
                  <c:v>36718</c:v>
                </c:pt>
                <c:pt idx="16">
                  <c:v>37467</c:v>
                </c:pt>
                <c:pt idx="17">
                  <c:v>37010</c:v>
                </c:pt>
                <c:pt idx="18">
                  <c:v>37832</c:v>
                </c:pt>
                <c:pt idx="19">
                  <c:v>39225</c:v>
                </c:pt>
                <c:pt idx="20">
                  <c:v>39549</c:v>
                </c:pt>
                <c:pt idx="21">
                  <c:v>38224</c:v>
                </c:pt>
                <c:pt idx="22">
                  <c:v>38521</c:v>
                </c:pt>
                <c:pt idx="23">
                  <c:v>40475</c:v>
                </c:pt>
                <c:pt idx="24">
                  <c:v>43801</c:v>
                </c:pt>
                <c:pt idx="25">
                  <c:v>39324</c:v>
                </c:pt>
                <c:pt idx="26">
                  <c:v>38059</c:v>
                </c:pt>
                <c:pt idx="27">
                  <c:v>36580</c:v>
                </c:pt>
                <c:pt idx="28">
                  <c:v>36334</c:v>
                </c:pt>
                <c:pt idx="29">
                  <c:v>38196</c:v>
                </c:pt>
                <c:pt idx="30">
                  <c:v>39974</c:v>
                </c:pt>
                <c:pt idx="31">
                  <c:v>42093</c:v>
                </c:pt>
                <c:pt idx="32">
                  <c:v>39068</c:v>
                </c:pt>
                <c:pt idx="33">
                  <c:v>37074</c:v>
                </c:pt>
                <c:pt idx="34">
                  <c:v>35775</c:v>
                </c:pt>
              </c:numCache>
            </c:numRef>
          </c:val>
          <c:smooth val="0"/>
        </c:ser>
        <c:dLbls>
          <c:showLegendKey val="0"/>
          <c:showVal val="0"/>
          <c:showCatName val="0"/>
          <c:showSerName val="0"/>
          <c:showPercent val="0"/>
          <c:showBubbleSize val="0"/>
        </c:dLbls>
        <c:marker val="1"/>
        <c:smooth val="0"/>
        <c:axId val="85695080"/>
        <c:axId val="87650168"/>
      </c:lineChart>
      <c:catAx>
        <c:axId val="85695080"/>
        <c:scaling>
          <c:orientation val="minMax"/>
        </c:scaling>
        <c:delete val="0"/>
        <c:axPos val="b"/>
        <c:numFmt formatCode="General" sourceLinked="0"/>
        <c:majorTickMark val="out"/>
        <c:minorTickMark val="none"/>
        <c:tickLblPos val="nextTo"/>
        <c:crossAx val="87650168"/>
        <c:crosses val="autoZero"/>
        <c:auto val="1"/>
        <c:lblAlgn val="ctr"/>
        <c:lblOffset val="100"/>
        <c:noMultiLvlLbl val="0"/>
      </c:catAx>
      <c:valAx>
        <c:axId val="87650168"/>
        <c:scaling>
          <c:orientation val="minMax"/>
          <c:max val="45000"/>
          <c:min val="25000"/>
        </c:scaling>
        <c:delete val="0"/>
        <c:axPos val="l"/>
        <c:majorGridlines>
          <c:spPr>
            <a:ln>
              <a:solidFill>
                <a:schemeClr val="bg1">
                  <a:lumMod val="85000"/>
                </a:schemeClr>
              </a:solidFill>
              <a:prstDash val="lgDash"/>
            </a:ln>
          </c:spPr>
        </c:majorGridlines>
        <c:numFmt formatCode="_(* #,##0_);_(* \(#,##0\);_(* &quot;-&quot;??_);_(@_)" sourceLinked="1"/>
        <c:majorTickMark val="out"/>
        <c:minorTickMark val="none"/>
        <c:tickLblPos val="nextTo"/>
        <c:txPr>
          <a:bodyPr/>
          <a:lstStyle/>
          <a:p>
            <a:pPr>
              <a:defRPr sz="1400"/>
            </a:pPr>
            <a:endParaRPr lang="en-US"/>
          </a:p>
        </c:txPr>
        <c:crossAx val="85695080"/>
        <c:crosses val="autoZero"/>
        <c:crossBetween val="between"/>
        <c:majorUnit val="2500"/>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African American</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Sheet1!$B$2:$G$2</c:f>
              <c:numCache>
                <c:formatCode>0%</c:formatCode>
                <c:ptCount val="6"/>
                <c:pt idx="0">
                  <c:v>0.53245686113393587</c:v>
                </c:pt>
                <c:pt idx="1">
                  <c:v>0.53471615720524013</c:v>
                </c:pt>
                <c:pt idx="2">
                  <c:v>0.5443418940609952</c:v>
                </c:pt>
                <c:pt idx="3">
                  <c:v>0.54188829787234039</c:v>
                </c:pt>
                <c:pt idx="4">
                  <c:v>0.60019694731659279</c:v>
                </c:pt>
                <c:pt idx="5">
                  <c:v>0.57752635638981742</c:v>
                </c:pt>
              </c:numCache>
            </c:numRef>
          </c:val>
          <c:smooth val="0"/>
        </c:ser>
        <c:ser>
          <c:idx val="1"/>
          <c:order val="1"/>
          <c:tx>
            <c:strRef>
              <c:f>Sheet1!$A$3</c:f>
              <c:strCache>
                <c:ptCount val="1"/>
                <c:pt idx="0">
                  <c:v>Asian</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Sheet1!$B$3:$G$3</c:f>
              <c:numCache>
                <c:formatCode>0%</c:formatCode>
                <c:ptCount val="6"/>
                <c:pt idx="0">
                  <c:v>0.70858283433133729</c:v>
                </c:pt>
                <c:pt idx="1">
                  <c:v>0.74063670411985016</c:v>
                </c:pt>
                <c:pt idx="2">
                  <c:v>0.7567804024496938</c:v>
                </c:pt>
                <c:pt idx="3">
                  <c:v>0.77863247863247864</c:v>
                </c:pt>
                <c:pt idx="4">
                  <c:v>0.78509532062391685</c:v>
                </c:pt>
                <c:pt idx="5">
                  <c:v>0.81404958677685946</c:v>
                </c:pt>
              </c:numCache>
            </c:numRef>
          </c:val>
          <c:smooth val="0"/>
        </c:ser>
        <c:ser>
          <c:idx val="2"/>
          <c:order val="2"/>
          <c:tx>
            <c:strRef>
              <c:f>Sheet1!$A$4</c:f>
              <c:strCache>
                <c:ptCount val="1"/>
                <c:pt idx="0">
                  <c:v>Filipino</c:v>
                </c:pt>
              </c:strCache>
            </c:strRef>
          </c:tx>
          <c:spPr>
            <a:ln w="57150">
              <a:solidFill>
                <a:srgbClr val="00B050"/>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Sheet1!$B$4:$G$4</c:f>
              <c:numCache>
                <c:formatCode>0%</c:formatCode>
                <c:ptCount val="6"/>
                <c:pt idx="0">
                  <c:v>0.71343283582089556</c:v>
                </c:pt>
                <c:pt idx="1">
                  <c:v>0.75905200789993421</c:v>
                </c:pt>
                <c:pt idx="2">
                  <c:v>0.7555135475740391</c:v>
                </c:pt>
                <c:pt idx="3">
                  <c:v>0.73658536585365852</c:v>
                </c:pt>
                <c:pt idx="4">
                  <c:v>0.72991452991452987</c:v>
                </c:pt>
                <c:pt idx="5">
                  <c:v>0.78395061728395066</c:v>
                </c:pt>
              </c:numCache>
            </c:numRef>
          </c:val>
          <c:smooth val="0"/>
        </c:ser>
        <c:ser>
          <c:idx val="3"/>
          <c:order val="3"/>
          <c:tx>
            <c:strRef>
              <c:f>Sheet1!$A$5</c:f>
              <c:strCache>
                <c:ptCount val="1"/>
                <c:pt idx="0">
                  <c:v>Hispanic</c:v>
                </c:pt>
              </c:strCache>
            </c:strRef>
          </c:tx>
          <c:spPr>
            <a:ln w="57150">
              <a:solidFill>
                <a:schemeClr val="accent6">
                  <a:lumMod val="75000"/>
                </a:schemeClr>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Sheet1!$B$5:$G$5</c:f>
              <c:numCache>
                <c:formatCode>0%</c:formatCode>
                <c:ptCount val="6"/>
                <c:pt idx="0">
                  <c:v>0.67150520668980751</c:v>
                </c:pt>
                <c:pt idx="1">
                  <c:v>0.6877394636015326</c:v>
                </c:pt>
                <c:pt idx="2">
                  <c:v>0.68637337703264845</c:v>
                </c:pt>
                <c:pt idx="3">
                  <c:v>0.68804292284108326</c:v>
                </c:pt>
                <c:pt idx="4">
                  <c:v>0.71891156462585037</c:v>
                </c:pt>
                <c:pt idx="5">
                  <c:v>0.69927212361128843</c:v>
                </c:pt>
              </c:numCache>
            </c:numRef>
          </c:val>
          <c:smooth val="0"/>
        </c:ser>
        <c:ser>
          <c:idx val="4"/>
          <c:order val="4"/>
          <c:tx>
            <c:strRef>
              <c:f>Sheet1!$A$6</c:f>
              <c:strCache>
                <c:ptCount val="1"/>
                <c:pt idx="0">
                  <c:v>White</c:v>
                </c:pt>
              </c:strCache>
            </c:strRef>
          </c:tx>
          <c:spPr>
            <a:ln w="57150">
              <a:solidFill>
                <a:srgbClr val="B0AC00"/>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Sheet1!$B$6:$G$6</c:f>
              <c:numCache>
                <c:formatCode>0%</c:formatCode>
                <c:ptCount val="6"/>
                <c:pt idx="0">
                  <c:v>0.73051631758402336</c:v>
                </c:pt>
                <c:pt idx="1">
                  <c:v>0.753133704735376</c:v>
                </c:pt>
                <c:pt idx="2">
                  <c:v>0.7456621515728199</c:v>
                </c:pt>
                <c:pt idx="3">
                  <c:v>0.74122428870550561</c:v>
                </c:pt>
                <c:pt idx="4">
                  <c:v>0.7635115813554475</c:v>
                </c:pt>
                <c:pt idx="5">
                  <c:v>0.75242571255306245</c:v>
                </c:pt>
              </c:numCache>
            </c:numRef>
          </c:val>
          <c:smooth val="0"/>
        </c:ser>
        <c:dLbls>
          <c:showLegendKey val="0"/>
          <c:showVal val="0"/>
          <c:showCatName val="0"/>
          <c:showSerName val="0"/>
          <c:showPercent val="0"/>
          <c:showBubbleSize val="0"/>
        </c:dLbls>
        <c:smooth val="0"/>
        <c:axId val="89675144"/>
        <c:axId val="155694744"/>
      </c:lineChart>
      <c:catAx>
        <c:axId val="89675144"/>
        <c:scaling>
          <c:orientation val="minMax"/>
        </c:scaling>
        <c:delete val="0"/>
        <c:axPos val="b"/>
        <c:numFmt formatCode="General" sourceLinked="0"/>
        <c:majorTickMark val="out"/>
        <c:minorTickMark val="none"/>
        <c:tickLblPos val="nextTo"/>
        <c:txPr>
          <a:bodyPr/>
          <a:lstStyle/>
          <a:p>
            <a:pPr>
              <a:defRPr sz="1600"/>
            </a:pPr>
            <a:endParaRPr lang="en-US"/>
          </a:p>
        </c:txPr>
        <c:crossAx val="155694744"/>
        <c:crosses val="autoZero"/>
        <c:auto val="1"/>
        <c:lblAlgn val="ctr"/>
        <c:lblOffset val="100"/>
        <c:noMultiLvlLbl val="0"/>
      </c:catAx>
      <c:valAx>
        <c:axId val="155694744"/>
        <c:scaling>
          <c:orientation val="minMax"/>
          <c:max val="0.9"/>
          <c:min val="0.5"/>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89675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Traditional</c:v>
                </c:pt>
              </c:strCache>
            </c:strRef>
          </c:tx>
          <c:spPr>
            <a:ln w="57150">
              <a:solidFill>
                <a:schemeClr val="accent5">
                  <a:lumMod val="75000"/>
                </a:schemeClr>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Sheet1!$B$2:$G$2</c:f>
              <c:numCache>
                <c:formatCode>0%</c:formatCode>
                <c:ptCount val="6"/>
                <c:pt idx="0">
                  <c:v>0.68112859775981849</c:v>
                </c:pt>
                <c:pt idx="1">
                  <c:v>0.69349186483103875</c:v>
                </c:pt>
                <c:pt idx="2">
                  <c:v>0.69360383845252938</c:v>
                </c:pt>
                <c:pt idx="3">
                  <c:v>0.69254197892037028</c:v>
                </c:pt>
                <c:pt idx="4">
                  <c:v>0.72216672720668362</c:v>
                </c:pt>
                <c:pt idx="5">
                  <c:v>0.70805695997031404</c:v>
                </c:pt>
              </c:numCache>
            </c:numRef>
          </c:val>
          <c:smooth val="0"/>
        </c:ser>
        <c:ser>
          <c:idx val="1"/>
          <c:order val="1"/>
          <c:tx>
            <c:strRef>
              <c:f>Sheet1!$A$3</c:f>
              <c:strCache>
                <c:ptCount val="1"/>
                <c:pt idx="0">
                  <c:v>Online</c:v>
                </c:pt>
              </c:strCache>
            </c:strRef>
          </c:tx>
          <c:spPr>
            <a:ln w="57150">
              <a:solidFill>
                <a:schemeClr val="accent6">
                  <a:lumMod val="75000"/>
                </a:schemeClr>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Sheet1!$B$3:$G$3</c:f>
              <c:numCache>
                <c:formatCode>0%</c:formatCode>
                <c:ptCount val="6"/>
                <c:pt idx="0">
                  <c:v>0.5798588838999359</c:v>
                </c:pt>
                <c:pt idx="1">
                  <c:v>0.56827924066135949</c:v>
                </c:pt>
                <c:pt idx="2">
                  <c:v>0.59990393852065327</c:v>
                </c:pt>
                <c:pt idx="3">
                  <c:v>0.61546554445028934</c:v>
                </c:pt>
                <c:pt idx="4">
                  <c:v>0.60515984296130121</c:v>
                </c:pt>
                <c:pt idx="5">
                  <c:v>0.62955665024630547</c:v>
                </c:pt>
              </c:numCache>
            </c:numRef>
          </c:val>
          <c:smooth val="0"/>
        </c:ser>
        <c:dLbls>
          <c:showLegendKey val="0"/>
          <c:showVal val="0"/>
          <c:showCatName val="0"/>
          <c:showSerName val="0"/>
          <c:showPercent val="0"/>
          <c:showBubbleSize val="0"/>
        </c:dLbls>
        <c:smooth val="0"/>
        <c:axId val="155695528"/>
        <c:axId val="90041440"/>
      </c:lineChart>
      <c:catAx>
        <c:axId val="155695528"/>
        <c:scaling>
          <c:orientation val="minMax"/>
        </c:scaling>
        <c:delete val="0"/>
        <c:axPos val="b"/>
        <c:numFmt formatCode="General" sourceLinked="0"/>
        <c:majorTickMark val="out"/>
        <c:minorTickMark val="none"/>
        <c:tickLblPos val="nextTo"/>
        <c:txPr>
          <a:bodyPr/>
          <a:lstStyle/>
          <a:p>
            <a:pPr>
              <a:defRPr sz="1600"/>
            </a:pPr>
            <a:endParaRPr lang="en-US"/>
          </a:p>
        </c:txPr>
        <c:crossAx val="90041440"/>
        <c:crosses val="autoZero"/>
        <c:auto val="1"/>
        <c:lblAlgn val="ctr"/>
        <c:lblOffset val="100"/>
        <c:noMultiLvlLbl val="0"/>
      </c:catAx>
      <c:valAx>
        <c:axId val="90041440"/>
        <c:scaling>
          <c:orientation val="minMax"/>
          <c:max val="0.9"/>
          <c:min val="0.5"/>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155695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4CD</c:v>
                </c:pt>
              </c:strCache>
            </c:strRef>
          </c:tx>
          <c:spPr>
            <a:ln w="76200">
              <a:solidFill>
                <a:schemeClr val="accent2">
                  <a:lumMod val="75000"/>
                </a:schemeClr>
              </a:solidFill>
            </a:ln>
          </c:spPr>
          <c:marker>
            <c:symbol val="none"/>
          </c:marker>
          <c:dLbls>
            <c:dLbl>
              <c:idx val="0"/>
              <c:layout>
                <c:manualLayout>
                  <c:x val="-8.9970617610851747E-2"/>
                  <c:y val="3.3333333333333333E-2"/>
                </c:manualLayout>
              </c:layout>
              <c:spPr/>
              <c:txPr>
                <a:bodyPr/>
                <a:lstStyle/>
                <a:p>
                  <a:pPr>
                    <a:defRPr sz="2400" b="1">
                      <a:solidFill>
                        <a:schemeClr val="accent2">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1.0816000913008136E-16"/>
                  <c:y val="4.2222222222222265E-2"/>
                </c:manualLayout>
              </c:layout>
              <c:spPr/>
              <c:txPr>
                <a:bodyPr/>
                <a:lstStyle/>
                <a:p>
                  <a:pPr>
                    <a:defRPr sz="2400" b="1">
                      <a:solidFill>
                        <a:schemeClr val="accent2">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a:solidFill>
                      <a:schemeClr val="accent5">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2002/03</c:v>
                </c:pt>
                <c:pt idx="1">
                  <c:v>2003/04</c:v>
                </c:pt>
                <c:pt idx="2">
                  <c:v>2004/05</c:v>
                </c:pt>
                <c:pt idx="3">
                  <c:v>2005/06</c:v>
                </c:pt>
                <c:pt idx="4">
                  <c:v>2006/07</c:v>
                </c:pt>
              </c:strCache>
            </c:strRef>
          </c:cat>
          <c:val>
            <c:numRef>
              <c:f>Sheet1!$B$2:$B$6</c:f>
              <c:numCache>
                <c:formatCode>0.0%</c:formatCode>
                <c:ptCount val="5"/>
                <c:pt idx="0">
                  <c:v>0.47699999999999998</c:v>
                </c:pt>
                <c:pt idx="1">
                  <c:v>0.42399999999999999</c:v>
                </c:pt>
                <c:pt idx="2">
                  <c:v>0.44400000000000001</c:v>
                </c:pt>
                <c:pt idx="3">
                  <c:v>0.46600000000000003</c:v>
                </c:pt>
                <c:pt idx="4">
                  <c:v>0.41899999999999998</c:v>
                </c:pt>
              </c:numCache>
            </c:numRef>
          </c:val>
          <c:smooth val="0"/>
        </c:ser>
        <c:ser>
          <c:idx val="1"/>
          <c:order val="1"/>
          <c:tx>
            <c:strRef>
              <c:f>Sheet1!$C$1</c:f>
              <c:strCache>
                <c:ptCount val="1"/>
                <c:pt idx="0">
                  <c:v>State</c:v>
                </c:pt>
              </c:strCache>
            </c:strRef>
          </c:tx>
          <c:spPr>
            <a:ln w="76200">
              <a:solidFill>
                <a:schemeClr val="accent4">
                  <a:lumMod val="60000"/>
                  <a:lumOff val="40000"/>
                </a:schemeClr>
              </a:solidFill>
            </a:ln>
          </c:spPr>
          <c:marker>
            <c:symbol val="none"/>
          </c:marker>
          <c:dLbls>
            <c:dLbl>
              <c:idx val="0"/>
              <c:layout>
                <c:manualLayout>
                  <c:x val="-8.9970501474926259E-2"/>
                  <c:y val="-3.3333333333333333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7.3747474043619572E-3"/>
                  <c:y val="-5.777777777777779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b="1">
                    <a:solidFill>
                      <a:schemeClr val="accent4">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2002/03</c:v>
                </c:pt>
                <c:pt idx="1">
                  <c:v>2003/04</c:v>
                </c:pt>
                <c:pt idx="2">
                  <c:v>2004/05</c:v>
                </c:pt>
                <c:pt idx="3">
                  <c:v>2005/06</c:v>
                </c:pt>
                <c:pt idx="4">
                  <c:v>2006/07</c:v>
                </c:pt>
              </c:strCache>
            </c:strRef>
          </c:cat>
          <c:val>
            <c:numRef>
              <c:f>Sheet1!$C$2:$C$6</c:f>
              <c:numCache>
                <c:formatCode>0.0%</c:formatCode>
                <c:ptCount val="5"/>
                <c:pt idx="0">
                  <c:v>0.52300000000000002</c:v>
                </c:pt>
                <c:pt idx="1">
                  <c:v>0.51300000000000001</c:v>
                </c:pt>
                <c:pt idx="2">
                  <c:v>0.51300000000000001</c:v>
                </c:pt>
                <c:pt idx="3">
                  <c:v>0.50800000000000001</c:v>
                </c:pt>
                <c:pt idx="4">
                  <c:v>0.49199999999999999</c:v>
                </c:pt>
              </c:numCache>
            </c:numRef>
          </c:val>
          <c:smooth val="0"/>
        </c:ser>
        <c:dLbls>
          <c:showLegendKey val="0"/>
          <c:showVal val="0"/>
          <c:showCatName val="0"/>
          <c:showSerName val="0"/>
          <c:showPercent val="0"/>
          <c:showBubbleSize val="0"/>
        </c:dLbls>
        <c:smooth val="0"/>
        <c:axId val="90041048"/>
        <c:axId val="90040656"/>
      </c:lineChart>
      <c:catAx>
        <c:axId val="90041048"/>
        <c:scaling>
          <c:orientation val="minMax"/>
        </c:scaling>
        <c:delete val="0"/>
        <c:axPos val="b"/>
        <c:numFmt formatCode="General" sourceLinked="0"/>
        <c:majorTickMark val="out"/>
        <c:minorTickMark val="none"/>
        <c:tickLblPos val="nextTo"/>
        <c:crossAx val="90040656"/>
        <c:crosses val="autoZero"/>
        <c:auto val="1"/>
        <c:lblAlgn val="ctr"/>
        <c:lblOffset val="100"/>
        <c:noMultiLvlLbl val="0"/>
      </c:catAx>
      <c:valAx>
        <c:axId val="90040656"/>
        <c:scaling>
          <c:orientation val="minMax"/>
        </c:scaling>
        <c:delete val="0"/>
        <c:axPos val="l"/>
        <c:majorGridlines>
          <c:spPr>
            <a:ln>
              <a:solidFill>
                <a:schemeClr val="bg1">
                  <a:lumMod val="75000"/>
                </a:schemeClr>
              </a:solidFill>
              <a:prstDash val="sysDot"/>
            </a:ln>
          </c:spPr>
        </c:majorGridlines>
        <c:numFmt formatCode="0%" sourceLinked="0"/>
        <c:majorTickMark val="out"/>
        <c:minorTickMark val="none"/>
        <c:tickLblPos val="nextTo"/>
        <c:crossAx val="90041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   Female</c:v>
                </c:pt>
              </c:strCache>
            </c:strRef>
          </c:tx>
          <c:spPr>
            <a:ln w="57150"/>
          </c:spPr>
          <c:marker>
            <c:symbol val="none"/>
          </c:marker>
          <c:cat>
            <c:strRef>
              <c:f>Sheet1!$B$1:$F$1</c:f>
              <c:strCache>
                <c:ptCount val="5"/>
                <c:pt idx="0">
                  <c:v>2002-2003</c:v>
                </c:pt>
                <c:pt idx="1">
                  <c:v>2003-2004</c:v>
                </c:pt>
                <c:pt idx="2">
                  <c:v>2004-2005</c:v>
                </c:pt>
                <c:pt idx="3">
                  <c:v>2005-2006</c:v>
                </c:pt>
                <c:pt idx="4">
                  <c:v>2006-2007</c:v>
                </c:pt>
              </c:strCache>
            </c:strRef>
          </c:cat>
          <c:val>
            <c:numRef>
              <c:f>Sheet1!$B$2:$F$2</c:f>
              <c:numCache>
                <c:formatCode>0%</c:formatCode>
                <c:ptCount val="5"/>
                <c:pt idx="0">
                  <c:v>0.48</c:v>
                </c:pt>
                <c:pt idx="1">
                  <c:v>0.41799999999999998</c:v>
                </c:pt>
                <c:pt idx="2">
                  <c:v>0.45200000000000001</c:v>
                </c:pt>
                <c:pt idx="3">
                  <c:v>0.45800000000000002</c:v>
                </c:pt>
                <c:pt idx="4">
                  <c:v>0.43099999999999999</c:v>
                </c:pt>
              </c:numCache>
            </c:numRef>
          </c:val>
          <c:smooth val="0"/>
        </c:ser>
        <c:ser>
          <c:idx val="1"/>
          <c:order val="1"/>
          <c:tx>
            <c:strRef>
              <c:f>Sheet1!$A$3</c:f>
              <c:strCache>
                <c:ptCount val="1"/>
                <c:pt idx="0">
                  <c:v>   Male</c:v>
                </c:pt>
              </c:strCache>
            </c:strRef>
          </c:tx>
          <c:spPr>
            <a:ln w="57150"/>
          </c:spPr>
          <c:marker>
            <c:symbol val="none"/>
          </c:marker>
          <c:cat>
            <c:strRef>
              <c:f>Sheet1!$B$1:$F$1</c:f>
              <c:strCache>
                <c:ptCount val="5"/>
                <c:pt idx="0">
                  <c:v>2002-2003</c:v>
                </c:pt>
                <c:pt idx="1">
                  <c:v>2003-2004</c:v>
                </c:pt>
                <c:pt idx="2">
                  <c:v>2004-2005</c:v>
                </c:pt>
                <c:pt idx="3">
                  <c:v>2005-2006</c:v>
                </c:pt>
                <c:pt idx="4">
                  <c:v>2006-2007</c:v>
                </c:pt>
              </c:strCache>
            </c:strRef>
          </c:cat>
          <c:val>
            <c:numRef>
              <c:f>Sheet1!$B$3:$F$3</c:f>
              <c:numCache>
                <c:formatCode>0%</c:formatCode>
                <c:ptCount val="5"/>
                <c:pt idx="0">
                  <c:v>0.49099999999999999</c:v>
                </c:pt>
                <c:pt idx="1">
                  <c:v>0.44600000000000001</c:v>
                </c:pt>
                <c:pt idx="2">
                  <c:v>0.432</c:v>
                </c:pt>
                <c:pt idx="3">
                  <c:v>0.47499999999999998</c:v>
                </c:pt>
                <c:pt idx="4">
                  <c:v>0.40200000000000002</c:v>
                </c:pt>
              </c:numCache>
            </c:numRef>
          </c:val>
          <c:smooth val="0"/>
        </c:ser>
        <c:dLbls>
          <c:showLegendKey val="0"/>
          <c:showVal val="0"/>
          <c:showCatName val="0"/>
          <c:showSerName val="0"/>
          <c:showPercent val="0"/>
          <c:showBubbleSize val="0"/>
        </c:dLbls>
        <c:smooth val="0"/>
        <c:axId val="86371712"/>
        <c:axId val="156269168"/>
      </c:lineChart>
      <c:catAx>
        <c:axId val="86371712"/>
        <c:scaling>
          <c:orientation val="minMax"/>
        </c:scaling>
        <c:delete val="0"/>
        <c:axPos val="b"/>
        <c:numFmt formatCode="General" sourceLinked="0"/>
        <c:majorTickMark val="out"/>
        <c:minorTickMark val="none"/>
        <c:tickLblPos val="nextTo"/>
        <c:txPr>
          <a:bodyPr/>
          <a:lstStyle/>
          <a:p>
            <a:pPr>
              <a:defRPr sz="1600"/>
            </a:pPr>
            <a:endParaRPr lang="en-US"/>
          </a:p>
        </c:txPr>
        <c:crossAx val="156269168"/>
        <c:crosses val="autoZero"/>
        <c:auto val="1"/>
        <c:lblAlgn val="ctr"/>
        <c:lblOffset val="100"/>
        <c:noMultiLvlLbl val="0"/>
      </c:catAx>
      <c:valAx>
        <c:axId val="156269168"/>
        <c:scaling>
          <c:orientation val="minMax"/>
          <c:max val="0.60000000000000009"/>
          <c:min val="0.30000000000000004"/>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8637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&lt; 20 years old</c:v>
                </c:pt>
              </c:strCache>
            </c:strRef>
          </c:tx>
          <c:spPr>
            <a:ln w="57150"/>
          </c:spPr>
          <c:marker>
            <c:symbol val="none"/>
          </c:marker>
          <c:cat>
            <c:strRef>
              <c:f>Sheet1!$B$1:$F$1</c:f>
              <c:strCache>
                <c:ptCount val="5"/>
                <c:pt idx="0">
                  <c:v>2002-2003</c:v>
                </c:pt>
                <c:pt idx="1">
                  <c:v>2003-2004</c:v>
                </c:pt>
                <c:pt idx="2">
                  <c:v>2004-2005</c:v>
                </c:pt>
                <c:pt idx="3">
                  <c:v>2005-2006</c:v>
                </c:pt>
                <c:pt idx="4">
                  <c:v>2006-2007</c:v>
                </c:pt>
              </c:strCache>
            </c:strRef>
          </c:cat>
          <c:val>
            <c:numRef>
              <c:f>Sheet1!$B$2:$F$2</c:f>
              <c:numCache>
                <c:formatCode>0%</c:formatCode>
                <c:ptCount val="5"/>
                <c:pt idx="0">
                  <c:v>0.52100000000000002</c:v>
                </c:pt>
                <c:pt idx="1">
                  <c:v>0.46899999999999997</c:v>
                </c:pt>
                <c:pt idx="2">
                  <c:v>0.47199999999999998</c:v>
                </c:pt>
                <c:pt idx="3">
                  <c:v>0.50900000000000001</c:v>
                </c:pt>
                <c:pt idx="4">
                  <c:v>0.443</c:v>
                </c:pt>
              </c:numCache>
            </c:numRef>
          </c:val>
          <c:smooth val="0"/>
        </c:ser>
        <c:ser>
          <c:idx val="1"/>
          <c:order val="1"/>
          <c:tx>
            <c:strRef>
              <c:f>Sheet1!$A$3</c:f>
              <c:strCache>
                <c:ptCount val="1"/>
                <c:pt idx="0">
                  <c:v>20 to 24 years old</c:v>
                </c:pt>
              </c:strCache>
            </c:strRef>
          </c:tx>
          <c:spPr>
            <a:ln w="57150"/>
          </c:spPr>
          <c:marker>
            <c:symbol val="none"/>
          </c:marker>
          <c:cat>
            <c:strRef>
              <c:f>Sheet1!$B$1:$F$1</c:f>
              <c:strCache>
                <c:ptCount val="5"/>
                <c:pt idx="0">
                  <c:v>2002-2003</c:v>
                </c:pt>
                <c:pt idx="1">
                  <c:v>2003-2004</c:v>
                </c:pt>
                <c:pt idx="2">
                  <c:v>2004-2005</c:v>
                </c:pt>
                <c:pt idx="3">
                  <c:v>2005-2006</c:v>
                </c:pt>
                <c:pt idx="4">
                  <c:v>2006-2007</c:v>
                </c:pt>
              </c:strCache>
            </c:strRef>
          </c:cat>
          <c:val>
            <c:numRef>
              <c:f>Sheet1!$B$3:$F$3</c:f>
              <c:numCache>
                <c:formatCode>0%</c:formatCode>
                <c:ptCount val="5"/>
                <c:pt idx="0">
                  <c:v>0.36</c:v>
                </c:pt>
                <c:pt idx="1">
                  <c:v>0.28799999999999998</c:v>
                </c:pt>
                <c:pt idx="2">
                  <c:v>0.32</c:v>
                </c:pt>
                <c:pt idx="3">
                  <c:v>0.26900000000000002</c:v>
                </c:pt>
                <c:pt idx="4">
                  <c:v>0.28599999999999998</c:v>
                </c:pt>
              </c:numCache>
            </c:numRef>
          </c:val>
          <c:smooth val="0"/>
        </c:ser>
        <c:ser>
          <c:idx val="2"/>
          <c:order val="2"/>
          <c:tx>
            <c:strRef>
              <c:f>Sheet1!$A$4</c:f>
              <c:strCache>
                <c:ptCount val="1"/>
                <c:pt idx="0">
                  <c:v>25 to 49 years old</c:v>
                </c:pt>
              </c:strCache>
            </c:strRef>
          </c:tx>
          <c:spPr>
            <a:ln w="57150">
              <a:solidFill>
                <a:srgbClr val="00B050"/>
              </a:solidFill>
            </a:ln>
          </c:spPr>
          <c:marker>
            <c:symbol val="none"/>
          </c:marker>
          <c:cat>
            <c:strRef>
              <c:f>Sheet1!$B$1:$F$1</c:f>
              <c:strCache>
                <c:ptCount val="5"/>
                <c:pt idx="0">
                  <c:v>2002-2003</c:v>
                </c:pt>
                <c:pt idx="1">
                  <c:v>2003-2004</c:v>
                </c:pt>
                <c:pt idx="2">
                  <c:v>2004-2005</c:v>
                </c:pt>
                <c:pt idx="3">
                  <c:v>2005-2006</c:v>
                </c:pt>
                <c:pt idx="4">
                  <c:v>2006-2007</c:v>
                </c:pt>
              </c:strCache>
            </c:strRef>
          </c:cat>
          <c:val>
            <c:numRef>
              <c:f>Sheet1!$B$4:$F$4</c:f>
              <c:numCache>
                <c:formatCode>0%</c:formatCode>
                <c:ptCount val="5"/>
                <c:pt idx="0">
                  <c:v>0.27200000000000002</c:v>
                </c:pt>
                <c:pt idx="1">
                  <c:v>0.27600000000000002</c:v>
                </c:pt>
                <c:pt idx="2">
                  <c:v>0.32900000000000001</c:v>
                </c:pt>
                <c:pt idx="3">
                  <c:v>0.23100000000000001</c:v>
                </c:pt>
                <c:pt idx="4">
                  <c:v>0.27400000000000002</c:v>
                </c:pt>
              </c:numCache>
            </c:numRef>
          </c:val>
          <c:smooth val="0"/>
        </c:ser>
        <c:ser>
          <c:idx val="3"/>
          <c:order val="3"/>
          <c:tx>
            <c:strRef>
              <c:f>Sheet1!$A$5</c:f>
              <c:strCache>
                <c:ptCount val="1"/>
                <c:pt idx="0">
                  <c:v>50 + years old</c:v>
                </c:pt>
              </c:strCache>
            </c:strRef>
          </c:tx>
          <c:spPr>
            <a:ln w="57150">
              <a:solidFill>
                <a:srgbClr val="FFC000"/>
              </a:solidFill>
            </a:ln>
          </c:spPr>
          <c:marker>
            <c:symbol val="none"/>
          </c:marker>
          <c:cat>
            <c:strRef>
              <c:f>Sheet1!$B$1:$F$1</c:f>
              <c:strCache>
                <c:ptCount val="5"/>
                <c:pt idx="0">
                  <c:v>2002-2003</c:v>
                </c:pt>
                <c:pt idx="1">
                  <c:v>2003-2004</c:v>
                </c:pt>
                <c:pt idx="2">
                  <c:v>2004-2005</c:v>
                </c:pt>
                <c:pt idx="3">
                  <c:v>2005-2006</c:v>
                </c:pt>
                <c:pt idx="4">
                  <c:v>2006-2007</c:v>
                </c:pt>
              </c:strCache>
            </c:strRef>
          </c:cat>
          <c:val>
            <c:numRef>
              <c:f>Sheet1!$B$5:$F$5</c:f>
              <c:numCache>
                <c:formatCode>General</c:formatCode>
                <c:ptCount val="5"/>
              </c:numCache>
            </c:numRef>
          </c:val>
          <c:smooth val="0"/>
        </c:ser>
        <c:dLbls>
          <c:showLegendKey val="0"/>
          <c:showVal val="0"/>
          <c:showCatName val="0"/>
          <c:showSerName val="0"/>
          <c:showPercent val="0"/>
          <c:showBubbleSize val="0"/>
        </c:dLbls>
        <c:smooth val="0"/>
        <c:axId val="156269952"/>
        <c:axId val="156270344"/>
      </c:lineChart>
      <c:catAx>
        <c:axId val="156269952"/>
        <c:scaling>
          <c:orientation val="minMax"/>
        </c:scaling>
        <c:delete val="0"/>
        <c:axPos val="b"/>
        <c:numFmt formatCode="General" sourceLinked="0"/>
        <c:majorTickMark val="out"/>
        <c:minorTickMark val="none"/>
        <c:tickLblPos val="nextTo"/>
        <c:txPr>
          <a:bodyPr/>
          <a:lstStyle/>
          <a:p>
            <a:pPr>
              <a:defRPr sz="1600"/>
            </a:pPr>
            <a:endParaRPr lang="en-US"/>
          </a:p>
        </c:txPr>
        <c:crossAx val="156270344"/>
        <c:crosses val="autoZero"/>
        <c:auto val="1"/>
        <c:lblAlgn val="ctr"/>
        <c:lblOffset val="100"/>
        <c:noMultiLvlLbl val="0"/>
      </c:catAx>
      <c:valAx>
        <c:axId val="156270344"/>
        <c:scaling>
          <c:orientation val="minMax"/>
          <c:max val="0.60000000000000009"/>
          <c:min val="0.2"/>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156269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African American</c:v>
                </c:pt>
              </c:strCache>
            </c:strRef>
          </c:tx>
          <c:spPr>
            <a:ln w="57150"/>
          </c:spPr>
          <c:marker>
            <c:symbol val="none"/>
          </c:marker>
          <c:cat>
            <c:strRef>
              <c:f>Sheet1!$B$1:$F$1</c:f>
              <c:strCache>
                <c:ptCount val="5"/>
                <c:pt idx="0">
                  <c:v>2002-2003</c:v>
                </c:pt>
                <c:pt idx="1">
                  <c:v>2003-2004</c:v>
                </c:pt>
                <c:pt idx="2">
                  <c:v>2004-2005</c:v>
                </c:pt>
                <c:pt idx="3">
                  <c:v>2005-2006</c:v>
                </c:pt>
                <c:pt idx="4">
                  <c:v>2006-2007</c:v>
                </c:pt>
              </c:strCache>
            </c:strRef>
          </c:cat>
          <c:val>
            <c:numRef>
              <c:f>Sheet1!$B$2:$F$2</c:f>
              <c:numCache>
                <c:formatCode>0%</c:formatCode>
                <c:ptCount val="5"/>
                <c:pt idx="0">
                  <c:v>0.45300000000000001</c:v>
                </c:pt>
                <c:pt idx="1">
                  <c:v>0.38100000000000001</c:v>
                </c:pt>
                <c:pt idx="2">
                  <c:v>0.42599999999999999</c:v>
                </c:pt>
                <c:pt idx="3">
                  <c:v>0.34699999999999998</c:v>
                </c:pt>
                <c:pt idx="4">
                  <c:v>0.34100000000000003</c:v>
                </c:pt>
              </c:numCache>
            </c:numRef>
          </c:val>
          <c:smooth val="0"/>
        </c:ser>
        <c:ser>
          <c:idx val="1"/>
          <c:order val="1"/>
          <c:tx>
            <c:strRef>
              <c:f>Sheet1!$A$3</c:f>
              <c:strCache>
                <c:ptCount val="1"/>
                <c:pt idx="0">
                  <c:v>Asian</c:v>
                </c:pt>
              </c:strCache>
            </c:strRef>
          </c:tx>
          <c:spPr>
            <a:ln w="57150"/>
          </c:spPr>
          <c:marker>
            <c:symbol val="none"/>
          </c:marker>
          <c:cat>
            <c:strRef>
              <c:f>Sheet1!$B$1:$F$1</c:f>
              <c:strCache>
                <c:ptCount val="5"/>
                <c:pt idx="0">
                  <c:v>2002-2003</c:v>
                </c:pt>
                <c:pt idx="1">
                  <c:v>2003-2004</c:v>
                </c:pt>
                <c:pt idx="2">
                  <c:v>2004-2005</c:v>
                </c:pt>
                <c:pt idx="3">
                  <c:v>2005-2006</c:v>
                </c:pt>
                <c:pt idx="4">
                  <c:v>2006-2007</c:v>
                </c:pt>
              </c:strCache>
            </c:strRef>
          </c:cat>
          <c:val>
            <c:numRef>
              <c:f>Sheet1!$B$3:$F$3</c:f>
              <c:numCache>
                <c:formatCode>0%</c:formatCode>
                <c:ptCount val="5"/>
                <c:pt idx="0">
                  <c:v>0.60799999999999998</c:v>
                </c:pt>
                <c:pt idx="1">
                  <c:v>0.48899999999999999</c:v>
                </c:pt>
                <c:pt idx="2">
                  <c:v>0.61399999999999999</c:v>
                </c:pt>
                <c:pt idx="3">
                  <c:v>0.64300000000000002</c:v>
                </c:pt>
                <c:pt idx="4">
                  <c:v>0.623</c:v>
                </c:pt>
              </c:numCache>
            </c:numRef>
          </c:val>
          <c:smooth val="0"/>
        </c:ser>
        <c:ser>
          <c:idx val="2"/>
          <c:order val="2"/>
          <c:tx>
            <c:strRef>
              <c:f>Sheet1!$A$4</c:f>
              <c:strCache>
                <c:ptCount val="1"/>
                <c:pt idx="0">
                  <c:v>Filipino</c:v>
                </c:pt>
              </c:strCache>
            </c:strRef>
          </c:tx>
          <c:spPr>
            <a:ln w="57150">
              <a:solidFill>
                <a:srgbClr val="00B050"/>
              </a:solidFill>
            </a:ln>
          </c:spPr>
          <c:marker>
            <c:symbol val="none"/>
          </c:marker>
          <c:cat>
            <c:strRef>
              <c:f>Sheet1!$B$1:$F$1</c:f>
              <c:strCache>
                <c:ptCount val="5"/>
                <c:pt idx="0">
                  <c:v>2002-2003</c:v>
                </c:pt>
                <c:pt idx="1">
                  <c:v>2003-2004</c:v>
                </c:pt>
                <c:pt idx="2">
                  <c:v>2004-2005</c:v>
                </c:pt>
                <c:pt idx="3">
                  <c:v>2005-2006</c:v>
                </c:pt>
                <c:pt idx="4">
                  <c:v>2006-2007</c:v>
                </c:pt>
              </c:strCache>
            </c:strRef>
          </c:cat>
          <c:val>
            <c:numRef>
              <c:f>Sheet1!$B$4:$F$4</c:f>
              <c:numCache>
                <c:formatCode>0%</c:formatCode>
                <c:ptCount val="5"/>
                <c:pt idx="0">
                  <c:v>0.42499999999999999</c:v>
                </c:pt>
                <c:pt idx="1">
                  <c:v>0.38</c:v>
                </c:pt>
                <c:pt idx="2">
                  <c:v>0.438</c:v>
                </c:pt>
                <c:pt idx="3">
                  <c:v>0.47599999999999998</c:v>
                </c:pt>
                <c:pt idx="4">
                  <c:v>0.44900000000000001</c:v>
                </c:pt>
              </c:numCache>
            </c:numRef>
          </c:val>
          <c:smooth val="0"/>
        </c:ser>
        <c:ser>
          <c:idx val="3"/>
          <c:order val="3"/>
          <c:tx>
            <c:strRef>
              <c:f>Sheet1!$A$5</c:f>
              <c:strCache>
                <c:ptCount val="1"/>
                <c:pt idx="0">
                  <c:v>Hispanic</c:v>
                </c:pt>
              </c:strCache>
            </c:strRef>
          </c:tx>
          <c:spPr>
            <a:ln w="57150">
              <a:solidFill>
                <a:schemeClr val="accent6">
                  <a:lumMod val="75000"/>
                </a:schemeClr>
              </a:solidFill>
            </a:ln>
          </c:spPr>
          <c:marker>
            <c:symbol val="none"/>
          </c:marker>
          <c:cat>
            <c:strRef>
              <c:f>Sheet1!$B$1:$F$1</c:f>
              <c:strCache>
                <c:ptCount val="5"/>
                <c:pt idx="0">
                  <c:v>2002-2003</c:v>
                </c:pt>
                <c:pt idx="1">
                  <c:v>2003-2004</c:v>
                </c:pt>
                <c:pt idx="2">
                  <c:v>2004-2005</c:v>
                </c:pt>
                <c:pt idx="3">
                  <c:v>2005-2006</c:v>
                </c:pt>
                <c:pt idx="4">
                  <c:v>2006-2007</c:v>
                </c:pt>
              </c:strCache>
            </c:strRef>
          </c:cat>
          <c:val>
            <c:numRef>
              <c:f>Sheet1!$B$5:$F$5</c:f>
              <c:numCache>
                <c:formatCode>0%</c:formatCode>
                <c:ptCount val="5"/>
                <c:pt idx="0">
                  <c:v>0.42099999999999999</c:v>
                </c:pt>
                <c:pt idx="1">
                  <c:v>0.38200000000000001</c:v>
                </c:pt>
                <c:pt idx="2">
                  <c:v>0.36399999999999999</c:v>
                </c:pt>
                <c:pt idx="3">
                  <c:v>0.46400000000000002</c:v>
                </c:pt>
                <c:pt idx="4">
                  <c:v>0.39900000000000002</c:v>
                </c:pt>
              </c:numCache>
            </c:numRef>
          </c:val>
          <c:smooth val="0"/>
        </c:ser>
        <c:ser>
          <c:idx val="4"/>
          <c:order val="4"/>
          <c:tx>
            <c:strRef>
              <c:f>Sheet1!$A$6</c:f>
              <c:strCache>
                <c:ptCount val="1"/>
                <c:pt idx="0">
                  <c:v>White</c:v>
                </c:pt>
              </c:strCache>
            </c:strRef>
          </c:tx>
          <c:spPr>
            <a:ln w="57150">
              <a:solidFill>
                <a:srgbClr val="B0AC00"/>
              </a:solidFill>
            </a:ln>
          </c:spPr>
          <c:marker>
            <c:symbol val="none"/>
          </c:marker>
          <c:cat>
            <c:strRef>
              <c:f>Sheet1!$B$1:$F$1</c:f>
              <c:strCache>
                <c:ptCount val="5"/>
                <c:pt idx="0">
                  <c:v>2002-2003</c:v>
                </c:pt>
                <c:pt idx="1">
                  <c:v>2003-2004</c:v>
                </c:pt>
                <c:pt idx="2">
                  <c:v>2004-2005</c:v>
                </c:pt>
                <c:pt idx="3">
                  <c:v>2005-2006</c:v>
                </c:pt>
                <c:pt idx="4">
                  <c:v>2006-2007</c:v>
                </c:pt>
              </c:strCache>
            </c:strRef>
          </c:cat>
          <c:val>
            <c:numRef>
              <c:f>Sheet1!$B$6:$F$6</c:f>
              <c:numCache>
                <c:formatCode>0%</c:formatCode>
                <c:ptCount val="5"/>
                <c:pt idx="0">
                  <c:v>0.50700000000000001</c:v>
                </c:pt>
                <c:pt idx="1">
                  <c:v>0.46600000000000003</c:v>
                </c:pt>
                <c:pt idx="2">
                  <c:v>0.47899999999999998</c:v>
                </c:pt>
                <c:pt idx="3">
                  <c:v>0.496</c:v>
                </c:pt>
                <c:pt idx="4">
                  <c:v>0.441</c:v>
                </c:pt>
              </c:numCache>
            </c:numRef>
          </c:val>
          <c:smooth val="0"/>
        </c:ser>
        <c:dLbls>
          <c:showLegendKey val="0"/>
          <c:showVal val="0"/>
          <c:showCatName val="0"/>
          <c:showSerName val="0"/>
          <c:showPercent val="0"/>
          <c:showBubbleSize val="0"/>
        </c:dLbls>
        <c:smooth val="0"/>
        <c:axId val="156271128"/>
        <c:axId val="156271520"/>
      </c:lineChart>
      <c:catAx>
        <c:axId val="156271128"/>
        <c:scaling>
          <c:orientation val="minMax"/>
        </c:scaling>
        <c:delete val="0"/>
        <c:axPos val="b"/>
        <c:numFmt formatCode="General" sourceLinked="0"/>
        <c:majorTickMark val="out"/>
        <c:minorTickMark val="none"/>
        <c:tickLblPos val="nextTo"/>
        <c:txPr>
          <a:bodyPr/>
          <a:lstStyle/>
          <a:p>
            <a:pPr>
              <a:defRPr sz="1600"/>
            </a:pPr>
            <a:endParaRPr lang="en-US"/>
          </a:p>
        </c:txPr>
        <c:crossAx val="156271520"/>
        <c:crosses val="autoZero"/>
        <c:auto val="1"/>
        <c:lblAlgn val="ctr"/>
        <c:lblOffset val="100"/>
        <c:noMultiLvlLbl val="0"/>
      </c:catAx>
      <c:valAx>
        <c:axId val="156271520"/>
        <c:scaling>
          <c:orientation val="minMax"/>
          <c:max val="0.70000000000000007"/>
          <c:min val="0.30000000000000004"/>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156271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039698162729658E-2"/>
          <c:y val="3.7421505262217943E-2"/>
          <c:w val="0.89473807961504814"/>
          <c:h val="0.88558270813478934"/>
        </c:manualLayout>
      </c:layout>
      <c:lineChart>
        <c:grouping val="standard"/>
        <c:varyColors val="0"/>
        <c:ser>
          <c:idx val="0"/>
          <c:order val="0"/>
          <c:tx>
            <c:strRef>
              <c:f>Term!$A$3</c:f>
              <c:strCache>
                <c:ptCount val="1"/>
                <c:pt idx="0">
                  <c:v>Contra Costa</c:v>
                </c:pt>
              </c:strCache>
            </c:strRef>
          </c:tx>
          <c:cat>
            <c:strRef>
              <c:f>Term!$B$2:$AJ$2</c:f>
              <c:strCache>
                <c:ptCount val="35"/>
                <c:pt idx="0">
                  <c:v>1978FA</c:v>
                </c:pt>
                <c:pt idx="1">
                  <c:v>1979FA</c:v>
                </c:pt>
                <c:pt idx="2">
                  <c:v>1980FA</c:v>
                </c:pt>
                <c:pt idx="3">
                  <c:v>1981FA</c:v>
                </c:pt>
                <c:pt idx="4">
                  <c:v>1982FA</c:v>
                </c:pt>
                <c:pt idx="5">
                  <c:v>1983FA</c:v>
                </c:pt>
                <c:pt idx="6">
                  <c:v>1984FA</c:v>
                </c:pt>
                <c:pt idx="7">
                  <c:v>1985FA</c:v>
                </c:pt>
                <c:pt idx="8">
                  <c:v>1986FA</c:v>
                </c:pt>
                <c:pt idx="9">
                  <c:v>1987FA</c:v>
                </c:pt>
                <c:pt idx="10">
                  <c:v>1988FA</c:v>
                </c:pt>
                <c:pt idx="11">
                  <c:v>1989FA</c:v>
                </c:pt>
                <c:pt idx="12">
                  <c:v>1990FA</c:v>
                </c:pt>
                <c:pt idx="13">
                  <c:v>1991FA</c:v>
                </c:pt>
                <c:pt idx="14">
                  <c:v>1992FA</c:v>
                </c:pt>
                <c:pt idx="15">
                  <c:v>1993FA</c:v>
                </c:pt>
                <c:pt idx="16">
                  <c:v>1994FA</c:v>
                </c:pt>
                <c:pt idx="17">
                  <c:v>1995FA</c:v>
                </c:pt>
                <c:pt idx="18">
                  <c:v>1996FA</c:v>
                </c:pt>
                <c:pt idx="19">
                  <c:v>1997FA</c:v>
                </c:pt>
                <c:pt idx="20">
                  <c:v>1998FA</c:v>
                </c:pt>
                <c:pt idx="21">
                  <c:v>1999FA</c:v>
                </c:pt>
                <c:pt idx="22">
                  <c:v>2000FA</c:v>
                </c:pt>
                <c:pt idx="23">
                  <c:v>2001FA</c:v>
                </c:pt>
                <c:pt idx="24">
                  <c:v>2002FA</c:v>
                </c:pt>
                <c:pt idx="25">
                  <c:v>2003FA</c:v>
                </c:pt>
                <c:pt idx="26">
                  <c:v>2004FA</c:v>
                </c:pt>
                <c:pt idx="27">
                  <c:v>2005FA</c:v>
                </c:pt>
                <c:pt idx="28">
                  <c:v>2006FA</c:v>
                </c:pt>
                <c:pt idx="29">
                  <c:v>2007FA</c:v>
                </c:pt>
                <c:pt idx="30">
                  <c:v>2008FA</c:v>
                </c:pt>
                <c:pt idx="31">
                  <c:v>2009FA</c:v>
                </c:pt>
                <c:pt idx="32">
                  <c:v>2010FA</c:v>
                </c:pt>
                <c:pt idx="33">
                  <c:v>2011FA</c:v>
                </c:pt>
                <c:pt idx="34">
                  <c:v>2012FA</c:v>
                </c:pt>
              </c:strCache>
            </c:strRef>
          </c:cat>
          <c:val>
            <c:numRef>
              <c:f>Term!$B$3:$AJ$3</c:f>
              <c:numCache>
                <c:formatCode>_(* #,##0_);_(* \(#,##0\);_(* "-"??_);_(@_)</c:formatCode>
                <c:ptCount val="35"/>
                <c:pt idx="0">
                  <c:v>8659</c:v>
                </c:pt>
                <c:pt idx="1">
                  <c:v>8535</c:v>
                </c:pt>
                <c:pt idx="2">
                  <c:v>8904</c:v>
                </c:pt>
                <c:pt idx="3">
                  <c:v>8730</c:v>
                </c:pt>
                <c:pt idx="4">
                  <c:v>8295</c:v>
                </c:pt>
                <c:pt idx="5">
                  <c:v>7656</c:v>
                </c:pt>
                <c:pt idx="6">
                  <c:v>6247</c:v>
                </c:pt>
                <c:pt idx="7">
                  <c:v>6576</c:v>
                </c:pt>
                <c:pt idx="8">
                  <c:v>7007</c:v>
                </c:pt>
                <c:pt idx="9">
                  <c:v>6915</c:v>
                </c:pt>
                <c:pt idx="10">
                  <c:v>6849</c:v>
                </c:pt>
                <c:pt idx="11">
                  <c:v>7494</c:v>
                </c:pt>
                <c:pt idx="12">
                  <c:v>7944</c:v>
                </c:pt>
                <c:pt idx="13">
                  <c:v>8055</c:v>
                </c:pt>
                <c:pt idx="14">
                  <c:v>9426</c:v>
                </c:pt>
                <c:pt idx="15">
                  <c:v>8454</c:v>
                </c:pt>
                <c:pt idx="16">
                  <c:v>8451</c:v>
                </c:pt>
                <c:pt idx="17">
                  <c:v>8095</c:v>
                </c:pt>
                <c:pt idx="18">
                  <c:v>8220</c:v>
                </c:pt>
                <c:pt idx="19">
                  <c:v>8644</c:v>
                </c:pt>
                <c:pt idx="20">
                  <c:v>8521</c:v>
                </c:pt>
                <c:pt idx="21">
                  <c:v>7798</c:v>
                </c:pt>
                <c:pt idx="22">
                  <c:v>7921</c:v>
                </c:pt>
                <c:pt idx="23">
                  <c:v>8449</c:v>
                </c:pt>
                <c:pt idx="24">
                  <c:v>10117</c:v>
                </c:pt>
                <c:pt idx="25">
                  <c:v>8210</c:v>
                </c:pt>
                <c:pt idx="26">
                  <c:v>8048</c:v>
                </c:pt>
                <c:pt idx="27">
                  <c:v>7380</c:v>
                </c:pt>
                <c:pt idx="28">
                  <c:v>7937</c:v>
                </c:pt>
                <c:pt idx="29">
                  <c:v>8396</c:v>
                </c:pt>
                <c:pt idx="30">
                  <c:v>8403</c:v>
                </c:pt>
                <c:pt idx="31">
                  <c:v>8994</c:v>
                </c:pt>
                <c:pt idx="32">
                  <c:v>8413</c:v>
                </c:pt>
                <c:pt idx="33">
                  <c:v>7949</c:v>
                </c:pt>
                <c:pt idx="34">
                  <c:v>7263</c:v>
                </c:pt>
              </c:numCache>
            </c:numRef>
          </c:val>
          <c:smooth val="0"/>
        </c:ser>
        <c:ser>
          <c:idx val="1"/>
          <c:order val="1"/>
          <c:tx>
            <c:strRef>
              <c:f>Term!$A$4</c:f>
              <c:strCache>
                <c:ptCount val="1"/>
                <c:pt idx="0">
                  <c:v>Diablo Valley</c:v>
                </c:pt>
              </c:strCache>
            </c:strRef>
          </c:tx>
          <c:spPr>
            <a:ln>
              <a:solidFill>
                <a:schemeClr val="accent3"/>
              </a:solidFill>
            </a:ln>
          </c:spPr>
          <c:marker>
            <c:spPr>
              <a:solidFill>
                <a:schemeClr val="accent3"/>
              </a:solidFill>
              <a:ln>
                <a:noFill/>
              </a:ln>
            </c:spPr>
          </c:marker>
          <c:cat>
            <c:strRef>
              <c:f>Term!$B$2:$AJ$2</c:f>
              <c:strCache>
                <c:ptCount val="35"/>
                <c:pt idx="0">
                  <c:v>1978FA</c:v>
                </c:pt>
                <c:pt idx="1">
                  <c:v>1979FA</c:v>
                </c:pt>
                <c:pt idx="2">
                  <c:v>1980FA</c:v>
                </c:pt>
                <c:pt idx="3">
                  <c:v>1981FA</c:v>
                </c:pt>
                <c:pt idx="4">
                  <c:v>1982FA</c:v>
                </c:pt>
                <c:pt idx="5">
                  <c:v>1983FA</c:v>
                </c:pt>
                <c:pt idx="6">
                  <c:v>1984FA</c:v>
                </c:pt>
                <c:pt idx="7">
                  <c:v>1985FA</c:v>
                </c:pt>
                <c:pt idx="8">
                  <c:v>1986FA</c:v>
                </c:pt>
                <c:pt idx="9">
                  <c:v>1987FA</c:v>
                </c:pt>
                <c:pt idx="10">
                  <c:v>1988FA</c:v>
                </c:pt>
                <c:pt idx="11">
                  <c:v>1989FA</c:v>
                </c:pt>
                <c:pt idx="12">
                  <c:v>1990FA</c:v>
                </c:pt>
                <c:pt idx="13">
                  <c:v>1991FA</c:v>
                </c:pt>
                <c:pt idx="14">
                  <c:v>1992FA</c:v>
                </c:pt>
                <c:pt idx="15">
                  <c:v>1993FA</c:v>
                </c:pt>
                <c:pt idx="16">
                  <c:v>1994FA</c:v>
                </c:pt>
                <c:pt idx="17">
                  <c:v>1995FA</c:v>
                </c:pt>
                <c:pt idx="18">
                  <c:v>1996FA</c:v>
                </c:pt>
                <c:pt idx="19">
                  <c:v>1997FA</c:v>
                </c:pt>
                <c:pt idx="20">
                  <c:v>1998FA</c:v>
                </c:pt>
                <c:pt idx="21">
                  <c:v>1999FA</c:v>
                </c:pt>
                <c:pt idx="22">
                  <c:v>2000FA</c:v>
                </c:pt>
                <c:pt idx="23">
                  <c:v>2001FA</c:v>
                </c:pt>
                <c:pt idx="24">
                  <c:v>2002FA</c:v>
                </c:pt>
                <c:pt idx="25">
                  <c:v>2003FA</c:v>
                </c:pt>
                <c:pt idx="26">
                  <c:v>2004FA</c:v>
                </c:pt>
                <c:pt idx="27">
                  <c:v>2005FA</c:v>
                </c:pt>
                <c:pt idx="28">
                  <c:v>2006FA</c:v>
                </c:pt>
                <c:pt idx="29">
                  <c:v>2007FA</c:v>
                </c:pt>
                <c:pt idx="30">
                  <c:v>2008FA</c:v>
                </c:pt>
                <c:pt idx="31">
                  <c:v>2009FA</c:v>
                </c:pt>
                <c:pt idx="32">
                  <c:v>2010FA</c:v>
                </c:pt>
                <c:pt idx="33">
                  <c:v>2011FA</c:v>
                </c:pt>
                <c:pt idx="34">
                  <c:v>2012FA</c:v>
                </c:pt>
              </c:strCache>
            </c:strRef>
          </c:cat>
          <c:val>
            <c:numRef>
              <c:f>Term!$B$4:$AJ$4</c:f>
              <c:numCache>
                <c:formatCode>_(* #,##0_);_(* \(#,##0\);_(* "-"??_);_(@_)</c:formatCode>
                <c:ptCount val="35"/>
                <c:pt idx="0">
                  <c:v>19626</c:v>
                </c:pt>
                <c:pt idx="1">
                  <c:v>18939</c:v>
                </c:pt>
                <c:pt idx="2">
                  <c:v>18915</c:v>
                </c:pt>
                <c:pt idx="3">
                  <c:v>18719</c:v>
                </c:pt>
                <c:pt idx="4">
                  <c:v>18148</c:v>
                </c:pt>
                <c:pt idx="5">
                  <c:v>17846</c:v>
                </c:pt>
                <c:pt idx="6">
                  <c:v>16843</c:v>
                </c:pt>
                <c:pt idx="7">
                  <c:v>17147</c:v>
                </c:pt>
                <c:pt idx="8">
                  <c:v>19092</c:v>
                </c:pt>
                <c:pt idx="9">
                  <c:v>20087</c:v>
                </c:pt>
                <c:pt idx="10">
                  <c:v>20980</c:v>
                </c:pt>
                <c:pt idx="11">
                  <c:v>22265</c:v>
                </c:pt>
                <c:pt idx="12">
                  <c:v>22327</c:v>
                </c:pt>
                <c:pt idx="13">
                  <c:v>22804</c:v>
                </c:pt>
                <c:pt idx="14">
                  <c:v>23398</c:v>
                </c:pt>
                <c:pt idx="15">
                  <c:v>20783</c:v>
                </c:pt>
                <c:pt idx="16">
                  <c:v>20881</c:v>
                </c:pt>
                <c:pt idx="17">
                  <c:v>20629</c:v>
                </c:pt>
                <c:pt idx="18">
                  <c:v>20961</c:v>
                </c:pt>
                <c:pt idx="19">
                  <c:v>21608</c:v>
                </c:pt>
                <c:pt idx="20">
                  <c:v>22094</c:v>
                </c:pt>
                <c:pt idx="21">
                  <c:v>21694</c:v>
                </c:pt>
                <c:pt idx="22">
                  <c:v>21365</c:v>
                </c:pt>
                <c:pt idx="23">
                  <c:v>21737</c:v>
                </c:pt>
                <c:pt idx="24">
                  <c:v>23260</c:v>
                </c:pt>
                <c:pt idx="25">
                  <c:v>22137</c:v>
                </c:pt>
                <c:pt idx="26">
                  <c:v>21112</c:v>
                </c:pt>
                <c:pt idx="27">
                  <c:v>20704</c:v>
                </c:pt>
                <c:pt idx="28">
                  <c:v>20117</c:v>
                </c:pt>
                <c:pt idx="29">
                  <c:v>20793</c:v>
                </c:pt>
                <c:pt idx="30">
                  <c:v>21676</c:v>
                </c:pt>
                <c:pt idx="31">
                  <c:v>22123</c:v>
                </c:pt>
                <c:pt idx="32">
                  <c:v>20765</c:v>
                </c:pt>
                <c:pt idx="33">
                  <c:v>20102</c:v>
                </c:pt>
                <c:pt idx="34">
                  <c:v>19956</c:v>
                </c:pt>
              </c:numCache>
            </c:numRef>
          </c:val>
          <c:smooth val="0"/>
        </c:ser>
        <c:ser>
          <c:idx val="2"/>
          <c:order val="2"/>
          <c:tx>
            <c:strRef>
              <c:f>Term!$A$5</c:f>
              <c:strCache>
                <c:ptCount val="1"/>
                <c:pt idx="0">
                  <c:v>Los Medanos</c:v>
                </c:pt>
              </c:strCache>
            </c:strRef>
          </c:tx>
          <c:spPr>
            <a:ln>
              <a:solidFill>
                <a:srgbClr val="C00000"/>
              </a:solidFill>
            </a:ln>
          </c:spPr>
          <c:marker>
            <c:spPr>
              <a:solidFill>
                <a:srgbClr val="C00000"/>
              </a:solidFill>
              <a:ln>
                <a:noFill/>
              </a:ln>
            </c:spPr>
          </c:marker>
          <c:cat>
            <c:strRef>
              <c:f>Term!$B$2:$AJ$2</c:f>
              <c:strCache>
                <c:ptCount val="35"/>
                <c:pt idx="0">
                  <c:v>1978FA</c:v>
                </c:pt>
                <c:pt idx="1">
                  <c:v>1979FA</c:v>
                </c:pt>
                <c:pt idx="2">
                  <c:v>1980FA</c:v>
                </c:pt>
                <c:pt idx="3">
                  <c:v>1981FA</c:v>
                </c:pt>
                <c:pt idx="4">
                  <c:v>1982FA</c:v>
                </c:pt>
                <c:pt idx="5">
                  <c:v>1983FA</c:v>
                </c:pt>
                <c:pt idx="6">
                  <c:v>1984FA</c:v>
                </c:pt>
                <c:pt idx="7">
                  <c:v>1985FA</c:v>
                </c:pt>
                <c:pt idx="8">
                  <c:v>1986FA</c:v>
                </c:pt>
                <c:pt idx="9">
                  <c:v>1987FA</c:v>
                </c:pt>
                <c:pt idx="10">
                  <c:v>1988FA</c:v>
                </c:pt>
                <c:pt idx="11">
                  <c:v>1989FA</c:v>
                </c:pt>
                <c:pt idx="12">
                  <c:v>1990FA</c:v>
                </c:pt>
                <c:pt idx="13">
                  <c:v>1991FA</c:v>
                </c:pt>
                <c:pt idx="14">
                  <c:v>1992FA</c:v>
                </c:pt>
                <c:pt idx="15">
                  <c:v>1993FA</c:v>
                </c:pt>
                <c:pt idx="16">
                  <c:v>1994FA</c:v>
                </c:pt>
                <c:pt idx="17">
                  <c:v>1995FA</c:v>
                </c:pt>
                <c:pt idx="18">
                  <c:v>1996FA</c:v>
                </c:pt>
                <c:pt idx="19">
                  <c:v>1997FA</c:v>
                </c:pt>
                <c:pt idx="20">
                  <c:v>1998FA</c:v>
                </c:pt>
                <c:pt idx="21">
                  <c:v>1999FA</c:v>
                </c:pt>
                <c:pt idx="22">
                  <c:v>2000FA</c:v>
                </c:pt>
                <c:pt idx="23">
                  <c:v>2001FA</c:v>
                </c:pt>
                <c:pt idx="24">
                  <c:v>2002FA</c:v>
                </c:pt>
                <c:pt idx="25">
                  <c:v>2003FA</c:v>
                </c:pt>
                <c:pt idx="26">
                  <c:v>2004FA</c:v>
                </c:pt>
                <c:pt idx="27">
                  <c:v>2005FA</c:v>
                </c:pt>
                <c:pt idx="28">
                  <c:v>2006FA</c:v>
                </c:pt>
                <c:pt idx="29">
                  <c:v>2007FA</c:v>
                </c:pt>
                <c:pt idx="30">
                  <c:v>2008FA</c:v>
                </c:pt>
                <c:pt idx="31">
                  <c:v>2009FA</c:v>
                </c:pt>
                <c:pt idx="32">
                  <c:v>2010FA</c:v>
                </c:pt>
                <c:pt idx="33">
                  <c:v>2011FA</c:v>
                </c:pt>
                <c:pt idx="34">
                  <c:v>2012FA</c:v>
                </c:pt>
              </c:strCache>
            </c:strRef>
          </c:cat>
          <c:val>
            <c:numRef>
              <c:f>Term!$B$5:$AJ$5</c:f>
              <c:numCache>
                <c:formatCode>_(* #,##0_);_(* \(#,##0\);_(* "-"??_);_(@_)</c:formatCode>
                <c:ptCount val="35"/>
                <c:pt idx="0">
                  <c:v>5193</c:v>
                </c:pt>
                <c:pt idx="1">
                  <c:v>4579</c:v>
                </c:pt>
                <c:pt idx="2">
                  <c:v>4373</c:v>
                </c:pt>
                <c:pt idx="3">
                  <c:v>4884</c:v>
                </c:pt>
                <c:pt idx="4">
                  <c:v>5000</c:v>
                </c:pt>
                <c:pt idx="5">
                  <c:v>5457</c:v>
                </c:pt>
                <c:pt idx="6">
                  <c:v>4618</c:v>
                </c:pt>
                <c:pt idx="7">
                  <c:v>5011</c:v>
                </c:pt>
                <c:pt idx="8">
                  <c:v>6106</c:v>
                </c:pt>
                <c:pt idx="9">
                  <c:v>6226</c:v>
                </c:pt>
                <c:pt idx="10">
                  <c:v>6504</c:v>
                </c:pt>
                <c:pt idx="11">
                  <c:v>7369</c:v>
                </c:pt>
                <c:pt idx="12">
                  <c:v>7108</c:v>
                </c:pt>
                <c:pt idx="13">
                  <c:v>7779</c:v>
                </c:pt>
                <c:pt idx="14">
                  <c:v>8539</c:v>
                </c:pt>
                <c:pt idx="15">
                  <c:v>7481</c:v>
                </c:pt>
                <c:pt idx="16">
                  <c:v>8135</c:v>
                </c:pt>
                <c:pt idx="17">
                  <c:v>8286</c:v>
                </c:pt>
                <c:pt idx="18">
                  <c:v>8651</c:v>
                </c:pt>
                <c:pt idx="19">
                  <c:v>8973</c:v>
                </c:pt>
                <c:pt idx="20">
                  <c:v>8934</c:v>
                </c:pt>
                <c:pt idx="21">
                  <c:v>8732</c:v>
                </c:pt>
                <c:pt idx="22">
                  <c:v>9235</c:v>
                </c:pt>
                <c:pt idx="23">
                  <c:v>10289</c:v>
                </c:pt>
                <c:pt idx="24">
                  <c:v>10424</c:v>
                </c:pt>
                <c:pt idx="25">
                  <c:v>8977</c:v>
                </c:pt>
                <c:pt idx="26">
                  <c:v>8899</c:v>
                </c:pt>
                <c:pt idx="27">
                  <c:v>8496</c:v>
                </c:pt>
                <c:pt idx="28">
                  <c:v>8280</c:v>
                </c:pt>
                <c:pt idx="29">
                  <c:v>9007</c:v>
                </c:pt>
                <c:pt idx="30">
                  <c:v>9895</c:v>
                </c:pt>
                <c:pt idx="31">
                  <c:v>10976</c:v>
                </c:pt>
                <c:pt idx="32">
                  <c:v>9890</c:v>
                </c:pt>
                <c:pt idx="33">
                  <c:v>9023</c:v>
                </c:pt>
                <c:pt idx="34">
                  <c:v>8556</c:v>
                </c:pt>
              </c:numCache>
            </c:numRef>
          </c:val>
          <c:smooth val="0"/>
        </c:ser>
        <c:dLbls>
          <c:showLegendKey val="0"/>
          <c:showVal val="0"/>
          <c:showCatName val="0"/>
          <c:showSerName val="0"/>
          <c:showPercent val="0"/>
          <c:showBubbleSize val="0"/>
        </c:dLbls>
        <c:marker val="1"/>
        <c:smooth val="0"/>
        <c:axId val="87651344"/>
        <c:axId val="87651736"/>
      </c:lineChart>
      <c:catAx>
        <c:axId val="87651344"/>
        <c:scaling>
          <c:orientation val="minMax"/>
        </c:scaling>
        <c:delete val="0"/>
        <c:axPos val="b"/>
        <c:numFmt formatCode="General" sourceLinked="0"/>
        <c:majorTickMark val="out"/>
        <c:minorTickMark val="none"/>
        <c:tickLblPos val="nextTo"/>
        <c:crossAx val="87651736"/>
        <c:crosses val="autoZero"/>
        <c:auto val="1"/>
        <c:lblAlgn val="ctr"/>
        <c:lblOffset val="100"/>
        <c:noMultiLvlLbl val="0"/>
      </c:catAx>
      <c:valAx>
        <c:axId val="87651736"/>
        <c:scaling>
          <c:orientation val="minMax"/>
          <c:max val="25000"/>
          <c:min val="0"/>
        </c:scaling>
        <c:delete val="0"/>
        <c:axPos val="l"/>
        <c:majorGridlines>
          <c:spPr>
            <a:ln>
              <a:solidFill>
                <a:schemeClr val="bg1">
                  <a:lumMod val="85000"/>
                </a:schemeClr>
              </a:solidFill>
              <a:prstDash val="lgDash"/>
            </a:ln>
          </c:spPr>
        </c:majorGridlines>
        <c:numFmt formatCode="_(* #,##0_);_(* \(#,##0\);_(* &quot;-&quot;??_);_(@_)" sourceLinked="1"/>
        <c:majorTickMark val="out"/>
        <c:minorTickMark val="none"/>
        <c:tickLblPos val="nextTo"/>
        <c:txPr>
          <a:bodyPr/>
          <a:lstStyle/>
          <a:p>
            <a:pPr>
              <a:defRPr sz="1400"/>
            </a:pPr>
            <a:endParaRPr lang="en-US"/>
          </a:p>
        </c:txPr>
        <c:crossAx val="87651344"/>
        <c:crosses val="autoZero"/>
        <c:crossBetween val="between"/>
        <c:majorUnit val="2500"/>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39698162729658E-2"/>
          <c:y val="3.7421505262217943E-2"/>
          <c:w val="0.89473807961504814"/>
          <c:h val="0.88558270813478934"/>
        </c:manualLayout>
      </c:layout>
      <c:lineChart>
        <c:grouping val="standard"/>
        <c:varyColors val="0"/>
        <c:ser>
          <c:idx val="2"/>
          <c:order val="0"/>
          <c:tx>
            <c:strRef>
              <c:f>Term!$A$5</c:f>
              <c:strCache>
                <c:ptCount val="1"/>
                <c:pt idx="0">
                  <c:v>Los Medanos</c:v>
                </c:pt>
              </c:strCache>
            </c:strRef>
          </c:tx>
          <c:spPr>
            <a:ln>
              <a:solidFill>
                <a:srgbClr val="C00000"/>
              </a:solidFill>
            </a:ln>
          </c:spPr>
          <c:marker>
            <c:spPr>
              <a:solidFill>
                <a:srgbClr val="C00000"/>
              </a:solidFill>
              <a:ln>
                <a:noFill/>
              </a:ln>
            </c:spPr>
          </c:marker>
          <c:cat>
            <c:strRef>
              <c:f>Term!$B$2:$AJ$2</c:f>
              <c:strCache>
                <c:ptCount val="35"/>
                <c:pt idx="0">
                  <c:v>1978FA</c:v>
                </c:pt>
                <c:pt idx="1">
                  <c:v>1979FA</c:v>
                </c:pt>
                <c:pt idx="2">
                  <c:v>1980FA</c:v>
                </c:pt>
                <c:pt idx="3">
                  <c:v>1981FA</c:v>
                </c:pt>
                <c:pt idx="4">
                  <c:v>1982FA</c:v>
                </c:pt>
                <c:pt idx="5">
                  <c:v>1983FA</c:v>
                </c:pt>
                <c:pt idx="6">
                  <c:v>1984FA</c:v>
                </c:pt>
                <c:pt idx="7">
                  <c:v>1985FA</c:v>
                </c:pt>
                <c:pt idx="8">
                  <c:v>1986FA</c:v>
                </c:pt>
                <c:pt idx="9">
                  <c:v>1987FA</c:v>
                </c:pt>
                <c:pt idx="10">
                  <c:v>1988FA</c:v>
                </c:pt>
                <c:pt idx="11">
                  <c:v>1989FA</c:v>
                </c:pt>
                <c:pt idx="12">
                  <c:v>1990FA</c:v>
                </c:pt>
                <c:pt idx="13">
                  <c:v>1991FA</c:v>
                </c:pt>
                <c:pt idx="14">
                  <c:v>1992FA</c:v>
                </c:pt>
                <c:pt idx="15">
                  <c:v>1993FA</c:v>
                </c:pt>
                <c:pt idx="16">
                  <c:v>1994FA</c:v>
                </c:pt>
                <c:pt idx="17">
                  <c:v>1995FA</c:v>
                </c:pt>
                <c:pt idx="18">
                  <c:v>1996FA</c:v>
                </c:pt>
                <c:pt idx="19">
                  <c:v>1997FA</c:v>
                </c:pt>
                <c:pt idx="20">
                  <c:v>1998FA</c:v>
                </c:pt>
                <c:pt idx="21">
                  <c:v>1999FA</c:v>
                </c:pt>
                <c:pt idx="22">
                  <c:v>2000FA</c:v>
                </c:pt>
                <c:pt idx="23">
                  <c:v>2001FA</c:v>
                </c:pt>
                <c:pt idx="24">
                  <c:v>2002FA</c:v>
                </c:pt>
                <c:pt idx="25">
                  <c:v>2003FA</c:v>
                </c:pt>
                <c:pt idx="26">
                  <c:v>2004FA</c:v>
                </c:pt>
                <c:pt idx="27">
                  <c:v>2005FA</c:v>
                </c:pt>
                <c:pt idx="28">
                  <c:v>2006FA</c:v>
                </c:pt>
                <c:pt idx="29">
                  <c:v>2007FA</c:v>
                </c:pt>
                <c:pt idx="30">
                  <c:v>2008FA</c:v>
                </c:pt>
                <c:pt idx="31">
                  <c:v>2009FA</c:v>
                </c:pt>
                <c:pt idx="32">
                  <c:v>2010FA</c:v>
                </c:pt>
                <c:pt idx="33">
                  <c:v>2011FA</c:v>
                </c:pt>
                <c:pt idx="34">
                  <c:v>2012FA</c:v>
                </c:pt>
              </c:strCache>
            </c:strRef>
          </c:cat>
          <c:val>
            <c:numRef>
              <c:f>Term!$B$5:$AJ$5</c:f>
              <c:numCache>
                <c:formatCode>_(* #,##0_);_(* \(#,##0\);_(* "-"??_);_(@_)</c:formatCode>
                <c:ptCount val="35"/>
                <c:pt idx="0">
                  <c:v>5193</c:v>
                </c:pt>
                <c:pt idx="1">
                  <c:v>4579</c:v>
                </c:pt>
                <c:pt idx="2">
                  <c:v>4373</c:v>
                </c:pt>
                <c:pt idx="3">
                  <c:v>4884</c:v>
                </c:pt>
                <c:pt idx="4">
                  <c:v>5000</c:v>
                </c:pt>
                <c:pt idx="5">
                  <c:v>5457</c:v>
                </c:pt>
                <c:pt idx="6">
                  <c:v>4618</c:v>
                </c:pt>
                <c:pt idx="7">
                  <c:v>5011</c:v>
                </c:pt>
                <c:pt idx="8">
                  <c:v>6106</c:v>
                </c:pt>
                <c:pt idx="9">
                  <c:v>6226</c:v>
                </c:pt>
                <c:pt idx="10">
                  <c:v>6504</c:v>
                </c:pt>
                <c:pt idx="11">
                  <c:v>7369</c:v>
                </c:pt>
                <c:pt idx="12">
                  <c:v>7108</c:v>
                </c:pt>
                <c:pt idx="13">
                  <c:v>7779</c:v>
                </c:pt>
                <c:pt idx="14">
                  <c:v>8539</c:v>
                </c:pt>
                <c:pt idx="15">
                  <c:v>7481</c:v>
                </c:pt>
                <c:pt idx="16">
                  <c:v>8135</c:v>
                </c:pt>
                <c:pt idx="17">
                  <c:v>8286</c:v>
                </c:pt>
                <c:pt idx="18">
                  <c:v>8651</c:v>
                </c:pt>
                <c:pt idx="19">
                  <c:v>8973</c:v>
                </c:pt>
                <c:pt idx="20">
                  <c:v>8934</c:v>
                </c:pt>
                <c:pt idx="21">
                  <c:v>8732</c:v>
                </c:pt>
                <c:pt idx="22">
                  <c:v>9235</c:v>
                </c:pt>
                <c:pt idx="23">
                  <c:v>10289</c:v>
                </c:pt>
                <c:pt idx="24">
                  <c:v>10424</c:v>
                </c:pt>
                <c:pt idx="25">
                  <c:v>8977</c:v>
                </c:pt>
                <c:pt idx="26">
                  <c:v>8899</c:v>
                </c:pt>
                <c:pt idx="27">
                  <c:v>8496</c:v>
                </c:pt>
                <c:pt idx="28">
                  <c:v>8280</c:v>
                </c:pt>
                <c:pt idx="29">
                  <c:v>9007</c:v>
                </c:pt>
                <c:pt idx="30">
                  <c:v>9895</c:v>
                </c:pt>
                <c:pt idx="31">
                  <c:v>10976</c:v>
                </c:pt>
                <c:pt idx="32">
                  <c:v>9890</c:v>
                </c:pt>
                <c:pt idx="33">
                  <c:v>9023</c:v>
                </c:pt>
                <c:pt idx="34">
                  <c:v>8556</c:v>
                </c:pt>
              </c:numCache>
            </c:numRef>
          </c:val>
          <c:smooth val="0"/>
        </c:ser>
        <c:dLbls>
          <c:showLegendKey val="0"/>
          <c:showVal val="0"/>
          <c:showCatName val="0"/>
          <c:showSerName val="0"/>
          <c:showPercent val="0"/>
          <c:showBubbleSize val="0"/>
        </c:dLbls>
        <c:marker val="1"/>
        <c:smooth val="0"/>
        <c:axId val="87652912"/>
        <c:axId val="87653304"/>
      </c:lineChart>
      <c:catAx>
        <c:axId val="87652912"/>
        <c:scaling>
          <c:orientation val="minMax"/>
        </c:scaling>
        <c:delete val="0"/>
        <c:axPos val="b"/>
        <c:numFmt formatCode="General" sourceLinked="0"/>
        <c:majorTickMark val="out"/>
        <c:minorTickMark val="none"/>
        <c:tickLblPos val="nextTo"/>
        <c:crossAx val="87653304"/>
        <c:crosses val="autoZero"/>
        <c:auto val="1"/>
        <c:lblAlgn val="ctr"/>
        <c:lblOffset val="100"/>
        <c:noMultiLvlLbl val="0"/>
      </c:catAx>
      <c:valAx>
        <c:axId val="87653304"/>
        <c:scaling>
          <c:orientation val="minMax"/>
          <c:max val="15000"/>
          <c:min val="0"/>
        </c:scaling>
        <c:delete val="0"/>
        <c:axPos val="l"/>
        <c:majorGridlines>
          <c:spPr>
            <a:ln>
              <a:solidFill>
                <a:schemeClr val="bg1">
                  <a:lumMod val="85000"/>
                </a:schemeClr>
              </a:solidFill>
              <a:prstDash val="lgDash"/>
            </a:ln>
          </c:spPr>
        </c:majorGridlines>
        <c:numFmt formatCode="_(* #,##0_);_(* \(#,##0\);_(* &quot;-&quot;??_);_(@_)" sourceLinked="1"/>
        <c:majorTickMark val="out"/>
        <c:minorTickMark val="none"/>
        <c:tickLblPos val="nextTo"/>
        <c:txPr>
          <a:bodyPr/>
          <a:lstStyle/>
          <a:p>
            <a:pPr>
              <a:defRPr sz="1400"/>
            </a:pPr>
            <a:endParaRPr lang="en-US"/>
          </a:p>
        </c:txPr>
        <c:crossAx val="87652912"/>
        <c:crosses val="autoZero"/>
        <c:crossBetween val="between"/>
        <c:majorUnit val="2500"/>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   Female</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Sheet1!$B$2:$G$2</c:f>
              <c:numCache>
                <c:formatCode>0</c:formatCode>
                <c:ptCount val="6"/>
                <c:pt idx="0">
                  <c:v>0</c:v>
                </c:pt>
                <c:pt idx="1">
                  <c:v>5.8504672897196315</c:v>
                </c:pt>
                <c:pt idx="2">
                  <c:v>14.990654205607484</c:v>
                </c:pt>
                <c:pt idx="3">
                  <c:v>1.4953271028037278</c:v>
                </c:pt>
                <c:pt idx="4">
                  <c:v>-5.2336448598130829</c:v>
                </c:pt>
                <c:pt idx="5">
                  <c:v>-10.672897196261673</c:v>
                </c:pt>
              </c:numCache>
            </c:numRef>
          </c:val>
          <c:smooth val="0"/>
        </c:ser>
        <c:ser>
          <c:idx val="1"/>
          <c:order val="1"/>
          <c:tx>
            <c:strRef>
              <c:f>Sheet1!$A$3</c:f>
              <c:strCache>
                <c:ptCount val="1"/>
                <c:pt idx="0">
                  <c:v>   Male</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Sheet1!$B$3:$G$3</c:f>
              <c:numCache>
                <c:formatCode>0</c:formatCode>
                <c:ptCount val="6"/>
                <c:pt idx="0">
                  <c:v>0</c:v>
                </c:pt>
                <c:pt idx="1">
                  <c:v>14.181409716371803</c:v>
                </c:pt>
                <c:pt idx="2">
                  <c:v>29.96349340073013</c:v>
                </c:pt>
                <c:pt idx="3">
                  <c:v>21.482729570345398</c:v>
                </c:pt>
                <c:pt idx="4">
                  <c:v>10.081437798371255</c:v>
                </c:pt>
                <c:pt idx="5">
                  <c:v>9.435551811288974</c:v>
                </c:pt>
              </c:numCache>
            </c:numRef>
          </c:val>
          <c:smooth val="0"/>
        </c:ser>
        <c:dLbls>
          <c:showLegendKey val="0"/>
          <c:showVal val="0"/>
          <c:showCatName val="0"/>
          <c:showSerName val="0"/>
          <c:showPercent val="0"/>
          <c:showBubbleSize val="0"/>
        </c:dLbls>
        <c:smooth val="0"/>
        <c:axId val="90043792"/>
        <c:axId val="155961664"/>
      </c:lineChart>
      <c:catAx>
        <c:axId val="90043792"/>
        <c:scaling>
          <c:orientation val="minMax"/>
        </c:scaling>
        <c:delete val="0"/>
        <c:axPos val="b"/>
        <c:numFmt formatCode="General" sourceLinked="0"/>
        <c:majorTickMark val="out"/>
        <c:minorTickMark val="none"/>
        <c:tickLblPos val="nextTo"/>
        <c:txPr>
          <a:bodyPr/>
          <a:lstStyle/>
          <a:p>
            <a:pPr>
              <a:defRPr sz="1600"/>
            </a:pPr>
            <a:endParaRPr lang="en-US"/>
          </a:p>
        </c:txPr>
        <c:crossAx val="155961664"/>
        <c:crosses val="autoZero"/>
        <c:auto val="1"/>
        <c:lblAlgn val="ctr"/>
        <c:lblOffset val="100"/>
        <c:noMultiLvlLbl val="0"/>
      </c:catAx>
      <c:valAx>
        <c:axId val="155961664"/>
        <c:scaling>
          <c:orientation val="minMax"/>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90043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&lt; 20 years old</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Sheet1!$B$2:$G$2</c:f>
              <c:numCache>
                <c:formatCode>0</c:formatCode>
                <c:ptCount val="6"/>
                <c:pt idx="0">
                  <c:v>0</c:v>
                </c:pt>
                <c:pt idx="1">
                  <c:v>17.880121909922124</c:v>
                </c:pt>
                <c:pt idx="2">
                  <c:v>27.971554351506938</c:v>
                </c:pt>
                <c:pt idx="3">
                  <c:v>10.091432441584828</c:v>
                </c:pt>
                <c:pt idx="4">
                  <c:v>3.3863867253643321E-2</c:v>
                </c:pt>
                <c:pt idx="5">
                  <c:v>-3.4202505926176769</c:v>
                </c:pt>
              </c:numCache>
            </c:numRef>
          </c:val>
          <c:smooth val="0"/>
        </c:ser>
        <c:ser>
          <c:idx val="1"/>
          <c:order val="1"/>
          <c:tx>
            <c:strRef>
              <c:f>Sheet1!$A$3</c:f>
              <c:strCache>
                <c:ptCount val="1"/>
                <c:pt idx="0">
                  <c:v>20 to 24 years old</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Sheet1!$B$3:$G$3</c:f>
              <c:numCache>
                <c:formatCode>0</c:formatCode>
                <c:ptCount val="6"/>
                <c:pt idx="0">
                  <c:v>0</c:v>
                </c:pt>
                <c:pt idx="1">
                  <c:v>9.0606816292601877</c:v>
                </c:pt>
                <c:pt idx="2">
                  <c:v>27.015793848711553</c:v>
                </c:pt>
                <c:pt idx="3">
                  <c:v>30.673316708229436</c:v>
                </c:pt>
                <c:pt idx="4">
                  <c:v>25.685785536159614</c:v>
                </c:pt>
                <c:pt idx="5">
                  <c:v>23.857024106400672</c:v>
                </c:pt>
              </c:numCache>
            </c:numRef>
          </c:val>
          <c:smooth val="0"/>
        </c:ser>
        <c:ser>
          <c:idx val="2"/>
          <c:order val="2"/>
          <c:tx>
            <c:strRef>
              <c:f>Sheet1!$A$4</c:f>
              <c:strCache>
                <c:ptCount val="1"/>
                <c:pt idx="0">
                  <c:v>25 to 49 years old</c:v>
                </c:pt>
              </c:strCache>
            </c:strRef>
          </c:tx>
          <c:spPr>
            <a:ln w="57150">
              <a:solidFill>
                <a:srgbClr val="00B050"/>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Sheet1!$B$4:$G$4</c:f>
              <c:numCache>
                <c:formatCode>0</c:formatCode>
                <c:ptCount val="6"/>
                <c:pt idx="0">
                  <c:v>0</c:v>
                </c:pt>
                <c:pt idx="1">
                  <c:v>3.5334584115071834</c:v>
                </c:pt>
                <c:pt idx="2">
                  <c:v>12.226391494684179</c:v>
                </c:pt>
                <c:pt idx="3">
                  <c:v>-4.0650406504065018</c:v>
                </c:pt>
                <c:pt idx="4">
                  <c:v>-15.290806754221393</c:v>
                </c:pt>
                <c:pt idx="5">
                  <c:v>-20.137585991244535</c:v>
                </c:pt>
              </c:numCache>
            </c:numRef>
          </c:val>
          <c:smooth val="0"/>
        </c:ser>
        <c:ser>
          <c:idx val="3"/>
          <c:order val="3"/>
          <c:tx>
            <c:strRef>
              <c:f>Sheet1!$A$5</c:f>
              <c:strCache>
                <c:ptCount val="1"/>
                <c:pt idx="0">
                  <c:v>50 + years old</c:v>
                </c:pt>
              </c:strCache>
            </c:strRef>
          </c:tx>
          <c:spPr>
            <a:ln w="57150">
              <a:solidFill>
                <a:srgbClr val="FFC000"/>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Sheet1!$B$5:$G$5</c:f>
              <c:numCache>
                <c:formatCode>0</c:formatCode>
                <c:ptCount val="6"/>
                <c:pt idx="0">
                  <c:v>0</c:v>
                </c:pt>
                <c:pt idx="1">
                  <c:v>-4.6712802768166171</c:v>
                </c:pt>
                <c:pt idx="2">
                  <c:v>2.0761245674740536</c:v>
                </c:pt>
                <c:pt idx="3">
                  <c:v>-19.72318339100346</c:v>
                </c:pt>
                <c:pt idx="4">
                  <c:v>-25.951557093425606</c:v>
                </c:pt>
                <c:pt idx="5">
                  <c:v>-32.006920415224911</c:v>
                </c:pt>
              </c:numCache>
            </c:numRef>
          </c:val>
          <c:smooth val="0"/>
        </c:ser>
        <c:dLbls>
          <c:showLegendKey val="0"/>
          <c:showVal val="0"/>
          <c:showCatName val="0"/>
          <c:showSerName val="0"/>
          <c:showPercent val="0"/>
          <c:showBubbleSize val="0"/>
        </c:dLbls>
        <c:smooth val="0"/>
        <c:axId val="155962840"/>
        <c:axId val="155963232"/>
      </c:lineChart>
      <c:catAx>
        <c:axId val="155962840"/>
        <c:scaling>
          <c:orientation val="minMax"/>
        </c:scaling>
        <c:delete val="0"/>
        <c:axPos val="b"/>
        <c:numFmt formatCode="General" sourceLinked="0"/>
        <c:majorTickMark val="out"/>
        <c:minorTickMark val="none"/>
        <c:tickLblPos val="nextTo"/>
        <c:txPr>
          <a:bodyPr/>
          <a:lstStyle/>
          <a:p>
            <a:pPr>
              <a:defRPr sz="1600"/>
            </a:pPr>
            <a:endParaRPr lang="en-US"/>
          </a:p>
        </c:txPr>
        <c:crossAx val="155963232"/>
        <c:crosses val="autoZero"/>
        <c:auto val="1"/>
        <c:lblAlgn val="ctr"/>
        <c:lblOffset val="100"/>
        <c:noMultiLvlLbl val="0"/>
      </c:catAx>
      <c:valAx>
        <c:axId val="155963232"/>
        <c:scaling>
          <c:orientation val="minMax"/>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155962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African American</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Sheet1!$B$2:$G$2</c:f>
              <c:numCache>
                <c:formatCode>0</c:formatCode>
                <c:ptCount val="6"/>
                <c:pt idx="0">
                  <c:v>0</c:v>
                </c:pt>
                <c:pt idx="1">
                  <c:v>22.810890360559227</c:v>
                </c:pt>
                <c:pt idx="2">
                  <c:v>36.865342163355422</c:v>
                </c:pt>
                <c:pt idx="3">
                  <c:v>23.105224429727727</c:v>
                </c:pt>
                <c:pt idx="4">
                  <c:v>10.669610007358358</c:v>
                </c:pt>
                <c:pt idx="5">
                  <c:v>-0.44150110375275631</c:v>
                </c:pt>
              </c:numCache>
            </c:numRef>
          </c:val>
          <c:smooth val="0"/>
        </c:ser>
        <c:ser>
          <c:idx val="1"/>
          <c:order val="1"/>
          <c:tx>
            <c:strRef>
              <c:f>Sheet1!$A$3</c:f>
              <c:strCache>
                <c:ptCount val="1"/>
                <c:pt idx="0">
                  <c:v>Asian</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Sheet1!$B$3:$G$3</c:f>
              <c:numCache>
                <c:formatCode>0</c:formatCode>
                <c:ptCount val="6"/>
                <c:pt idx="0">
                  <c:v>0</c:v>
                </c:pt>
                <c:pt idx="1">
                  <c:v>2.816901408450704</c:v>
                </c:pt>
                <c:pt idx="2">
                  <c:v>13.145539906103281</c:v>
                </c:pt>
                <c:pt idx="3">
                  <c:v>10.093896713615024</c:v>
                </c:pt>
                <c:pt idx="4">
                  <c:v>7.042253521126753</c:v>
                </c:pt>
                <c:pt idx="5">
                  <c:v>1.8779342723004788</c:v>
                </c:pt>
              </c:numCache>
            </c:numRef>
          </c:val>
          <c:smooth val="0"/>
        </c:ser>
        <c:ser>
          <c:idx val="2"/>
          <c:order val="2"/>
          <c:tx>
            <c:strRef>
              <c:f>Sheet1!$A$4</c:f>
              <c:strCache>
                <c:ptCount val="1"/>
                <c:pt idx="0">
                  <c:v>Filipino</c:v>
                </c:pt>
              </c:strCache>
            </c:strRef>
          </c:tx>
          <c:spPr>
            <a:ln w="57150">
              <a:solidFill>
                <a:srgbClr val="00B050"/>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Sheet1!$B$4:$G$4</c:f>
              <c:numCache>
                <c:formatCode>0</c:formatCode>
                <c:ptCount val="6"/>
                <c:pt idx="0">
                  <c:v>0</c:v>
                </c:pt>
                <c:pt idx="1">
                  <c:v>6.6413662239089177</c:v>
                </c:pt>
                <c:pt idx="2">
                  <c:v>10.246679316888049</c:v>
                </c:pt>
                <c:pt idx="3">
                  <c:v>1.3282732447817693</c:v>
                </c:pt>
                <c:pt idx="4">
                  <c:v>-11.385199240986722</c:v>
                </c:pt>
                <c:pt idx="5">
                  <c:v>-18.59582542694497</c:v>
                </c:pt>
              </c:numCache>
            </c:numRef>
          </c:val>
          <c:smooth val="0"/>
        </c:ser>
        <c:ser>
          <c:idx val="3"/>
          <c:order val="3"/>
          <c:tx>
            <c:strRef>
              <c:f>Sheet1!$A$5</c:f>
              <c:strCache>
                <c:ptCount val="1"/>
                <c:pt idx="0">
                  <c:v>Hispanic</c:v>
                </c:pt>
              </c:strCache>
            </c:strRef>
          </c:tx>
          <c:spPr>
            <a:ln w="57150">
              <a:solidFill>
                <a:schemeClr val="accent6">
                  <a:lumMod val="75000"/>
                </a:schemeClr>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Sheet1!$B$5:$G$5</c:f>
              <c:numCache>
                <c:formatCode>0</c:formatCode>
                <c:ptCount val="6"/>
                <c:pt idx="0">
                  <c:v>0</c:v>
                </c:pt>
                <c:pt idx="1">
                  <c:v>11.628817541111985</c:v>
                </c:pt>
                <c:pt idx="2">
                  <c:v>22.083007047768206</c:v>
                </c:pt>
                <c:pt idx="3">
                  <c:v>14.917776037588098</c:v>
                </c:pt>
                <c:pt idx="4">
                  <c:v>10.101801096319505</c:v>
                </c:pt>
                <c:pt idx="5">
                  <c:v>14.604541895066575</c:v>
                </c:pt>
              </c:numCache>
            </c:numRef>
          </c:val>
          <c:smooth val="0"/>
        </c:ser>
        <c:ser>
          <c:idx val="4"/>
          <c:order val="4"/>
          <c:tx>
            <c:strRef>
              <c:f>Sheet1!$A$6</c:f>
              <c:strCache>
                <c:ptCount val="1"/>
                <c:pt idx="0">
                  <c:v>White</c:v>
                </c:pt>
              </c:strCache>
            </c:strRef>
          </c:tx>
          <c:spPr>
            <a:ln w="57150">
              <a:solidFill>
                <a:srgbClr val="B0AC00"/>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Sheet1!$B$6:$G$6</c:f>
              <c:numCache>
                <c:formatCode>0</c:formatCode>
                <c:ptCount val="6"/>
                <c:pt idx="0">
                  <c:v>0</c:v>
                </c:pt>
                <c:pt idx="1">
                  <c:v>2.5468384074941497</c:v>
                </c:pt>
                <c:pt idx="2">
                  <c:v>4.7716627634660398</c:v>
                </c:pt>
                <c:pt idx="3">
                  <c:v>-10.245901639344254</c:v>
                </c:pt>
                <c:pt idx="4">
                  <c:v>-19.584309133489469</c:v>
                </c:pt>
                <c:pt idx="5">
                  <c:v>-24.882903981264633</c:v>
                </c:pt>
              </c:numCache>
            </c:numRef>
          </c:val>
          <c:smooth val="0"/>
        </c:ser>
        <c:dLbls>
          <c:showLegendKey val="0"/>
          <c:showVal val="0"/>
          <c:showCatName val="0"/>
          <c:showSerName val="0"/>
          <c:showPercent val="0"/>
          <c:showBubbleSize val="0"/>
        </c:dLbls>
        <c:smooth val="0"/>
        <c:axId val="155964016"/>
        <c:axId val="155964408"/>
      </c:lineChart>
      <c:catAx>
        <c:axId val="155964016"/>
        <c:scaling>
          <c:orientation val="minMax"/>
        </c:scaling>
        <c:delete val="0"/>
        <c:axPos val="b"/>
        <c:numFmt formatCode="General" sourceLinked="0"/>
        <c:majorTickMark val="out"/>
        <c:minorTickMark val="none"/>
        <c:tickLblPos val="nextTo"/>
        <c:txPr>
          <a:bodyPr/>
          <a:lstStyle/>
          <a:p>
            <a:pPr>
              <a:defRPr sz="1600"/>
            </a:pPr>
            <a:endParaRPr lang="en-US"/>
          </a:p>
        </c:txPr>
        <c:crossAx val="155964408"/>
        <c:crosses val="autoZero"/>
        <c:auto val="1"/>
        <c:lblAlgn val="ctr"/>
        <c:lblOffset val="100"/>
        <c:noMultiLvlLbl val="0"/>
      </c:catAx>
      <c:valAx>
        <c:axId val="155964408"/>
        <c:scaling>
          <c:orientation val="minMax"/>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155964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Traditional</c:v>
                </c:pt>
              </c:strCache>
            </c:strRef>
          </c:tx>
          <c:spPr>
            <a:ln w="57150">
              <a:solidFill>
                <a:schemeClr val="accent5">
                  <a:lumMod val="75000"/>
                </a:schemeClr>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Sheet1!$B$2:$G$2</c:f>
              <c:numCache>
                <c:formatCode>0</c:formatCode>
                <c:ptCount val="6"/>
                <c:pt idx="0">
                  <c:v>0</c:v>
                </c:pt>
                <c:pt idx="1">
                  <c:v>13.285126896356175</c:v>
                </c:pt>
                <c:pt idx="2">
                  <c:v>25.095703955763497</c:v>
                </c:pt>
                <c:pt idx="3">
                  <c:v>17.930904106999378</c:v>
                </c:pt>
                <c:pt idx="4">
                  <c:v>4.0880949005151308</c:v>
                </c:pt>
                <c:pt idx="5">
                  <c:v>1.8904485089087331</c:v>
                </c:pt>
              </c:numCache>
            </c:numRef>
          </c:val>
          <c:smooth val="0"/>
        </c:ser>
        <c:ser>
          <c:idx val="1"/>
          <c:order val="1"/>
          <c:tx>
            <c:strRef>
              <c:f>Sheet1!$A$3</c:f>
              <c:strCache>
                <c:ptCount val="1"/>
                <c:pt idx="0">
                  <c:v>Online</c:v>
                </c:pt>
              </c:strCache>
            </c:strRef>
          </c:tx>
          <c:spPr>
            <a:ln w="57150">
              <a:solidFill>
                <a:schemeClr val="accent6">
                  <a:lumMod val="75000"/>
                </a:schemeClr>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Sheet1!$B$3:$G$3</c:f>
              <c:numCache>
                <c:formatCode>0</c:formatCode>
                <c:ptCount val="6"/>
                <c:pt idx="0">
                  <c:v>0</c:v>
                </c:pt>
                <c:pt idx="1">
                  <c:v>4.7466324567030114</c:v>
                </c:pt>
                <c:pt idx="2">
                  <c:v>33.547145606157784</c:v>
                </c:pt>
                <c:pt idx="3">
                  <c:v>21.937139191789612</c:v>
                </c:pt>
                <c:pt idx="4">
                  <c:v>14.36818473380373</c:v>
                </c:pt>
                <c:pt idx="5">
                  <c:v>30.211674150096229</c:v>
                </c:pt>
              </c:numCache>
            </c:numRef>
          </c:val>
          <c:smooth val="0"/>
        </c:ser>
        <c:dLbls>
          <c:showLegendKey val="0"/>
          <c:showVal val="0"/>
          <c:showCatName val="0"/>
          <c:showSerName val="0"/>
          <c:showPercent val="0"/>
          <c:showBubbleSize val="0"/>
        </c:dLbls>
        <c:smooth val="0"/>
        <c:axId val="155965192"/>
        <c:axId val="155692000"/>
      </c:lineChart>
      <c:catAx>
        <c:axId val="155965192"/>
        <c:scaling>
          <c:orientation val="minMax"/>
        </c:scaling>
        <c:delete val="0"/>
        <c:axPos val="b"/>
        <c:numFmt formatCode="General" sourceLinked="0"/>
        <c:majorTickMark val="out"/>
        <c:minorTickMark val="none"/>
        <c:tickLblPos val="nextTo"/>
        <c:txPr>
          <a:bodyPr/>
          <a:lstStyle/>
          <a:p>
            <a:pPr>
              <a:defRPr sz="1600"/>
            </a:pPr>
            <a:endParaRPr lang="en-US"/>
          </a:p>
        </c:txPr>
        <c:crossAx val="155692000"/>
        <c:crosses val="autoZero"/>
        <c:auto val="1"/>
        <c:lblAlgn val="ctr"/>
        <c:lblOffset val="100"/>
        <c:noMultiLvlLbl val="0"/>
      </c:catAx>
      <c:valAx>
        <c:axId val="155692000"/>
        <c:scaling>
          <c:orientation val="minMax"/>
          <c:max val="50"/>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155965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   Female</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Sheet1!$B$2:$G$2</c:f>
              <c:numCache>
                <c:formatCode>0%</c:formatCode>
                <c:ptCount val="6"/>
                <c:pt idx="0">
                  <c:v>0.67533673943334882</c:v>
                </c:pt>
                <c:pt idx="1">
                  <c:v>0.68579062082542364</c:v>
                </c:pt>
                <c:pt idx="2">
                  <c:v>0.68917000129082229</c:v>
                </c:pt>
                <c:pt idx="3">
                  <c:v>0.6957913043478261</c:v>
                </c:pt>
                <c:pt idx="4">
                  <c:v>0.71691006917755573</c:v>
                </c:pt>
                <c:pt idx="5">
                  <c:v>0.70227434820508761</c:v>
                </c:pt>
              </c:numCache>
            </c:numRef>
          </c:val>
          <c:smooth val="0"/>
        </c:ser>
        <c:ser>
          <c:idx val="1"/>
          <c:order val="1"/>
          <c:tx>
            <c:strRef>
              <c:f>Sheet1!$A$3</c:f>
              <c:strCache>
                <c:ptCount val="1"/>
                <c:pt idx="0">
                  <c:v>   Male</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Sheet1!$B$3:$G$3</c:f>
              <c:numCache>
                <c:formatCode>0%</c:formatCode>
                <c:ptCount val="6"/>
                <c:pt idx="0">
                  <c:v>0.67145969498910674</c:v>
                </c:pt>
                <c:pt idx="1">
                  <c:v>0.68312680518028512</c:v>
                </c:pt>
                <c:pt idx="2">
                  <c:v>0.68158084986745926</c:v>
                </c:pt>
                <c:pt idx="3">
                  <c:v>0.67722574191397134</c:v>
                </c:pt>
                <c:pt idx="4">
                  <c:v>0.71006481128478838</c:v>
                </c:pt>
                <c:pt idx="5">
                  <c:v>0.69791763936875528</c:v>
                </c:pt>
              </c:numCache>
            </c:numRef>
          </c:val>
          <c:smooth val="0"/>
        </c:ser>
        <c:dLbls>
          <c:showLegendKey val="0"/>
          <c:showVal val="0"/>
          <c:showCatName val="0"/>
          <c:showSerName val="0"/>
          <c:showPercent val="0"/>
          <c:showBubbleSize val="0"/>
        </c:dLbls>
        <c:smooth val="0"/>
        <c:axId val="155692784"/>
        <c:axId val="155693176"/>
      </c:lineChart>
      <c:catAx>
        <c:axId val="155692784"/>
        <c:scaling>
          <c:orientation val="minMax"/>
        </c:scaling>
        <c:delete val="0"/>
        <c:axPos val="b"/>
        <c:numFmt formatCode="General" sourceLinked="0"/>
        <c:majorTickMark val="out"/>
        <c:minorTickMark val="none"/>
        <c:tickLblPos val="nextTo"/>
        <c:txPr>
          <a:bodyPr/>
          <a:lstStyle/>
          <a:p>
            <a:pPr>
              <a:defRPr sz="1600"/>
            </a:pPr>
            <a:endParaRPr lang="en-US"/>
          </a:p>
        </c:txPr>
        <c:crossAx val="155693176"/>
        <c:crosses val="autoZero"/>
        <c:auto val="1"/>
        <c:lblAlgn val="ctr"/>
        <c:lblOffset val="100"/>
        <c:noMultiLvlLbl val="0"/>
      </c:catAx>
      <c:valAx>
        <c:axId val="155693176"/>
        <c:scaling>
          <c:orientation val="minMax"/>
          <c:max val="0.9"/>
          <c:min val="0.5"/>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155692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&lt; 20 years old</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Sheet1!$B$2:$G$2</c:f>
              <c:numCache>
                <c:formatCode>0%</c:formatCode>
                <c:ptCount val="6"/>
                <c:pt idx="0">
                  <c:v>0.63761363636363633</c:v>
                </c:pt>
                <c:pt idx="1">
                  <c:v>0.6620169651272384</c:v>
                </c:pt>
                <c:pt idx="2">
                  <c:v>0.6718955393918149</c:v>
                </c:pt>
                <c:pt idx="3">
                  <c:v>0.6748483973433439</c:v>
                </c:pt>
                <c:pt idx="4">
                  <c:v>0.71674738146187633</c:v>
                </c:pt>
                <c:pt idx="5">
                  <c:v>0.71347356452529842</c:v>
                </c:pt>
              </c:numCache>
            </c:numRef>
          </c:val>
          <c:smooth val="0"/>
        </c:ser>
        <c:ser>
          <c:idx val="1"/>
          <c:order val="1"/>
          <c:tx>
            <c:strRef>
              <c:f>Sheet1!$A$3</c:f>
              <c:strCache>
                <c:ptCount val="1"/>
                <c:pt idx="0">
                  <c:v>20 to 24 years old</c:v>
                </c:pt>
              </c:strCache>
            </c:strRef>
          </c:tx>
          <c:spPr>
            <a:ln w="57150"/>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Sheet1!$B$3:$G$3</c:f>
              <c:numCache>
                <c:formatCode>0%</c:formatCode>
                <c:ptCount val="6"/>
                <c:pt idx="0">
                  <c:v>0.63018575851393188</c:v>
                </c:pt>
                <c:pt idx="1">
                  <c:v>0.6507758982245212</c:v>
                </c:pt>
                <c:pt idx="2">
                  <c:v>0.65881185662904629</c:v>
                </c:pt>
                <c:pt idx="3">
                  <c:v>0.66124661246612471</c:v>
                </c:pt>
                <c:pt idx="4">
                  <c:v>0.68140243902439024</c:v>
                </c:pt>
                <c:pt idx="5">
                  <c:v>0.68036923076923073</c:v>
                </c:pt>
              </c:numCache>
            </c:numRef>
          </c:val>
          <c:smooth val="0"/>
        </c:ser>
        <c:ser>
          <c:idx val="2"/>
          <c:order val="2"/>
          <c:tx>
            <c:strRef>
              <c:f>Sheet1!$A$4</c:f>
              <c:strCache>
                <c:ptCount val="1"/>
                <c:pt idx="0">
                  <c:v>25 to 49 years old</c:v>
                </c:pt>
              </c:strCache>
            </c:strRef>
          </c:tx>
          <c:spPr>
            <a:ln w="57150">
              <a:solidFill>
                <a:srgbClr val="00B050"/>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Sheet1!$B$4:$G$4</c:f>
              <c:numCache>
                <c:formatCode>0%</c:formatCode>
                <c:ptCount val="6"/>
                <c:pt idx="0">
                  <c:v>0.74569967456996744</c:v>
                </c:pt>
                <c:pt idx="1">
                  <c:v>0.74232950414424892</c:v>
                </c:pt>
                <c:pt idx="2">
                  <c:v>0.72189497430755734</c:v>
                </c:pt>
                <c:pt idx="3">
                  <c:v>0.72494305239179957</c:v>
                </c:pt>
                <c:pt idx="4">
                  <c:v>0.73966408268733852</c:v>
                </c:pt>
                <c:pt idx="5">
                  <c:v>0.7039249146757679</c:v>
                </c:pt>
              </c:numCache>
            </c:numRef>
          </c:val>
          <c:smooth val="0"/>
        </c:ser>
        <c:ser>
          <c:idx val="3"/>
          <c:order val="3"/>
          <c:tx>
            <c:strRef>
              <c:f>Sheet1!$A$5</c:f>
              <c:strCache>
                <c:ptCount val="1"/>
                <c:pt idx="0">
                  <c:v>50 + years old</c:v>
                </c:pt>
              </c:strCache>
            </c:strRef>
          </c:tx>
          <c:spPr>
            <a:ln w="57150">
              <a:solidFill>
                <a:srgbClr val="FFC000"/>
              </a:solidFill>
            </a:ln>
          </c:spPr>
          <c:marker>
            <c:symbol val="none"/>
          </c:marker>
          <c:cat>
            <c:strRef>
              <c:f>Sheet1!$B$1:$G$1</c:f>
              <c:strCache>
                <c:ptCount val="6"/>
                <c:pt idx="0">
                  <c:v>Fall 2007</c:v>
                </c:pt>
                <c:pt idx="1">
                  <c:v>Fall 2008</c:v>
                </c:pt>
                <c:pt idx="2">
                  <c:v>Fall 2009</c:v>
                </c:pt>
                <c:pt idx="3">
                  <c:v>Fall 2010</c:v>
                </c:pt>
                <c:pt idx="4">
                  <c:v>Fall 2011</c:v>
                </c:pt>
                <c:pt idx="5">
                  <c:v>Fall 2012</c:v>
                </c:pt>
              </c:strCache>
            </c:strRef>
          </c:cat>
          <c:val>
            <c:numRef>
              <c:f>Sheet1!$B$5:$G$5</c:f>
              <c:numCache>
                <c:formatCode>0%</c:formatCode>
                <c:ptCount val="6"/>
                <c:pt idx="0">
                  <c:v>0.81699999999999995</c:v>
                </c:pt>
                <c:pt idx="1">
                  <c:v>0.796875</c:v>
                </c:pt>
                <c:pt idx="2">
                  <c:v>0.79281767955801108</c:v>
                </c:pt>
                <c:pt idx="3">
                  <c:v>0.77181913774973709</c:v>
                </c:pt>
                <c:pt idx="4">
                  <c:v>0.78240740740740744</c:v>
                </c:pt>
                <c:pt idx="5">
                  <c:v>0.76019777503090236</c:v>
                </c:pt>
              </c:numCache>
            </c:numRef>
          </c:val>
          <c:smooth val="0"/>
        </c:ser>
        <c:dLbls>
          <c:showLegendKey val="0"/>
          <c:showVal val="0"/>
          <c:showCatName val="0"/>
          <c:showSerName val="0"/>
          <c:showPercent val="0"/>
          <c:showBubbleSize val="0"/>
        </c:dLbls>
        <c:smooth val="0"/>
        <c:axId val="155693960"/>
        <c:axId val="155694352"/>
      </c:lineChart>
      <c:catAx>
        <c:axId val="155693960"/>
        <c:scaling>
          <c:orientation val="minMax"/>
        </c:scaling>
        <c:delete val="0"/>
        <c:axPos val="b"/>
        <c:numFmt formatCode="General" sourceLinked="0"/>
        <c:majorTickMark val="out"/>
        <c:minorTickMark val="none"/>
        <c:tickLblPos val="nextTo"/>
        <c:txPr>
          <a:bodyPr/>
          <a:lstStyle/>
          <a:p>
            <a:pPr>
              <a:defRPr sz="1600"/>
            </a:pPr>
            <a:endParaRPr lang="en-US"/>
          </a:p>
        </c:txPr>
        <c:crossAx val="155694352"/>
        <c:crosses val="autoZero"/>
        <c:auto val="1"/>
        <c:lblAlgn val="ctr"/>
        <c:lblOffset val="100"/>
        <c:noMultiLvlLbl val="0"/>
      </c:catAx>
      <c:valAx>
        <c:axId val="155694352"/>
        <c:scaling>
          <c:orientation val="minMax"/>
          <c:max val="0.9"/>
          <c:min val="0.5"/>
        </c:scaling>
        <c:delete val="0"/>
        <c:axPos val="l"/>
        <c:majorGridlines>
          <c:spPr>
            <a:ln>
              <a:solidFill>
                <a:schemeClr val="bg1">
                  <a:lumMod val="75000"/>
                </a:schemeClr>
              </a:solidFill>
              <a:prstDash val="lgDash"/>
            </a:ln>
          </c:spPr>
        </c:majorGridlines>
        <c:numFmt formatCode="0%" sourceLinked="1"/>
        <c:majorTickMark val="out"/>
        <c:minorTickMark val="none"/>
        <c:tickLblPos val="nextTo"/>
        <c:crossAx val="155693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0.31667</cdr:x>
      <cdr:y>0.20044</cdr:y>
    </cdr:from>
    <cdr:to>
      <cdr:x>0.33333</cdr:x>
      <cdr:y>0.22362</cdr:y>
    </cdr:to>
    <cdr:sp macro="" textlink="">
      <cdr:nvSpPr>
        <cdr:cNvPr id="2" name="Rectangle 1"/>
        <cdr:cNvSpPr/>
      </cdr:nvSpPr>
      <cdr:spPr>
        <a:xfrm xmlns:a="http://schemas.openxmlformats.org/drawingml/2006/main">
          <a:off x="2895600" y="1318067"/>
          <a:ext cx="152400" cy="152400"/>
        </a:xfrm>
        <a:prstGeom xmlns:a="http://schemas.openxmlformats.org/drawingml/2006/main" prst="rect">
          <a:avLst/>
        </a:prstGeom>
        <a:solidFill xmlns:a="http://schemas.openxmlformats.org/drawingml/2006/main">
          <a:schemeClr val="accent3">
            <a:lumMod val="75000"/>
          </a:schemeClr>
        </a:solidFill>
        <a:ln xmlns:a="http://schemas.openxmlformats.org/drawingml/2006/main">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0.64363</cdr:x>
      <cdr:y>0.57636</cdr:y>
    </cdr:from>
    <cdr:to>
      <cdr:x>0.66863</cdr:x>
      <cdr:y>0.60533</cdr:y>
    </cdr:to>
    <cdr:sp macro="" textlink="">
      <cdr:nvSpPr>
        <cdr:cNvPr id="3" name="Isosceles Triangle 2"/>
        <cdr:cNvSpPr/>
      </cdr:nvSpPr>
      <cdr:spPr>
        <a:xfrm xmlns:a="http://schemas.openxmlformats.org/drawingml/2006/main">
          <a:off x="5885329" y="3790082"/>
          <a:ext cx="228600" cy="190503"/>
        </a:xfrm>
        <a:prstGeom xmlns:a="http://schemas.openxmlformats.org/drawingml/2006/main" prst="triangle">
          <a:avLst/>
        </a:prstGeom>
        <a:solidFill xmlns:a="http://schemas.openxmlformats.org/drawingml/2006/main">
          <a:schemeClr val="accent2">
            <a:lumMod val="75000"/>
          </a:schemeClr>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0.64741</cdr:x>
      <cdr:y>0.36267</cdr:y>
    </cdr:from>
    <cdr:to>
      <cdr:x>0.67241</cdr:x>
      <cdr:y>0.39164</cdr:y>
    </cdr:to>
    <cdr:sp macro="" textlink="">
      <cdr:nvSpPr>
        <cdr:cNvPr id="3" name="Isosceles Triangle 2"/>
        <cdr:cNvSpPr/>
      </cdr:nvSpPr>
      <cdr:spPr>
        <a:xfrm xmlns:a="http://schemas.openxmlformats.org/drawingml/2006/main">
          <a:off x="5919952" y="2384867"/>
          <a:ext cx="228600" cy="190503"/>
        </a:xfrm>
        <a:prstGeom xmlns:a="http://schemas.openxmlformats.org/drawingml/2006/main" prst="triangle">
          <a:avLst/>
        </a:prstGeom>
        <a:solidFill xmlns:a="http://schemas.openxmlformats.org/drawingml/2006/main">
          <a:schemeClr val="accent2">
            <a:lumMod val="75000"/>
          </a:schemeClr>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119238A-AE6E-497E-BF8C-A3AEEBF50605}" type="datetimeFigureOut">
              <a:rPr lang="en-US" smtClean="0"/>
              <a:t>9/9/2013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5F7461F-A7F4-4212-95B5-A90989BA687F}" type="slidenum">
              <a:rPr lang="en-US" smtClean="0"/>
              <a:t>‹#›</a:t>
            </a:fld>
            <a:endParaRPr lang="en-US"/>
          </a:p>
        </p:txBody>
      </p:sp>
    </p:spTree>
    <p:extLst>
      <p:ext uri="{BB962C8B-B14F-4D97-AF65-F5344CB8AC3E}">
        <p14:creationId xmlns:p14="http://schemas.microsoft.com/office/powerpoint/2010/main" val="314185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8A445-3FD7-49B8-B02D-8DDE17360EEF}" type="slidenum">
              <a:rPr lang="en-US" smtClean="0"/>
              <a:pPr/>
              <a:t>1</a:t>
            </a:fld>
            <a:endParaRPr lang="en-US" dirty="0"/>
          </a:p>
        </p:txBody>
      </p:sp>
    </p:spTree>
    <p:extLst>
      <p:ext uri="{BB962C8B-B14F-4D97-AF65-F5344CB8AC3E}">
        <p14:creationId xmlns:p14="http://schemas.microsoft.com/office/powerpoint/2010/main" val="338044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8A445-3FD7-49B8-B02D-8DDE17360EEF}" type="slidenum">
              <a:rPr lang="en-US" smtClean="0"/>
              <a:pPr/>
              <a:t>43</a:t>
            </a:fld>
            <a:endParaRPr lang="en-US" dirty="0"/>
          </a:p>
        </p:txBody>
      </p:sp>
    </p:spTree>
    <p:extLst>
      <p:ext uri="{BB962C8B-B14F-4D97-AF65-F5344CB8AC3E}">
        <p14:creationId xmlns:p14="http://schemas.microsoft.com/office/powerpoint/2010/main" val="338044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845FC9-B5CD-4E35-AAF2-2A3352C74CD6}"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362798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FC9-B5CD-4E35-AAF2-2A3352C74CD6}"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364775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FC9-B5CD-4E35-AAF2-2A3352C74CD6}"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402226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FC9-B5CD-4E35-AAF2-2A3352C74CD6}"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9677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45FC9-B5CD-4E35-AAF2-2A3352C74CD6}"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367546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845FC9-B5CD-4E35-AAF2-2A3352C74CD6}"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400039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845FC9-B5CD-4E35-AAF2-2A3352C74CD6}" type="datetimeFigureOut">
              <a:rPr lang="en-US" smtClean="0"/>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237732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845FC9-B5CD-4E35-AAF2-2A3352C74CD6}" type="datetimeFigureOut">
              <a:rPr lang="en-US" smtClean="0"/>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104740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45FC9-B5CD-4E35-AAF2-2A3352C74CD6}" type="datetimeFigureOut">
              <a:rPr lang="en-US" smtClean="0"/>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372709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45FC9-B5CD-4E35-AAF2-2A3352C74CD6}"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56655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45FC9-B5CD-4E35-AAF2-2A3352C74CD6}"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D8324-8AC2-4848-908F-691600014BB8}" type="slidenum">
              <a:rPr lang="en-US" smtClean="0"/>
              <a:t>‹#›</a:t>
            </a:fld>
            <a:endParaRPr lang="en-US"/>
          </a:p>
        </p:txBody>
      </p:sp>
    </p:spTree>
    <p:extLst>
      <p:ext uri="{BB962C8B-B14F-4D97-AF65-F5344CB8AC3E}">
        <p14:creationId xmlns:p14="http://schemas.microsoft.com/office/powerpoint/2010/main" val="237290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45FC9-B5CD-4E35-AAF2-2A3352C74CD6}" type="datetimeFigureOut">
              <a:rPr lang="en-US" smtClean="0"/>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D8324-8AC2-4848-908F-691600014BB8}" type="slidenum">
              <a:rPr lang="en-US" smtClean="0"/>
              <a:t>‹#›</a:t>
            </a:fld>
            <a:endParaRPr lang="en-US"/>
          </a:p>
        </p:txBody>
      </p:sp>
    </p:spTree>
    <p:extLst>
      <p:ext uri="{BB962C8B-B14F-4D97-AF65-F5344CB8AC3E}">
        <p14:creationId xmlns:p14="http://schemas.microsoft.com/office/powerpoint/2010/main" val="114150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752600"/>
            <a:ext cx="8077200" cy="3139321"/>
          </a:xfrm>
          <a:prstGeom prst="rect">
            <a:avLst/>
          </a:prstGeom>
          <a:noFill/>
        </p:spPr>
        <p:txBody>
          <a:bodyPr wrap="square" rtlCol="0">
            <a:spAutoFit/>
          </a:bodyPr>
          <a:lstStyle/>
          <a:p>
            <a:pPr algn="ctr"/>
            <a:r>
              <a:rPr lang="en-US" sz="7200" b="1" dirty="0" smtClean="0">
                <a:solidFill>
                  <a:schemeClr val="accent1">
                    <a:lumMod val="75000"/>
                  </a:schemeClr>
                </a:solidFill>
              </a:rPr>
              <a:t>Environmental Scan</a:t>
            </a:r>
          </a:p>
          <a:p>
            <a:pPr algn="ctr"/>
            <a:r>
              <a:rPr lang="en-US" sz="7200" b="1" dirty="0" smtClean="0">
                <a:solidFill>
                  <a:schemeClr val="accent1">
                    <a:lumMod val="75000"/>
                  </a:schemeClr>
                </a:solidFill>
              </a:rPr>
              <a:t>Highlights</a:t>
            </a:r>
          </a:p>
          <a:p>
            <a:pPr algn="ctr"/>
            <a:r>
              <a:rPr lang="en-US" sz="5400" dirty="0" smtClean="0">
                <a:solidFill>
                  <a:schemeClr val="accent1">
                    <a:lumMod val="75000"/>
                  </a:schemeClr>
                </a:solidFill>
              </a:rPr>
              <a:t>(a narrative summary)</a:t>
            </a:r>
          </a:p>
        </p:txBody>
      </p:sp>
      <p:sp>
        <p:nvSpPr>
          <p:cNvPr id="6" name="TextBox 5"/>
          <p:cNvSpPr txBox="1"/>
          <p:nvPr/>
        </p:nvSpPr>
        <p:spPr>
          <a:xfrm>
            <a:off x="0" y="6027003"/>
            <a:ext cx="9144000" cy="830997"/>
          </a:xfrm>
          <a:prstGeom prst="rect">
            <a:avLst/>
          </a:prstGeom>
          <a:noFill/>
        </p:spPr>
        <p:txBody>
          <a:bodyPr wrap="square" rtlCol="0">
            <a:spAutoFit/>
          </a:bodyPr>
          <a:lstStyle/>
          <a:p>
            <a:pPr algn="ctr"/>
            <a:r>
              <a:rPr lang="en-US" sz="2400" i="1" dirty="0" smtClean="0"/>
              <a:t>Gregory M. Stoup</a:t>
            </a:r>
          </a:p>
          <a:p>
            <a:pPr algn="ctr"/>
            <a:r>
              <a:rPr lang="en-US" sz="2400" i="1" dirty="0" smtClean="0"/>
              <a:t>District Office of Research and Planning</a:t>
            </a:r>
            <a:endParaRPr lang="en-US" sz="2400" i="1" dirty="0"/>
          </a:p>
        </p:txBody>
      </p:sp>
      <p:cxnSp>
        <p:nvCxnSpPr>
          <p:cNvPr id="7" name="Straight Connector 6"/>
          <p:cNvCxnSpPr/>
          <p:nvPr/>
        </p:nvCxnSpPr>
        <p:spPr>
          <a:xfrm>
            <a:off x="0" y="1371600"/>
            <a:ext cx="914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 y="5574268"/>
            <a:ext cx="9144000" cy="369332"/>
          </a:xfrm>
          <a:prstGeom prst="rect">
            <a:avLst/>
          </a:prstGeom>
          <a:noFill/>
        </p:spPr>
        <p:txBody>
          <a:bodyPr wrap="square" rtlCol="0">
            <a:spAutoFit/>
          </a:bodyPr>
          <a:lstStyle/>
          <a:p>
            <a:pPr algn="ctr"/>
            <a:r>
              <a:rPr lang="en-US" dirty="0" smtClean="0"/>
              <a:t>September 9, 2013</a:t>
            </a:r>
            <a:endParaRPr lang="en-US" dirty="0"/>
          </a:p>
        </p:txBody>
      </p:sp>
      <p:sp>
        <p:nvSpPr>
          <p:cNvPr id="4" name="TextBox 3"/>
          <p:cNvSpPr txBox="1"/>
          <p:nvPr/>
        </p:nvSpPr>
        <p:spPr>
          <a:xfrm>
            <a:off x="1524000" y="451247"/>
            <a:ext cx="7543800" cy="615553"/>
          </a:xfrm>
          <a:prstGeom prst="rect">
            <a:avLst/>
          </a:prstGeom>
          <a:noFill/>
        </p:spPr>
        <p:txBody>
          <a:bodyPr wrap="square" rtlCol="0">
            <a:spAutoFit/>
          </a:bodyPr>
          <a:lstStyle/>
          <a:p>
            <a:pPr algn="ctr"/>
            <a:r>
              <a:rPr lang="en-US" sz="3400" dirty="0" smtClean="0"/>
              <a:t>Contra Costa Community College District</a:t>
            </a:r>
          </a:p>
        </p:txBody>
      </p:sp>
      <p:pic>
        <p:nvPicPr>
          <p:cNvPr id="1026" name="Picture 2" descr="C:\Users\pkaya620\Pictures\District Logos\287  CCCD hi re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1" y="0"/>
            <a:ext cx="1585249" cy="129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680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28800" y="0"/>
            <a:ext cx="7315200" cy="769441"/>
          </a:xfrm>
          <a:prstGeom prst="rect">
            <a:avLst/>
          </a:prstGeom>
          <a:noFill/>
        </p:spPr>
        <p:txBody>
          <a:bodyPr wrap="square" rtlCol="0">
            <a:spAutoFit/>
          </a:bodyPr>
          <a:lstStyle/>
          <a:p>
            <a:pPr algn="ctr"/>
            <a:r>
              <a:rPr lang="en-US" sz="4400" dirty="0" smtClean="0"/>
              <a:t>Ethnicity Narrative</a:t>
            </a:r>
            <a:endParaRPr lang="en-US" sz="4400" dirty="0"/>
          </a:p>
        </p:txBody>
      </p:sp>
      <p:sp>
        <p:nvSpPr>
          <p:cNvPr id="6" name="TextBox 5"/>
          <p:cNvSpPr txBox="1"/>
          <p:nvPr/>
        </p:nvSpPr>
        <p:spPr>
          <a:xfrm>
            <a:off x="6477000" y="1143000"/>
            <a:ext cx="2438400" cy="4893647"/>
          </a:xfrm>
          <a:prstGeom prst="rect">
            <a:avLst/>
          </a:prstGeom>
          <a:solidFill>
            <a:srgbClr val="F8EDEC"/>
          </a:solidFill>
          <a:ln w="28575">
            <a:solidFill>
              <a:schemeClr val="accent2">
                <a:lumMod val="50000"/>
              </a:schemeClr>
            </a:solidFill>
          </a:ln>
        </p:spPr>
        <p:txBody>
          <a:bodyPr wrap="square" rtlCol="0">
            <a:spAutoFit/>
          </a:bodyPr>
          <a:lstStyle/>
          <a:p>
            <a:r>
              <a:rPr lang="en-US" sz="2400" b="1" dirty="0" smtClean="0"/>
              <a:t>East County</a:t>
            </a:r>
          </a:p>
          <a:p>
            <a:endParaRPr lang="en-US" sz="1000" dirty="0" smtClean="0"/>
          </a:p>
          <a:p>
            <a:r>
              <a:rPr lang="en-US" b="1" dirty="0" smtClean="0"/>
              <a:t>Bimodal population</a:t>
            </a:r>
          </a:p>
          <a:p>
            <a:endParaRPr lang="en-US" sz="800" dirty="0" smtClean="0"/>
          </a:p>
          <a:p>
            <a:pPr marL="285750" indent="-285750">
              <a:buFont typeface="Arial" charset="0"/>
              <a:buChar char="•"/>
            </a:pPr>
            <a:r>
              <a:rPr lang="en-US" sz="1600" dirty="0" smtClean="0"/>
              <a:t>Three of every four residents are either White or Hispanic </a:t>
            </a:r>
          </a:p>
          <a:p>
            <a:pPr marL="285750" indent="-285750">
              <a:buFont typeface="Arial" charset="0"/>
              <a:buChar char="•"/>
            </a:pPr>
            <a:endParaRPr lang="en-US" sz="1600" dirty="0"/>
          </a:p>
          <a:p>
            <a:r>
              <a:rPr lang="en-US" b="1" dirty="0" smtClean="0"/>
              <a:t>Rapid growth among minorities</a:t>
            </a:r>
          </a:p>
          <a:p>
            <a:pPr marL="285750" indent="-285750">
              <a:buFont typeface="Arial" pitchFamily="34" charset="0"/>
              <a:buChar char="•"/>
            </a:pPr>
            <a:endParaRPr lang="en-US" sz="800" dirty="0" smtClean="0"/>
          </a:p>
          <a:p>
            <a:pPr marL="285750" indent="-285750">
              <a:buFont typeface="Arial" pitchFamily="34" charset="0"/>
              <a:buChar char="•"/>
            </a:pPr>
            <a:r>
              <a:rPr lang="en-US" sz="1600" dirty="0" smtClean="0"/>
              <a:t>Growth in Hispanic residents outpaced all other ethnic groups combined</a:t>
            </a:r>
          </a:p>
          <a:p>
            <a:pPr marL="285750" indent="-285750">
              <a:buFont typeface="Arial" pitchFamily="34" charset="0"/>
              <a:buChar char="•"/>
            </a:pPr>
            <a:r>
              <a:rPr lang="en-US" sz="1600" dirty="0" smtClean="0"/>
              <a:t>Fastest growing region among African Americans</a:t>
            </a:r>
          </a:p>
          <a:p>
            <a:pPr marL="285750" indent="-285750">
              <a:buFont typeface="Arial" pitchFamily="34" charset="0"/>
              <a:buChar char="•"/>
            </a:pPr>
            <a:r>
              <a:rPr lang="en-US" sz="1600" dirty="0" smtClean="0"/>
              <a:t>Most rapid decline of White residents</a:t>
            </a:r>
            <a:endParaRPr lang="en-US" sz="1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 cy="1190092"/>
          </a:xfrm>
          <a:prstGeom prst="rect">
            <a:avLst/>
          </a:prstGeom>
        </p:spPr>
      </p:pic>
      <p:sp>
        <p:nvSpPr>
          <p:cNvPr id="9" name="TextBox 8"/>
          <p:cNvSpPr txBox="1"/>
          <p:nvPr/>
        </p:nvSpPr>
        <p:spPr>
          <a:xfrm>
            <a:off x="0" y="6611779"/>
            <a:ext cx="8077200" cy="246221"/>
          </a:xfrm>
          <a:prstGeom prst="rect">
            <a:avLst/>
          </a:prstGeom>
          <a:noFill/>
        </p:spPr>
        <p:txBody>
          <a:bodyPr wrap="square" rtlCol="0">
            <a:spAutoFit/>
          </a:bodyPr>
          <a:lstStyle/>
          <a:p>
            <a:r>
              <a:rPr lang="en-US" sz="1000" dirty="0" smtClean="0"/>
              <a:t>Data sources: U.S. Census Bureau; American Community Survey. </a:t>
            </a:r>
            <a:endParaRPr lang="en-US" sz="1000" dirty="0"/>
          </a:p>
        </p:txBody>
      </p:sp>
      <p:sp>
        <p:nvSpPr>
          <p:cNvPr id="10" name="TextBox 9"/>
          <p:cNvSpPr txBox="1"/>
          <p:nvPr/>
        </p:nvSpPr>
        <p:spPr>
          <a:xfrm>
            <a:off x="0" y="6477000"/>
            <a:ext cx="8077200" cy="246221"/>
          </a:xfrm>
          <a:prstGeom prst="rect">
            <a:avLst/>
          </a:prstGeom>
          <a:noFill/>
        </p:spPr>
        <p:txBody>
          <a:bodyPr wrap="square" rtlCol="0">
            <a:spAutoFit/>
          </a:bodyPr>
          <a:lstStyle/>
          <a:p>
            <a:r>
              <a:rPr lang="en-US" sz="1000" dirty="0" smtClean="0"/>
              <a:t>Note: Growth rates are derived from recoded growth from 2000 to 2011.</a:t>
            </a:r>
            <a:endParaRPr lang="en-US" sz="1000" dirty="0"/>
          </a:p>
        </p:txBody>
      </p:sp>
      <p:sp>
        <p:nvSpPr>
          <p:cNvPr id="7" name="TextBox 6"/>
          <p:cNvSpPr txBox="1"/>
          <p:nvPr/>
        </p:nvSpPr>
        <p:spPr>
          <a:xfrm>
            <a:off x="3505200" y="1524000"/>
            <a:ext cx="2438400" cy="5001369"/>
          </a:xfrm>
          <a:prstGeom prst="rect">
            <a:avLst/>
          </a:prstGeom>
          <a:solidFill>
            <a:schemeClr val="accent3">
              <a:lumMod val="40000"/>
              <a:lumOff val="60000"/>
            </a:schemeClr>
          </a:solidFill>
          <a:ln w="28575">
            <a:solidFill>
              <a:schemeClr val="accent3">
                <a:lumMod val="50000"/>
              </a:schemeClr>
            </a:solidFill>
          </a:ln>
        </p:spPr>
        <p:txBody>
          <a:bodyPr wrap="square" rtlCol="0">
            <a:spAutoFit/>
          </a:bodyPr>
          <a:lstStyle/>
          <a:p>
            <a:r>
              <a:rPr lang="en-US" sz="2400" b="1" dirty="0" smtClean="0"/>
              <a:t>Central County</a:t>
            </a:r>
          </a:p>
          <a:p>
            <a:endParaRPr lang="en-US" sz="1000" dirty="0" smtClean="0"/>
          </a:p>
          <a:p>
            <a:r>
              <a:rPr lang="en-US" b="1" dirty="0" smtClean="0"/>
              <a:t>Least diverse </a:t>
            </a:r>
          </a:p>
          <a:p>
            <a:endParaRPr lang="en-US" sz="900" dirty="0"/>
          </a:p>
          <a:p>
            <a:pPr marL="285750" indent="-285750">
              <a:buFont typeface="Arial" pitchFamily="34" charset="0"/>
              <a:buChar char="•"/>
            </a:pPr>
            <a:r>
              <a:rPr lang="en-US" sz="1600" dirty="0" smtClean="0"/>
              <a:t>Nearly two of every three residents are White; all remaining ethnic groups having lower concentrations than the county average</a:t>
            </a:r>
          </a:p>
          <a:p>
            <a:pPr marL="285750" indent="-285750">
              <a:buFont typeface="Arial" pitchFamily="34" charset="0"/>
              <a:buChar char="•"/>
            </a:pPr>
            <a:endParaRPr lang="en-US" sz="800" dirty="0" smtClean="0"/>
          </a:p>
          <a:p>
            <a:r>
              <a:rPr lang="en-US" b="1" dirty="0" smtClean="0"/>
              <a:t>Growing more diverse </a:t>
            </a:r>
          </a:p>
          <a:p>
            <a:endParaRPr lang="en-US" sz="800" dirty="0" smtClean="0"/>
          </a:p>
          <a:p>
            <a:pPr marL="285750" indent="-285750">
              <a:buFont typeface="Arial" charset="0"/>
              <a:buChar char="•"/>
            </a:pPr>
            <a:r>
              <a:rPr lang="en-US" sz="1600" dirty="0" smtClean="0"/>
              <a:t>Rapid growth among Asian (67%) and Hispanic residents (44%)</a:t>
            </a:r>
            <a:endParaRPr lang="en-US" sz="800" dirty="0" smtClean="0"/>
          </a:p>
          <a:p>
            <a:pPr marL="285750" indent="-285750">
              <a:buFont typeface="Arial" pitchFamily="34" charset="0"/>
              <a:buChar char="•"/>
            </a:pPr>
            <a:r>
              <a:rPr lang="en-US" sz="1600" dirty="0" smtClean="0"/>
              <a:t>For every new Hispanic resident the region lost one White resident </a:t>
            </a:r>
            <a:endParaRPr lang="en-US" sz="1400" dirty="0" smtClean="0"/>
          </a:p>
        </p:txBody>
      </p:sp>
      <p:sp>
        <p:nvSpPr>
          <p:cNvPr id="8" name="TextBox 7"/>
          <p:cNvSpPr txBox="1"/>
          <p:nvPr/>
        </p:nvSpPr>
        <p:spPr>
          <a:xfrm>
            <a:off x="457200" y="1371600"/>
            <a:ext cx="2438400" cy="5339923"/>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r>
              <a:rPr lang="en-US" sz="2400" b="1" dirty="0" smtClean="0"/>
              <a:t>West County</a:t>
            </a:r>
          </a:p>
          <a:p>
            <a:endParaRPr lang="en-US" sz="1000" dirty="0" smtClean="0"/>
          </a:p>
          <a:p>
            <a:r>
              <a:rPr lang="en-US" b="1" dirty="0" smtClean="0"/>
              <a:t>Ethnically diverse</a:t>
            </a:r>
          </a:p>
          <a:p>
            <a:endParaRPr lang="en-US" sz="800" dirty="0" smtClean="0"/>
          </a:p>
          <a:p>
            <a:pPr marL="285750" indent="-285750">
              <a:buFont typeface="Arial" charset="0"/>
              <a:buChar char="•"/>
            </a:pPr>
            <a:r>
              <a:rPr lang="en-US" sz="1600" dirty="0" smtClean="0"/>
              <a:t>Highest concentration of residents of Asian African Americans &amp; Hispanic  decent.</a:t>
            </a:r>
            <a:endParaRPr lang="en-US" sz="1400" dirty="0" smtClean="0"/>
          </a:p>
          <a:p>
            <a:endParaRPr lang="en-US" sz="800" dirty="0" smtClean="0"/>
          </a:p>
          <a:p>
            <a:r>
              <a:rPr lang="en-US" b="1" dirty="0" smtClean="0"/>
              <a:t>Rapid decline of African-Americans; Edging toward parity with the county</a:t>
            </a:r>
          </a:p>
          <a:p>
            <a:endParaRPr lang="en-US" sz="900" dirty="0" smtClean="0"/>
          </a:p>
          <a:p>
            <a:pPr marL="285750" indent="-285750">
              <a:buFont typeface="Arial" charset="0"/>
              <a:buChar char="•"/>
            </a:pPr>
            <a:r>
              <a:rPr lang="en-US" sz="1600" dirty="0" smtClean="0"/>
              <a:t>Rapid decline in African American population   (-28%)</a:t>
            </a:r>
          </a:p>
          <a:p>
            <a:pPr marL="285750" indent="-285750">
              <a:buFont typeface="Arial" charset="0"/>
              <a:buChar char="•"/>
            </a:pPr>
            <a:r>
              <a:rPr lang="en-US" sz="1600" dirty="0" smtClean="0"/>
              <a:t>Slowest growth in Asian residents</a:t>
            </a:r>
          </a:p>
          <a:p>
            <a:pPr marL="285750" indent="-285750">
              <a:buFont typeface="Arial" charset="0"/>
              <a:buChar char="•"/>
            </a:pPr>
            <a:r>
              <a:rPr lang="en-US" sz="1600" dirty="0" smtClean="0"/>
              <a:t>Only area to experience an increase in White residents </a:t>
            </a:r>
          </a:p>
        </p:txBody>
      </p:sp>
    </p:spTree>
    <p:extLst>
      <p:ext uri="{BB962C8B-B14F-4D97-AF65-F5344CB8AC3E}">
        <p14:creationId xmlns:p14="http://schemas.microsoft.com/office/powerpoint/2010/main" val="232657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27003"/>
            <a:ext cx="9144000" cy="830997"/>
          </a:xfrm>
          <a:prstGeom prst="rect">
            <a:avLst/>
          </a:prstGeom>
          <a:noFill/>
        </p:spPr>
        <p:txBody>
          <a:bodyPr wrap="square" rtlCol="0">
            <a:spAutoFit/>
          </a:bodyPr>
          <a:lstStyle/>
          <a:p>
            <a:r>
              <a:rPr lang="en-US" sz="1200" dirty="0" smtClean="0"/>
              <a:t>Maps were taken from the New York Times online resource titled: </a:t>
            </a:r>
            <a:r>
              <a:rPr lang="en-US" sz="1200" i="1" dirty="0" smtClean="0"/>
              <a:t>Mapping America: Every City, Every Block</a:t>
            </a:r>
          </a:p>
          <a:p>
            <a:r>
              <a:rPr lang="en-US" sz="1200" dirty="0" smtClean="0"/>
              <a:t>(link: http://projects.nytimes.com/census/2010/explorer?ref=us).</a:t>
            </a:r>
          </a:p>
          <a:p>
            <a:r>
              <a:rPr lang="en-US" sz="1200" dirty="0" smtClean="0"/>
              <a:t>Map source data come from the Census Bureau's American Community Survey, based on samples from 2005 to 2009. Because these figures are based on samples, they are subject to a margin of error, particularly in places with a low population, and are best regarded as estimates. </a:t>
            </a:r>
          </a:p>
        </p:txBody>
      </p:sp>
      <p:sp>
        <p:nvSpPr>
          <p:cNvPr id="7" name="TextBox 6"/>
          <p:cNvSpPr txBox="1"/>
          <p:nvPr/>
        </p:nvSpPr>
        <p:spPr>
          <a:xfrm>
            <a:off x="228600" y="152400"/>
            <a:ext cx="8610600" cy="1077218"/>
          </a:xfrm>
          <a:prstGeom prst="rect">
            <a:avLst/>
          </a:prstGeom>
          <a:noFill/>
        </p:spPr>
        <p:txBody>
          <a:bodyPr wrap="square" rtlCol="0">
            <a:spAutoFit/>
          </a:bodyPr>
          <a:lstStyle/>
          <a:p>
            <a:pPr algn="ctr"/>
            <a:r>
              <a:rPr lang="en-US" sz="3200" dirty="0" smtClean="0"/>
              <a:t>Distribution of Racial and Ethnicity Groups in </a:t>
            </a:r>
          </a:p>
          <a:p>
            <a:pPr algn="ctr"/>
            <a:r>
              <a:rPr lang="en-US" sz="3200" dirty="0" smtClean="0"/>
              <a:t>Contra Costa and Alameda Counties</a:t>
            </a:r>
            <a:endParaRPr lang="en-US" sz="32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69" y="1371600"/>
            <a:ext cx="849782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49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62456" cy="1143000"/>
          </a:xfrm>
          <a:prstGeom prst="rect">
            <a:avLst/>
          </a:prstGeom>
        </p:spPr>
      </p:pic>
      <p:sp>
        <p:nvSpPr>
          <p:cNvPr id="3" name="TextBox 2"/>
          <p:cNvSpPr txBox="1"/>
          <p:nvPr/>
        </p:nvSpPr>
        <p:spPr>
          <a:xfrm>
            <a:off x="1676400" y="0"/>
            <a:ext cx="7467600" cy="677108"/>
          </a:xfrm>
          <a:prstGeom prst="rect">
            <a:avLst/>
          </a:prstGeom>
          <a:noFill/>
        </p:spPr>
        <p:txBody>
          <a:bodyPr wrap="square" rtlCol="0">
            <a:spAutoFit/>
          </a:bodyPr>
          <a:lstStyle/>
          <a:p>
            <a:pPr algn="ctr"/>
            <a:r>
              <a:rPr lang="en-US" sz="3800" dirty="0" smtClean="0"/>
              <a:t>Origin of Birth and Language Spoken</a:t>
            </a:r>
            <a:endParaRPr lang="en-US" sz="3800" dirty="0"/>
          </a:p>
        </p:txBody>
      </p:sp>
      <p:sp>
        <p:nvSpPr>
          <p:cNvPr id="6" name="TextBox 5"/>
          <p:cNvSpPr txBox="1"/>
          <p:nvPr/>
        </p:nvSpPr>
        <p:spPr>
          <a:xfrm>
            <a:off x="6248400" y="1066800"/>
            <a:ext cx="2590800" cy="5539978"/>
          </a:xfrm>
          <a:prstGeom prst="rect">
            <a:avLst/>
          </a:prstGeom>
          <a:solidFill>
            <a:srgbClr val="F8EDEC"/>
          </a:solidFill>
          <a:ln w="28575">
            <a:solidFill>
              <a:schemeClr val="accent2">
                <a:lumMod val="50000"/>
              </a:schemeClr>
            </a:solidFill>
          </a:ln>
        </p:spPr>
        <p:txBody>
          <a:bodyPr wrap="square" rtlCol="0">
            <a:spAutoFit/>
          </a:bodyPr>
          <a:lstStyle/>
          <a:p>
            <a:r>
              <a:rPr lang="en-US" sz="2400" b="1" dirty="0" smtClean="0"/>
              <a:t>East County</a:t>
            </a:r>
          </a:p>
          <a:p>
            <a:endParaRPr lang="en-US" sz="1000" dirty="0" smtClean="0"/>
          </a:p>
          <a:p>
            <a:r>
              <a:rPr lang="en-US" b="1" u="sng" dirty="0" smtClean="0"/>
              <a:t>Origin of Birth</a:t>
            </a:r>
          </a:p>
          <a:p>
            <a:endParaRPr lang="en-US" b="1" u="sng" dirty="0"/>
          </a:p>
          <a:p>
            <a:r>
              <a:rPr lang="en-US" sz="1600" b="1" dirty="0" smtClean="0"/>
              <a:t>Rapid growth of foreign born pushing region toward parity with the county</a:t>
            </a:r>
          </a:p>
          <a:p>
            <a:endParaRPr lang="en-US" sz="800" dirty="0" smtClean="0"/>
          </a:p>
          <a:p>
            <a:pPr marL="285750" indent="-285750">
              <a:buFont typeface="Arial" pitchFamily="34" charset="0"/>
              <a:buChar char="•"/>
            </a:pPr>
            <a:r>
              <a:rPr lang="en-US" sz="1400" dirty="0"/>
              <a:t>Roughly four in five residents are Native US </a:t>
            </a:r>
            <a:r>
              <a:rPr lang="en-US" sz="1400" dirty="0" smtClean="0"/>
              <a:t>born</a:t>
            </a:r>
          </a:p>
          <a:p>
            <a:pPr marL="285750" indent="-285750">
              <a:buFont typeface="Arial" pitchFamily="34" charset="0"/>
              <a:buChar char="•"/>
            </a:pPr>
            <a:r>
              <a:rPr lang="en-US" sz="1400" dirty="0" smtClean="0"/>
              <a:t>Yet experiencing the fastest growth of foreign born residents in the county</a:t>
            </a:r>
          </a:p>
          <a:p>
            <a:pPr marL="285750" indent="-285750">
              <a:buFont typeface="Arial" pitchFamily="34" charset="0"/>
              <a:buChar char="•"/>
            </a:pPr>
            <a:endParaRPr lang="en-US" sz="800" dirty="0"/>
          </a:p>
          <a:p>
            <a:r>
              <a:rPr lang="en-US" b="1" u="sng" dirty="0" smtClean="0"/>
              <a:t>Language Spoken</a:t>
            </a:r>
          </a:p>
          <a:p>
            <a:endParaRPr lang="en-US" sz="800" b="1" u="sng" dirty="0"/>
          </a:p>
          <a:p>
            <a:r>
              <a:rPr lang="en-US" sz="1600" b="1" dirty="0" smtClean="0"/>
              <a:t>Fastest growth among non-English speakers</a:t>
            </a:r>
          </a:p>
          <a:p>
            <a:pPr marL="285750" indent="-285750">
              <a:buFont typeface="Arial" pitchFamily="34" charset="0"/>
              <a:buChar char="•"/>
            </a:pPr>
            <a:endParaRPr lang="en-US" sz="800" dirty="0" smtClean="0"/>
          </a:p>
          <a:p>
            <a:pPr marL="285750" indent="-285750">
              <a:buFont typeface="Arial" pitchFamily="34" charset="0"/>
              <a:buChar char="•"/>
            </a:pPr>
            <a:r>
              <a:rPr lang="en-US" sz="1400" dirty="0" smtClean="0"/>
              <a:t>One in three resident speak a language other than English at home and the non-English speaking group is growing faster here than the rest of the county</a:t>
            </a:r>
          </a:p>
        </p:txBody>
      </p:sp>
      <p:sp>
        <p:nvSpPr>
          <p:cNvPr id="9" name="TextBox 8"/>
          <p:cNvSpPr txBox="1"/>
          <p:nvPr/>
        </p:nvSpPr>
        <p:spPr>
          <a:xfrm>
            <a:off x="0" y="6611779"/>
            <a:ext cx="8077200" cy="246221"/>
          </a:xfrm>
          <a:prstGeom prst="rect">
            <a:avLst/>
          </a:prstGeom>
          <a:noFill/>
        </p:spPr>
        <p:txBody>
          <a:bodyPr wrap="square" rtlCol="0">
            <a:spAutoFit/>
          </a:bodyPr>
          <a:lstStyle/>
          <a:p>
            <a:r>
              <a:rPr lang="en-US" sz="1000" dirty="0" smtClean="0"/>
              <a:t>Data sources: U.S. Census Bureau; American Community Survey. </a:t>
            </a:r>
            <a:endParaRPr lang="en-US" sz="1000" dirty="0"/>
          </a:p>
        </p:txBody>
      </p:sp>
      <p:sp>
        <p:nvSpPr>
          <p:cNvPr id="10" name="TextBox 9"/>
          <p:cNvSpPr txBox="1"/>
          <p:nvPr/>
        </p:nvSpPr>
        <p:spPr>
          <a:xfrm>
            <a:off x="0" y="6477000"/>
            <a:ext cx="8077200" cy="246221"/>
          </a:xfrm>
          <a:prstGeom prst="rect">
            <a:avLst/>
          </a:prstGeom>
          <a:noFill/>
        </p:spPr>
        <p:txBody>
          <a:bodyPr wrap="square" rtlCol="0">
            <a:spAutoFit/>
          </a:bodyPr>
          <a:lstStyle/>
          <a:p>
            <a:r>
              <a:rPr lang="en-US" sz="1000" dirty="0" smtClean="0"/>
              <a:t>Note: Growth rates are derived from recoded growth from 2000 to 2011.</a:t>
            </a:r>
            <a:endParaRPr lang="en-US" sz="1000" dirty="0"/>
          </a:p>
        </p:txBody>
      </p:sp>
      <p:sp>
        <p:nvSpPr>
          <p:cNvPr id="7" name="TextBox 6"/>
          <p:cNvSpPr txBox="1"/>
          <p:nvPr/>
        </p:nvSpPr>
        <p:spPr>
          <a:xfrm>
            <a:off x="3200400" y="658535"/>
            <a:ext cx="2667000" cy="5970865"/>
          </a:xfrm>
          <a:prstGeom prst="rect">
            <a:avLst/>
          </a:prstGeom>
          <a:solidFill>
            <a:schemeClr val="accent3">
              <a:lumMod val="40000"/>
              <a:lumOff val="60000"/>
            </a:schemeClr>
          </a:solidFill>
          <a:ln w="28575">
            <a:solidFill>
              <a:schemeClr val="accent3">
                <a:lumMod val="50000"/>
              </a:schemeClr>
            </a:solidFill>
          </a:ln>
        </p:spPr>
        <p:txBody>
          <a:bodyPr wrap="square" rtlCol="0">
            <a:spAutoFit/>
          </a:bodyPr>
          <a:lstStyle/>
          <a:p>
            <a:r>
              <a:rPr lang="en-US" sz="2400" b="1" dirty="0" smtClean="0"/>
              <a:t>Central County</a:t>
            </a:r>
          </a:p>
          <a:p>
            <a:endParaRPr lang="en-US" sz="1000" dirty="0" smtClean="0"/>
          </a:p>
          <a:p>
            <a:r>
              <a:rPr lang="en-US" b="1" u="sng" dirty="0" smtClean="0"/>
              <a:t>Origin of Birth</a:t>
            </a:r>
          </a:p>
          <a:p>
            <a:endParaRPr lang="en-US" b="1" u="sng" dirty="0"/>
          </a:p>
          <a:p>
            <a:r>
              <a:rPr lang="en-US" sz="1600" b="1" dirty="0" smtClean="0"/>
              <a:t>Low density but fast growth among foreign born residents</a:t>
            </a:r>
          </a:p>
          <a:p>
            <a:endParaRPr lang="en-US" sz="800" dirty="0"/>
          </a:p>
          <a:p>
            <a:pPr marL="285750" indent="-285750">
              <a:buFont typeface="Arial" pitchFamily="34" charset="0"/>
              <a:buChar char="•"/>
            </a:pPr>
            <a:r>
              <a:rPr lang="en-US" sz="1400" dirty="0" smtClean="0"/>
              <a:t>Roughly four in five residents are Native US born</a:t>
            </a:r>
          </a:p>
          <a:p>
            <a:pPr marL="285750" indent="-285750">
              <a:buFont typeface="Arial" pitchFamily="34" charset="0"/>
              <a:buChar char="•"/>
            </a:pPr>
            <a:r>
              <a:rPr lang="en-US" sz="1400" dirty="0" smtClean="0"/>
              <a:t>However, over 80% of all new residents are foreign born</a:t>
            </a:r>
          </a:p>
          <a:p>
            <a:pPr marL="285750" indent="-285750">
              <a:buFont typeface="Arial" pitchFamily="34" charset="0"/>
              <a:buChar char="•"/>
            </a:pPr>
            <a:endParaRPr lang="en-US" sz="800" dirty="0" smtClean="0"/>
          </a:p>
          <a:p>
            <a:r>
              <a:rPr lang="en-US" b="1" u="sng" dirty="0" smtClean="0"/>
              <a:t>Language Spoken</a:t>
            </a:r>
          </a:p>
          <a:p>
            <a:endParaRPr lang="en-US" sz="800" b="1" u="sng" dirty="0"/>
          </a:p>
          <a:p>
            <a:r>
              <a:rPr lang="en-US" sz="1600" b="1" dirty="0" smtClean="0"/>
              <a:t>Highest density of English speakers but transforming</a:t>
            </a:r>
          </a:p>
          <a:p>
            <a:endParaRPr lang="en-US" sz="800" dirty="0" smtClean="0"/>
          </a:p>
          <a:p>
            <a:pPr marL="285750" indent="-285750">
              <a:buFont typeface="Arial" pitchFamily="34" charset="0"/>
              <a:buChar char="•"/>
            </a:pPr>
            <a:r>
              <a:rPr lang="en-US" sz="1400" dirty="0" smtClean="0"/>
              <a:t>With roughly three in </a:t>
            </a:r>
            <a:r>
              <a:rPr lang="en-US" sz="1400" dirty="0"/>
              <a:t>four residents </a:t>
            </a:r>
            <a:r>
              <a:rPr lang="en-US" sz="1400" dirty="0" smtClean="0"/>
              <a:t>speaking English </a:t>
            </a:r>
            <a:r>
              <a:rPr lang="en-US" sz="1400" dirty="0"/>
              <a:t>at </a:t>
            </a:r>
            <a:r>
              <a:rPr lang="en-US" sz="1400" dirty="0" smtClean="0"/>
              <a:t>home the Central county has a higher concentration of English speakers than the county overall</a:t>
            </a:r>
            <a:endParaRPr lang="en-US" sz="1400" dirty="0"/>
          </a:p>
          <a:p>
            <a:pPr marL="285750" indent="-285750">
              <a:buFont typeface="Arial" pitchFamily="34" charset="0"/>
              <a:buChar char="•"/>
            </a:pPr>
            <a:r>
              <a:rPr lang="en-US" sz="1400" dirty="0" smtClean="0"/>
              <a:t>However, all the growth in new residents has be among non-English speakers</a:t>
            </a:r>
            <a:endParaRPr lang="en-US" sz="1400" dirty="0"/>
          </a:p>
        </p:txBody>
      </p:sp>
      <p:sp>
        <p:nvSpPr>
          <p:cNvPr id="5" name="Rectangle 4"/>
          <p:cNvSpPr/>
          <p:nvPr/>
        </p:nvSpPr>
        <p:spPr>
          <a:xfrm>
            <a:off x="228600" y="1066800"/>
            <a:ext cx="914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1066800"/>
            <a:ext cx="2438400" cy="5309146"/>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r>
              <a:rPr lang="en-US" sz="2400" b="1" dirty="0" smtClean="0"/>
              <a:t>West County</a:t>
            </a:r>
          </a:p>
          <a:p>
            <a:endParaRPr lang="en-US" sz="1000" dirty="0" smtClean="0"/>
          </a:p>
          <a:p>
            <a:r>
              <a:rPr lang="en-US" b="1" u="sng" dirty="0" smtClean="0"/>
              <a:t>Origin of Birth</a:t>
            </a:r>
          </a:p>
          <a:p>
            <a:endParaRPr lang="en-US" b="1" u="sng" dirty="0"/>
          </a:p>
          <a:p>
            <a:r>
              <a:rPr lang="en-US" sz="1600" b="1" dirty="0" smtClean="0"/>
              <a:t>High and growing density of foreign born residents</a:t>
            </a:r>
          </a:p>
          <a:p>
            <a:endParaRPr lang="en-US" sz="800" dirty="0" smtClean="0"/>
          </a:p>
          <a:p>
            <a:pPr marL="285750" indent="-285750">
              <a:buFont typeface="Arial" charset="0"/>
              <a:buChar char="•"/>
            </a:pPr>
            <a:r>
              <a:rPr lang="en-US" sz="1400" dirty="0" smtClean="0"/>
              <a:t>Highest concentration of foreign born residents (32%) and  growing; all the growth in population is occurring within this group</a:t>
            </a:r>
          </a:p>
          <a:p>
            <a:endParaRPr lang="en-US" sz="800" dirty="0" smtClean="0"/>
          </a:p>
          <a:p>
            <a:r>
              <a:rPr lang="en-US" b="1" u="sng" dirty="0" smtClean="0"/>
              <a:t>Language Spoken</a:t>
            </a:r>
          </a:p>
          <a:p>
            <a:endParaRPr lang="en-US" sz="800" b="1" u="sng" dirty="0"/>
          </a:p>
          <a:p>
            <a:r>
              <a:rPr lang="en-US" sz="1600" b="1" dirty="0" smtClean="0"/>
              <a:t>English speakers soon to be the minority</a:t>
            </a:r>
          </a:p>
          <a:p>
            <a:endParaRPr lang="en-US" sz="900" dirty="0" smtClean="0"/>
          </a:p>
          <a:p>
            <a:pPr marL="285750" indent="-285750">
              <a:buFont typeface="Arial" charset="0"/>
              <a:buChar char="•"/>
            </a:pPr>
            <a:r>
              <a:rPr lang="en-US" sz="1400" dirty="0" smtClean="0"/>
              <a:t>Nearly half (45%) of residents don’t speak English at home and this group is growing at seven times the rate of the rest of the region</a:t>
            </a:r>
          </a:p>
        </p:txBody>
      </p:sp>
    </p:spTree>
    <p:extLst>
      <p:ext uri="{BB962C8B-B14F-4D97-AF65-F5344CB8AC3E}">
        <p14:creationId xmlns:p14="http://schemas.microsoft.com/office/powerpoint/2010/main" val="139989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0200" y="0"/>
            <a:ext cx="7543800" cy="769441"/>
          </a:xfrm>
          <a:prstGeom prst="rect">
            <a:avLst/>
          </a:prstGeom>
          <a:noFill/>
        </p:spPr>
        <p:txBody>
          <a:bodyPr wrap="square" rtlCol="0">
            <a:spAutoFit/>
          </a:bodyPr>
          <a:lstStyle/>
          <a:p>
            <a:pPr algn="ctr"/>
            <a:r>
              <a:rPr lang="en-US" sz="4400" dirty="0" smtClean="0"/>
              <a:t>Education Attainment</a:t>
            </a:r>
            <a:endParaRPr lang="en-US" sz="4400" dirty="0"/>
          </a:p>
        </p:txBody>
      </p:sp>
      <p:sp>
        <p:nvSpPr>
          <p:cNvPr id="8" name="TextBox 7"/>
          <p:cNvSpPr txBox="1"/>
          <p:nvPr/>
        </p:nvSpPr>
        <p:spPr>
          <a:xfrm>
            <a:off x="457200" y="1600200"/>
            <a:ext cx="2438400" cy="4231928"/>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r>
              <a:rPr lang="en-US" sz="2400" b="1" dirty="0" smtClean="0"/>
              <a:t>West County</a:t>
            </a:r>
          </a:p>
          <a:p>
            <a:endParaRPr lang="en-US" sz="1000" dirty="0" smtClean="0"/>
          </a:p>
          <a:p>
            <a:endParaRPr lang="en-US" sz="1000" dirty="0"/>
          </a:p>
          <a:p>
            <a:r>
              <a:rPr lang="en-US" b="1" dirty="0" smtClean="0"/>
              <a:t>Slightly less educated than the county overall</a:t>
            </a:r>
          </a:p>
          <a:p>
            <a:endParaRPr lang="en-US" sz="800" dirty="0" smtClean="0"/>
          </a:p>
          <a:p>
            <a:pPr marL="285750" indent="-285750">
              <a:buFont typeface="Arial" charset="0"/>
              <a:buChar char="•"/>
            </a:pPr>
            <a:r>
              <a:rPr lang="en-US" sz="1600" dirty="0" smtClean="0"/>
              <a:t>Nearly 40% of the population has  no more than a High School diploma</a:t>
            </a:r>
          </a:p>
          <a:p>
            <a:endParaRPr lang="en-US" sz="800" b="1" u="sng" dirty="0"/>
          </a:p>
          <a:p>
            <a:r>
              <a:rPr lang="en-US" b="1" dirty="0" smtClean="0"/>
              <a:t>But growing more educated</a:t>
            </a:r>
          </a:p>
          <a:p>
            <a:endParaRPr lang="en-US" sz="900" dirty="0" smtClean="0"/>
          </a:p>
          <a:p>
            <a:pPr marL="285750" indent="-285750">
              <a:buFont typeface="Arial" charset="0"/>
              <a:buChar char="•"/>
            </a:pPr>
            <a:r>
              <a:rPr lang="en-US" sz="1600" dirty="0" smtClean="0"/>
              <a:t>Three of every four new residents has a Bachelors degree or higher</a:t>
            </a:r>
          </a:p>
        </p:txBody>
      </p:sp>
      <p:sp>
        <p:nvSpPr>
          <p:cNvPr id="10" name="TextBox 9"/>
          <p:cNvSpPr txBox="1"/>
          <p:nvPr/>
        </p:nvSpPr>
        <p:spPr>
          <a:xfrm>
            <a:off x="6553200" y="1524000"/>
            <a:ext cx="2438400" cy="4478149"/>
          </a:xfrm>
          <a:prstGeom prst="rect">
            <a:avLst/>
          </a:prstGeom>
          <a:solidFill>
            <a:schemeClr val="accent2">
              <a:lumMod val="20000"/>
              <a:lumOff val="80000"/>
            </a:schemeClr>
          </a:solidFill>
          <a:ln w="28575">
            <a:solidFill>
              <a:schemeClr val="accent2">
                <a:lumMod val="50000"/>
              </a:schemeClr>
            </a:solidFill>
          </a:ln>
        </p:spPr>
        <p:txBody>
          <a:bodyPr wrap="square" rtlCol="0">
            <a:spAutoFit/>
          </a:bodyPr>
          <a:lstStyle/>
          <a:p>
            <a:r>
              <a:rPr lang="en-US" sz="2400" b="1" dirty="0" smtClean="0"/>
              <a:t>East County</a:t>
            </a:r>
          </a:p>
          <a:p>
            <a:endParaRPr lang="en-US" sz="1000" dirty="0" smtClean="0"/>
          </a:p>
          <a:p>
            <a:endParaRPr lang="en-US" sz="1000" dirty="0"/>
          </a:p>
          <a:p>
            <a:r>
              <a:rPr lang="en-US" b="1" dirty="0" smtClean="0"/>
              <a:t>Least educated region</a:t>
            </a:r>
          </a:p>
          <a:p>
            <a:endParaRPr lang="en-US" sz="800" dirty="0" smtClean="0"/>
          </a:p>
          <a:p>
            <a:pPr marL="285750" indent="-285750">
              <a:buFont typeface="Arial" charset="0"/>
              <a:buChar char="•"/>
            </a:pPr>
            <a:r>
              <a:rPr lang="en-US" sz="1600" dirty="0" smtClean="0"/>
              <a:t>Less than 20% of the population has bachelors or graduate degree</a:t>
            </a:r>
          </a:p>
          <a:p>
            <a:endParaRPr lang="en-US" sz="800" b="1" u="sng" dirty="0"/>
          </a:p>
          <a:p>
            <a:r>
              <a:rPr lang="en-US" b="1" dirty="0" smtClean="0"/>
              <a:t>Strong growth in community college credentials</a:t>
            </a:r>
          </a:p>
          <a:p>
            <a:endParaRPr lang="en-US" sz="900" dirty="0" smtClean="0"/>
          </a:p>
          <a:p>
            <a:pPr marL="285750" indent="-285750">
              <a:buFont typeface="Arial" charset="0"/>
              <a:buChar char="•"/>
            </a:pPr>
            <a:r>
              <a:rPr lang="en-US" sz="1600" dirty="0" smtClean="0"/>
              <a:t>The fastest growing segment are among residents with an Associates Degree or having some college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600200" cy="1371600"/>
          </a:xfrm>
          <a:prstGeom prst="rect">
            <a:avLst/>
          </a:prstGeom>
        </p:spPr>
      </p:pic>
      <p:sp>
        <p:nvSpPr>
          <p:cNvPr id="11" name="TextBox 10"/>
          <p:cNvSpPr txBox="1"/>
          <p:nvPr/>
        </p:nvSpPr>
        <p:spPr>
          <a:xfrm>
            <a:off x="0" y="6611779"/>
            <a:ext cx="8077200" cy="246221"/>
          </a:xfrm>
          <a:prstGeom prst="rect">
            <a:avLst/>
          </a:prstGeom>
          <a:noFill/>
        </p:spPr>
        <p:txBody>
          <a:bodyPr wrap="square" rtlCol="0">
            <a:spAutoFit/>
          </a:bodyPr>
          <a:lstStyle/>
          <a:p>
            <a:r>
              <a:rPr lang="en-US" sz="1000" dirty="0" smtClean="0"/>
              <a:t>Data sources: U.S. Census Bureau; American Community Survey. </a:t>
            </a:r>
            <a:endParaRPr lang="en-US" sz="1000" dirty="0"/>
          </a:p>
        </p:txBody>
      </p:sp>
      <p:sp>
        <p:nvSpPr>
          <p:cNvPr id="12" name="TextBox 11"/>
          <p:cNvSpPr txBox="1"/>
          <p:nvPr/>
        </p:nvSpPr>
        <p:spPr>
          <a:xfrm>
            <a:off x="0" y="6477000"/>
            <a:ext cx="8077200" cy="246221"/>
          </a:xfrm>
          <a:prstGeom prst="rect">
            <a:avLst/>
          </a:prstGeom>
          <a:noFill/>
        </p:spPr>
        <p:txBody>
          <a:bodyPr wrap="square" rtlCol="0">
            <a:spAutoFit/>
          </a:bodyPr>
          <a:lstStyle/>
          <a:p>
            <a:r>
              <a:rPr lang="en-US" sz="1000" dirty="0" smtClean="0"/>
              <a:t>Note: Growth rates are derived from recoded growth from 2000 to 2011.</a:t>
            </a:r>
            <a:endParaRPr lang="en-US" sz="1000" dirty="0"/>
          </a:p>
        </p:txBody>
      </p:sp>
      <p:sp>
        <p:nvSpPr>
          <p:cNvPr id="9" name="TextBox 8"/>
          <p:cNvSpPr txBox="1"/>
          <p:nvPr/>
        </p:nvSpPr>
        <p:spPr>
          <a:xfrm>
            <a:off x="3581400" y="2133600"/>
            <a:ext cx="2438400" cy="4231928"/>
          </a:xfrm>
          <a:prstGeom prst="rect">
            <a:avLst/>
          </a:prstGeom>
          <a:solidFill>
            <a:schemeClr val="accent3">
              <a:lumMod val="40000"/>
              <a:lumOff val="60000"/>
            </a:schemeClr>
          </a:solidFill>
          <a:ln w="28575">
            <a:solidFill>
              <a:schemeClr val="accent3">
                <a:lumMod val="50000"/>
              </a:schemeClr>
            </a:solidFill>
          </a:ln>
        </p:spPr>
        <p:txBody>
          <a:bodyPr wrap="square" rtlCol="0">
            <a:spAutoFit/>
          </a:bodyPr>
          <a:lstStyle/>
          <a:p>
            <a:r>
              <a:rPr lang="en-US" sz="2400" b="1" dirty="0" smtClean="0"/>
              <a:t>Central County</a:t>
            </a:r>
          </a:p>
          <a:p>
            <a:endParaRPr lang="en-US" sz="1000" dirty="0" smtClean="0"/>
          </a:p>
          <a:p>
            <a:endParaRPr lang="en-US" sz="1000" dirty="0"/>
          </a:p>
          <a:p>
            <a:r>
              <a:rPr lang="en-US" b="1" dirty="0" smtClean="0"/>
              <a:t>Home to the most educated population</a:t>
            </a:r>
          </a:p>
          <a:p>
            <a:endParaRPr lang="en-US" sz="800" dirty="0" smtClean="0"/>
          </a:p>
          <a:p>
            <a:pPr marL="285750" indent="-285750">
              <a:buFont typeface="Arial" charset="0"/>
              <a:buChar char="•"/>
            </a:pPr>
            <a:r>
              <a:rPr lang="en-US" sz="1600" dirty="0" smtClean="0"/>
              <a:t>Over 50% of the population has a Bachelors and/or graduate degree </a:t>
            </a:r>
          </a:p>
          <a:p>
            <a:endParaRPr lang="en-US" sz="800" b="1" u="sng" dirty="0"/>
          </a:p>
          <a:p>
            <a:r>
              <a:rPr lang="en-US" b="1" dirty="0" smtClean="0"/>
              <a:t>And growing still more educated</a:t>
            </a:r>
          </a:p>
          <a:p>
            <a:endParaRPr lang="en-US" sz="900" dirty="0" smtClean="0"/>
          </a:p>
          <a:p>
            <a:pPr marL="285750" indent="-285750">
              <a:buFont typeface="Arial" charset="0"/>
              <a:buChar char="•"/>
            </a:pPr>
            <a:r>
              <a:rPr lang="en-US" sz="1600" dirty="0" smtClean="0"/>
              <a:t>All the new resident growth is among people with Bachelors and graduate degrees</a:t>
            </a:r>
          </a:p>
        </p:txBody>
      </p:sp>
    </p:spTree>
    <p:extLst>
      <p:ext uri="{BB962C8B-B14F-4D97-AF65-F5344CB8AC3E}">
        <p14:creationId xmlns:p14="http://schemas.microsoft.com/office/powerpoint/2010/main" val="41218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707886"/>
          </a:xfrm>
          <a:prstGeom prst="rect">
            <a:avLst/>
          </a:prstGeom>
          <a:noFill/>
        </p:spPr>
        <p:txBody>
          <a:bodyPr wrap="square" rtlCol="0">
            <a:spAutoFit/>
          </a:bodyPr>
          <a:lstStyle/>
          <a:p>
            <a:pPr algn="ctr"/>
            <a:r>
              <a:rPr lang="en-US" sz="4000" dirty="0" smtClean="0"/>
              <a:t>Contra Costa County</a:t>
            </a:r>
          </a:p>
        </p:txBody>
      </p:sp>
      <p:sp>
        <p:nvSpPr>
          <p:cNvPr id="4" name="TextBox 3"/>
          <p:cNvSpPr txBox="1"/>
          <p:nvPr/>
        </p:nvSpPr>
        <p:spPr>
          <a:xfrm>
            <a:off x="304800" y="2785408"/>
            <a:ext cx="8458200" cy="1938992"/>
          </a:xfrm>
          <a:prstGeom prst="rect">
            <a:avLst/>
          </a:prstGeom>
          <a:solidFill>
            <a:srgbClr val="753805"/>
          </a:solidFill>
          <a:ln w="28575">
            <a:solidFill>
              <a:schemeClr val="tx1"/>
            </a:solidFill>
          </a:ln>
        </p:spPr>
        <p:txBody>
          <a:bodyPr wrap="square" rtlCol="0">
            <a:spAutoFit/>
          </a:bodyPr>
          <a:lstStyle/>
          <a:p>
            <a:pPr algn="ctr"/>
            <a:r>
              <a:rPr lang="en-US" sz="6000" dirty="0">
                <a:solidFill>
                  <a:schemeClr val="bg1"/>
                </a:solidFill>
              </a:rPr>
              <a:t>The market for </a:t>
            </a:r>
            <a:r>
              <a:rPr lang="en-US" sz="6000" dirty="0" smtClean="0">
                <a:solidFill>
                  <a:schemeClr val="bg1"/>
                </a:solidFill>
              </a:rPr>
              <a:t>high </a:t>
            </a:r>
            <a:r>
              <a:rPr lang="en-US" sz="6000" dirty="0">
                <a:solidFill>
                  <a:schemeClr val="bg1"/>
                </a:solidFill>
              </a:rPr>
              <a:t>s</a:t>
            </a:r>
            <a:r>
              <a:rPr lang="en-US" sz="6000" dirty="0" smtClean="0">
                <a:solidFill>
                  <a:schemeClr val="bg1"/>
                </a:solidFill>
              </a:rPr>
              <a:t>chool </a:t>
            </a:r>
            <a:r>
              <a:rPr lang="en-US" sz="6000" dirty="0">
                <a:solidFill>
                  <a:schemeClr val="bg1"/>
                </a:solidFill>
              </a:rPr>
              <a:t>g</a:t>
            </a:r>
            <a:r>
              <a:rPr lang="en-US" sz="6000" dirty="0" smtClean="0">
                <a:solidFill>
                  <a:schemeClr val="bg1"/>
                </a:solidFill>
              </a:rPr>
              <a:t>raduates</a:t>
            </a:r>
            <a:endParaRPr lang="en-US" sz="6000" dirty="0">
              <a:solidFill>
                <a:schemeClr val="bg1"/>
              </a:solidFill>
            </a:endParaRPr>
          </a:p>
        </p:txBody>
      </p:sp>
    </p:spTree>
    <p:extLst>
      <p:ext uri="{BB962C8B-B14F-4D97-AF65-F5344CB8AC3E}">
        <p14:creationId xmlns:p14="http://schemas.microsoft.com/office/powerpoint/2010/main" val="32206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1138773"/>
          </a:xfrm>
          <a:prstGeom prst="rect">
            <a:avLst/>
          </a:prstGeom>
          <a:noFill/>
        </p:spPr>
        <p:txBody>
          <a:bodyPr wrap="square" rtlCol="0">
            <a:spAutoFit/>
          </a:bodyPr>
          <a:lstStyle/>
          <a:p>
            <a:pPr algn="ctr"/>
            <a:r>
              <a:rPr lang="en-US" sz="4000" dirty="0" smtClean="0"/>
              <a:t>Contra Costa County</a:t>
            </a:r>
          </a:p>
          <a:p>
            <a:pPr algn="ctr"/>
            <a:r>
              <a:rPr lang="en-US" sz="2800" dirty="0" smtClean="0"/>
              <a:t>The market for </a:t>
            </a:r>
            <a:r>
              <a:rPr lang="en-US" sz="2800" dirty="0"/>
              <a:t>h</a:t>
            </a:r>
            <a:r>
              <a:rPr lang="en-US" sz="2800" dirty="0" smtClean="0"/>
              <a:t>igh </a:t>
            </a:r>
            <a:r>
              <a:rPr lang="en-US" sz="2800" dirty="0"/>
              <a:t>s</a:t>
            </a:r>
            <a:r>
              <a:rPr lang="en-US" sz="2800" dirty="0" smtClean="0"/>
              <a:t>chool graduates</a:t>
            </a:r>
            <a:endParaRPr lang="en-US" sz="2800" dirty="0"/>
          </a:p>
        </p:txBody>
      </p:sp>
      <p:sp>
        <p:nvSpPr>
          <p:cNvPr id="5" name="TextBox 4"/>
          <p:cNvSpPr txBox="1"/>
          <p:nvPr/>
        </p:nvSpPr>
        <p:spPr>
          <a:xfrm>
            <a:off x="2819400" y="1524000"/>
            <a:ext cx="3505200" cy="4524315"/>
          </a:xfrm>
          <a:prstGeom prst="rect">
            <a:avLst/>
          </a:prstGeom>
          <a:solidFill>
            <a:srgbClr val="FEF4EC"/>
          </a:solidFill>
          <a:ln w="28575">
            <a:solidFill>
              <a:schemeClr val="accent6">
                <a:lumMod val="50000"/>
              </a:schemeClr>
            </a:solidFill>
          </a:ln>
        </p:spPr>
        <p:txBody>
          <a:bodyPr wrap="square" rtlCol="0">
            <a:spAutoFit/>
          </a:bodyPr>
          <a:lstStyle/>
          <a:p>
            <a:r>
              <a:rPr lang="en-US" sz="2000" b="1" u="sng" dirty="0" smtClean="0"/>
              <a:t>Size</a:t>
            </a:r>
          </a:p>
          <a:p>
            <a:endParaRPr lang="en-US" sz="800" dirty="0"/>
          </a:p>
          <a:p>
            <a:r>
              <a:rPr lang="en-US" sz="1600" dirty="0" smtClean="0"/>
              <a:t>Graduates	    =  11, 270 (2010)</a:t>
            </a:r>
          </a:p>
          <a:p>
            <a:r>
              <a:rPr lang="en-US" sz="1600" dirty="0" smtClean="0"/>
              <a:t>Growth Rate =  23% (2000/01-2010/11)</a:t>
            </a:r>
          </a:p>
          <a:p>
            <a:r>
              <a:rPr lang="en-US" sz="1600" dirty="0" smtClean="0"/>
              <a:t>Projected       =  12,145 (2020)</a:t>
            </a:r>
          </a:p>
          <a:p>
            <a:endParaRPr lang="en-US" sz="800" dirty="0" smtClean="0"/>
          </a:p>
          <a:p>
            <a:r>
              <a:rPr lang="en-US" sz="2000" b="1" u="sng" dirty="0" smtClean="0"/>
              <a:t>County college-going Rates</a:t>
            </a:r>
            <a:endParaRPr lang="en-US" sz="2000" b="1" u="sng" dirty="0"/>
          </a:p>
          <a:p>
            <a:endParaRPr lang="en-US" sz="800" dirty="0"/>
          </a:p>
          <a:p>
            <a:pPr marL="285750" indent="-285750">
              <a:buFont typeface="Arial" pitchFamily="34" charset="0"/>
              <a:buChar char="•"/>
            </a:pPr>
            <a:r>
              <a:rPr lang="en-US" sz="1600" dirty="0" smtClean="0"/>
              <a:t>CCCs      =  7%</a:t>
            </a:r>
            <a:endParaRPr lang="en-US" sz="1600" dirty="0"/>
          </a:p>
          <a:p>
            <a:pPr marL="285750" indent="-285750">
              <a:buFont typeface="Arial" pitchFamily="34" charset="0"/>
              <a:buChar char="•"/>
            </a:pPr>
            <a:r>
              <a:rPr lang="en-US" sz="1600" dirty="0" smtClean="0"/>
              <a:t>CSUs      =  12%</a:t>
            </a:r>
            <a:endParaRPr lang="en-US" sz="1600" dirty="0"/>
          </a:p>
          <a:p>
            <a:pPr marL="285750" indent="-285750">
              <a:buFont typeface="Arial" pitchFamily="34" charset="0"/>
              <a:buChar char="•"/>
            </a:pPr>
            <a:r>
              <a:rPr lang="en-US" sz="1600" dirty="0" smtClean="0"/>
              <a:t>UCs        =   10%</a:t>
            </a:r>
            <a:endParaRPr lang="en-US" sz="1600" dirty="0"/>
          </a:p>
          <a:p>
            <a:endParaRPr lang="en-US" sz="800" dirty="0"/>
          </a:p>
          <a:p>
            <a:r>
              <a:rPr lang="en-US" b="1" u="sng" dirty="0" smtClean="0"/>
              <a:t>CCCCD HS Graduate Capture Rate</a:t>
            </a:r>
            <a:endParaRPr lang="en-US" b="1" u="sng" dirty="0"/>
          </a:p>
          <a:p>
            <a:endParaRPr lang="en-US" sz="1000" dirty="0"/>
          </a:p>
          <a:p>
            <a:pPr marL="285750" indent="-285750">
              <a:buFont typeface="Arial" pitchFamily="34" charset="0"/>
              <a:buChar char="•"/>
            </a:pPr>
            <a:r>
              <a:rPr lang="en-US" sz="1600" dirty="0" smtClean="0"/>
              <a:t>2,900 of 11,270  =  26%</a:t>
            </a:r>
          </a:p>
          <a:p>
            <a:pPr marL="285750" indent="-285750">
              <a:buFont typeface="Arial" pitchFamily="34" charset="0"/>
              <a:buChar char="•"/>
            </a:pPr>
            <a:endParaRPr lang="en-US" sz="800" dirty="0"/>
          </a:p>
          <a:p>
            <a:r>
              <a:rPr lang="en-US" sz="2000" b="1" u="sng" dirty="0" smtClean="0"/>
              <a:t>Overall Remediation Rate</a:t>
            </a:r>
          </a:p>
          <a:p>
            <a:endParaRPr lang="en-US" sz="800" dirty="0"/>
          </a:p>
          <a:p>
            <a:pPr marL="285750" indent="-285750">
              <a:buFont typeface="Arial" pitchFamily="34" charset="0"/>
              <a:buChar char="•"/>
            </a:pPr>
            <a:r>
              <a:rPr lang="en-US" sz="1600" dirty="0" smtClean="0"/>
              <a:t>Placement into </a:t>
            </a:r>
            <a:r>
              <a:rPr lang="en-US" sz="1600" dirty="0" err="1" smtClean="0"/>
              <a:t>dev</a:t>
            </a:r>
            <a:r>
              <a:rPr lang="en-US" sz="1600" dirty="0" smtClean="0"/>
              <a:t> </a:t>
            </a:r>
            <a:r>
              <a:rPr lang="en-US" sz="1600" dirty="0" err="1" smtClean="0"/>
              <a:t>ed</a:t>
            </a:r>
            <a:r>
              <a:rPr lang="en-US" sz="1600" dirty="0" smtClean="0"/>
              <a:t>   = 80%</a:t>
            </a:r>
          </a:p>
          <a:p>
            <a:pPr marL="285750" indent="-285750">
              <a:buFont typeface="Arial" pitchFamily="34" charset="0"/>
              <a:buChar char="•"/>
            </a:pPr>
            <a:r>
              <a:rPr lang="en-US" sz="1600" dirty="0" smtClean="0"/>
              <a:t>Enrolling in </a:t>
            </a:r>
            <a:r>
              <a:rPr lang="en-US" sz="1600" dirty="0" err="1" smtClean="0"/>
              <a:t>dev</a:t>
            </a:r>
            <a:r>
              <a:rPr lang="en-US" sz="1600" dirty="0" smtClean="0"/>
              <a:t> </a:t>
            </a:r>
            <a:r>
              <a:rPr lang="en-US" sz="1600" dirty="0" err="1" smtClean="0"/>
              <a:t>ed</a:t>
            </a:r>
            <a:r>
              <a:rPr lang="en-US" sz="1600" dirty="0" smtClean="0"/>
              <a:t>          =  45%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600200" cy="1371600"/>
          </a:xfrm>
          <a:prstGeom prst="rect">
            <a:avLst/>
          </a:prstGeom>
        </p:spPr>
      </p:pic>
      <p:sp>
        <p:nvSpPr>
          <p:cNvPr id="7" name="TextBox 6"/>
          <p:cNvSpPr txBox="1"/>
          <p:nvPr/>
        </p:nvSpPr>
        <p:spPr>
          <a:xfrm>
            <a:off x="0" y="6611779"/>
            <a:ext cx="8077200" cy="246221"/>
          </a:xfrm>
          <a:prstGeom prst="rect">
            <a:avLst/>
          </a:prstGeom>
          <a:noFill/>
        </p:spPr>
        <p:txBody>
          <a:bodyPr wrap="square" rtlCol="0">
            <a:spAutoFit/>
          </a:bodyPr>
          <a:lstStyle/>
          <a:p>
            <a:r>
              <a:rPr lang="en-US" sz="1000" dirty="0" smtClean="0"/>
              <a:t>Data sources: California </a:t>
            </a:r>
            <a:r>
              <a:rPr lang="en-US" sz="1000" dirty="0" err="1" smtClean="0"/>
              <a:t>Dept</a:t>
            </a:r>
            <a:r>
              <a:rPr lang="en-US" sz="1000" dirty="0" smtClean="0"/>
              <a:t> of Education. </a:t>
            </a:r>
            <a:endParaRPr lang="en-US" sz="1000" dirty="0"/>
          </a:p>
        </p:txBody>
      </p:sp>
    </p:spTree>
    <p:extLst>
      <p:ext uri="{BB962C8B-B14F-4D97-AF65-F5344CB8AC3E}">
        <p14:creationId xmlns:p14="http://schemas.microsoft.com/office/powerpoint/2010/main" val="205904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1138773"/>
          </a:xfrm>
          <a:prstGeom prst="rect">
            <a:avLst/>
          </a:prstGeom>
          <a:noFill/>
        </p:spPr>
        <p:txBody>
          <a:bodyPr wrap="square" rtlCol="0">
            <a:spAutoFit/>
          </a:bodyPr>
          <a:lstStyle/>
          <a:p>
            <a:pPr algn="ctr"/>
            <a:r>
              <a:rPr lang="en-US" sz="4000" dirty="0" smtClean="0"/>
              <a:t>Contra Costa County</a:t>
            </a:r>
          </a:p>
          <a:p>
            <a:pPr algn="ctr"/>
            <a:r>
              <a:rPr lang="en-US" sz="2800" dirty="0"/>
              <a:t>The market for High School Graduates</a:t>
            </a:r>
          </a:p>
        </p:txBody>
      </p:sp>
      <p:sp>
        <p:nvSpPr>
          <p:cNvPr id="6" name="TextBox 5"/>
          <p:cNvSpPr txBox="1"/>
          <p:nvPr/>
        </p:nvSpPr>
        <p:spPr>
          <a:xfrm>
            <a:off x="457200" y="1600200"/>
            <a:ext cx="2438400" cy="4231928"/>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pPr algn="ctr"/>
            <a:r>
              <a:rPr lang="en-US" sz="2400" b="1" dirty="0" smtClean="0"/>
              <a:t>CCC</a:t>
            </a:r>
          </a:p>
          <a:p>
            <a:endParaRPr lang="en-US" sz="1000" dirty="0" smtClean="0"/>
          </a:p>
          <a:p>
            <a:endParaRPr lang="en-US" sz="1000" dirty="0"/>
          </a:p>
          <a:p>
            <a:r>
              <a:rPr lang="en-US" sz="2000" b="1" dirty="0" smtClean="0"/>
              <a:t>Weak growth</a:t>
            </a:r>
          </a:p>
          <a:p>
            <a:endParaRPr lang="en-US" sz="800" dirty="0" smtClean="0"/>
          </a:p>
          <a:p>
            <a:pPr marL="285750" indent="-285750">
              <a:buFont typeface="Arial" charset="0"/>
              <a:buChar char="•"/>
            </a:pPr>
            <a:r>
              <a:rPr lang="en-US" sz="1600" dirty="0" smtClean="0"/>
              <a:t>Graduates of feeder High Schools growing at one-fourth the rate of the county</a:t>
            </a:r>
          </a:p>
          <a:p>
            <a:endParaRPr lang="en-US" sz="800" b="1" u="sng" dirty="0"/>
          </a:p>
          <a:p>
            <a:r>
              <a:rPr lang="en-US" sz="2000" b="1" dirty="0" smtClean="0"/>
              <a:t>Capture rates stable</a:t>
            </a:r>
          </a:p>
          <a:p>
            <a:endParaRPr lang="en-US" sz="900" dirty="0" smtClean="0"/>
          </a:p>
          <a:p>
            <a:pPr marL="285750" indent="-285750">
              <a:buFont typeface="Arial" charset="0"/>
              <a:buChar char="•"/>
            </a:pPr>
            <a:r>
              <a:rPr lang="en-US" sz="1600" dirty="0" smtClean="0"/>
              <a:t>CCC capture rates of feeder high school graduates remains stable and roughly the same as the county average of 26%</a:t>
            </a:r>
          </a:p>
        </p:txBody>
      </p:sp>
      <p:sp>
        <p:nvSpPr>
          <p:cNvPr id="8" name="TextBox 7"/>
          <p:cNvSpPr txBox="1"/>
          <p:nvPr/>
        </p:nvSpPr>
        <p:spPr>
          <a:xfrm>
            <a:off x="6553200" y="1524000"/>
            <a:ext cx="2438400" cy="4262705"/>
          </a:xfrm>
          <a:prstGeom prst="rect">
            <a:avLst/>
          </a:prstGeom>
          <a:solidFill>
            <a:schemeClr val="accent2">
              <a:lumMod val="20000"/>
              <a:lumOff val="80000"/>
            </a:schemeClr>
          </a:solidFill>
          <a:ln w="28575">
            <a:solidFill>
              <a:schemeClr val="accent2">
                <a:lumMod val="50000"/>
              </a:schemeClr>
            </a:solidFill>
          </a:ln>
        </p:spPr>
        <p:txBody>
          <a:bodyPr wrap="square" rtlCol="0">
            <a:spAutoFit/>
          </a:bodyPr>
          <a:lstStyle/>
          <a:p>
            <a:pPr algn="ctr"/>
            <a:r>
              <a:rPr lang="en-US" sz="2400" b="1" dirty="0" smtClean="0"/>
              <a:t>LMC</a:t>
            </a:r>
          </a:p>
          <a:p>
            <a:endParaRPr lang="en-US" sz="1000" dirty="0" smtClean="0"/>
          </a:p>
          <a:p>
            <a:endParaRPr lang="en-US" sz="1000" dirty="0"/>
          </a:p>
          <a:p>
            <a:r>
              <a:rPr lang="en-US" sz="2000" b="1" dirty="0" smtClean="0"/>
              <a:t>Booming HS graduate population</a:t>
            </a:r>
          </a:p>
          <a:p>
            <a:endParaRPr lang="en-US" sz="800" dirty="0" smtClean="0"/>
          </a:p>
          <a:p>
            <a:pPr marL="285750" indent="-285750">
              <a:buFont typeface="Arial" charset="0"/>
              <a:buChar char="•"/>
            </a:pPr>
            <a:r>
              <a:rPr lang="en-US" sz="1600" dirty="0" smtClean="0"/>
              <a:t>Graduation rate at feeder HS over twice the rate of the county </a:t>
            </a:r>
          </a:p>
          <a:p>
            <a:endParaRPr lang="en-US" sz="800" b="1" u="sng" dirty="0"/>
          </a:p>
          <a:p>
            <a:r>
              <a:rPr lang="en-US" sz="2000" b="1" dirty="0" smtClean="0"/>
              <a:t>Rising capture rates</a:t>
            </a:r>
          </a:p>
          <a:p>
            <a:endParaRPr lang="en-US" sz="900" dirty="0" smtClean="0"/>
          </a:p>
          <a:p>
            <a:pPr marL="285750" indent="-285750">
              <a:buFont typeface="Arial" charset="0"/>
              <a:buChar char="•"/>
            </a:pPr>
            <a:r>
              <a:rPr lang="en-US" sz="1600" dirty="0" smtClean="0"/>
              <a:t>LMC capture </a:t>
            </a:r>
            <a:r>
              <a:rPr lang="en-US" sz="1600" dirty="0"/>
              <a:t>rates of feeder high school </a:t>
            </a:r>
            <a:r>
              <a:rPr lang="en-US" sz="1600" dirty="0" smtClean="0"/>
              <a:t>is improving, moving from below the county average in 200/01 to 5% above in 2010/11</a:t>
            </a:r>
            <a:endParaRPr lang="en-US" sz="16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600200" cy="1371600"/>
          </a:xfrm>
          <a:prstGeom prst="rect">
            <a:avLst/>
          </a:prstGeom>
        </p:spPr>
      </p:pic>
      <p:sp>
        <p:nvSpPr>
          <p:cNvPr id="10" name="TextBox 9"/>
          <p:cNvSpPr txBox="1"/>
          <p:nvPr/>
        </p:nvSpPr>
        <p:spPr>
          <a:xfrm>
            <a:off x="0" y="6611779"/>
            <a:ext cx="8077200" cy="246221"/>
          </a:xfrm>
          <a:prstGeom prst="rect">
            <a:avLst/>
          </a:prstGeom>
          <a:noFill/>
        </p:spPr>
        <p:txBody>
          <a:bodyPr wrap="square" rtlCol="0">
            <a:spAutoFit/>
          </a:bodyPr>
          <a:lstStyle/>
          <a:p>
            <a:r>
              <a:rPr lang="en-US" sz="1000" dirty="0" smtClean="0"/>
              <a:t>Data sources: California </a:t>
            </a:r>
            <a:r>
              <a:rPr lang="en-US" sz="1000" dirty="0" err="1" smtClean="0"/>
              <a:t>Dept</a:t>
            </a:r>
            <a:r>
              <a:rPr lang="en-US" sz="1000" dirty="0" smtClean="0"/>
              <a:t> of Education. </a:t>
            </a:r>
            <a:endParaRPr lang="en-US" sz="1000" dirty="0"/>
          </a:p>
        </p:txBody>
      </p:sp>
      <p:sp>
        <p:nvSpPr>
          <p:cNvPr id="11" name="TextBox 10"/>
          <p:cNvSpPr txBox="1"/>
          <p:nvPr/>
        </p:nvSpPr>
        <p:spPr>
          <a:xfrm>
            <a:off x="0" y="6477000"/>
            <a:ext cx="8077200" cy="246221"/>
          </a:xfrm>
          <a:prstGeom prst="rect">
            <a:avLst/>
          </a:prstGeom>
          <a:noFill/>
        </p:spPr>
        <p:txBody>
          <a:bodyPr wrap="square" rtlCol="0">
            <a:spAutoFit/>
          </a:bodyPr>
          <a:lstStyle/>
          <a:p>
            <a:r>
              <a:rPr lang="en-US" sz="1000" dirty="0" smtClean="0"/>
              <a:t>Note: Growth rates are derived from recoded growth from 2000 /01to 2010/11.</a:t>
            </a:r>
            <a:endParaRPr lang="en-US" sz="1000" dirty="0"/>
          </a:p>
        </p:txBody>
      </p:sp>
      <p:sp>
        <p:nvSpPr>
          <p:cNvPr id="7" name="TextBox 6"/>
          <p:cNvSpPr txBox="1"/>
          <p:nvPr/>
        </p:nvSpPr>
        <p:spPr>
          <a:xfrm>
            <a:off x="3581400" y="2133600"/>
            <a:ext cx="2438400" cy="4231928"/>
          </a:xfrm>
          <a:prstGeom prst="rect">
            <a:avLst/>
          </a:prstGeom>
          <a:solidFill>
            <a:schemeClr val="accent3">
              <a:lumMod val="40000"/>
              <a:lumOff val="60000"/>
            </a:schemeClr>
          </a:solidFill>
          <a:ln w="28575">
            <a:solidFill>
              <a:schemeClr val="accent3">
                <a:lumMod val="50000"/>
              </a:schemeClr>
            </a:solidFill>
          </a:ln>
        </p:spPr>
        <p:txBody>
          <a:bodyPr wrap="square" rtlCol="0">
            <a:spAutoFit/>
          </a:bodyPr>
          <a:lstStyle/>
          <a:p>
            <a:pPr algn="ctr"/>
            <a:r>
              <a:rPr lang="en-US" sz="2400" b="1" dirty="0" smtClean="0"/>
              <a:t>DVC</a:t>
            </a:r>
          </a:p>
          <a:p>
            <a:endParaRPr lang="en-US" sz="1000" dirty="0" smtClean="0"/>
          </a:p>
          <a:p>
            <a:endParaRPr lang="en-US" sz="1000" dirty="0"/>
          </a:p>
          <a:p>
            <a:r>
              <a:rPr lang="en-US" sz="2000" b="1" dirty="0" smtClean="0"/>
              <a:t>Moderate growth</a:t>
            </a:r>
          </a:p>
          <a:p>
            <a:endParaRPr lang="en-US" sz="800" dirty="0" smtClean="0"/>
          </a:p>
          <a:p>
            <a:pPr marL="285750" indent="-285750">
              <a:buFont typeface="Arial" charset="0"/>
              <a:buChar char="•"/>
            </a:pPr>
            <a:r>
              <a:rPr lang="en-US" sz="1600" dirty="0" smtClean="0"/>
              <a:t>Graduation rate at feeder HS is slightly less than the county average</a:t>
            </a:r>
          </a:p>
          <a:p>
            <a:endParaRPr lang="en-US" sz="800" b="1" u="sng" dirty="0"/>
          </a:p>
          <a:p>
            <a:r>
              <a:rPr lang="en-US" sz="2000" b="1" dirty="0" smtClean="0"/>
              <a:t>Capture rates stable</a:t>
            </a:r>
          </a:p>
          <a:p>
            <a:endParaRPr lang="en-US" sz="900" dirty="0" smtClean="0"/>
          </a:p>
          <a:p>
            <a:pPr marL="285750" indent="-285750">
              <a:buFont typeface="Arial" charset="0"/>
              <a:buChar char="•"/>
            </a:pPr>
            <a:r>
              <a:rPr lang="en-US" sz="1600" dirty="0" smtClean="0"/>
              <a:t>DVC </a:t>
            </a:r>
            <a:r>
              <a:rPr lang="en-US" sz="1600" dirty="0"/>
              <a:t>capture rates of feeder high school graduates remains stable and roughly the same as the county average of 26%</a:t>
            </a:r>
          </a:p>
        </p:txBody>
      </p:sp>
    </p:spTree>
    <p:extLst>
      <p:ext uri="{BB962C8B-B14F-4D97-AF65-F5344CB8AC3E}">
        <p14:creationId xmlns:p14="http://schemas.microsoft.com/office/powerpoint/2010/main" val="36094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TextBox 2"/>
          <p:cNvSpPr txBox="1"/>
          <p:nvPr/>
        </p:nvSpPr>
        <p:spPr>
          <a:xfrm>
            <a:off x="76200" y="2655570"/>
            <a:ext cx="2895600" cy="3416320"/>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pPr algn="ctr"/>
            <a:r>
              <a:rPr lang="en-US" sz="2400" b="1" dirty="0" smtClean="0"/>
              <a:t>CCC</a:t>
            </a:r>
          </a:p>
          <a:p>
            <a:endParaRPr lang="en-US" sz="1000" dirty="0" smtClean="0"/>
          </a:p>
          <a:p>
            <a:endParaRPr lang="en-US" sz="1000" dirty="0"/>
          </a:p>
          <a:p>
            <a:r>
              <a:rPr lang="en-US" sz="2000" b="1" dirty="0" smtClean="0"/>
              <a:t>Service area contains some of the lowest performing high schools </a:t>
            </a:r>
          </a:p>
          <a:p>
            <a:endParaRPr lang="en-US" sz="800" dirty="0" smtClean="0"/>
          </a:p>
          <a:p>
            <a:pPr marL="285750" indent="-285750">
              <a:buFont typeface="Arial" charset="0"/>
              <a:buChar char="•"/>
            </a:pPr>
            <a:r>
              <a:rPr lang="en-US" sz="1600" dirty="0" smtClean="0"/>
              <a:t>CCC’s seven feeder high schools have an average </a:t>
            </a:r>
            <a:r>
              <a:rPr lang="en-US" sz="1600" b="1" dirty="0"/>
              <a:t>A</a:t>
            </a:r>
            <a:r>
              <a:rPr lang="en-US" sz="1600" b="1" dirty="0" smtClean="0"/>
              <a:t>PI score of 662. </a:t>
            </a:r>
            <a:r>
              <a:rPr lang="en-US" sz="1600" dirty="0" smtClean="0"/>
              <a:t>Five of the seven lowest API scoring District feeder schools are in the CCC service area.</a:t>
            </a:r>
          </a:p>
          <a:p>
            <a:endParaRPr lang="en-US" sz="800" b="1" u="sng" dirty="0"/>
          </a:p>
        </p:txBody>
      </p:sp>
      <p:sp>
        <p:nvSpPr>
          <p:cNvPr id="4" name="TextBox 3"/>
          <p:cNvSpPr txBox="1"/>
          <p:nvPr/>
        </p:nvSpPr>
        <p:spPr>
          <a:xfrm>
            <a:off x="6172200" y="2058412"/>
            <a:ext cx="2895600" cy="2616101"/>
          </a:xfrm>
          <a:prstGeom prst="rect">
            <a:avLst/>
          </a:prstGeom>
          <a:solidFill>
            <a:schemeClr val="accent2">
              <a:lumMod val="20000"/>
              <a:lumOff val="80000"/>
            </a:schemeClr>
          </a:solidFill>
          <a:ln w="28575">
            <a:solidFill>
              <a:schemeClr val="accent2">
                <a:lumMod val="50000"/>
              </a:schemeClr>
            </a:solidFill>
          </a:ln>
        </p:spPr>
        <p:txBody>
          <a:bodyPr wrap="square" rtlCol="0">
            <a:spAutoFit/>
          </a:bodyPr>
          <a:lstStyle/>
          <a:p>
            <a:pPr algn="ctr"/>
            <a:r>
              <a:rPr lang="en-US" sz="2400" b="1" dirty="0" smtClean="0"/>
              <a:t>LMC</a:t>
            </a:r>
          </a:p>
          <a:p>
            <a:endParaRPr lang="en-US" sz="1000" dirty="0" smtClean="0"/>
          </a:p>
          <a:p>
            <a:endParaRPr lang="en-US" sz="1000" dirty="0"/>
          </a:p>
          <a:p>
            <a:r>
              <a:rPr lang="en-US" sz="2000" b="1" dirty="0" smtClean="0"/>
              <a:t>Feeder high schools are midlevel performers</a:t>
            </a:r>
          </a:p>
          <a:p>
            <a:endParaRPr lang="en-US" sz="800" dirty="0" smtClean="0"/>
          </a:p>
          <a:p>
            <a:pPr marL="285750" indent="-285750">
              <a:buFont typeface="Arial" charset="0"/>
              <a:buChar char="•"/>
            </a:pPr>
            <a:r>
              <a:rPr lang="en-US" sz="1600" dirty="0" smtClean="0"/>
              <a:t>As a group all of LMC’s six feeder high schools have an average API </a:t>
            </a:r>
            <a:r>
              <a:rPr lang="en-US" sz="1600" b="1" dirty="0" smtClean="0"/>
              <a:t>averages</a:t>
            </a:r>
            <a:r>
              <a:rPr lang="en-US" sz="1600" dirty="0" smtClean="0"/>
              <a:t> </a:t>
            </a:r>
            <a:r>
              <a:rPr lang="en-US" sz="1600" b="1" dirty="0" smtClean="0"/>
              <a:t>score of  714</a:t>
            </a:r>
            <a:r>
              <a:rPr lang="en-US" sz="1600" dirty="0" smtClean="0"/>
              <a:t>.</a:t>
            </a:r>
          </a:p>
          <a:p>
            <a:endParaRPr lang="en-US" sz="800" b="1" u="sng" dirty="0"/>
          </a:p>
        </p:txBody>
      </p:sp>
      <p:sp>
        <p:nvSpPr>
          <p:cNvPr id="5" name="TextBox 4"/>
          <p:cNvSpPr txBox="1"/>
          <p:nvPr/>
        </p:nvSpPr>
        <p:spPr>
          <a:xfrm>
            <a:off x="3124200" y="685800"/>
            <a:ext cx="2895600" cy="4031873"/>
          </a:xfrm>
          <a:prstGeom prst="rect">
            <a:avLst/>
          </a:prstGeom>
          <a:solidFill>
            <a:schemeClr val="accent3">
              <a:lumMod val="40000"/>
              <a:lumOff val="60000"/>
            </a:schemeClr>
          </a:solidFill>
          <a:ln w="28575">
            <a:solidFill>
              <a:schemeClr val="accent3">
                <a:lumMod val="50000"/>
              </a:schemeClr>
            </a:solidFill>
          </a:ln>
        </p:spPr>
        <p:txBody>
          <a:bodyPr wrap="square" rtlCol="0">
            <a:spAutoFit/>
          </a:bodyPr>
          <a:lstStyle/>
          <a:p>
            <a:pPr algn="ctr"/>
            <a:r>
              <a:rPr lang="en-US" sz="2400" b="1" dirty="0" smtClean="0"/>
              <a:t>DVC</a:t>
            </a:r>
          </a:p>
          <a:p>
            <a:endParaRPr lang="en-US" sz="1000" dirty="0" smtClean="0"/>
          </a:p>
          <a:p>
            <a:endParaRPr lang="en-US" sz="1000" dirty="0"/>
          </a:p>
          <a:p>
            <a:r>
              <a:rPr lang="en-US" sz="2000" b="1" dirty="0" smtClean="0"/>
              <a:t>Feeder high schools  are home to the most academically prepared</a:t>
            </a:r>
          </a:p>
          <a:p>
            <a:endParaRPr lang="en-US" sz="800" dirty="0" smtClean="0"/>
          </a:p>
          <a:p>
            <a:pPr marL="285750" indent="-285750">
              <a:buFont typeface="Arial" charset="0"/>
              <a:buChar char="•"/>
            </a:pPr>
            <a:r>
              <a:rPr lang="en-US" sz="1600" dirty="0" smtClean="0"/>
              <a:t>Of the District’s 27 primary feeder high schools, the ten highest average API scores belong to DVC feeder schools all of which score above the statewide performance target of 800</a:t>
            </a:r>
          </a:p>
          <a:p>
            <a:pPr marL="285750" indent="-285750">
              <a:buFont typeface="Arial" charset="0"/>
              <a:buChar char="•"/>
            </a:pPr>
            <a:r>
              <a:rPr lang="en-US" sz="1600" dirty="0"/>
              <a:t> DVC feeder </a:t>
            </a:r>
            <a:r>
              <a:rPr lang="en-US" sz="1600" dirty="0" smtClean="0"/>
              <a:t>schools have</a:t>
            </a:r>
            <a:r>
              <a:rPr lang="en-US" sz="1600" dirty="0"/>
              <a:t> </a:t>
            </a:r>
            <a:r>
              <a:rPr lang="en-US" sz="1600" dirty="0" smtClean="0"/>
              <a:t>an</a:t>
            </a:r>
            <a:r>
              <a:rPr lang="en-US" sz="1600" b="1" u="sng" dirty="0" smtClean="0"/>
              <a:t> </a:t>
            </a:r>
            <a:r>
              <a:rPr lang="en-US" sz="1600" dirty="0" smtClean="0"/>
              <a:t>overall </a:t>
            </a:r>
            <a:r>
              <a:rPr lang="en-US" sz="1600" b="1" dirty="0" smtClean="0"/>
              <a:t>average score of 835</a:t>
            </a:r>
            <a:r>
              <a:rPr lang="en-US" sz="1600" dirty="0"/>
              <a:t>.</a:t>
            </a:r>
            <a:endParaRPr lang="en-US" sz="1600" b="1" u="sng" dirty="0"/>
          </a:p>
        </p:txBody>
      </p:sp>
      <p:sp>
        <p:nvSpPr>
          <p:cNvPr id="2" name="TextBox 1"/>
          <p:cNvSpPr txBox="1"/>
          <p:nvPr/>
        </p:nvSpPr>
        <p:spPr>
          <a:xfrm>
            <a:off x="76200" y="6477000"/>
            <a:ext cx="8991600" cy="369332"/>
          </a:xfrm>
          <a:prstGeom prst="rect">
            <a:avLst/>
          </a:prstGeom>
          <a:solidFill>
            <a:schemeClr val="bg1"/>
          </a:solidFill>
        </p:spPr>
        <p:txBody>
          <a:bodyPr wrap="square" rtlCol="0">
            <a:spAutoFit/>
          </a:bodyPr>
          <a:lstStyle/>
          <a:p>
            <a:r>
              <a:rPr lang="en-US" sz="900" dirty="0"/>
              <a:t>The </a:t>
            </a:r>
            <a:r>
              <a:rPr lang="en-US" sz="900" b="1" dirty="0"/>
              <a:t>Academic Performance Index</a:t>
            </a:r>
            <a:r>
              <a:rPr lang="en-US" sz="900" dirty="0"/>
              <a:t> (</a:t>
            </a:r>
            <a:r>
              <a:rPr lang="en-US" sz="900" b="1" dirty="0"/>
              <a:t>API</a:t>
            </a:r>
            <a:r>
              <a:rPr lang="en-US" sz="900" dirty="0"/>
              <a:t>) is a measurement of academic performance and progress of individual schools in </a:t>
            </a:r>
            <a:r>
              <a:rPr lang="en-US" sz="900" dirty="0" smtClean="0"/>
              <a:t>California. </a:t>
            </a:r>
            <a:r>
              <a:rPr lang="en-US" sz="900" dirty="0"/>
              <a:t>It is one of the main components of the Public Schools Accountability Act passed by the California legislature in 1999. API scores ranges from a low of 200 to a high of 1000. The </a:t>
            </a:r>
            <a:r>
              <a:rPr lang="en-US" sz="900" dirty="0" smtClean="0"/>
              <a:t>current statewide </a:t>
            </a:r>
            <a:r>
              <a:rPr lang="en-US" sz="900" dirty="0"/>
              <a:t>API performance target for all schools is </a:t>
            </a:r>
            <a:r>
              <a:rPr lang="en-US" sz="900" dirty="0" smtClean="0"/>
              <a:t>800.</a:t>
            </a:r>
            <a:endParaRPr lang="en-US" sz="900" dirty="0"/>
          </a:p>
        </p:txBody>
      </p:sp>
    </p:spTree>
    <p:extLst>
      <p:ext uri="{BB962C8B-B14F-4D97-AF65-F5344CB8AC3E}">
        <p14:creationId xmlns:p14="http://schemas.microsoft.com/office/powerpoint/2010/main" val="30283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707886"/>
          </a:xfrm>
          <a:prstGeom prst="rect">
            <a:avLst/>
          </a:prstGeom>
          <a:noFill/>
        </p:spPr>
        <p:txBody>
          <a:bodyPr wrap="square" rtlCol="0">
            <a:spAutoFit/>
          </a:bodyPr>
          <a:lstStyle/>
          <a:p>
            <a:pPr algn="ctr"/>
            <a:r>
              <a:rPr lang="en-US" sz="4000" dirty="0" smtClean="0"/>
              <a:t>Contra Costa County</a:t>
            </a:r>
          </a:p>
        </p:txBody>
      </p:sp>
      <p:sp>
        <p:nvSpPr>
          <p:cNvPr id="4" name="TextBox 3"/>
          <p:cNvSpPr txBox="1"/>
          <p:nvPr/>
        </p:nvSpPr>
        <p:spPr>
          <a:xfrm>
            <a:off x="304800" y="3505200"/>
            <a:ext cx="8458200" cy="1015663"/>
          </a:xfrm>
          <a:prstGeom prst="rect">
            <a:avLst/>
          </a:prstGeom>
          <a:solidFill>
            <a:schemeClr val="accent4">
              <a:lumMod val="50000"/>
            </a:schemeClr>
          </a:solidFill>
          <a:ln>
            <a:solidFill>
              <a:schemeClr val="tx1"/>
            </a:solidFill>
          </a:ln>
        </p:spPr>
        <p:txBody>
          <a:bodyPr wrap="square" rtlCol="0">
            <a:spAutoFit/>
          </a:bodyPr>
          <a:lstStyle/>
          <a:p>
            <a:pPr algn="ctr"/>
            <a:r>
              <a:rPr lang="en-US" sz="6000" dirty="0" smtClean="0">
                <a:solidFill>
                  <a:schemeClr val="bg1"/>
                </a:solidFill>
              </a:rPr>
              <a:t>Workforce &amp; Income </a:t>
            </a:r>
            <a:endParaRPr lang="en-US" sz="6000" dirty="0">
              <a:solidFill>
                <a:schemeClr val="bg1"/>
              </a:solidFill>
            </a:endParaRPr>
          </a:p>
        </p:txBody>
      </p:sp>
    </p:spTree>
    <p:extLst>
      <p:ext uri="{BB962C8B-B14F-4D97-AF65-F5344CB8AC3E}">
        <p14:creationId xmlns:p14="http://schemas.microsoft.com/office/powerpoint/2010/main" val="37756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1138773"/>
          </a:xfrm>
          <a:prstGeom prst="rect">
            <a:avLst/>
          </a:prstGeom>
          <a:noFill/>
        </p:spPr>
        <p:txBody>
          <a:bodyPr wrap="square" rtlCol="0">
            <a:spAutoFit/>
          </a:bodyPr>
          <a:lstStyle/>
          <a:p>
            <a:pPr algn="ctr"/>
            <a:r>
              <a:rPr lang="en-US" sz="4000" dirty="0" smtClean="0"/>
              <a:t>Contra Costa County</a:t>
            </a:r>
          </a:p>
          <a:p>
            <a:pPr algn="ctr"/>
            <a:r>
              <a:rPr lang="en-US" sz="2800" dirty="0" smtClean="0"/>
              <a:t>Workforce &amp; Income Profile</a:t>
            </a:r>
            <a:endParaRPr lang="en-US" sz="2800" dirty="0"/>
          </a:p>
        </p:txBody>
      </p:sp>
      <p:sp>
        <p:nvSpPr>
          <p:cNvPr id="5" name="TextBox 4"/>
          <p:cNvSpPr txBox="1"/>
          <p:nvPr/>
        </p:nvSpPr>
        <p:spPr>
          <a:xfrm>
            <a:off x="1295400" y="1219200"/>
            <a:ext cx="3505200" cy="4955203"/>
          </a:xfrm>
          <a:prstGeom prst="rect">
            <a:avLst/>
          </a:prstGeom>
          <a:solidFill>
            <a:srgbClr val="FEF4EC"/>
          </a:solidFill>
          <a:ln w="28575">
            <a:solidFill>
              <a:schemeClr val="accent6">
                <a:lumMod val="50000"/>
              </a:schemeClr>
            </a:solidFill>
          </a:ln>
        </p:spPr>
        <p:txBody>
          <a:bodyPr wrap="square" rtlCol="0">
            <a:spAutoFit/>
          </a:bodyPr>
          <a:lstStyle/>
          <a:p>
            <a:r>
              <a:rPr lang="en-US" sz="2000" b="1" u="sng" dirty="0" smtClean="0"/>
              <a:t>Labor Market</a:t>
            </a:r>
          </a:p>
          <a:p>
            <a:endParaRPr lang="en-US" sz="800" dirty="0"/>
          </a:p>
          <a:p>
            <a:r>
              <a:rPr lang="en-US" sz="1600" dirty="0" smtClean="0"/>
              <a:t>Jobs	                  	        =  482,000</a:t>
            </a:r>
          </a:p>
          <a:p>
            <a:r>
              <a:rPr lang="en-US" sz="1600" dirty="0" err="1" smtClean="0"/>
              <a:t>Proj</a:t>
            </a:r>
            <a:r>
              <a:rPr lang="en-US" sz="1600" dirty="0" smtClean="0"/>
              <a:t> Job Growth (2013-18) =  5% </a:t>
            </a:r>
          </a:p>
          <a:p>
            <a:r>
              <a:rPr lang="en-US" sz="1600" dirty="0" smtClean="0"/>
              <a:t>Unemployment Rate           =  7.0%</a:t>
            </a:r>
          </a:p>
          <a:p>
            <a:endParaRPr lang="en-US" sz="800" dirty="0" smtClean="0"/>
          </a:p>
          <a:p>
            <a:r>
              <a:rPr lang="en-US" sz="2000" b="1" u="sng" dirty="0" smtClean="0"/>
              <a:t>Industries adding most jobs</a:t>
            </a:r>
            <a:endParaRPr lang="en-US" sz="2000" b="1" u="sng" dirty="0"/>
          </a:p>
          <a:p>
            <a:endParaRPr lang="en-US" sz="800" dirty="0"/>
          </a:p>
          <a:p>
            <a:pPr marL="285750" indent="-285750">
              <a:buFont typeface="Arial" pitchFamily="34" charset="0"/>
              <a:buChar char="•"/>
            </a:pPr>
            <a:r>
              <a:rPr lang="en-US" sz="1600" dirty="0" smtClean="0"/>
              <a:t>Finance &amp; Insurance</a:t>
            </a:r>
          </a:p>
          <a:p>
            <a:pPr marL="285750" indent="-285750">
              <a:buFont typeface="Arial" pitchFamily="34" charset="0"/>
              <a:buChar char="•"/>
            </a:pPr>
            <a:r>
              <a:rPr lang="en-US" sz="1600" dirty="0" smtClean="0"/>
              <a:t>Health Care &amp; Social Assistance</a:t>
            </a:r>
          </a:p>
          <a:p>
            <a:pPr marL="285750" indent="-285750">
              <a:buFont typeface="Arial" pitchFamily="34" charset="0"/>
              <a:buChar char="•"/>
            </a:pPr>
            <a:r>
              <a:rPr lang="en-US" sz="1600" dirty="0" smtClean="0"/>
              <a:t>Food Services &amp; Accommodations</a:t>
            </a:r>
          </a:p>
          <a:p>
            <a:pPr marL="285750" indent="-285750">
              <a:buFont typeface="Arial" pitchFamily="34" charset="0"/>
              <a:buChar char="•"/>
            </a:pPr>
            <a:r>
              <a:rPr lang="en-US" sz="1600" dirty="0" smtClean="0"/>
              <a:t>Prof, Scientific &amp; Tech Services</a:t>
            </a:r>
          </a:p>
          <a:p>
            <a:pPr marL="285750" indent="-285750">
              <a:buFont typeface="Arial" pitchFamily="34" charset="0"/>
              <a:buChar char="•"/>
            </a:pPr>
            <a:r>
              <a:rPr lang="en-US" sz="1600" dirty="0" smtClean="0"/>
              <a:t>Retail Trade</a:t>
            </a:r>
          </a:p>
          <a:p>
            <a:endParaRPr lang="en-US" sz="800" dirty="0"/>
          </a:p>
          <a:p>
            <a:r>
              <a:rPr lang="en-US" b="1" u="sng" dirty="0" smtClean="0"/>
              <a:t>Fastest growing Occupations </a:t>
            </a:r>
            <a:endParaRPr lang="en-US" b="1" u="sng" dirty="0"/>
          </a:p>
          <a:p>
            <a:endParaRPr lang="en-US" sz="1000" dirty="0"/>
          </a:p>
          <a:p>
            <a:pPr marL="285750" indent="-285750">
              <a:buFont typeface="Arial" pitchFamily="34" charset="0"/>
              <a:buChar char="•"/>
            </a:pPr>
            <a:r>
              <a:rPr lang="en-US" sz="1600" dirty="0" smtClean="0"/>
              <a:t>Sales</a:t>
            </a:r>
          </a:p>
          <a:p>
            <a:pPr marL="285750" indent="-285750">
              <a:buFont typeface="Arial" pitchFamily="34" charset="0"/>
              <a:buChar char="•"/>
            </a:pPr>
            <a:r>
              <a:rPr lang="en-US" sz="1600" dirty="0" smtClean="0"/>
              <a:t>Business &amp; Financial Operations</a:t>
            </a:r>
          </a:p>
          <a:p>
            <a:pPr marL="285750" indent="-285750">
              <a:buFont typeface="Arial" pitchFamily="34" charset="0"/>
              <a:buChar char="•"/>
            </a:pPr>
            <a:r>
              <a:rPr lang="en-US" sz="1600" dirty="0" smtClean="0"/>
              <a:t>Food preparation &amp; serving</a:t>
            </a:r>
          </a:p>
          <a:p>
            <a:pPr marL="285750" indent="-285750">
              <a:buFont typeface="Arial" pitchFamily="34" charset="0"/>
              <a:buChar char="•"/>
            </a:pPr>
            <a:r>
              <a:rPr lang="en-US" sz="1600" dirty="0" smtClean="0"/>
              <a:t>Personal Care &amp; Services</a:t>
            </a:r>
          </a:p>
          <a:p>
            <a:pPr marL="285750" indent="-285750">
              <a:buFont typeface="Arial" pitchFamily="34" charset="0"/>
              <a:buChar char="•"/>
            </a:pPr>
            <a:r>
              <a:rPr lang="en-US" sz="1600" dirty="0" smtClean="0"/>
              <a:t>Office and Admin Support</a:t>
            </a:r>
          </a:p>
          <a:p>
            <a:pPr marL="285750" indent="-285750">
              <a:buFont typeface="Arial" pitchFamily="34" charset="0"/>
              <a:buChar char="•"/>
            </a:pPr>
            <a:endParaRPr lang="en-US" sz="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27"/>
            <a:ext cx="1676399" cy="1200885"/>
          </a:xfrm>
          <a:prstGeom prst="rect">
            <a:avLst/>
          </a:prstGeom>
        </p:spPr>
      </p:pic>
      <p:sp>
        <p:nvSpPr>
          <p:cNvPr id="6" name="TextBox 5"/>
          <p:cNvSpPr txBox="1"/>
          <p:nvPr/>
        </p:nvSpPr>
        <p:spPr>
          <a:xfrm>
            <a:off x="5334000" y="1524000"/>
            <a:ext cx="3505200" cy="3847207"/>
          </a:xfrm>
          <a:prstGeom prst="rect">
            <a:avLst/>
          </a:prstGeom>
          <a:solidFill>
            <a:srgbClr val="FEF4EC"/>
          </a:solidFill>
          <a:ln w="28575">
            <a:solidFill>
              <a:schemeClr val="accent6">
                <a:lumMod val="50000"/>
              </a:schemeClr>
            </a:solidFill>
          </a:ln>
        </p:spPr>
        <p:txBody>
          <a:bodyPr wrap="square" rtlCol="0">
            <a:spAutoFit/>
          </a:bodyPr>
          <a:lstStyle/>
          <a:p>
            <a:r>
              <a:rPr lang="en-US" sz="2000" b="1" u="sng" dirty="0" smtClean="0"/>
              <a:t>Household Income</a:t>
            </a:r>
          </a:p>
          <a:p>
            <a:endParaRPr lang="en-US" sz="800" dirty="0"/>
          </a:p>
          <a:p>
            <a:r>
              <a:rPr lang="en-US" sz="1600" dirty="0" smtClean="0"/>
              <a:t>Median Income  =  $79,000 (2011)</a:t>
            </a:r>
          </a:p>
          <a:p>
            <a:r>
              <a:rPr lang="en-US" sz="1600" dirty="0" smtClean="0"/>
              <a:t>Income Growth  =  24.3% (2000-2011) </a:t>
            </a:r>
          </a:p>
          <a:p>
            <a:endParaRPr lang="en-US" sz="800" dirty="0" smtClean="0"/>
          </a:p>
          <a:p>
            <a:r>
              <a:rPr lang="en-US" sz="2000" b="1" u="sng" dirty="0" smtClean="0"/>
              <a:t>Poverty</a:t>
            </a:r>
            <a:endParaRPr lang="en-US" sz="2000" b="1" u="sng" dirty="0"/>
          </a:p>
          <a:p>
            <a:endParaRPr lang="en-US" sz="800" dirty="0"/>
          </a:p>
          <a:p>
            <a:r>
              <a:rPr lang="en-US" sz="1600" dirty="0" smtClean="0"/>
              <a:t>Individual Poverty Rate  =  9.9%</a:t>
            </a:r>
          </a:p>
          <a:p>
            <a:r>
              <a:rPr lang="en-US" sz="1600" dirty="0" smtClean="0"/>
              <a:t>Families w/ children        =  10.7%</a:t>
            </a:r>
          </a:p>
          <a:p>
            <a:r>
              <a:rPr lang="en-US" sz="1600" dirty="0" smtClean="0"/>
              <a:t>Female Head of Household  =  20.5%</a:t>
            </a:r>
          </a:p>
          <a:p>
            <a:r>
              <a:rPr lang="en-US" sz="1600" dirty="0"/>
              <a:t>Female Head of </a:t>
            </a:r>
            <a:r>
              <a:rPr lang="en-US" sz="1600" dirty="0" smtClean="0"/>
              <a:t>Household w/ children   </a:t>
            </a:r>
            <a:r>
              <a:rPr lang="en-US" sz="1600" dirty="0"/>
              <a:t>=  </a:t>
            </a:r>
            <a:r>
              <a:rPr lang="en-US" sz="1600" dirty="0" smtClean="0"/>
              <a:t>27.5%</a:t>
            </a:r>
            <a:endParaRPr lang="en-US" sz="1600" dirty="0"/>
          </a:p>
          <a:p>
            <a:endParaRPr lang="en-US" sz="800" dirty="0"/>
          </a:p>
          <a:p>
            <a:r>
              <a:rPr lang="en-US" b="1" u="sng" dirty="0" smtClean="0"/>
              <a:t>Median Home Value</a:t>
            </a:r>
            <a:endParaRPr lang="en-US" b="1" u="sng" dirty="0"/>
          </a:p>
          <a:p>
            <a:endParaRPr lang="en-US" sz="1000" dirty="0"/>
          </a:p>
          <a:p>
            <a:r>
              <a:rPr lang="en-US" sz="1600" dirty="0" smtClean="0"/>
              <a:t>In 2011                        =  $490,000</a:t>
            </a:r>
          </a:p>
          <a:p>
            <a:r>
              <a:rPr lang="en-US" sz="1600" dirty="0" smtClean="0"/>
              <a:t>Growth (2000-2011) =  83%</a:t>
            </a:r>
            <a:endParaRPr lang="en-US" sz="1600" dirty="0"/>
          </a:p>
        </p:txBody>
      </p:sp>
      <p:sp>
        <p:nvSpPr>
          <p:cNvPr id="10" name="TextBox 9"/>
          <p:cNvSpPr txBox="1"/>
          <p:nvPr/>
        </p:nvSpPr>
        <p:spPr>
          <a:xfrm>
            <a:off x="0" y="6611779"/>
            <a:ext cx="8077200" cy="246221"/>
          </a:xfrm>
          <a:prstGeom prst="rect">
            <a:avLst/>
          </a:prstGeom>
          <a:noFill/>
        </p:spPr>
        <p:txBody>
          <a:bodyPr wrap="square" rtlCol="0">
            <a:spAutoFit/>
          </a:bodyPr>
          <a:lstStyle/>
          <a:p>
            <a:r>
              <a:rPr lang="en-US" sz="1000" dirty="0" smtClean="0"/>
              <a:t>Data sources: U.S. Census Bureau; American Community Survey; EMSI Data reports. </a:t>
            </a:r>
            <a:endParaRPr lang="en-US" sz="1000" dirty="0"/>
          </a:p>
        </p:txBody>
      </p:sp>
    </p:spTree>
    <p:extLst>
      <p:ext uri="{BB962C8B-B14F-4D97-AF65-F5344CB8AC3E}">
        <p14:creationId xmlns:p14="http://schemas.microsoft.com/office/powerpoint/2010/main" val="17961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371600"/>
            <a:ext cx="8382000" cy="646331"/>
          </a:xfrm>
          <a:prstGeom prst="rect">
            <a:avLst/>
          </a:prstGeom>
          <a:noFill/>
        </p:spPr>
        <p:txBody>
          <a:bodyPr wrap="square" rtlCol="0">
            <a:spAutoFit/>
          </a:bodyPr>
          <a:lstStyle/>
          <a:p>
            <a:r>
              <a:rPr lang="en-US" sz="3600" b="1" dirty="0" smtClean="0">
                <a:solidFill>
                  <a:schemeClr val="accent2">
                    <a:lumMod val="50000"/>
                  </a:schemeClr>
                </a:solidFill>
              </a:rPr>
              <a:t>1.  County Demographics</a:t>
            </a:r>
            <a:endParaRPr lang="en-US" sz="3600" b="1" dirty="0">
              <a:solidFill>
                <a:schemeClr val="accent2">
                  <a:lumMod val="50000"/>
                </a:schemeClr>
              </a:solidFill>
            </a:endParaRPr>
          </a:p>
        </p:txBody>
      </p:sp>
      <p:sp>
        <p:nvSpPr>
          <p:cNvPr id="6" name="TextBox 5"/>
          <p:cNvSpPr txBox="1"/>
          <p:nvPr/>
        </p:nvSpPr>
        <p:spPr>
          <a:xfrm>
            <a:off x="228600" y="3733800"/>
            <a:ext cx="8382000" cy="646331"/>
          </a:xfrm>
          <a:prstGeom prst="rect">
            <a:avLst/>
          </a:prstGeom>
          <a:noFill/>
        </p:spPr>
        <p:txBody>
          <a:bodyPr wrap="square" rtlCol="0">
            <a:spAutoFit/>
          </a:bodyPr>
          <a:lstStyle/>
          <a:p>
            <a:r>
              <a:rPr lang="en-US" sz="3600" b="1" dirty="0">
                <a:solidFill>
                  <a:schemeClr val="accent6">
                    <a:lumMod val="50000"/>
                  </a:schemeClr>
                </a:solidFill>
              </a:rPr>
              <a:t>2</a:t>
            </a:r>
            <a:r>
              <a:rPr lang="en-US" sz="3600" b="1" dirty="0" smtClean="0">
                <a:solidFill>
                  <a:schemeClr val="accent6">
                    <a:lumMod val="50000"/>
                  </a:schemeClr>
                </a:solidFill>
              </a:rPr>
              <a:t>.  Market for High School Graduates</a:t>
            </a:r>
            <a:endParaRPr lang="en-US" sz="3600" b="1" dirty="0">
              <a:solidFill>
                <a:schemeClr val="accent6">
                  <a:lumMod val="50000"/>
                </a:schemeClr>
              </a:solidFill>
            </a:endParaRPr>
          </a:p>
        </p:txBody>
      </p:sp>
      <p:sp>
        <p:nvSpPr>
          <p:cNvPr id="7" name="TextBox 6"/>
          <p:cNvSpPr txBox="1"/>
          <p:nvPr/>
        </p:nvSpPr>
        <p:spPr>
          <a:xfrm>
            <a:off x="228600" y="5297269"/>
            <a:ext cx="8382000" cy="646331"/>
          </a:xfrm>
          <a:prstGeom prst="rect">
            <a:avLst/>
          </a:prstGeom>
          <a:noFill/>
        </p:spPr>
        <p:txBody>
          <a:bodyPr wrap="square" rtlCol="0">
            <a:spAutoFit/>
          </a:bodyPr>
          <a:lstStyle/>
          <a:p>
            <a:r>
              <a:rPr lang="en-US" sz="3600" b="1" dirty="0">
                <a:solidFill>
                  <a:schemeClr val="accent4">
                    <a:lumMod val="50000"/>
                  </a:schemeClr>
                </a:solidFill>
              </a:rPr>
              <a:t>3</a:t>
            </a:r>
            <a:r>
              <a:rPr lang="en-US" sz="3600" b="1" dirty="0" smtClean="0">
                <a:solidFill>
                  <a:schemeClr val="accent4">
                    <a:lumMod val="50000"/>
                  </a:schemeClr>
                </a:solidFill>
              </a:rPr>
              <a:t>.  Workforce &amp; Income Summary</a:t>
            </a:r>
            <a:endParaRPr lang="en-US" sz="3600" b="1" dirty="0">
              <a:solidFill>
                <a:schemeClr val="accent4">
                  <a:lumMod val="50000"/>
                </a:schemeClr>
              </a:solidFill>
            </a:endParaRPr>
          </a:p>
        </p:txBody>
      </p:sp>
      <p:cxnSp>
        <p:nvCxnSpPr>
          <p:cNvPr id="8" name="Straight Connector 7"/>
          <p:cNvCxnSpPr/>
          <p:nvPr/>
        </p:nvCxnSpPr>
        <p:spPr>
          <a:xfrm>
            <a:off x="0" y="1141412"/>
            <a:ext cx="914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network_information_technology_id161817_size1.jpg"/>
          <p:cNvPicPr>
            <a:picLocks noChangeAspect="1"/>
          </p:cNvPicPr>
          <p:nvPr/>
        </p:nvPicPr>
        <p:blipFill>
          <a:blip r:embed="rId2" cstate="print">
            <a:grayscl/>
          </a:blip>
          <a:stretch>
            <a:fillRect/>
          </a:stretch>
        </p:blipFill>
        <p:spPr>
          <a:xfrm>
            <a:off x="2" y="1"/>
            <a:ext cx="1447798" cy="1103083"/>
          </a:xfrm>
          <a:prstGeom prst="rect">
            <a:avLst/>
          </a:prstGeom>
        </p:spPr>
      </p:pic>
      <p:sp>
        <p:nvSpPr>
          <p:cNvPr id="10" name="TextBox 9"/>
          <p:cNvSpPr txBox="1"/>
          <p:nvPr/>
        </p:nvSpPr>
        <p:spPr>
          <a:xfrm>
            <a:off x="1600200" y="-117396"/>
            <a:ext cx="7467600" cy="1107996"/>
          </a:xfrm>
          <a:prstGeom prst="rect">
            <a:avLst/>
          </a:prstGeom>
          <a:noFill/>
        </p:spPr>
        <p:txBody>
          <a:bodyPr wrap="square" rtlCol="0">
            <a:spAutoFit/>
          </a:bodyPr>
          <a:lstStyle/>
          <a:p>
            <a:pPr algn="ctr"/>
            <a:r>
              <a:rPr lang="en-US" sz="6600" dirty="0" smtClean="0"/>
              <a:t>Areas covered </a:t>
            </a:r>
            <a:endParaRPr lang="en-US" sz="6600" dirty="0"/>
          </a:p>
        </p:txBody>
      </p:sp>
      <p:sp>
        <p:nvSpPr>
          <p:cNvPr id="2" name="TextBox 1"/>
          <p:cNvSpPr txBox="1"/>
          <p:nvPr/>
        </p:nvSpPr>
        <p:spPr>
          <a:xfrm>
            <a:off x="1676400" y="2094131"/>
            <a:ext cx="5181600" cy="1569660"/>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accent2">
                    <a:lumMod val="50000"/>
                  </a:schemeClr>
                </a:solidFill>
              </a:rPr>
              <a:t>Age distribution</a:t>
            </a:r>
          </a:p>
          <a:p>
            <a:pPr marL="285750" indent="-285750">
              <a:buFont typeface="Arial" pitchFamily="34" charset="0"/>
              <a:buChar char="•"/>
            </a:pPr>
            <a:r>
              <a:rPr lang="en-US" sz="2400" dirty="0" smtClean="0">
                <a:solidFill>
                  <a:schemeClr val="accent2">
                    <a:lumMod val="50000"/>
                  </a:schemeClr>
                </a:solidFill>
              </a:rPr>
              <a:t>Ethnicity profile</a:t>
            </a:r>
          </a:p>
          <a:p>
            <a:pPr marL="285750" indent="-285750">
              <a:buFont typeface="Arial" pitchFamily="34" charset="0"/>
              <a:buChar char="•"/>
            </a:pPr>
            <a:r>
              <a:rPr lang="en-US" sz="2400" dirty="0" smtClean="0">
                <a:solidFill>
                  <a:schemeClr val="accent2">
                    <a:lumMod val="50000"/>
                  </a:schemeClr>
                </a:solidFill>
              </a:rPr>
              <a:t>Origin of Birth / Language spoken</a:t>
            </a:r>
          </a:p>
          <a:p>
            <a:pPr marL="285750" indent="-285750">
              <a:buFont typeface="Arial" pitchFamily="34" charset="0"/>
              <a:buChar char="•"/>
            </a:pPr>
            <a:r>
              <a:rPr lang="en-US" sz="2400" dirty="0" smtClean="0">
                <a:solidFill>
                  <a:schemeClr val="accent2">
                    <a:lumMod val="50000"/>
                  </a:schemeClr>
                </a:solidFill>
              </a:rPr>
              <a:t>Educational Attainment </a:t>
            </a:r>
            <a:endParaRPr lang="en-US" sz="2400" dirty="0">
              <a:solidFill>
                <a:schemeClr val="accent2">
                  <a:lumMod val="50000"/>
                </a:schemeClr>
              </a:solidFill>
            </a:endParaRPr>
          </a:p>
        </p:txBody>
      </p:sp>
      <p:sp>
        <p:nvSpPr>
          <p:cNvPr id="11" name="TextBox 10"/>
          <p:cNvSpPr txBox="1"/>
          <p:nvPr/>
        </p:nvSpPr>
        <p:spPr>
          <a:xfrm>
            <a:off x="1676400" y="4387334"/>
            <a:ext cx="6019800" cy="830997"/>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accent6">
                    <a:lumMod val="50000"/>
                  </a:schemeClr>
                </a:solidFill>
              </a:rPr>
              <a:t>Feeder school performance and trends</a:t>
            </a:r>
          </a:p>
          <a:p>
            <a:pPr marL="285750" indent="-285750">
              <a:buFont typeface="Arial" pitchFamily="34" charset="0"/>
              <a:buChar char="•"/>
            </a:pPr>
            <a:r>
              <a:rPr lang="en-US" sz="2400" dirty="0" smtClean="0">
                <a:solidFill>
                  <a:schemeClr val="accent6">
                    <a:lumMod val="50000"/>
                  </a:schemeClr>
                </a:solidFill>
              </a:rPr>
              <a:t>Capture rates</a:t>
            </a:r>
          </a:p>
        </p:txBody>
      </p:sp>
      <p:sp>
        <p:nvSpPr>
          <p:cNvPr id="12" name="TextBox 11"/>
          <p:cNvSpPr txBox="1"/>
          <p:nvPr/>
        </p:nvSpPr>
        <p:spPr>
          <a:xfrm>
            <a:off x="1676400" y="5950803"/>
            <a:ext cx="5181600" cy="830997"/>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accent4">
                    <a:lumMod val="50000"/>
                  </a:schemeClr>
                </a:solidFill>
              </a:rPr>
              <a:t>Labor market trends</a:t>
            </a:r>
          </a:p>
          <a:p>
            <a:pPr marL="285750" indent="-285750">
              <a:buFont typeface="Arial" pitchFamily="34" charset="0"/>
              <a:buChar char="•"/>
            </a:pPr>
            <a:r>
              <a:rPr lang="en-US" sz="2400" dirty="0" smtClean="0">
                <a:solidFill>
                  <a:schemeClr val="accent4">
                    <a:lumMod val="50000"/>
                  </a:schemeClr>
                </a:solidFill>
              </a:rPr>
              <a:t>Income and housing market strength</a:t>
            </a:r>
          </a:p>
        </p:txBody>
      </p:sp>
      <p:sp>
        <p:nvSpPr>
          <p:cNvPr id="13" name="TextBox 12"/>
          <p:cNvSpPr txBox="1"/>
          <p:nvPr/>
        </p:nvSpPr>
        <p:spPr>
          <a:xfrm>
            <a:off x="5334000" y="990600"/>
            <a:ext cx="3695700" cy="2677656"/>
          </a:xfrm>
          <a:prstGeom prst="rect">
            <a:avLst/>
          </a:prstGeom>
          <a:solidFill>
            <a:schemeClr val="bg1">
              <a:lumMod val="95000"/>
            </a:schemeClr>
          </a:solidFill>
          <a:ln w="19050">
            <a:solidFill>
              <a:schemeClr val="tx2">
                <a:lumMod val="75000"/>
              </a:schemeClr>
            </a:solidFill>
          </a:ln>
        </p:spPr>
        <p:txBody>
          <a:bodyPr wrap="square" rtlCol="0">
            <a:spAutoFit/>
          </a:bodyPr>
          <a:lstStyle/>
          <a:p>
            <a:r>
              <a:rPr lang="en-US" sz="2400" dirty="0" smtClean="0"/>
              <a:t>The information in this summary is limited to the most salient findings from the environmental scan. A more detailed profile and complete set of metrics is provided in the full report. </a:t>
            </a:r>
            <a:endParaRPr lang="en-US" sz="2400" dirty="0"/>
          </a:p>
        </p:txBody>
      </p:sp>
    </p:spTree>
    <p:extLst>
      <p:ext uri="{BB962C8B-B14F-4D97-AF65-F5344CB8AC3E}">
        <p14:creationId xmlns:p14="http://schemas.microsoft.com/office/powerpoint/2010/main" val="39963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11" grpId="0"/>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27003"/>
            <a:ext cx="9144000" cy="830997"/>
          </a:xfrm>
          <a:prstGeom prst="rect">
            <a:avLst/>
          </a:prstGeom>
          <a:noFill/>
        </p:spPr>
        <p:txBody>
          <a:bodyPr wrap="square" rtlCol="0">
            <a:spAutoFit/>
          </a:bodyPr>
          <a:lstStyle/>
          <a:p>
            <a:r>
              <a:rPr lang="en-US" sz="1200" dirty="0" smtClean="0"/>
              <a:t>Maps were taken from the New York Times online resource titled: </a:t>
            </a:r>
            <a:r>
              <a:rPr lang="en-US" sz="1200" i="1" dirty="0" smtClean="0"/>
              <a:t>Mapping America: Every City, Every Block</a:t>
            </a:r>
          </a:p>
          <a:p>
            <a:r>
              <a:rPr lang="en-US" sz="1200" dirty="0" smtClean="0"/>
              <a:t>(link: http://projects.nytimes.com/census/2010/explorer?ref=us).</a:t>
            </a:r>
          </a:p>
          <a:p>
            <a:r>
              <a:rPr lang="en-US" sz="1200" dirty="0" smtClean="0"/>
              <a:t>Map source data come from the Census Bureau's American Community Survey, based on samples from 2005 to 2009. Because these figures are based on samples, they are subject to a margin of error, particularly in places with a low population, and are best regarded as estimates. </a:t>
            </a:r>
          </a:p>
        </p:txBody>
      </p:sp>
      <p:sp>
        <p:nvSpPr>
          <p:cNvPr id="7" name="TextBox 6"/>
          <p:cNvSpPr txBox="1"/>
          <p:nvPr/>
        </p:nvSpPr>
        <p:spPr>
          <a:xfrm>
            <a:off x="381000" y="76200"/>
            <a:ext cx="8305800" cy="1077218"/>
          </a:xfrm>
          <a:prstGeom prst="rect">
            <a:avLst/>
          </a:prstGeom>
          <a:noFill/>
        </p:spPr>
        <p:txBody>
          <a:bodyPr wrap="square" rtlCol="0">
            <a:spAutoFit/>
          </a:bodyPr>
          <a:lstStyle/>
          <a:p>
            <a:pPr algn="ctr"/>
            <a:r>
              <a:rPr lang="en-US" sz="3200" dirty="0" smtClean="0"/>
              <a:t>Distribution of Households Earning Under $30K Contra Costa and Alameda Counties</a:t>
            </a:r>
            <a:endParaRPr lang="en-US" sz="32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68"/>
          <a:stretch/>
        </p:blipFill>
        <p:spPr bwMode="auto">
          <a:xfrm>
            <a:off x="1" y="1295400"/>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065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927"/>
            <a:ext cx="1676399" cy="1200885"/>
          </a:xfrm>
          <a:prstGeom prst="rect">
            <a:avLst/>
          </a:prstGeom>
        </p:spPr>
      </p:pic>
      <p:sp>
        <p:nvSpPr>
          <p:cNvPr id="3" name="TextBox 2"/>
          <p:cNvSpPr txBox="1"/>
          <p:nvPr/>
        </p:nvSpPr>
        <p:spPr>
          <a:xfrm>
            <a:off x="0" y="0"/>
            <a:ext cx="9144000" cy="1138773"/>
          </a:xfrm>
          <a:prstGeom prst="rect">
            <a:avLst/>
          </a:prstGeom>
          <a:noFill/>
        </p:spPr>
        <p:txBody>
          <a:bodyPr wrap="square" rtlCol="0">
            <a:spAutoFit/>
          </a:bodyPr>
          <a:lstStyle/>
          <a:p>
            <a:pPr algn="ctr"/>
            <a:r>
              <a:rPr lang="en-US" sz="4000" dirty="0" smtClean="0"/>
              <a:t>Contra Costa County</a:t>
            </a:r>
          </a:p>
          <a:p>
            <a:pPr algn="ctr"/>
            <a:r>
              <a:rPr lang="en-US" sz="2800" dirty="0" smtClean="0"/>
              <a:t>Workforce &amp; Income  Profile</a:t>
            </a:r>
            <a:endParaRPr lang="en-US" sz="2800" dirty="0"/>
          </a:p>
        </p:txBody>
      </p:sp>
      <p:sp>
        <p:nvSpPr>
          <p:cNvPr id="7" name="TextBox 6"/>
          <p:cNvSpPr txBox="1"/>
          <p:nvPr/>
        </p:nvSpPr>
        <p:spPr>
          <a:xfrm>
            <a:off x="3200400" y="1371600"/>
            <a:ext cx="2743200" cy="5262979"/>
          </a:xfrm>
          <a:prstGeom prst="rect">
            <a:avLst/>
          </a:prstGeom>
          <a:solidFill>
            <a:schemeClr val="accent3">
              <a:lumMod val="40000"/>
              <a:lumOff val="60000"/>
            </a:schemeClr>
          </a:solidFill>
          <a:ln w="28575">
            <a:solidFill>
              <a:schemeClr val="accent3">
                <a:lumMod val="50000"/>
              </a:schemeClr>
            </a:solidFill>
          </a:ln>
        </p:spPr>
        <p:txBody>
          <a:bodyPr wrap="square" rtlCol="0">
            <a:spAutoFit/>
          </a:bodyPr>
          <a:lstStyle/>
          <a:p>
            <a:pPr algn="ctr"/>
            <a:r>
              <a:rPr lang="en-US" sz="2400" b="1" dirty="0" smtClean="0"/>
              <a:t>Central County</a:t>
            </a:r>
          </a:p>
          <a:p>
            <a:endParaRPr lang="en-US" sz="1000" dirty="0" smtClean="0"/>
          </a:p>
          <a:p>
            <a:endParaRPr lang="en-US" sz="1000" dirty="0"/>
          </a:p>
          <a:p>
            <a:r>
              <a:rPr lang="en-US" b="1" dirty="0" smtClean="0"/>
              <a:t>Strong labor market &amp; low levels of poverty</a:t>
            </a:r>
          </a:p>
          <a:p>
            <a:endParaRPr lang="en-US" sz="800" dirty="0" smtClean="0"/>
          </a:p>
          <a:p>
            <a:pPr marL="285750" indent="-285750">
              <a:buFont typeface="Arial" charset="0"/>
              <a:buChar char="•"/>
            </a:pPr>
            <a:r>
              <a:rPr lang="en-US" sz="1500" dirty="0" smtClean="0"/>
              <a:t>The unemployment rate (4.4%) and poverty rates (6.5%) remain well below the county average</a:t>
            </a:r>
          </a:p>
          <a:p>
            <a:endParaRPr lang="en-US" sz="800" b="1" u="sng" dirty="0"/>
          </a:p>
          <a:p>
            <a:r>
              <a:rPr lang="en-US" b="1" dirty="0" smtClean="0"/>
              <a:t>High income &amp; high home valuations</a:t>
            </a:r>
          </a:p>
          <a:p>
            <a:endParaRPr lang="en-US" sz="900" dirty="0" smtClean="0"/>
          </a:p>
          <a:p>
            <a:pPr marL="285750" indent="-285750">
              <a:buFont typeface="Arial" charset="0"/>
              <a:buChar char="•"/>
            </a:pPr>
            <a:r>
              <a:rPr lang="en-US" sz="1500" dirty="0" smtClean="0"/>
              <a:t>At $91K Household incomes are the highest in the county and growing on par with the county average.</a:t>
            </a:r>
          </a:p>
          <a:p>
            <a:pPr marL="285750" indent="-285750">
              <a:buFont typeface="Arial" charset="0"/>
              <a:buChar char="•"/>
            </a:pPr>
            <a:r>
              <a:rPr lang="en-US" sz="1500" dirty="0" smtClean="0"/>
              <a:t>Housing values are the highest in the county ($636K) though returns over the last decade dropped below the county average </a:t>
            </a:r>
            <a:endParaRPr lang="en-US" sz="1500" dirty="0"/>
          </a:p>
        </p:txBody>
      </p:sp>
      <p:sp>
        <p:nvSpPr>
          <p:cNvPr id="8" name="TextBox 7"/>
          <p:cNvSpPr txBox="1"/>
          <p:nvPr/>
        </p:nvSpPr>
        <p:spPr>
          <a:xfrm>
            <a:off x="6172200" y="1066800"/>
            <a:ext cx="2895600" cy="5724644"/>
          </a:xfrm>
          <a:prstGeom prst="rect">
            <a:avLst/>
          </a:prstGeom>
          <a:solidFill>
            <a:schemeClr val="accent2">
              <a:lumMod val="20000"/>
              <a:lumOff val="80000"/>
            </a:schemeClr>
          </a:solidFill>
          <a:ln w="28575">
            <a:solidFill>
              <a:schemeClr val="accent2">
                <a:lumMod val="50000"/>
              </a:schemeClr>
            </a:solidFill>
          </a:ln>
        </p:spPr>
        <p:txBody>
          <a:bodyPr wrap="square" rtlCol="0">
            <a:spAutoFit/>
          </a:bodyPr>
          <a:lstStyle/>
          <a:p>
            <a:pPr algn="ctr"/>
            <a:r>
              <a:rPr lang="en-US" sz="2400" b="1" dirty="0" smtClean="0"/>
              <a:t>East County</a:t>
            </a:r>
          </a:p>
          <a:p>
            <a:endParaRPr lang="en-US" sz="1000" dirty="0" smtClean="0"/>
          </a:p>
          <a:p>
            <a:endParaRPr lang="en-US" sz="1000" dirty="0"/>
          </a:p>
          <a:p>
            <a:r>
              <a:rPr lang="en-US" b="1" dirty="0" smtClean="0"/>
              <a:t>Weak job growth &amp; growing poverty</a:t>
            </a:r>
          </a:p>
          <a:p>
            <a:endParaRPr lang="en-US" sz="800" dirty="0" smtClean="0"/>
          </a:p>
          <a:p>
            <a:pPr marL="285750" indent="-285750">
              <a:buFont typeface="Arial" charset="0"/>
              <a:buChar char="•"/>
            </a:pPr>
            <a:r>
              <a:rPr lang="en-US" sz="1500" dirty="0" smtClean="0"/>
              <a:t>Unemployment rates are highest in the county at 9.2%</a:t>
            </a:r>
          </a:p>
          <a:p>
            <a:pPr marL="285750" indent="-285750">
              <a:buFont typeface="Arial" charset="0"/>
              <a:buChar char="•"/>
            </a:pPr>
            <a:r>
              <a:rPr lang="en-US" sz="1500" dirty="0" smtClean="0"/>
              <a:t>At  7.9% the poverty rate remains below the county average but the rate of growth is fastest in the county</a:t>
            </a:r>
          </a:p>
          <a:p>
            <a:endParaRPr lang="en-US" sz="800" b="1" u="sng" dirty="0"/>
          </a:p>
          <a:p>
            <a:r>
              <a:rPr lang="en-US" b="1" dirty="0" smtClean="0"/>
              <a:t>Slowing income growth &amp; tepid housing market</a:t>
            </a:r>
          </a:p>
          <a:p>
            <a:endParaRPr lang="en-US" sz="900" dirty="0" smtClean="0"/>
          </a:p>
          <a:p>
            <a:pPr marL="285750" indent="-285750">
              <a:buFont typeface="Arial" charset="0"/>
              <a:buChar char="•"/>
            </a:pPr>
            <a:r>
              <a:rPr lang="en-US" sz="1500" dirty="0" smtClean="0"/>
              <a:t>Household incomes ($83K) remain slightly above the county average but have experienced the slowest growth in the county.</a:t>
            </a:r>
          </a:p>
          <a:p>
            <a:pPr marL="285750" indent="-285750">
              <a:buFont typeface="Arial" charset="0"/>
              <a:buChar char="•"/>
            </a:pPr>
            <a:r>
              <a:rPr lang="en-US" sz="1500" dirty="0" smtClean="0"/>
              <a:t>Likewise, housing values sit below the county average and price gains have not kept pace with the rest of the county</a:t>
            </a:r>
            <a:endParaRPr lang="en-US" sz="1500" dirty="0"/>
          </a:p>
        </p:txBody>
      </p:sp>
      <p:sp>
        <p:nvSpPr>
          <p:cNvPr id="9" name="TextBox 8"/>
          <p:cNvSpPr txBox="1"/>
          <p:nvPr/>
        </p:nvSpPr>
        <p:spPr>
          <a:xfrm>
            <a:off x="0" y="6611779"/>
            <a:ext cx="8077200" cy="246221"/>
          </a:xfrm>
          <a:prstGeom prst="rect">
            <a:avLst/>
          </a:prstGeom>
          <a:noFill/>
        </p:spPr>
        <p:txBody>
          <a:bodyPr wrap="square" rtlCol="0">
            <a:spAutoFit/>
          </a:bodyPr>
          <a:lstStyle/>
          <a:p>
            <a:r>
              <a:rPr lang="en-US" sz="1000" dirty="0" smtClean="0"/>
              <a:t>Data sources: U.S. Census Bureau; American Community Survey; EMSI Data reports. </a:t>
            </a:r>
            <a:endParaRPr lang="en-US" sz="1000" dirty="0"/>
          </a:p>
        </p:txBody>
      </p:sp>
      <p:sp>
        <p:nvSpPr>
          <p:cNvPr id="6" name="TextBox 5"/>
          <p:cNvSpPr txBox="1"/>
          <p:nvPr/>
        </p:nvSpPr>
        <p:spPr>
          <a:xfrm>
            <a:off x="152400" y="1089422"/>
            <a:ext cx="2743200" cy="5816977"/>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pPr algn="ctr"/>
            <a:r>
              <a:rPr lang="en-US" sz="2400" b="1" dirty="0" smtClean="0"/>
              <a:t>West County</a:t>
            </a:r>
          </a:p>
          <a:p>
            <a:endParaRPr lang="en-US" sz="1000" dirty="0" smtClean="0"/>
          </a:p>
          <a:p>
            <a:endParaRPr lang="en-US" sz="1000" dirty="0"/>
          </a:p>
          <a:p>
            <a:r>
              <a:rPr lang="en-US" b="1" dirty="0" smtClean="0"/>
              <a:t>Pockets of lingering unemployment &amp; high poverty</a:t>
            </a:r>
          </a:p>
          <a:p>
            <a:endParaRPr lang="en-US" sz="800" dirty="0" smtClean="0"/>
          </a:p>
          <a:p>
            <a:pPr marL="285750" indent="-285750">
              <a:buFont typeface="Arial" charset="0"/>
              <a:buChar char="•"/>
            </a:pPr>
            <a:r>
              <a:rPr lang="en-US" sz="1500" dirty="0" smtClean="0"/>
              <a:t>At 8.6% the unemployment rate is 1.6 percentage points above the county average</a:t>
            </a:r>
          </a:p>
          <a:p>
            <a:pPr marL="285750" indent="-285750">
              <a:buFont typeface="Arial" charset="0"/>
              <a:buChar char="•"/>
            </a:pPr>
            <a:r>
              <a:rPr lang="en-US" sz="1500" dirty="0" smtClean="0"/>
              <a:t>The poverty rate is the highest in the county at 13.6%</a:t>
            </a:r>
          </a:p>
          <a:p>
            <a:endParaRPr lang="en-US" sz="800" b="1" u="sng" dirty="0"/>
          </a:p>
          <a:p>
            <a:r>
              <a:rPr lang="en-US" b="1" dirty="0" smtClean="0"/>
              <a:t>Low but growing income and strengthening  housing market</a:t>
            </a:r>
          </a:p>
          <a:p>
            <a:endParaRPr lang="en-US" sz="900" dirty="0" smtClean="0"/>
          </a:p>
          <a:p>
            <a:pPr marL="285750" indent="-285750">
              <a:buFont typeface="Arial" charset="0"/>
              <a:buChar char="•"/>
            </a:pPr>
            <a:r>
              <a:rPr lang="en-US" sz="1500" dirty="0" smtClean="0"/>
              <a:t>Household incomes are lowest in the county ($64K) but growing the fastest.</a:t>
            </a:r>
          </a:p>
          <a:p>
            <a:pPr marL="285750" indent="-285750">
              <a:buFont typeface="Arial" charset="0"/>
              <a:buChar char="•"/>
            </a:pPr>
            <a:r>
              <a:rPr lang="en-US" sz="1500" dirty="0" smtClean="0"/>
              <a:t>Median house values are also growing the fastest and are now second highest in the county</a:t>
            </a:r>
          </a:p>
        </p:txBody>
      </p:sp>
    </p:spTree>
    <p:extLst>
      <p:ext uri="{BB962C8B-B14F-4D97-AF65-F5344CB8AC3E}">
        <p14:creationId xmlns:p14="http://schemas.microsoft.com/office/powerpoint/2010/main" val="14385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43840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38400" y="71735"/>
            <a:ext cx="2362200" cy="461665"/>
          </a:xfrm>
          <a:prstGeom prst="rect">
            <a:avLst/>
          </a:prstGeom>
          <a:noFill/>
        </p:spPr>
        <p:txBody>
          <a:bodyPr wrap="square" rtlCol="0">
            <a:spAutoFit/>
          </a:bodyPr>
          <a:lstStyle/>
          <a:p>
            <a:pPr algn="ctr"/>
            <a:r>
              <a:rPr lang="en-US" sz="2400" b="1" dirty="0" smtClean="0">
                <a:solidFill>
                  <a:schemeClr val="accent1">
                    <a:lumMod val="75000"/>
                  </a:schemeClr>
                </a:solidFill>
              </a:rPr>
              <a:t>West County</a:t>
            </a:r>
            <a:endParaRPr lang="en-US" sz="2400" b="1" dirty="0">
              <a:solidFill>
                <a:schemeClr val="accent1">
                  <a:lumMod val="75000"/>
                </a:schemeClr>
              </a:solidFill>
            </a:endParaRPr>
          </a:p>
        </p:txBody>
      </p:sp>
      <p:sp>
        <p:nvSpPr>
          <p:cNvPr id="13" name="TextBox 12"/>
          <p:cNvSpPr txBox="1"/>
          <p:nvPr/>
        </p:nvSpPr>
        <p:spPr>
          <a:xfrm>
            <a:off x="4495800" y="71735"/>
            <a:ext cx="2819400" cy="461665"/>
          </a:xfrm>
          <a:prstGeom prst="rect">
            <a:avLst/>
          </a:prstGeom>
          <a:noFill/>
        </p:spPr>
        <p:txBody>
          <a:bodyPr wrap="square" rtlCol="0">
            <a:spAutoFit/>
          </a:bodyPr>
          <a:lstStyle/>
          <a:p>
            <a:pPr algn="ctr"/>
            <a:r>
              <a:rPr lang="en-US" sz="2400" b="1" dirty="0" smtClean="0">
                <a:solidFill>
                  <a:schemeClr val="accent3">
                    <a:lumMod val="75000"/>
                  </a:schemeClr>
                </a:solidFill>
              </a:rPr>
              <a:t>Central County</a:t>
            </a:r>
            <a:endParaRPr lang="en-US" sz="2400" b="1" dirty="0">
              <a:solidFill>
                <a:schemeClr val="accent3">
                  <a:lumMod val="75000"/>
                </a:schemeClr>
              </a:solidFill>
            </a:endParaRPr>
          </a:p>
        </p:txBody>
      </p:sp>
      <p:sp>
        <p:nvSpPr>
          <p:cNvPr id="14" name="TextBox 13"/>
          <p:cNvSpPr txBox="1"/>
          <p:nvPr/>
        </p:nvSpPr>
        <p:spPr>
          <a:xfrm>
            <a:off x="6705600" y="71735"/>
            <a:ext cx="2819400" cy="461665"/>
          </a:xfrm>
          <a:prstGeom prst="rect">
            <a:avLst/>
          </a:prstGeom>
          <a:noFill/>
        </p:spPr>
        <p:txBody>
          <a:bodyPr wrap="square" rtlCol="0">
            <a:spAutoFit/>
          </a:bodyPr>
          <a:lstStyle/>
          <a:p>
            <a:pPr algn="ctr"/>
            <a:r>
              <a:rPr lang="en-US" sz="2400" b="1" dirty="0" smtClean="0">
                <a:solidFill>
                  <a:schemeClr val="accent2">
                    <a:lumMod val="75000"/>
                  </a:schemeClr>
                </a:solidFill>
              </a:rPr>
              <a:t>East County</a:t>
            </a:r>
            <a:endParaRPr lang="en-US" sz="2400" b="1" dirty="0">
              <a:solidFill>
                <a:schemeClr val="accent2">
                  <a:lumMod val="75000"/>
                </a:schemeClr>
              </a:solidFill>
            </a:endParaRPr>
          </a:p>
        </p:txBody>
      </p:sp>
      <p:cxnSp>
        <p:nvCxnSpPr>
          <p:cNvPr id="17" name="Straight Connector 16"/>
          <p:cNvCxnSpPr/>
          <p:nvPr/>
        </p:nvCxnSpPr>
        <p:spPr>
          <a:xfrm>
            <a:off x="472440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10400" y="-14644"/>
            <a:ext cx="0" cy="687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533400"/>
            <a:ext cx="914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650895"/>
            <a:ext cx="2514600" cy="400110"/>
          </a:xfrm>
          <a:prstGeom prst="rect">
            <a:avLst/>
          </a:prstGeom>
          <a:noFill/>
        </p:spPr>
        <p:txBody>
          <a:bodyPr wrap="square" rtlCol="0">
            <a:spAutoFit/>
          </a:bodyPr>
          <a:lstStyle/>
          <a:p>
            <a:pPr algn="r"/>
            <a:r>
              <a:rPr lang="en-US" sz="2000" b="1" dirty="0" smtClean="0"/>
              <a:t>Overall population</a:t>
            </a:r>
            <a:endParaRPr lang="en-US" sz="2000" b="1" dirty="0"/>
          </a:p>
        </p:txBody>
      </p:sp>
      <p:sp>
        <p:nvSpPr>
          <p:cNvPr id="25" name="TextBox 24"/>
          <p:cNvSpPr txBox="1"/>
          <p:nvPr/>
        </p:nvSpPr>
        <p:spPr>
          <a:xfrm>
            <a:off x="2438400" y="534988"/>
            <a:ext cx="2286000" cy="615553"/>
          </a:xfrm>
          <a:prstGeom prst="rect">
            <a:avLst/>
          </a:prstGeom>
          <a:noFill/>
        </p:spPr>
        <p:txBody>
          <a:bodyPr wrap="square" rtlCol="0">
            <a:spAutoFit/>
          </a:bodyPr>
          <a:lstStyle/>
          <a:p>
            <a:pPr algn="ctr"/>
            <a:r>
              <a:rPr lang="en-US" sz="1700" dirty="0" smtClean="0">
                <a:solidFill>
                  <a:schemeClr val="accent1">
                    <a:lumMod val="75000"/>
                  </a:schemeClr>
                </a:solidFill>
              </a:rPr>
              <a:t>Third largest region; slow growth</a:t>
            </a:r>
            <a:endParaRPr lang="en-US" sz="1700" dirty="0">
              <a:solidFill>
                <a:schemeClr val="accent1">
                  <a:lumMod val="75000"/>
                </a:schemeClr>
              </a:solidFill>
            </a:endParaRPr>
          </a:p>
        </p:txBody>
      </p:sp>
      <p:cxnSp>
        <p:nvCxnSpPr>
          <p:cNvPr id="26" name="Straight Connector 25"/>
          <p:cNvCxnSpPr/>
          <p:nvPr/>
        </p:nvCxnSpPr>
        <p:spPr>
          <a:xfrm>
            <a:off x="0" y="11445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24400" y="534988"/>
            <a:ext cx="2286000" cy="615553"/>
          </a:xfrm>
          <a:prstGeom prst="rect">
            <a:avLst/>
          </a:prstGeom>
          <a:noFill/>
        </p:spPr>
        <p:txBody>
          <a:bodyPr wrap="square" rtlCol="0">
            <a:spAutoFit/>
          </a:bodyPr>
          <a:lstStyle/>
          <a:p>
            <a:pPr algn="ctr"/>
            <a:r>
              <a:rPr lang="en-US" sz="1700" dirty="0">
                <a:solidFill>
                  <a:schemeClr val="accent3">
                    <a:lumMod val="50000"/>
                  </a:schemeClr>
                </a:solidFill>
              </a:rPr>
              <a:t>L</a:t>
            </a:r>
            <a:r>
              <a:rPr lang="en-US" sz="1700" dirty="0" smtClean="0">
                <a:solidFill>
                  <a:schemeClr val="accent3">
                    <a:lumMod val="50000"/>
                  </a:schemeClr>
                </a:solidFill>
              </a:rPr>
              <a:t>argest region; modest growth</a:t>
            </a:r>
            <a:endParaRPr lang="en-US" sz="1700" dirty="0">
              <a:solidFill>
                <a:schemeClr val="accent3">
                  <a:lumMod val="50000"/>
                </a:schemeClr>
              </a:solidFill>
            </a:endParaRPr>
          </a:p>
        </p:txBody>
      </p:sp>
      <p:sp>
        <p:nvSpPr>
          <p:cNvPr id="28" name="TextBox 27"/>
          <p:cNvSpPr txBox="1"/>
          <p:nvPr/>
        </p:nvSpPr>
        <p:spPr>
          <a:xfrm>
            <a:off x="7010400" y="534988"/>
            <a:ext cx="2133600" cy="615553"/>
          </a:xfrm>
          <a:prstGeom prst="rect">
            <a:avLst/>
          </a:prstGeom>
          <a:noFill/>
        </p:spPr>
        <p:txBody>
          <a:bodyPr wrap="square" rtlCol="0">
            <a:spAutoFit/>
          </a:bodyPr>
          <a:lstStyle/>
          <a:p>
            <a:pPr algn="ctr"/>
            <a:r>
              <a:rPr lang="en-US" sz="1700" dirty="0" smtClean="0">
                <a:solidFill>
                  <a:schemeClr val="accent2">
                    <a:lumMod val="50000"/>
                  </a:schemeClr>
                </a:solidFill>
              </a:rPr>
              <a:t>Second largest region; rapid growth</a:t>
            </a:r>
            <a:endParaRPr lang="en-US" sz="1700" dirty="0">
              <a:solidFill>
                <a:schemeClr val="accent2">
                  <a:lumMod val="50000"/>
                </a:schemeClr>
              </a:solidFill>
            </a:endParaRPr>
          </a:p>
        </p:txBody>
      </p:sp>
      <p:sp>
        <p:nvSpPr>
          <p:cNvPr id="29" name="TextBox 28"/>
          <p:cNvSpPr txBox="1"/>
          <p:nvPr/>
        </p:nvSpPr>
        <p:spPr>
          <a:xfrm>
            <a:off x="-152400" y="1220788"/>
            <a:ext cx="2514600" cy="400110"/>
          </a:xfrm>
          <a:prstGeom prst="rect">
            <a:avLst/>
          </a:prstGeom>
          <a:noFill/>
        </p:spPr>
        <p:txBody>
          <a:bodyPr wrap="square" rtlCol="0">
            <a:spAutoFit/>
          </a:bodyPr>
          <a:lstStyle/>
          <a:p>
            <a:pPr algn="r"/>
            <a:r>
              <a:rPr lang="en-US" sz="2000" b="1" dirty="0" smtClean="0"/>
              <a:t>Age Distribution</a:t>
            </a:r>
            <a:endParaRPr lang="en-US" sz="2000" b="1" dirty="0"/>
          </a:p>
        </p:txBody>
      </p:sp>
      <p:sp>
        <p:nvSpPr>
          <p:cNvPr id="30" name="TextBox 29"/>
          <p:cNvSpPr txBox="1"/>
          <p:nvPr/>
        </p:nvSpPr>
        <p:spPr>
          <a:xfrm>
            <a:off x="2438400" y="1144588"/>
            <a:ext cx="2286000" cy="584775"/>
          </a:xfrm>
          <a:prstGeom prst="rect">
            <a:avLst/>
          </a:prstGeom>
          <a:noFill/>
        </p:spPr>
        <p:txBody>
          <a:bodyPr wrap="square" rtlCol="0">
            <a:spAutoFit/>
          </a:bodyPr>
          <a:lstStyle/>
          <a:p>
            <a:pPr algn="ctr"/>
            <a:r>
              <a:rPr lang="en-US" sz="1600" dirty="0" smtClean="0">
                <a:solidFill>
                  <a:schemeClr val="accent1">
                    <a:lumMod val="75000"/>
                  </a:schemeClr>
                </a:solidFill>
              </a:rPr>
              <a:t>Most diverse by age; aging by decline in youth</a:t>
            </a:r>
            <a:endParaRPr lang="en-US" sz="1600" dirty="0">
              <a:solidFill>
                <a:schemeClr val="accent1">
                  <a:lumMod val="75000"/>
                </a:schemeClr>
              </a:solidFill>
            </a:endParaRPr>
          </a:p>
        </p:txBody>
      </p:sp>
      <p:sp>
        <p:nvSpPr>
          <p:cNvPr id="31" name="TextBox 30"/>
          <p:cNvSpPr txBox="1"/>
          <p:nvPr/>
        </p:nvSpPr>
        <p:spPr>
          <a:xfrm>
            <a:off x="4724400" y="1144588"/>
            <a:ext cx="2286000" cy="615553"/>
          </a:xfrm>
          <a:prstGeom prst="rect">
            <a:avLst/>
          </a:prstGeom>
          <a:noFill/>
        </p:spPr>
        <p:txBody>
          <a:bodyPr wrap="square" rtlCol="0">
            <a:spAutoFit/>
          </a:bodyPr>
          <a:lstStyle/>
          <a:p>
            <a:pPr algn="ctr"/>
            <a:r>
              <a:rPr lang="en-US" sz="1700" dirty="0" smtClean="0">
                <a:solidFill>
                  <a:schemeClr val="accent3">
                    <a:lumMod val="50000"/>
                  </a:schemeClr>
                </a:solidFill>
              </a:rPr>
              <a:t>Deepest age pool; aging by growth in elderly</a:t>
            </a:r>
            <a:endParaRPr lang="en-US" sz="1700" dirty="0">
              <a:solidFill>
                <a:schemeClr val="accent3">
                  <a:lumMod val="50000"/>
                </a:schemeClr>
              </a:solidFill>
            </a:endParaRPr>
          </a:p>
        </p:txBody>
      </p:sp>
      <p:sp>
        <p:nvSpPr>
          <p:cNvPr id="32" name="TextBox 31"/>
          <p:cNvSpPr txBox="1"/>
          <p:nvPr/>
        </p:nvSpPr>
        <p:spPr>
          <a:xfrm>
            <a:off x="6934200" y="1144588"/>
            <a:ext cx="2286000" cy="615553"/>
          </a:xfrm>
          <a:prstGeom prst="rect">
            <a:avLst/>
          </a:prstGeom>
          <a:noFill/>
        </p:spPr>
        <p:txBody>
          <a:bodyPr wrap="square" rtlCol="0">
            <a:spAutoFit/>
          </a:bodyPr>
          <a:lstStyle/>
          <a:p>
            <a:pPr algn="ctr"/>
            <a:r>
              <a:rPr lang="en-US" sz="1700" dirty="0" smtClean="0">
                <a:solidFill>
                  <a:schemeClr val="accent2">
                    <a:lumMod val="50000"/>
                  </a:schemeClr>
                </a:solidFill>
              </a:rPr>
              <a:t>Youngest age pool;      U-shaped growth</a:t>
            </a:r>
            <a:endParaRPr lang="en-US" sz="1700" dirty="0">
              <a:solidFill>
                <a:schemeClr val="accent2">
                  <a:lumMod val="50000"/>
                </a:schemeClr>
              </a:solidFill>
            </a:endParaRPr>
          </a:p>
        </p:txBody>
      </p:sp>
      <p:sp>
        <p:nvSpPr>
          <p:cNvPr id="33" name="TextBox 32"/>
          <p:cNvSpPr txBox="1"/>
          <p:nvPr/>
        </p:nvSpPr>
        <p:spPr>
          <a:xfrm>
            <a:off x="-152400" y="1830388"/>
            <a:ext cx="2514600" cy="400110"/>
          </a:xfrm>
          <a:prstGeom prst="rect">
            <a:avLst/>
          </a:prstGeom>
          <a:noFill/>
        </p:spPr>
        <p:txBody>
          <a:bodyPr wrap="square" rtlCol="0">
            <a:spAutoFit/>
          </a:bodyPr>
          <a:lstStyle/>
          <a:p>
            <a:pPr algn="r"/>
            <a:r>
              <a:rPr lang="en-US" sz="2000" b="1" dirty="0" smtClean="0"/>
              <a:t>Ethnicity</a:t>
            </a:r>
            <a:endParaRPr lang="en-US" sz="2000" b="1" dirty="0"/>
          </a:p>
        </p:txBody>
      </p:sp>
      <p:cxnSp>
        <p:nvCxnSpPr>
          <p:cNvPr id="34" name="Straight Connector 33"/>
          <p:cNvCxnSpPr/>
          <p:nvPr/>
        </p:nvCxnSpPr>
        <p:spPr>
          <a:xfrm>
            <a:off x="0" y="17541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438400" y="1808202"/>
            <a:ext cx="2286000" cy="523220"/>
          </a:xfrm>
          <a:prstGeom prst="rect">
            <a:avLst/>
          </a:prstGeom>
          <a:noFill/>
        </p:spPr>
        <p:txBody>
          <a:bodyPr wrap="square" rtlCol="0">
            <a:spAutoFit/>
          </a:bodyPr>
          <a:lstStyle/>
          <a:p>
            <a:pPr algn="ctr"/>
            <a:r>
              <a:rPr lang="en-US" sz="1400" dirty="0" smtClean="0">
                <a:solidFill>
                  <a:schemeClr val="accent1">
                    <a:lumMod val="75000"/>
                  </a:schemeClr>
                </a:solidFill>
              </a:rPr>
              <a:t>Ethnically diverse; rapid decline of African-Americans</a:t>
            </a:r>
            <a:endParaRPr lang="en-US" sz="1400" dirty="0">
              <a:solidFill>
                <a:schemeClr val="accent1">
                  <a:lumMod val="75000"/>
                </a:schemeClr>
              </a:solidFill>
            </a:endParaRPr>
          </a:p>
        </p:txBody>
      </p:sp>
      <p:sp>
        <p:nvSpPr>
          <p:cNvPr id="36" name="TextBox 35"/>
          <p:cNvSpPr txBox="1"/>
          <p:nvPr/>
        </p:nvSpPr>
        <p:spPr>
          <a:xfrm>
            <a:off x="4724400" y="1754188"/>
            <a:ext cx="2286000" cy="615553"/>
          </a:xfrm>
          <a:prstGeom prst="rect">
            <a:avLst/>
          </a:prstGeom>
          <a:noFill/>
        </p:spPr>
        <p:txBody>
          <a:bodyPr wrap="square" rtlCol="0">
            <a:spAutoFit/>
          </a:bodyPr>
          <a:lstStyle/>
          <a:p>
            <a:pPr algn="ctr"/>
            <a:r>
              <a:rPr lang="en-US" sz="1700" dirty="0" smtClean="0">
                <a:solidFill>
                  <a:schemeClr val="accent3">
                    <a:lumMod val="50000"/>
                  </a:schemeClr>
                </a:solidFill>
              </a:rPr>
              <a:t>Least diverse; growing more diverse</a:t>
            </a:r>
            <a:endParaRPr lang="en-US" sz="1700" dirty="0">
              <a:solidFill>
                <a:schemeClr val="accent3">
                  <a:lumMod val="50000"/>
                </a:schemeClr>
              </a:solidFill>
            </a:endParaRPr>
          </a:p>
        </p:txBody>
      </p:sp>
      <p:sp>
        <p:nvSpPr>
          <p:cNvPr id="37" name="TextBox 36"/>
          <p:cNvSpPr txBox="1"/>
          <p:nvPr/>
        </p:nvSpPr>
        <p:spPr>
          <a:xfrm>
            <a:off x="7010400" y="1754188"/>
            <a:ext cx="2133600" cy="615553"/>
          </a:xfrm>
          <a:prstGeom prst="rect">
            <a:avLst/>
          </a:prstGeom>
          <a:noFill/>
        </p:spPr>
        <p:txBody>
          <a:bodyPr wrap="square" rtlCol="0">
            <a:spAutoFit/>
          </a:bodyPr>
          <a:lstStyle/>
          <a:p>
            <a:pPr algn="ctr"/>
            <a:r>
              <a:rPr lang="en-US" sz="1700" dirty="0" smtClean="0">
                <a:solidFill>
                  <a:schemeClr val="accent2">
                    <a:lumMod val="50000"/>
                  </a:schemeClr>
                </a:solidFill>
              </a:rPr>
              <a:t>Bimodal ethnicity; rapid minority growth</a:t>
            </a:r>
            <a:endParaRPr lang="en-US" sz="1700" dirty="0">
              <a:solidFill>
                <a:schemeClr val="accent2">
                  <a:lumMod val="50000"/>
                </a:schemeClr>
              </a:solidFill>
            </a:endParaRPr>
          </a:p>
        </p:txBody>
      </p:sp>
      <p:sp>
        <p:nvSpPr>
          <p:cNvPr id="38" name="TextBox 37"/>
          <p:cNvSpPr txBox="1"/>
          <p:nvPr/>
        </p:nvSpPr>
        <p:spPr>
          <a:xfrm>
            <a:off x="-76200" y="2495490"/>
            <a:ext cx="2514600" cy="400110"/>
          </a:xfrm>
          <a:prstGeom prst="rect">
            <a:avLst/>
          </a:prstGeom>
          <a:noFill/>
        </p:spPr>
        <p:txBody>
          <a:bodyPr wrap="square" rtlCol="0">
            <a:spAutoFit/>
          </a:bodyPr>
          <a:lstStyle/>
          <a:p>
            <a:pPr algn="r"/>
            <a:r>
              <a:rPr lang="en-US" sz="2000" b="1" dirty="0" smtClean="0"/>
              <a:t>Origin of Birth</a:t>
            </a:r>
            <a:endParaRPr lang="en-US" sz="2000" b="1" dirty="0"/>
          </a:p>
        </p:txBody>
      </p:sp>
      <p:cxnSp>
        <p:nvCxnSpPr>
          <p:cNvPr id="39" name="Straight Connector 38"/>
          <p:cNvCxnSpPr/>
          <p:nvPr/>
        </p:nvCxnSpPr>
        <p:spPr>
          <a:xfrm>
            <a:off x="0" y="23637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38400" y="2363788"/>
            <a:ext cx="2286000" cy="584775"/>
          </a:xfrm>
          <a:prstGeom prst="rect">
            <a:avLst/>
          </a:prstGeom>
          <a:noFill/>
        </p:spPr>
        <p:txBody>
          <a:bodyPr wrap="square" rtlCol="0">
            <a:spAutoFit/>
          </a:bodyPr>
          <a:lstStyle/>
          <a:p>
            <a:pPr algn="ctr"/>
            <a:r>
              <a:rPr lang="en-US" sz="1600" dirty="0" smtClean="0">
                <a:solidFill>
                  <a:schemeClr val="accent1">
                    <a:lumMod val="75000"/>
                  </a:schemeClr>
                </a:solidFill>
              </a:rPr>
              <a:t>High &amp; growing density of foreign born </a:t>
            </a:r>
            <a:endParaRPr lang="en-US" sz="1600" dirty="0">
              <a:solidFill>
                <a:schemeClr val="accent1">
                  <a:lumMod val="75000"/>
                </a:schemeClr>
              </a:solidFill>
            </a:endParaRPr>
          </a:p>
        </p:txBody>
      </p:sp>
      <p:sp>
        <p:nvSpPr>
          <p:cNvPr id="41" name="TextBox 40"/>
          <p:cNvSpPr txBox="1"/>
          <p:nvPr/>
        </p:nvSpPr>
        <p:spPr>
          <a:xfrm>
            <a:off x="-76200" y="3659188"/>
            <a:ext cx="2514600" cy="400110"/>
          </a:xfrm>
          <a:prstGeom prst="rect">
            <a:avLst/>
          </a:prstGeom>
          <a:noFill/>
        </p:spPr>
        <p:txBody>
          <a:bodyPr wrap="square" rtlCol="0">
            <a:spAutoFit/>
          </a:bodyPr>
          <a:lstStyle/>
          <a:p>
            <a:pPr algn="r"/>
            <a:r>
              <a:rPr lang="en-US" sz="2000" b="1" dirty="0" smtClean="0"/>
              <a:t>Education Attainment</a:t>
            </a:r>
            <a:endParaRPr lang="en-US" sz="2000" b="1" dirty="0"/>
          </a:p>
        </p:txBody>
      </p:sp>
      <p:sp>
        <p:nvSpPr>
          <p:cNvPr id="42" name="TextBox 41"/>
          <p:cNvSpPr txBox="1"/>
          <p:nvPr/>
        </p:nvSpPr>
        <p:spPr>
          <a:xfrm>
            <a:off x="-76200" y="4268788"/>
            <a:ext cx="2514600" cy="400110"/>
          </a:xfrm>
          <a:prstGeom prst="rect">
            <a:avLst/>
          </a:prstGeom>
          <a:noFill/>
        </p:spPr>
        <p:txBody>
          <a:bodyPr wrap="square" rtlCol="0">
            <a:spAutoFit/>
          </a:bodyPr>
          <a:lstStyle/>
          <a:p>
            <a:pPr algn="r"/>
            <a:r>
              <a:rPr lang="en-US" sz="2000" b="1" dirty="0" smtClean="0"/>
              <a:t>HS Graduate Market </a:t>
            </a:r>
            <a:endParaRPr lang="en-US" sz="2000" b="1" dirty="0"/>
          </a:p>
        </p:txBody>
      </p:sp>
      <p:sp>
        <p:nvSpPr>
          <p:cNvPr id="43" name="TextBox 42"/>
          <p:cNvSpPr txBox="1"/>
          <p:nvPr/>
        </p:nvSpPr>
        <p:spPr>
          <a:xfrm>
            <a:off x="-76200" y="4935478"/>
            <a:ext cx="2514600" cy="400110"/>
          </a:xfrm>
          <a:prstGeom prst="rect">
            <a:avLst/>
          </a:prstGeom>
          <a:noFill/>
        </p:spPr>
        <p:txBody>
          <a:bodyPr wrap="square" rtlCol="0">
            <a:spAutoFit/>
          </a:bodyPr>
          <a:lstStyle/>
          <a:p>
            <a:pPr algn="r"/>
            <a:r>
              <a:rPr lang="en-US" sz="2000" b="1" dirty="0" smtClean="0"/>
              <a:t>Feeder HS API Profile</a:t>
            </a:r>
            <a:endParaRPr lang="en-US" sz="2000" b="1" dirty="0"/>
          </a:p>
        </p:txBody>
      </p:sp>
      <p:sp>
        <p:nvSpPr>
          <p:cNvPr id="44" name="TextBox 43"/>
          <p:cNvSpPr txBox="1"/>
          <p:nvPr/>
        </p:nvSpPr>
        <p:spPr>
          <a:xfrm>
            <a:off x="-76200" y="5564188"/>
            <a:ext cx="2514600" cy="400110"/>
          </a:xfrm>
          <a:prstGeom prst="rect">
            <a:avLst/>
          </a:prstGeom>
          <a:noFill/>
        </p:spPr>
        <p:txBody>
          <a:bodyPr wrap="square" rtlCol="0">
            <a:spAutoFit/>
          </a:bodyPr>
          <a:lstStyle/>
          <a:p>
            <a:pPr algn="r"/>
            <a:r>
              <a:rPr lang="en-US" sz="2000" b="1" dirty="0" smtClean="0"/>
              <a:t>Labor Market</a:t>
            </a:r>
            <a:endParaRPr lang="en-US" sz="2000" b="1" dirty="0"/>
          </a:p>
        </p:txBody>
      </p:sp>
      <p:sp>
        <p:nvSpPr>
          <p:cNvPr id="46" name="TextBox 45"/>
          <p:cNvSpPr txBox="1"/>
          <p:nvPr/>
        </p:nvSpPr>
        <p:spPr>
          <a:xfrm>
            <a:off x="-76200" y="3048000"/>
            <a:ext cx="2514600" cy="400110"/>
          </a:xfrm>
          <a:prstGeom prst="rect">
            <a:avLst/>
          </a:prstGeom>
          <a:noFill/>
        </p:spPr>
        <p:txBody>
          <a:bodyPr wrap="square" rtlCol="0">
            <a:spAutoFit/>
          </a:bodyPr>
          <a:lstStyle/>
          <a:p>
            <a:pPr algn="r"/>
            <a:r>
              <a:rPr lang="en-US" sz="2000" b="1" dirty="0" smtClean="0"/>
              <a:t>Language Spoken</a:t>
            </a:r>
            <a:endParaRPr lang="en-US" sz="2000" b="1" dirty="0"/>
          </a:p>
        </p:txBody>
      </p:sp>
      <p:cxnSp>
        <p:nvCxnSpPr>
          <p:cNvPr id="47" name="Straight Connector 46"/>
          <p:cNvCxnSpPr/>
          <p:nvPr/>
        </p:nvCxnSpPr>
        <p:spPr>
          <a:xfrm>
            <a:off x="0" y="35829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24400" y="2363788"/>
            <a:ext cx="2286000" cy="615553"/>
          </a:xfrm>
          <a:prstGeom prst="rect">
            <a:avLst/>
          </a:prstGeom>
          <a:noFill/>
        </p:spPr>
        <p:txBody>
          <a:bodyPr wrap="square" rtlCol="0">
            <a:spAutoFit/>
          </a:bodyPr>
          <a:lstStyle/>
          <a:p>
            <a:pPr algn="ctr"/>
            <a:r>
              <a:rPr lang="en-US" sz="1700" dirty="0" smtClean="0">
                <a:solidFill>
                  <a:schemeClr val="accent3">
                    <a:lumMod val="50000"/>
                  </a:schemeClr>
                </a:solidFill>
              </a:rPr>
              <a:t>Low density but fast growth in foreign born</a:t>
            </a:r>
            <a:endParaRPr lang="en-US" sz="1700" dirty="0">
              <a:solidFill>
                <a:schemeClr val="accent3">
                  <a:lumMod val="50000"/>
                </a:schemeClr>
              </a:solidFill>
            </a:endParaRPr>
          </a:p>
        </p:txBody>
      </p:sp>
      <p:sp>
        <p:nvSpPr>
          <p:cNvPr id="51" name="TextBox 50"/>
          <p:cNvSpPr txBox="1"/>
          <p:nvPr/>
        </p:nvSpPr>
        <p:spPr>
          <a:xfrm>
            <a:off x="7010400" y="2363788"/>
            <a:ext cx="2133600" cy="615553"/>
          </a:xfrm>
          <a:prstGeom prst="rect">
            <a:avLst/>
          </a:prstGeom>
          <a:noFill/>
        </p:spPr>
        <p:txBody>
          <a:bodyPr wrap="square" rtlCol="0">
            <a:spAutoFit/>
          </a:bodyPr>
          <a:lstStyle/>
          <a:p>
            <a:pPr algn="ctr"/>
            <a:r>
              <a:rPr lang="en-US" sz="1700" dirty="0" smtClean="0">
                <a:solidFill>
                  <a:schemeClr val="accent2">
                    <a:lumMod val="50000"/>
                  </a:schemeClr>
                </a:solidFill>
              </a:rPr>
              <a:t>Rapid growth of foreign born residents</a:t>
            </a:r>
            <a:endParaRPr lang="en-US" sz="1700" dirty="0">
              <a:solidFill>
                <a:schemeClr val="accent2">
                  <a:lumMod val="50000"/>
                </a:schemeClr>
              </a:solidFill>
            </a:endParaRPr>
          </a:p>
        </p:txBody>
      </p:sp>
      <p:cxnSp>
        <p:nvCxnSpPr>
          <p:cNvPr id="52" name="Straight Connector 51"/>
          <p:cNvCxnSpPr/>
          <p:nvPr/>
        </p:nvCxnSpPr>
        <p:spPr>
          <a:xfrm>
            <a:off x="0" y="29733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41925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48021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0" y="54117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38400" y="2973388"/>
            <a:ext cx="2286000" cy="615553"/>
          </a:xfrm>
          <a:prstGeom prst="rect">
            <a:avLst/>
          </a:prstGeom>
          <a:noFill/>
        </p:spPr>
        <p:txBody>
          <a:bodyPr wrap="square" rtlCol="0">
            <a:spAutoFit/>
          </a:bodyPr>
          <a:lstStyle/>
          <a:p>
            <a:pPr algn="ctr"/>
            <a:r>
              <a:rPr lang="en-US" sz="1700" dirty="0" smtClean="0">
                <a:solidFill>
                  <a:schemeClr val="accent1">
                    <a:lumMod val="75000"/>
                  </a:schemeClr>
                </a:solidFill>
              </a:rPr>
              <a:t>English speakers soon to be minority</a:t>
            </a:r>
            <a:endParaRPr lang="en-US" sz="1700" dirty="0">
              <a:solidFill>
                <a:schemeClr val="accent1">
                  <a:lumMod val="75000"/>
                </a:schemeClr>
              </a:solidFill>
            </a:endParaRPr>
          </a:p>
        </p:txBody>
      </p:sp>
      <p:sp>
        <p:nvSpPr>
          <p:cNvPr id="64" name="TextBox 63"/>
          <p:cNvSpPr txBox="1"/>
          <p:nvPr/>
        </p:nvSpPr>
        <p:spPr>
          <a:xfrm>
            <a:off x="4724400" y="2973388"/>
            <a:ext cx="2286000" cy="615553"/>
          </a:xfrm>
          <a:prstGeom prst="rect">
            <a:avLst/>
          </a:prstGeom>
          <a:noFill/>
        </p:spPr>
        <p:txBody>
          <a:bodyPr wrap="square" rtlCol="0">
            <a:spAutoFit/>
          </a:bodyPr>
          <a:lstStyle/>
          <a:p>
            <a:pPr algn="ctr"/>
            <a:r>
              <a:rPr lang="en-US" sz="1700" dirty="0" smtClean="0">
                <a:solidFill>
                  <a:schemeClr val="accent3">
                    <a:lumMod val="50000"/>
                  </a:schemeClr>
                </a:solidFill>
              </a:rPr>
              <a:t>High density of English speakers but changing</a:t>
            </a:r>
            <a:endParaRPr lang="en-US" sz="1700" dirty="0">
              <a:solidFill>
                <a:schemeClr val="accent3">
                  <a:lumMod val="50000"/>
                </a:schemeClr>
              </a:solidFill>
            </a:endParaRPr>
          </a:p>
        </p:txBody>
      </p:sp>
      <p:sp>
        <p:nvSpPr>
          <p:cNvPr id="65" name="TextBox 64"/>
          <p:cNvSpPr txBox="1"/>
          <p:nvPr/>
        </p:nvSpPr>
        <p:spPr>
          <a:xfrm>
            <a:off x="7010400" y="2973388"/>
            <a:ext cx="2286000" cy="615553"/>
          </a:xfrm>
          <a:prstGeom prst="rect">
            <a:avLst/>
          </a:prstGeom>
          <a:noFill/>
        </p:spPr>
        <p:txBody>
          <a:bodyPr wrap="square" rtlCol="0">
            <a:spAutoFit/>
          </a:bodyPr>
          <a:lstStyle/>
          <a:p>
            <a:pPr algn="ctr"/>
            <a:r>
              <a:rPr lang="en-US" sz="1700" dirty="0" smtClean="0">
                <a:solidFill>
                  <a:schemeClr val="accent2">
                    <a:lumMod val="50000"/>
                  </a:schemeClr>
                </a:solidFill>
              </a:rPr>
              <a:t>Fastest growth among non-English speakers</a:t>
            </a:r>
            <a:endParaRPr lang="en-US" sz="1700" dirty="0">
              <a:solidFill>
                <a:schemeClr val="accent2">
                  <a:lumMod val="50000"/>
                </a:schemeClr>
              </a:solidFill>
            </a:endParaRPr>
          </a:p>
        </p:txBody>
      </p:sp>
      <p:sp>
        <p:nvSpPr>
          <p:cNvPr id="66" name="TextBox 65"/>
          <p:cNvSpPr txBox="1"/>
          <p:nvPr/>
        </p:nvSpPr>
        <p:spPr>
          <a:xfrm>
            <a:off x="2438400" y="3582988"/>
            <a:ext cx="2286000" cy="615553"/>
          </a:xfrm>
          <a:prstGeom prst="rect">
            <a:avLst/>
          </a:prstGeom>
          <a:noFill/>
        </p:spPr>
        <p:txBody>
          <a:bodyPr wrap="square" rtlCol="0">
            <a:spAutoFit/>
          </a:bodyPr>
          <a:lstStyle/>
          <a:p>
            <a:pPr algn="ctr"/>
            <a:r>
              <a:rPr lang="en-US" sz="1700" dirty="0" smtClean="0">
                <a:solidFill>
                  <a:schemeClr val="accent1">
                    <a:lumMod val="75000"/>
                  </a:schemeClr>
                </a:solidFill>
              </a:rPr>
              <a:t>Slightly less educated but growing more so  </a:t>
            </a:r>
            <a:endParaRPr lang="en-US" sz="1700" dirty="0">
              <a:solidFill>
                <a:schemeClr val="accent1">
                  <a:lumMod val="75000"/>
                </a:schemeClr>
              </a:solidFill>
            </a:endParaRPr>
          </a:p>
        </p:txBody>
      </p:sp>
      <p:sp>
        <p:nvSpPr>
          <p:cNvPr id="67" name="TextBox 66"/>
          <p:cNvSpPr txBox="1"/>
          <p:nvPr/>
        </p:nvSpPr>
        <p:spPr>
          <a:xfrm>
            <a:off x="4724400" y="3582988"/>
            <a:ext cx="2286000" cy="615553"/>
          </a:xfrm>
          <a:prstGeom prst="rect">
            <a:avLst/>
          </a:prstGeom>
          <a:noFill/>
        </p:spPr>
        <p:txBody>
          <a:bodyPr wrap="square" rtlCol="0">
            <a:spAutoFit/>
          </a:bodyPr>
          <a:lstStyle/>
          <a:p>
            <a:pPr algn="ctr"/>
            <a:r>
              <a:rPr lang="en-US" sz="1700" dirty="0" smtClean="0">
                <a:solidFill>
                  <a:schemeClr val="accent3">
                    <a:lumMod val="50000"/>
                  </a:schemeClr>
                </a:solidFill>
              </a:rPr>
              <a:t>Most educated and growing more so  </a:t>
            </a:r>
            <a:endParaRPr lang="en-US" sz="1700" dirty="0">
              <a:solidFill>
                <a:schemeClr val="accent3">
                  <a:lumMod val="50000"/>
                </a:schemeClr>
              </a:solidFill>
            </a:endParaRPr>
          </a:p>
        </p:txBody>
      </p:sp>
      <p:sp>
        <p:nvSpPr>
          <p:cNvPr id="68" name="TextBox 67"/>
          <p:cNvSpPr txBox="1"/>
          <p:nvPr/>
        </p:nvSpPr>
        <p:spPr>
          <a:xfrm>
            <a:off x="6934200" y="3582988"/>
            <a:ext cx="2286000" cy="615553"/>
          </a:xfrm>
          <a:prstGeom prst="rect">
            <a:avLst/>
          </a:prstGeom>
          <a:noFill/>
        </p:spPr>
        <p:txBody>
          <a:bodyPr wrap="square" rtlCol="0">
            <a:spAutoFit/>
          </a:bodyPr>
          <a:lstStyle/>
          <a:p>
            <a:pPr algn="ctr"/>
            <a:r>
              <a:rPr lang="en-US" sz="1700" dirty="0" smtClean="0">
                <a:solidFill>
                  <a:schemeClr val="accent2">
                    <a:lumMod val="50000"/>
                  </a:schemeClr>
                </a:solidFill>
              </a:rPr>
              <a:t>Least educated; strong growth in AA degrees</a:t>
            </a:r>
            <a:endParaRPr lang="en-US" sz="1700" dirty="0">
              <a:solidFill>
                <a:schemeClr val="accent2">
                  <a:lumMod val="50000"/>
                </a:schemeClr>
              </a:solidFill>
            </a:endParaRPr>
          </a:p>
        </p:txBody>
      </p:sp>
      <p:sp>
        <p:nvSpPr>
          <p:cNvPr id="69" name="TextBox 68"/>
          <p:cNvSpPr txBox="1"/>
          <p:nvPr/>
        </p:nvSpPr>
        <p:spPr>
          <a:xfrm>
            <a:off x="2438400" y="4192588"/>
            <a:ext cx="2286000" cy="615553"/>
          </a:xfrm>
          <a:prstGeom prst="rect">
            <a:avLst/>
          </a:prstGeom>
          <a:noFill/>
        </p:spPr>
        <p:txBody>
          <a:bodyPr wrap="square" rtlCol="0">
            <a:spAutoFit/>
          </a:bodyPr>
          <a:lstStyle/>
          <a:p>
            <a:pPr algn="ctr"/>
            <a:r>
              <a:rPr lang="en-US" sz="1700" dirty="0" smtClean="0">
                <a:solidFill>
                  <a:schemeClr val="accent1">
                    <a:lumMod val="75000"/>
                  </a:schemeClr>
                </a:solidFill>
              </a:rPr>
              <a:t>Weak growth; stable capture rates</a:t>
            </a:r>
            <a:endParaRPr lang="en-US" sz="1700" dirty="0">
              <a:solidFill>
                <a:schemeClr val="accent1">
                  <a:lumMod val="75000"/>
                </a:schemeClr>
              </a:solidFill>
            </a:endParaRPr>
          </a:p>
        </p:txBody>
      </p:sp>
      <p:sp>
        <p:nvSpPr>
          <p:cNvPr id="70" name="TextBox 69"/>
          <p:cNvSpPr txBox="1"/>
          <p:nvPr/>
        </p:nvSpPr>
        <p:spPr>
          <a:xfrm>
            <a:off x="4724400" y="4192588"/>
            <a:ext cx="2286000" cy="615553"/>
          </a:xfrm>
          <a:prstGeom prst="rect">
            <a:avLst/>
          </a:prstGeom>
          <a:noFill/>
        </p:spPr>
        <p:txBody>
          <a:bodyPr wrap="square" rtlCol="0">
            <a:spAutoFit/>
          </a:bodyPr>
          <a:lstStyle/>
          <a:p>
            <a:pPr algn="ctr"/>
            <a:r>
              <a:rPr lang="en-US" sz="1700" dirty="0" smtClean="0">
                <a:solidFill>
                  <a:schemeClr val="accent3">
                    <a:lumMod val="50000"/>
                  </a:schemeClr>
                </a:solidFill>
              </a:rPr>
              <a:t>Moderate growth; stable capture rates</a:t>
            </a:r>
            <a:endParaRPr lang="en-US" sz="1700" dirty="0">
              <a:solidFill>
                <a:schemeClr val="accent3">
                  <a:lumMod val="50000"/>
                </a:schemeClr>
              </a:solidFill>
            </a:endParaRPr>
          </a:p>
        </p:txBody>
      </p:sp>
      <p:sp>
        <p:nvSpPr>
          <p:cNvPr id="71" name="TextBox 70"/>
          <p:cNvSpPr txBox="1"/>
          <p:nvPr/>
        </p:nvSpPr>
        <p:spPr>
          <a:xfrm>
            <a:off x="7010400" y="4192588"/>
            <a:ext cx="2133600" cy="615553"/>
          </a:xfrm>
          <a:prstGeom prst="rect">
            <a:avLst/>
          </a:prstGeom>
          <a:noFill/>
        </p:spPr>
        <p:txBody>
          <a:bodyPr wrap="square" rtlCol="0">
            <a:spAutoFit/>
          </a:bodyPr>
          <a:lstStyle/>
          <a:p>
            <a:pPr algn="ctr"/>
            <a:r>
              <a:rPr lang="en-US" sz="1700" dirty="0" smtClean="0">
                <a:solidFill>
                  <a:schemeClr val="accent2">
                    <a:lumMod val="50000"/>
                  </a:schemeClr>
                </a:solidFill>
              </a:rPr>
              <a:t>Booming growth; rising capture rates</a:t>
            </a:r>
            <a:endParaRPr lang="en-US" sz="1700" dirty="0">
              <a:solidFill>
                <a:schemeClr val="accent2">
                  <a:lumMod val="50000"/>
                </a:schemeClr>
              </a:solidFill>
            </a:endParaRPr>
          </a:p>
        </p:txBody>
      </p:sp>
      <p:sp>
        <p:nvSpPr>
          <p:cNvPr id="72" name="TextBox 71"/>
          <p:cNvSpPr txBox="1"/>
          <p:nvPr/>
        </p:nvSpPr>
        <p:spPr>
          <a:xfrm>
            <a:off x="2438400" y="4954588"/>
            <a:ext cx="2286000" cy="353943"/>
          </a:xfrm>
          <a:prstGeom prst="rect">
            <a:avLst/>
          </a:prstGeom>
          <a:noFill/>
        </p:spPr>
        <p:txBody>
          <a:bodyPr wrap="square" rtlCol="0">
            <a:spAutoFit/>
          </a:bodyPr>
          <a:lstStyle/>
          <a:p>
            <a:pPr algn="ctr"/>
            <a:r>
              <a:rPr lang="en-US" sz="1700" dirty="0" smtClean="0">
                <a:solidFill>
                  <a:schemeClr val="accent1">
                    <a:lumMod val="75000"/>
                  </a:schemeClr>
                </a:solidFill>
              </a:rPr>
              <a:t>Lowest performing</a:t>
            </a:r>
            <a:endParaRPr lang="en-US" sz="1700" dirty="0">
              <a:solidFill>
                <a:schemeClr val="accent1">
                  <a:lumMod val="75000"/>
                </a:schemeClr>
              </a:solidFill>
            </a:endParaRPr>
          </a:p>
        </p:txBody>
      </p:sp>
      <p:sp>
        <p:nvSpPr>
          <p:cNvPr id="73" name="TextBox 72"/>
          <p:cNvSpPr txBox="1"/>
          <p:nvPr/>
        </p:nvSpPr>
        <p:spPr>
          <a:xfrm>
            <a:off x="4724400" y="4954588"/>
            <a:ext cx="2286000" cy="353943"/>
          </a:xfrm>
          <a:prstGeom prst="rect">
            <a:avLst/>
          </a:prstGeom>
          <a:noFill/>
        </p:spPr>
        <p:txBody>
          <a:bodyPr wrap="square" rtlCol="0">
            <a:spAutoFit/>
          </a:bodyPr>
          <a:lstStyle/>
          <a:p>
            <a:pPr algn="ctr"/>
            <a:r>
              <a:rPr lang="en-US" sz="1700" dirty="0" smtClean="0">
                <a:solidFill>
                  <a:schemeClr val="accent3">
                    <a:lumMod val="50000"/>
                  </a:schemeClr>
                </a:solidFill>
              </a:rPr>
              <a:t>Highest performing</a:t>
            </a:r>
            <a:endParaRPr lang="en-US" sz="1700" dirty="0">
              <a:solidFill>
                <a:schemeClr val="accent3">
                  <a:lumMod val="50000"/>
                </a:schemeClr>
              </a:solidFill>
            </a:endParaRPr>
          </a:p>
        </p:txBody>
      </p:sp>
      <p:sp>
        <p:nvSpPr>
          <p:cNvPr id="74" name="TextBox 73"/>
          <p:cNvSpPr txBox="1"/>
          <p:nvPr/>
        </p:nvSpPr>
        <p:spPr>
          <a:xfrm>
            <a:off x="7010400" y="4954588"/>
            <a:ext cx="2286000" cy="353943"/>
          </a:xfrm>
          <a:prstGeom prst="rect">
            <a:avLst/>
          </a:prstGeom>
          <a:noFill/>
        </p:spPr>
        <p:txBody>
          <a:bodyPr wrap="square" rtlCol="0">
            <a:spAutoFit/>
          </a:bodyPr>
          <a:lstStyle/>
          <a:p>
            <a:pPr algn="ctr"/>
            <a:r>
              <a:rPr lang="en-US" sz="1700" dirty="0" smtClean="0">
                <a:solidFill>
                  <a:schemeClr val="accent2">
                    <a:lumMod val="50000"/>
                  </a:schemeClr>
                </a:solidFill>
              </a:rPr>
              <a:t>Midlevel performance</a:t>
            </a:r>
            <a:endParaRPr lang="en-US" sz="1700" dirty="0">
              <a:solidFill>
                <a:schemeClr val="accent2">
                  <a:lumMod val="50000"/>
                </a:schemeClr>
              </a:solidFill>
            </a:endParaRPr>
          </a:p>
        </p:txBody>
      </p:sp>
      <p:sp>
        <p:nvSpPr>
          <p:cNvPr id="75" name="TextBox 74"/>
          <p:cNvSpPr txBox="1"/>
          <p:nvPr/>
        </p:nvSpPr>
        <p:spPr>
          <a:xfrm>
            <a:off x="2362200" y="5411788"/>
            <a:ext cx="2438400" cy="615553"/>
          </a:xfrm>
          <a:prstGeom prst="rect">
            <a:avLst/>
          </a:prstGeom>
          <a:noFill/>
        </p:spPr>
        <p:txBody>
          <a:bodyPr wrap="square" rtlCol="0">
            <a:spAutoFit/>
          </a:bodyPr>
          <a:lstStyle/>
          <a:p>
            <a:pPr algn="ctr"/>
            <a:r>
              <a:rPr lang="en-US" sz="1600" dirty="0" smtClean="0">
                <a:solidFill>
                  <a:schemeClr val="accent1">
                    <a:lumMod val="75000"/>
                  </a:schemeClr>
                </a:solidFill>
              </a:rPr>
              <a:t>Pockets of unemployment</a:t>
            </a:r>
            <a:r>
              <a:rPr lang="en-US" sz="1700" dirty="0" smtClean="0">
                <a:solidFill>
                  <a:schemeClr val="accent1">
                    <a:lumMod val="75000"/>
                  </a:schemeClr>
                </a:solidFill>
              </a:rPr>
              <a:t>; high poverty</a:t>
            </a:r>
            <a:endParaRPr lang="en-US" sz="1700" dirty="0">
              <a:solidFill>
                <a:schemeClr val="accent1">
                  <a:lumMod val="75000"/>
                </a:schemeClr>
              </a:solidFill>
            </a:endParaRPr>
          </a:p>
        </p:txBody>
      </p:sp>
      <p:sp>
        <p:nvSpPr>
          <p:cNvPr id="76" name="TextBox 75"/>
          <p:cNvSpPr txBox="1"/>
          <p:nvPr/>
        </p:nvSpPr>
        <p:spPr>
          <a:xfrm>
            <a:off x="4648200" y="5436613"/>
            <a:ext cx="2438400" cy="584775"/>
          </a:xfrm>
          <a:prstGeom prst="rect">
            <a:avLst/>
          </a:prstGeom>
          <a:noFill/>
        </p:spPr>
        <p:txBody>
          <a:bodyPr wrap="square" rtlCol="0">
            <a:spAutoFit/>
          </a:bodyPr>
          <a:lstStyle/>
          <a:p>
            <a:pPr algn="ctr"/>
            <a:r>
              <a:rPr lang="en-US" sz="1600" dirty="0" smtClean="0">
                <a:solidFill>
                  <a:schemeClr val="accent3">
                    <a:lumMod val="50000"/>
                  </a:schemeClr>
                </a:solidFill>
              </a:rPr>
              <a:t>Strong labor market; low levels of poverty</a:t>
            </a:r>
            <a:endParaRPr lang="en-US" sz="1700" dirty="0">
              <a:solidFill>
                <a:schemeClr val="accent3">
                  <a:lumMod val="50000"/>
                </a:schemeClr>
              </a:solidFill>
            </a:endParaRPr>
          </a:p>
        </p:txBody>
      </p:sp>
      <p:sp>
        <p:nvSpPr>
          <p:cNvPr id="77" name="TextBox 76"/>
          <p:cNvSpPr txBox="1"/>
          <p:nvPr/>
        </p:nvSpPr>
        <p:spPr>
          <a:xfrm>
            <a:off x="6934200" y="5411788"/>
            <a:ext cx="2209800" cy="600164"/>
          </a:xfrm>
          <a:prstGeom prst="rect">
            <a:avLst/>
          </a:prstGeom>
          <a:noFill/>
        </p:spPr>
        <p:txBody>
          <a:bodyPr wrap="square" rtlCol="0">
            <a:spAutoFit/>
          </a:bodyPr>
          <a:lstStyle/>
          <a:p>
            <a:pPr algn="ctr"/>
            <a:r>
              <a:rPr lang="en-US" sz="1600" dirty="0" smtClean="0">
                <a:solidFill>
                  <a:schemeClr val="accent2">
                    <a:lumMod val="50000"/>
                  </a:schemeClr>
                </a:solidFill>
              </a:rPr>
              <a:t>Weak job growth; growing </a:t>
            </a:r>
            <a:r>
              <a:rPr lang="en-US" sz="1700" dirty="0" smtClean="0">
                <a:solidFill>
                  <a:schemeClr val="accent2">
                    <a:lumMod val="50000"/>
                  </a:schemeClr>
                </a:solidFill>
              </a:rPr>
              <a:t>poverty</a:t>
            </a:r>
            <a:endParaRPr lang="en-US" sz="1700" dirty="0">
              <a:solidFill>
                <a:schemeClr val="accent2">
                  <a:lumMod val="50000"/>
                </a:schemeClr>
              </a:solidFill>
            </a:endParaRPr>
          </a:p>
        </p:txBody>
      </p:sp>
      <p:cxnSp>
        <p:nvCxnSpPr>
          <p:cNvPr id="78" name="Straight Connector 77"/>
          <p:cNvCxnSpPr/>
          <p:nvPr/>
        </p:nvCxnSpPr>
        <p:spPr>
          <a:xfrm>
            <a:off x="0" y="6021388"/>
            <a:ext cx="9144000" cy="158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6200" y="6075502"/>
            <a:ext cx="2514600" cy="707886"/>
          </a:xfrm>
          <a:prstGeom prst="rect">
            <a:avLst/>
          </a:prstGeom>
          <a:noFill/>
        </p:spPr>
        <p:txBody>
          <a:bodyPr wrap="square" rtlCol="0">
            <a:spAutoFit/>
          </a:bodyPr>
          <a:lstStyle/>
          <a:p>
            <a:pPr algn="r"/>
            <a:r>
              <a:rPr lang="en-US" sz="2000" b="1" dirty="0" smtClean="0"/>
              <a:t>Income &amp; Housing Market</a:t>
            </a:r>
            <a:endParaRPr lang="en-US" sz="2000" b="1" dirty="0"/>
          </a:p>
        </p:txBody>
      </p:sp>
      <p:sp>
        <p:nvSpPr>
          <p:cNvPr id="80" name="TextBox 79"/>
          <p:cNvSpPr txBox="1"/>
          <p:nvPr/>
        </p:nvSpPr>
        <p:spPr>
          <a:xfrm>
            <a:off x="4648200" y="6122413"/>
            <a:ext cx="2438400" cy="584775"/>
          </a:xfrm>
          <a:prstGeom prst="rect">
            <a:avLst/>
          </a:prstGeom>
          <a:noFill/>
        </p:spPr>
        <p:txBody>
          <a:bodyPr wrap="square" rtlCol="0">
            <a:spAutoFit/>
          </a:bodyPr>
          <a:lstStyle/>
          <a:p>
            <a:pPr algn="ctr"/>
            <a:r>
              <a:rPr lang="en-US" sz="1600" dirty="0" smtClean="0">
                <a:solidFill>
                  <a:schemeClr val="accent3">
                    <a:lumMod val="50000"/>
                  </a:schemeClr>
                </a:solidFill>
              </a:rPr>
              <a:t>High income and high home valuations</a:t>
            </a:r>
            <a:endParaRPr lang="en-US" sz="1700" dirty="0">
              <a:solidFill>
                <a:schemeClr val="accent3">
                  <a:lumMod val="50000"/>
                </a:schemeClr>
              </a:solidFill>
            </a:endParaRPr>
          </a:p>
        </p:txBody>
      </p:sp>
      <p:sp>
        <p:nvSpPr>
          <p:cNvPr id="81" name="TextBox 80"/>
          <p:cNvSpPr txBox="1"/>
          <p:nvPr/>
        </p:nvSpPr>
        <p:spPr>
          <a:xfrm>
            <a:off x="2438400" y="6021388"/>
            <a:ext cx="2286000" cy="830997"/>
          </a:xfrm>
          <a:prstGeom prst="rect">
            <a:avLst/>
          </a:prstGeom>
          <a:noFill/>
        </p:spPr>
        <p:txBody>
          <a:bodyPr wrap="square" rtlCol="0">
            <a:spAutoFit/>
          </a:bodyPr>
          <a:lstStyle/>
          <a:p>
            <a:pPr algn="ctr"/>
            <a:r>
              <a:rPr lang="en-US" sz="1600" dirty="0" smtClean="0">
                <a:solidFill>
                  <a:schemeClr val="accent1">
                    <a:lumMod val="75000"/>
                  </a:schemeClr>
                </a:solidFill>
              </a:rPr>
              <a:t>Low but improving income; strengthening housing market</a:t>
            </a:r>
            <a:endParaRPr lang="en-US" sz="1700" dirty="0">
              <a:solidFill>
                <a:schemeClr val="accent1">
                  <a:lumMod val="75000"/>
                </a:schemeClr>
              </a:solidFill>
            </a:endParaRPr>
          </a:p>
        </p:txBody>
      </p:sp>
      <p:sp>
        <p:nvSpPr>
          <p:cNvPr id="82" name="TextBox 81"/>
          <p:cNvSpPr txBox="1"/>
          <p:nvPr/>
        </p:nvSpPr>
        <p:spPr>
          <a:xfrm>
            <a:off x="6934200" y="6097588"/>
            <a:ext cx="2438400" cy="584775"/>
          </a:xfrm>
          <a:prstGeom prst="rect">
            <a:avLst/>
          </a:prstGeom>
          <a:noFill/>
        </p:spPr>
        <p:txBody>
          <a:bodyPr wrap="square" rtlCol="0">
            <a:spAutoFit/>
          </a:bodyPr>
          <a:lstStyle/>
          <a:p>
            <a:pPr algn="ctr"/>
            <a:r>
              <a:rPr lang="en-US" sz="1600" dirty="0" smtClean="0">
                <a:solidFill>
                  <a:schemeClr val="accent2">
                    <a:lumMod val="50000"/>
                  </a:schemeClr>
                </a:solidFill>
              </a:rPr>
              <a:t>Slow income growth &amp; tepid housing market</a:t>
            </a:r>
            <a:endParaRPr lang="en-US" sz="1700" dirty="0">
              <a:solidFill>
                <a:schemeClr val="accent2">
                  <a:lumMod val="50000"/>
                </a:schemeClr>
              </a:solidFill>
            </a:endParaRPr>
          </a:p>
        </p:txBody>
      </p:sp>
      <p:sp>
        <p:nvSpPr>
          <p:cNvPr id="59" name="Oval 58"/>
          <p:cNvSpPr/>
          <p:nvPr/>
        </p:nvSpPr>
        <p:spPr>
          <a:xfrm>
            <a:off x="-107732" y="1145976"/>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12</a:t>
            </a:r>
            <a:endParaRPr lang="en-US" sz="1400" b="1" dirty="0"/>
          </a:p>
        </p:txBody>
      </p:sp>
      <p:sp>
        <p:nvSpPr>
          <p:cNvPr id="60" name="Oval 59"/>
          <p:cNvSpPr/>
          <p:nvPr/>
        </p:nvSpPr>
        <p:spPr>
          <a:xfrm>
            <a:off x="-76200" y="533400"/>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8</a:t>
            </a:r>
            <a:endParaRPr lang="en-US" sz="1400" b="1" dirty="0"/>
          </a:p>
        </p:txBody>
      </p:sp>
      <p:sp>
        <p:nvSpPr>
          <p:cNvPr id="61" name="Oval 60"/>
          <p:cNvSpPr/>
          <p:nvPr/>
        </p:nvSpPr>
        <p:spPr>
          <a:xfrm>
            <a:off x="-152400" y="1752600"/>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15</a:t>
            </a:r>
            <a:endParaRPr lang="en-US" sz="1400" b="1" dirty="0"/>
          </a:p>
        </p:txBody>
      </p:sp>
      <p:sp>
        <p:nvSpPr>
          <p:cNvPr id="62" name="Oval 61"/>
          <p:cNvSpPr/>
          <p:nvPr/>
        </p:nvSpPr>
        <p:spPr>
          <a:xfrm>
            <a:off x="-152400" y="2362200"/>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17</a:t>
            </a:r>
            <a:endParaRPr lang="en-US" sz="1400" b="1" dirty="0"/>
          </a:p>
        </p:txBody>
      </p:sp>
      <p:sp>
        <p:nvSpPr>
          <p:cNvPr id="83" name="Oval 82"/>
          <p:cNvSpPr/>
          <p:nvPr/>
        </p:nvSpPr>
        <p:spPr>
          <a:xfrm>
            <a:off x="-152400" y="2970212"/>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19</a:t>
            </a:r>
            <a:endParaRPr lang="en-US" sz="1400" b="1" dirty="0"/>
          </a:p>
        </p:txBody>
      </p:sp>
      <p:sp>
        <p:nvSpPr>
          <p:cNvPr id="84" name="Oval 83"/>
          <p:cNvSpPr/>
          <p:nvPr/>
        </p:nvSpPr>
        <p:spPr>
          <a:xfrm>
            <a:off x="-152400" y="3581400"/>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24</a:t>
            </a:r>
            <a:endParaRPr lang="en-US" sz="1400" b="1" dirty="0"/>
          </a:p>
        </p:txBody>
      </p:sp>
      <p:sp>
        <p:nvSpPr>
          <p:cNvPr id="85" name="Oval 84"/>
          <p:cNvSpPr/>
          <p:nvPr/>
        </p:nvSpPr>
        <p:spPr>
          <a:xfrm>
            <a:off x="-152400" y="4191000"/>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26</a:t>
            </a:r>
            <a:endParaRPr lang="en-US" sz="1400" b="1" dirty="0"/>
          </a:p>
        </p:txBody>
      </p:sp>
      <p:sp>
        <p:nvSpPr>
          <p:cNvPr id="86" name="Oval 85"/>
          <p:cNvSpPr/>
          <p:nvPr/>
        </p:nvSpPr>
        <p:spPr>
          <a:xfrm>
            <a:off x="-152400" y="4799012"/>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32</a:t>
            </a:r>
            <a:endParaRPr lang="en-US" sz="1400" b="1" dirty="0"/>
          </a:p>
        </p:txBody>
      </p:sp>
      <p:sp>
        <p:nvSpPr>
          <p:cNvPr id="87" name="Oval 86"/>
          <p:cNvSpPr/>
          <p:nvPr/>
        </p:nvSpPr>
        <p:spPr>
          <a:xfrm>
            <a:off x="-152400" y="5408612"/>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47</a:t>
            </a:r>
            <a:endParaRPr lang="en-US" sz="1400" b="1" dirty="0"/>
          </a:p>
        </p:txBody>
      </p:sp>
      <p:sp>
        <p:nvSpPr>
          <p:cNvPr id="88" name="Oval 87"/>
          <p:cNvSpPr/>
          <p:nvPr/>
        </p:nvSpPr>
        <p:spPr>
          <a:xfrm>
            <a:off x="-152400" y="6019800"/>
            <a:ext cx="945932" cy="30638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Pg</a:t>
            </a:r>
            <a:r>
              <a:rPr lang="en-US" sz="1400" b="1" dirty="0" smtClean="0"/>
              <a:t> 46</a:t>
            </a:r>
            <a:endParaRPr lang="en-US" sz="1400" b="1" dirty="0"/>
          </a:p>
        </p:txBody>
      </p:sp>
    </p:spTree>
    <p:extLst>
      <p:ext uri="{BB962C8B-B14F-4D97-AF65-F5344CB8AC3E}">
        <p14:creationId xmlns:p14="http://schemas.microsoft.com/office/powerpoint/2010/main" val="5183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heel(1)">
                                      <p:cBhvr>
                                        <p:cTn id="16" dur="2000"/>
                                        <p:tgtEl>
                                          <p:spTgt spid="3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heel(1)">
                                      <p:cBhvr>
                                        <p:cTn id="25" dur="2000"/>
                                        <p:tgtEl>
                                          <p:spTgt spid="3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heel(1)">
                                      <p:cBhvr>
                                        <p:cTn id="28" dur="2000"/>
                                        <p:tgtEl>
                                          <p:spTgt spid="4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heel(1)">
                                      <p:cBhvr>
                                        <p:cTn id="31" dur="2000"/>
                                        <p:tgtEl>
                                          <p:spTgt spid="4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heel(1)">
                                      <p:cBhvr>
                                        <p:cTn id="34" dur="2000"/>
                                        <p:tgtEl>
                                          <p:spTgt spid="4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heel(1)">
                                      <p:cBhvr>
                                        <p:cTn id="37" dur="2000"/>
                                        <p:tgtEl>
                                          <p:spTgt spid="4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heel(1)">
                                      <p:cBhvr>
                                        <p:cTn id="40" dur="2000"/>
                                        <p:tgtEl>
                                          <p:spTgt spid="4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heel(1)">
                                      <p:cBhvr>
                                        <p:cTn id="43" dur="2000"/>
                                        <p:tgtEl>
                                          <p:spTgt spid="7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500" fill="hold"/>
                                        <p:tgtEl>
                                          <p:spTgt spid="63"/>
                                        </p:tgtEl>
                                        <p:attrNameLst>
                                          <p:attrName>ppt_x</p:attrName>
                                        </p:attrNameLst>
                                      </p:cBhvr>
                                      <p:tavLst>
                                        <p:tav tm="0">
                                          <p:val>
                                            <p:strVal val="#ppt_x"/>
                                          </p:val>
                                        </p:tav>
                                        <p:tav tm="100000">
                                          <p:val>
                                            <p:strVal val="#ppt_x"/>
                                          </p:val>
                                        </p:tav>
                                      </p:tavLst>
                                    </p:anim>
                                    <p:anim calcmode="lin" valueType="num">
                                      <p:cBhvr additive="base">
                                        <p:cTn id="65" dur="500" fill="hold"/>
                                        <p:tgtEl>
                                          <p:spTgt spid="6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ppt_x"/>
                                          </p:val>
                                        </p:tav>
                                        <p:tav tm="100000">
                                          <p:val>
                                            <p:strVal val="#ppt_x"/>
                                          </p:val>
                                        </p:tav>
                                      </p:tavLst>
                                    </p:anim>
                                    <p:anim calcmode="lin" valueType="num">
                                      <p:cBhvr additive="base">
                                        <p:cTn id="73" dur="500" fill="hold"/>
                                        <p:tgtEl>
                                          <p:spTgt spid="6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ppt_x"/>
                                          </p:val>
                                        </p:tav>
                                        <p:tav tm="100000">
                                          <p:val>
                                            <p:strVal val="#ppt_x"/>
                                          </p:val>
                                        </p:tav>
                                      </p:tavLst>
                                    </p:anim>
                                    <p:anim calcmode="lin" valueType="num">
                                      <p:cBhvr additive="base">
                                        <p:cTn id="89" dur="500" fill="hold"/>
                                        <p:tgtEl>
                                          <p:spTgt spid="27"/>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additive="base">
                                        <p:cTn id="92" dur="500" fill="hold"/>
                                        <p:tgtEl>
                                          <p:spTgt spid="36"/>
                                        </p:tgtEl>
                                        <p:attrNameLst>
                                          <p:attrName>ppt_x</p:attrName>
                                        </p:attrNameLst>
                                      </p:cBhvr>
                                      <p:tavLst>
                                        <p:tav tm="0">
                                          <p:val>
                                            <p:strVal val="#ppt_x"/>
                                          </p:val>
                                        </p:tav>
                                        <p:tav tm="100000">
                                          <p:val>
                                            <p:strVal val="#ppt_x"/>
                                          </p:val>
                                        </p:tav>
                                      </p:tavLst>
                                    </p:anim>
                                    <p:anim calcmode="lin" valueType="num">
                                      <p:cBhvr additive="base">
                                        <p:cTn id="93" dur="500" fill="hold"/>
                                        <p:tgtEl>
                                          <p:spTgt spid="36"/>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additive="base">
                                        <p:cTn id="96" dur="500" fill="hold"/>
                                        <p:tgtEl>
                                          <p:spTgt spid="31"/>
                                        </p:tgtEl>
                                        <p:attrNameLst>
                                          <p:attrName>ppt_x</p:attrName>
                                        </p:attrNameLst>
                                      </p:cBhvr>
                                      <p:tavLst>
                                        <p:tav tm="0">
                                          <p:val>
                                            <p:strVal val="#ppt_x"/>
                                          </p:val>
                                        </p:tav>
                                        <p:tav tm="100000">
                                          <p:val>
                                            <p:strVal val="#ppt_x"/>
                                          </p:val>
                                        </p:tav>
                                      </p:tavLst>
                                    </p:anim>
                                    <p:anim calcmode="lin" valueType="num">
                                      <p:cBhvr additive="base">
                                        <p:cTn id="97" dur="500" fill="hold"/>
                                        <p:tgtEl>
                                          <p:spTgt spid="31"/>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500" fill="hold"/>
                                        <p:tgtEl>
                                          <p:spTgt spid="50"/>
                                        </p:tgtEl>
                                        <p:attrNameLst>
                                          <p:attrName>ppt_x</p:attrName>
                                        </p:attrNameLst>
                                      </p:cBhvr>
                                      <p:tavLst>
                                        <p:tav tm="0">
                                          <p:val>
                                            <p:strVal val="#ppt_x"/>
                                          </p:val>
                                        </p:tav>
                                        <p:tav tm="100000">
                                          <p:val>
                                            <p:strVal val="#ppt_x"/>
                                          </p:val>
                                        </p:tav>
                                      </p:tavLst>
                                    </p:anim>
                                    <p:anim calcmode="lin" valueType="num">
                                      <p:cBhvr additive="base">
                                        <p:cTn id="101" dur="500" fill="hold"/>
                                        <p:tgtEl>
                                          <p:spTgt spid="5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 calcmode="lin" valueType="num">
                                      <p:cBhvr additive="base">
                                        <p:cTn id="104" dur="500" fill="hold"/>
                                        <p:tgtEl>
                                          <p:spTgt spid="64"/>
                                        </p:tgtEl>
                                        <p:attrNameLst>
                                          <p:attrName>ppt_x</p:attrName>
                                        </p:attrNameLst>
                                      </p:cBhvr>
                                      <p:tavLst>
                                        <p:tav tm="0">
                                          <p:val>
                                            <p:strVal val="#ppt_x"/>
                                          </p:val>
                                        </p:tav>
                                        <p:tav tm="100000">
                                          <p:val>
                                            <p:strVal val="#ppt_x"/>
                                          </p:val>
                                        </p:tav>
                                      </p:tavLst>
                                    </p:anim>
                                    <p:anim calcmode="lin" valueType="num">
                                      <p:cBhvr additive="base">
                                        <p:cTn id="105" dur="500" fill="hold"/>
                                        <p:tgtEl>
                                          <p:spTgt spid="64"/>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67"/>
                                        </p:tgtEl>
                                        <p:attrNameLst>
                                          <p:attrName>style.visibility</p:attrName>
                                        </p:attrNameLst>
                                      </p:cBhvr>
                                      <p:to>
                                        <p:strVal val="visible"/>
                                      </p:to>
                                    </p:set>
                                    <p:anim calcmode="lin" valueType="num">
                                      <p:cBhvr additive="base">
                                        <p:cTn id="108" dur="500" fill="hold"/>
                                        <p:tgtEl>
                                          <p:spTgt spid="67"/>
                                        </p:tgtEl>
                                        <p:attrNameLst>
                                          <p:attrName>ppt_x</p:attrName>
                                        </p:attrNameLst>
                                      </p:cBhvr>
                                      <p:tavLst>
                                        <p:tav tm="0">
                                          <p:val>
                                            <p:strVal val="#ppt_x"/>
                                          </p:val>
                                        </p:tav>
                                        <p:tav tm="100000">
                                          <p:val>
                                            <p:strVal val="#ppt_x"/>
                                          </p:val>
                                        </p:tav>
                                      </p:tavLst>
                                    </p:anim>
                                    <p:anim calcmode="lin" valueType="num">
                                      <p:cBhvr additive="base">
                                        <p:cTn id="109" dur="500" fill="hold"/>
                                        <p:tgtEl>
                                          <p:spTgt spid="6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additive="base">
                                        <p:cTn id="112" dur="500" fill="hold"/>
                                        <p:tgtEl>
                                          <p:spTgt spid="70"/>
                                        </p:tgtEl>
                                        <p:attrNameLst>
                                          <p:attrName>ppt_x</p:attrName>
                                        </p:attrNameLst>
                                      </p:cBhvr>
                                      <p:tavLst>
                                        <p:tav tm="0">
                                          <p:val>
                                            <p:strVal val="#ppt_x"/>
                                          </p:val>
                                        </p:tav>
                                        <p:tav tm="100000">
                                          <p:val>
                                            <p:strVal val="#ppt_x"/>
                                          </p:val>
                                        </p:tav>
                                      </p:tavLst>
                                    </p:anim>
                                    <p:anim calcmode="lin" valueType="num">
                                      <p:cBhvr additive="base">
                                        <p:cTn id="113" dur="500" fill="hold"/>
                                        <p:tgtEl>
                                          <p:spTgt spid="70"/>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73"/>
                                        </p:tgtEl>
                                        <p:attrNameLst>
                                          <p:attrName>style.visibility</p:attrName>
                                        </p:attrNameLst>
                                      </p:cBhvr>
                                      <p:to>
                                        <p:strVal val="visible"/>
                                      </p:to>
                                    </p:set>
                                    <p:anim calcmode="lin" valueType="num">
                                      <p:cBhvr additive="base">
                                        <p:cTn id="116" dur="500" fill="hold"/>
                                        <p:tgtEl>
                                          <p:spTgt spid="73"/>
                                        </p:tgtEl>
                                        <p:attrNameLst>
                                          <p:attrName>ppt_x</p:attrName>
                                        </p:attrNameLst>
                                      </p:cBhvr>
                                      <p:tavLst>
                                        <p:tav tm="0">
                                          <p:val>
                                            <p:strVal val="#ppt_x"/>
                                          </p:val>
                                        </p:tav>
                                        <p:tav tm="100000">
                                          <p:val>
                                            <p:strVal val="#ppt_x"/>
                                          </p:val>
                                        </p:tav>
                                      </p:tavLst>
                                    </p:anim>
                                    <p:anim calcmode="lin" valueType="num">
                                      <p:cBhvr additive="base">
                                        <p:cTn id="117" dur="500" fill="hold"/>
                                        <p:tgtEl>
                                          <p:spTgt spid="73"/>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500" fill="hold"/>
                                        <p:tgtEl>
                                          <p:spTgt spid="76"/>
                                        </p:tgtEl>
                                        <p:attrNameLst>
                                          <p:attrName>ppt_x</p:attrName>
                                        </p:attrNameLst>
                                      </p:cBhvr>
                                      <p:tavLst>
                                        <p:tav tm="0">
                                          <p:val>
                                            <p:strVal val="#ppt_x"/>
                                          </p:val>
                                        </p:tav>
                                        <p:tav tm="100000">
                                          <p:val>
                                            <p:strVal val="#ppt_x"/>
                                          </p:val>
                                        </p:tav>
                                      </p:tavLst>
                                    </p:anim>
                                    <p:anim calcmode="lin" valueType="num">
                                      <p:cBhvr additive="base">
                                        <p:cTn id="121" dur="500" fill="hold"/>
                                        <p:tgtEl>
                                          <p:spTgt spid="76"/>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80"/>
                                        </p:tgtEl>
                                        <p:attrNameLst>
                                          <p:attrName>style.visibility</p:attrName>
                                        </p:attrNameLst>
                                      </p:cBhvr>
                                      <p:to>
                                        <p:strVal val="visible"/>
                                      </p:to>
                                    </p:set>
                                    <p:anim calcmode="lin" valueType="num">
                                      <p:cBhvr additive="base">
                                        <p:cTn id="124" dur="500" fill="hold"/>
                                        <p:tgtEl>
                                          <p:spTgt spid="80"/>
                                        </p:tgtEl>
                                        <p:attrNameLst>
                                          <p:attrName>ppt_x</p:attrName>
                                        </p:attrNameLst>
                                      </p:cBhvr>
                                      <p:tavLst>
                                        <p:tav tm="0">
                                          <p:val>
                                            <p:strVal val="#ppt_x"/>
                                          </p:val>
                                        </p:tav>
                                        <p:tav tm="100000">
                                          <p:val>
                                            <p:strVal val="#ppt_x"/>
                                          </p:val>
                                        </p:tav>
                                      </p:tavLst>
                                    </p:anim>
                                    <p:anim calcmode="lin" valueType="num">
                                      <p:cBhvr additive="base">
                                        <p:cTn id="125" dur="500" fill="hold"/>
                                        <p:tgtEl>
                                          <p:spTgt spid="80"/>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 calcmode="lin" valueType="num">
                                      <p:cBhvr additive="base">
                                        <p:cTn id="128" dur="500" fill="hold"/>
                                        <p:tgtEl>
                                          <p:spTgt spid="28"/>
                                        </p:tgtEl>
                                        <p:attrNameLst>
                                          <p:attrName>ppt_x</p:attrName>
                                        </p:attrNameLst>
                                      </p:cBhvr>
                                      <p:tavLst>
                                        <p:tav tm="0">
                                          <p:val>
                                            <p:strVal val="#ppt_x"/>
                                          </p:val>
                                        </p:tav>
                                        <p:tav tm="100000">
                                          <p:val>
                                            <p:strVal val="#ppt_x"/>
                                          </p:val>
                                        </p:tav>
                                      </p:tavLst>
                                    </p:anim>
                                    <p:anim calcmode="lin" valueType="num">
                                      <p:cBhvr additive="base">
                                        <p:cTn id="129" dur="500" fill="hold"/>
                                        <p:tgtEl>
                                          <p:spTgt spid="28"/>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additive="base">
                                        <p:cTn id="132" dur="500" fill="hold"/>
                                        <p:tgtEl>
                                          <p:spTgt spid="32"/>
                                        </p:tgtEl>
                                        <p:attrNameLst>
                                          <p:attrName>ppt_x</p:attrName>
                                        </p:attrNameLst>
                                      </p:cBhvr>
                                      <p:tavLst>
                                        <p:tav tm="0">
                                          <p:val>
                                            <p:strVal val="#ppt_x"/>
                                          </p:val>
                                        </p:tav>
                                        <p:tav tm="100000">
                                          <p:val>
                                            <p:strVal val="#ppt_x"/>
                                          </p:val>
                                        </p:tav>
                                      </p:tavLst>
                                    </p:anim>
                                    <p:anim calcmode="lin" valueType="num">
                                      <p:cBhvr additive="base">
                                        <p:cTn id="133" dur="500" fill="hold"/>
                                        <p:tgtEl>
                                          <p:spTgt spid="32"/>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 calcmode="lin" valueType="num">
                                      <p:cBhvr additive="base">
                                        <p:cTn id="140" dur="500" fill="hold"/>
                                        <p:tgtEl>
                                          <p:spTgt spid="51"/>
                                        </p:tgtEl>
                                        <p:attrNameLst>
                                          <p:attrName>ppt_x</p:attrName>
                                        </p:attrNameLst>
                                      </p:cBhvr>
                                      <p:tavLst>
                                        <p:tav tm="0">
                                          <p:val>
                                            <p:strVal val="#ppt_x"/>
                                          </p:val>
                                        </p:tav>
                                        <p:tav tm="100000">
                                          <p:val>
                                            <p:strVal val="#ppt_x"/>
                                          </p:val>
                                        </p:tav>
                                      </p:tavLst>
                                    </p:anim>
                                    <p:anim calcmode="lin" valueType="num">
                                      <p:cBhvr additive="base">
                                        <p:cTn id="141" dur="500" fill="hold"/>
                                        <p:tgtEl>
                                          <p:spTgt spid="51"/>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68"/>
                                        </p:tgtEl>
                                        <p:attrNameLst>
                                          <p:attrName>style.visibility</p:attrName>
                                        </p:attrNameLst>
                                      </p:cBhvr>
                                      <p:to>
                                        <p:strVal val="visible"/>
                                      </p:to>
                                    </p:set>
                                    <p:anim calcmode="lin" valueType="num">
                                      <p:cBhvr additive="base">
                                        <p:cTn id="148" dur="500" fill="hold"/>
                                        <p:tgtEl>
                                          <p:spTgt spid="68"/>
                                        </p:tgtEl>
                                        <p:attrNameLst>
                                          <p:attrName>ppt_x</p:attrName>
                                        </p:attrNameLst>
                                      </p:cBhvr>
                                      <p:tavLst>
                                        <p:tav tm="0">
                                          <p:val>
                                            <p:strVal val="#ppt_x"/>
                                          </p:val>
                                        </p:tav>
                                        <p:tav tm="100000">
                                          <p:val>
                                            <p:strVal val="#ppt_x"/>
                                          </p:val>
                                        </p:tav>
                                      </p:tavLst>
                                    </p:anim>
                                    <p:anim calcmode="lin" valueType="num">
                                      <p:cBhvr additive="base">
                                        <p:cTn id="149" dur="500" fill="hold"/>
                                        <p:tgtEl>
                                          <p:spTgt spid="68"/>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71"/>
                                        </p:tgtEl>
                                        <p:attrNameLst>
                                          <p:attrName>style.visibility</p:attrName>
                                        </p:attrNameLst>
                                      </p:cBhvr>
                                      <p:to>
                                        <p:strVal val="visible"/>
                                      </p:to>
                                    </p:set>
                                    <p:anim calcmode="lin" valueType="num">
                                      <p:cBhvr additive="base">
                                        <p:cTn id="152" dur="500" fill="hold"/>
                                        <p:tgtEl>
                                          <p:spTgt spid="71"/>
                                        </p:tgtEl>
                                        <p:attrNameLst>
                                          <p:attrName>ppt_x</p:attrName>
                                        </p:attrNameLst>
                                      </p:cBhvr>
                                      <p:tavLst>
                                        <p:tav tm="0">
                                          <p:val>
                                            <p:strVal val="#ppt_x"/>
                                          </p:val>
                                        </p:tav>
                                        <p:tav tm="100000">
                                          <p:val>
                                            <p:strVal val="#ppt_x"/>
                                          </p:val>
                                        </p:tav>
                                      </p:tavLst>
                                    </p:anim>
                                    <p:anim calcmode="lin" valueType="num">
                                      <p:cBhvr additive="base">
                                        <p:cTn id="153" dur="500" fill="hold"/>
                                        <p:tgtEl>
                                          <p:spTgt spid="71"/>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74"/>
                                        </p:tgtEl>
                                        <p:attrNameLst>
                                          <p:attrName>style.visibility</p:attrName>
                                        </p:attrNameLst>
                                      </p:cBhvr>
                                      <p:to>
                                        <p:strVal val="visible"/>
                                      </p:to>
                                    </p:set>
                                    <p:anim calcmode="lin" valueType="num">
                                      <p:cBhvr additive="base">
                                        <p:cTn id="156" dur="500" fill="hold"/>
                                        <p:tgtEl>
                                          <p:spTgt spid="74"/>
                                        </p:tgtEl>
                                        <p:attrNameLst>
                                          <p:attrName>ppt_x</p:attrName>
                                        </p:attrNameLst>
                                      </p:cBhvr>
                                      <p:tavLst>
                                        <p:tav tm="0">
                                          <p:val>
                                            <p:strVal val="#ppt_x"/>
                                          </p:val>
                                        </p:tav>
                                        <p:tav tm="100000">
                                          <p:val>
                                            <p:strVal val="#ppt_x"/>
                                          </p:val>
                                        </p:tav>
                                      </p:tavLst>
                                    </p:anim>
                                    <p:anim calcmode="lin" valueType="num">
                                      <p:cBhvr additive="base">
                                        <p:cTn id="157" dur="500" fill="hold"/>
                                        <p:tgtEl>
                                          <p:spTgt spid="74"/>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77"/>
                                        </p:tgtEl>
                                        <p:attrNameLst>
                                          <p:attrName>style.visibility</p:attrName>
                                        </p:attrNameLst>
                                      </p:cBhvr>
                                      <p:to>
                                        <p:strVal val="visible"/>
                                      </p:to>
                                    </p:set>
                                    <p:anim calcmode="lin" valueType="num">
                                      <p:cBhvr additive="base">
                                        <p:cTn id="160" dur="500" fill="hold"/>
                                        <p:tgtEl>
                                          <p:spTgt spid="77"/>
                                        </p:tgtEl>
                                        <p:attrNameLst>
                                          <p:attrName>ppt_x</p:attrName>
                                        </p:attrNameLst>
                                      </p:cBhvr>
                                      <p:tavLst>
                                        <p:tav tm="0">
                                          <p:val>
                                            <p:strVal val="#ppt_x"/>
                                          </p:val>
                                        </p:tav>
                                        <p:tav tm="100000">
                                          <p:val>
                                            <p:strVal val="#ppt_x"/>
                                          </p:val>
                                        </p:tav>
                                      </p:tavLst>
                                    </p:anim>
                                    <p:anim calcmode="lin" valueType="num">
                                      <p:cBhvr additive="base">
                                        <p:cTn id="161" dur="500" fill="hold"/>
                                        <p:tgtEl>
                                          <p:spTgt spid="77"/>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82"/>
                                        </p:tgtEl>
                                        <p:attrNameLst>
                                          <p:attrName>style.visibility</p:attrName>
                                        </p:attrNameLst>
                                      </p:cBhvr>
                                      <p:to>
                                        <p:strVal val="visible"/>
                                      </p:to>
                                    </p:set>
                                    <p:anim calcmode="lin" valueType="num">
                                      <p:cBhvr additive="base">
                                        <p:cTn id="164" dur="500" fill="hold"/>
                                        <p:tgtEl>
                                          <p:spTgt spid="82"/>
                                        </p:tgtEl>
                                        <p:attrNameLst>
                                          <p:attrName>ppt_x</p:attrName>
                                        </p:attrNameLst>
                                      </p:cBhvr>
                                      <p:tavLst>
                                        <p:tav tm="0">
                                          <p:val>
                                            <p:strVal val="#ppt_x"/>
                                          </p:val>
                                        </p:tav>
                                        <p:tav tm="100000">
                                          <p:val>
                                            <p:strVal val="#ppt_x"/>
                                          </p:val>
                                        </p:tav>
                                      </p:tavLst>
                                    </p:anim>
                                    <p:anim calcmode="lin" valueType="num">
                                      <p:cBhvr additive="base">
                                        <p:cTn id="16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60"/>
                                        </p:tgtEl>
                                        <p:attrNameLst>
                                          <p:attrName>style.visibility</p:attrName>
                                        </p:attrNameLst>
                                      </p:cBhvr>
                                      <p:to>
                                        <p:strVal val="visible"/>
                                      </p:to>
                                    </p:set>
                                    <p:animEffect transition="in" filter="fade">
                                      <p:cBhvr>
                                        <p:cTn id="170" dur="1000"/>
                                        <p:tgtEl>
                                          <p:spTgt spid="60"/>
                                        </p:tgtEl>
                                      </p:cBhvr>
                                    </p:animEffect>
                                    <p:anim calcmode="lin" valueType="num">
                                      <p:cBhvr>
                                        <p:cTn id="171" dur="1000" fill="hold"/>
                                        <p:tgtEl>
                                          <p:spTgt spid="60"/>
                                        </p:tgtEl>
                                        <p:attrNameLst>
                                          <p:attrName>ppt_x</p:attrName>
                                        </p:attrNameLst>
                                      </p:cBhvr>
                                      <p:tavLst>
                                        <p:tav tm="0">
                                          <p:val>
                                            <p:strVal val="#ppt_x"/>
                                          </p:val>
                                        </p:tav>
                                        <p:tav tm="100000">
                                          <p:val>
                                            <p:strVal val="#ppt_x"/>
                                          </p:val>
                                        </p:tav>
                                      </p:tavLst>
                                    </p:anim>
                                    <p:anim calcmode="lin" valueType="num">
                                      <p:cBhvr>
                                        <p:cTn id="172" dur="1000" fill="hold"/>
                                        <p:tgtEl>
                                          <p:spTgt spid="6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fade">
                                      <p:cBhvr>
                                        <p:cTn id="175" dur="1000"/>
                                        <p:tgtEl>
                                          <p:spTgt spid="59"/>
                                        </p:tgtEl>
                                      </p:cBhvr>
                                    </p:animEffect>
                                    <p:anim calcmode="lin" valueType="num">
                                      <p:cBhvr>
                                        <p:cTn id="176" dur="1000" fill="hold"/>
                                        <p:tgtEl>
                                          <p:spTgt spid="59"/>
                                        </p:tgtEl>
                                        <p:attrNameLst>
                                          <p:attrName>ppt_x</p:attrName>
                                        </p:attrNameLst>
                                      </p:cBhvr>
                                      <p:tavLst>
                                        <p:tav tm="0">
                                          <p:val>
                                            <p:strVal val="#ppt_x"/>
                                          </p:val>
                                        </p:tav>
                                        <p:tav tm="100000">
                                          <p:val>
                                            <p:strVal val="#ppt_x"/>
                                          </p:val>
                                        </p:tav>
                                      </p:tavLst>
                                    </p:anim>
                                    <p:anim calcmode="lin" valueType="num">
                                      <p:cBhvr>
                                        <p:cTn id="177" dur="1000" fill="hold"/>
                                        <p:tgtEl>
                                          <p:spTgt spid="59"/>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1000" fill="hold"/>
                                        <p:tgtEl>
                                          <p:spTgt spid="61"/>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1000"/>
                                        <p:tgtEl>
                                          <p:spTgt spid="62"/>
                                        </p:tgtEl>
                                      </p:cBhvr>
                                    </p:animEffect>
                                    <p:anim calcmode="lin" valueType="num">
                                      <p:cBhvr>
                                        <p:cTn id="186" dur="1000" fill="hold"/>
                                        <p:tgtEl>
                                          <p:spTgt spid="62"/>
                                        </p:tgtEl>
                                        <p:attrNameLst>
                                          <p:attrName>ppt_x</p:attrName>
                                        </p:attrNameLst>
                                      </p:cBhvr>
                                      <p:tavLst>
                                        <p:tav tm="0">
                                          <p:val>
                                            <p:strVal val="#ppt_x"/>
                                          </p:val>
                                        </p:tav>
                                        <p:tav tm="100000">
                                          <p:val>
                                            <p:strVal val="#ppt_x"/>
                                          </p:val>
                                        </p:tav>
                                      </p:tavLst>
                                    </p:anim>
                                    <p:anim calcmode="lin" valueType="num">
                                      <p:cBhvr>
                                        <p:cTn id="187" dur="10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83"/>
                                        </p:tgtEl>
                                        <p:attrNameLst>
                                          <p:attrName>style.visibility</p:attrName>
                                        </p:attrNameLst>
                                      </p:cBhvr>
                                      <p:to>
                                        <p:strVal val="visible"/>
                                      </p:to>
                                    </p:set>
                                    <p:animEffect transition="in" filter="fade">
                                      <p:cBhvr>
                                        <p:cTn id="190" dur="1000"/>
                                        <p:tgtEl>
                                          <p:spTgt spid="83"/>
                                        </p:tgtEl>
                                      </p:cBhvr>
                                    </p:animEffect>
                                    <p:anim calcmode="lin" valueType="num">
                                      <p:cBhvr>
                                        <p:cTn id="191" dur="1000" fill="hold"/>
                                        <p:tgtEl>
                                          <p:spTgt spid="83"/>
                                        </p:tgtEl>
                                        <p:attrNameLst>
                                          <p:attrName>ppt_x</p:attrName>
                                        </p:attrNameLst>
                                      </p:cBhvr>
                                      <p:tavLst>
                                        <p:tav tm="0">
                                          <p:val>
                                            <p:strVal val="#ppt_x"/>
                                          </p:val>
                                        </p:tav>
                                        <p:tav tm="100000">
                                          <p:val>
                                            <p:strVal val="#ppt_x"/>
                                          </p:val>
                                        </p:tav>
                                      </p:tavLst>
                                    </p:anim>
                                    <p:anim calcmode="lin" valueType="num">
                                      <p:cBhvr>
                                        <p:cTn id="192" dur="1000" fill="hold"/>
                                        <p:tgtEl>
                                          <p:spTgt spid="8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84"/>
                                        </p:tgtEl>
                                        <p:attrNameLst>
                                          <p:attrName>style.visibility</p:attrName>
                                        </p:attrNameLst>
                                      </p:cBhvr>
                                      <p:to>
                                        <p:strVal val="visible"/>
                                      </p:to>
                                    </p:set>
                                    <p:animEffect transition="in" filter="fade">
                                      <p:cBhvr>
                                        <p:cTn id="195" dur="1000"/>
                                        <p:tgtEl>
                                          <p:spTgt spid="84"/>
                                        </p:tgtEl>
                                      </p:cBhvr>
                                    </p:animEffect>
                                    <p:anim calcmode="lin" valueType="num">
                                      <p:cBhvr>
                                        <p:cTn id="196" dur="1000" fill="hold"/>
                                        <p:tgtEl>
                                          <p:spTgt spid="84"/>
                                        </p:tgtEl>
                                        <p:attrNameLst>
                                          <p:attrName>ppt_x</p:attrName>
                                        </p:attrNameLst>
                                      </p:cBhvr>
                                      <p:tavLst>
                                        <p:tav tm="0">
                                          <p:val>
                                            <p:strVal val="#ppt_x"/>
                                          </p:val>
                                        </p:tav>
                                        <p:tav tm="100000">
                                          <p:val>
                                            <p:strVal val="#ppt_x"/>
                                          </p:val>
                                        </p:tav>
                                      </p:tavLst>
                                    </p:anim>
                                    <p:anim calcmode="lin" valueType="num">
                                      <p:cBhvr>
                                        <p:cTn id="197" dur="1000" fill="hold"/>
                                        <p:tgtEl>
                                          <p:spTgt spid="8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85"/>
                                        </p:tgtEl>
                                        <p:attrNameLst>
                                          <p:attrName>style.visibility</p:attrName>
                                        </p:attrNameLst>
                                      </p:cBhvr>
                                      <p:to>
                                        <p:strVal val="visible"/>
                                      </p:to>
                                    </p:set>
                                    <p:animEffect transition="in" filter="fade">
                                      <p:cBhvr>
                                        <p:cTn id="200" dur="1000"/>
                                        <p:tgtEl>
                                          <p:spTgt spid="85"/>
                                        </p:tgtEl>
                                      </p:cBhvr>
                                    </p:animEffect>
                                    <p:anim calcmode="lin" valueType="num">
                                      <p:cBhvr>
                                        <p:cTn id="201" dur="1000" fill="hold"/>
                                        <p:tgtEl>
                                          <p:spTgt spid="85"/>
                                        </p:tgtEl>
                                        <p:attrNameLst>
                                          <p:attrName>ppt_x</p:attrName>
                                        </p:attrNameLst>
                                      </p:cBhvr>
                                      <p:tavLst>
                                        <p:tav tm="0">
                                          <p:val>
                                            <p:strVal val="#ppt_x"/>
                                          </p:val>
                                        </p:tav>
                                        <p:tav tm="100000">
                                          <p:val>
                                            <p:strVal val="#ppt_x"/>
                                          </p:val>
                                        </p:tav>
                                      </p:tavLst>
                                    </p:anim>
                                    <p:anim calcmode="lin" valueType="num">
                                      <p:cBhvr>
                                        <p:cTn id="202" dur="1000" fill="hold"/>
                                        <p:tgtEl>
                                          <p:spTgt spid="8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86"/>
                                        </p:tgtEl>
                                        <p:attrNameLst>
                                          <p:attrName>style.visibility</p:attrName>
                                        </p:attrNameLst>
                                      </p:cBhvr>
                                      <p:to>
                                        <p:strVal val="visible"/>
                                      </p:to>
                                    </p:set>
                                    <p:animEffect transition="in" filter="fade">
                                      <p:cBhvr>
                                        <p:cTn id="205" dur="1000"/>
                                        <p:tgtEl>
                                          <p:spTgt spid="86"/>
                                        </p:tgtEl>
                                      </p:cBhvr>
                                    </p:animEffect>
                                    <p:anim calcmode="lin" valueType="num">
                                      <p:cBhvr>
                                        <p:cTn id="206" dur="1000" fill="hold"/>
                                        <p:tgtEl>
                                          <p:spTgt spid="86"/>
                                        </p:tgtEl>
                                        <p:attrNameLst>
                                          <p:attrName>ppt_x</p:attrName>
                                        </p:attrNameLst>
                                      </p:cBhvr>
                                      <p:tavLst>
                                        <p:tav tm="0">
                                          <p:val>
                                            <p:strVal val="#ppt_x"/>
                                          </p:val>
                                        </p:tav>
                                        <p:tav tm="100000">
                                          <p:val>
                                            <p:strVal val="#ppt_x"/>
                                          </p:val>
                                        </p:tav>
                                      </p:tavLst>
                                    </p:anim>
                                    <p:anim calcmode="lin" valueType="num">
                                      <p:cBhvr>
                                        <p:cTn id="207" dur="1000" fill="hold"/>
                                        <p:tgtEl>
                                          <p:spTgt spid="8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87"/>
                                        </p:tgtEl>
                                        <p:attrNameLst>
                                          <p:attrName>style.visibility</p:attrName>
                                        </p:attrNameLst>
                                      </p:cBhvr>
                                      <p:to>
                                        <p:strVal val="visible"/>
                                      </p:to>
                                    </p:set>
                                    <p:animEffect transition="in" filter="fade">
                                      <p:cBhvr>
                                        <p:cTn id="210" dur="1000"/>
                                        <p:tgtEl>
                                          <p:spTgt spid="87"/>
                                        </p:tgtEl>
                                      </p:cBhvr>
                                    </p:animEffect>
                                    <p:anim calcmode="lin" valueType="num">
                                      <p:cBhvr>
                                        <p:cTn id="211" dur="1000" fill="hold"/>
                                        <p:tgtEl>
                                          <p:spTgt spid="87"/>
                                        </p:tgtEl>
                                        <p:attrNameLst>
                                          <p:attrName>ppt_x</p:attrName>
                                        </p:attrNameLst>
                                      </p:cBhvr>
                                      <p:tavLst>
                                        <p:tav tm="0">
                                          <p:val>
                                            <p:strVal val="#ppt_x"/>
                                          </p:val>
                                        </p:tav>
                                        <p:tav tm="100000">
                                          <p:val>
                                            <p:strVal val="#ppt_x"/>
                                          </p:val>
                                        </p:tav>
                                      </p:tavLst>
                                    </p:anim>
                                    <p:anim calcmode="lin" valueType="num">
                                      <p:cBhvr>
                                        <p:cTn id="212" dur="1000" fill="hold"/>
                                        <p:tgtEl>
                                          <p:spTgt spid="8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88"/>
                                        </p:tgtEl>
                                        <p:attrNameLst>
                                          <p:attrName>style.visibility</p:attrName>
                                        </p:attrNameLst>
                                      </p:cBhvr>
                                      <p:to>
                                        <p:strVal val="visible"/>
                                      </p:to>
                                    </p:set>
                                    <p:animEffect transition="in" filter="fade">
                                      <p:cBhvr>
                                        <p:cTn id="215" dur="1000"/>
                                        <p:tgtEl>
                                          <p:spTgt spid="88"/>
                                        </p:tgtEl>
                                      </p:cBhvr>
                                    </p:animEffect>
                                    <p:anim calcmode="lin" valueType="num">
                                      <p:cBhvr>
                                        <p:cTn id="216" dur="1000" fill="hold"/>
                                        <p:tgtEl>
                                          <p:spTgt spid="88"/>
                                        </p:tgtEl>
                                        <p:attrNameLst>
                                          <p:attrName>ppt_x</p:attrName>
                                        </p:attrNameLst>
                                      </p:cBhvr>
                                      <p:tavLst>
                                        <p:tav tm="0">
                                          <p:val>
                                            <p:strVal val="#ppt_x"/>
                                          </p:val>
                                        </p:tav>
                                        <p:tav tm="100000">
                                          <p:val>
                                            <p:strVal val="#ppt_x"/>
                                          </p:val>
                                        </p:tav>
                                      </p:tavLst>
                                    </p:anim>
                                    <p:anim calcmode="lin" valueType="num">
                                      <p:cBhvr>
                                        <p:cTn id="21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4" grpId="0"/>
      <p:bldP spid="25" grpId="0"/>
      <p:bldP spid="27" grpId="0"/>
      <p:bldP spid="28" grpId="0"/>
      <p:bldP spid="29" grpId="0"/>
      <p:bldP spid="30" grpId="0"/>
      <p:bldP spid="31" grpId="0"/>
      <p:bldP spid="32" grpId="0"/>
      <p:bldP spid="33" grpId="0"/>
      <p:bldP spid="35" grpId="0"/>
      <p:bldP spid="36" grpId="0"/>
      <p:bldP spid="37" grpId="0"/>
      <p:bldP spid="38" grpId="0"/>
      <p:bldP spid="40" grpId="0"/>
      <p:bldP spid="41" grpId="0"/>
      <p:bldP spid="42" grpId="0"/>
      <p:bldP spid="43" grpId="0"/>
      <p:bldP spid="44" grpId="0"/>
      <p:bldP spid="46" grpId="0"/>
      <p:bldP spid="50" grpId="0"/>
      <p:bldP spid="51"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9" grpId="0"/>
      <p:bldP spid="80" grpId="0"/>
      <p:bldP spid="81" grpId="0"/>
      <p:bldP spid="82" grpId="0"/>
      <p:bldP spid="59" grpId="0" animBg="1"/>
      <p:bldP spid="60" grpId="0" animBg="1"/>
      <p:bldP spid="61" grpId="0" animBg="1"/>
      <p:bldP spid="62" grpId="0" animBg="1"/>
      <p:bldP spid="83" grpId="0" animBg="1"/>
      <p:bldP spid="84" grpId="0" animBg="1"/>
      <p:bldP spid="85" grpId="0" animBg="1"/>
      <p:bldP spid="86" grpId="0" animBg="1"/>
      <p:bldP spid="87"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1141412"/>
            <a:ext cx="914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network_information_technology_id161817_size1.jpg"/>
          <p:cNvPicPr>
            <a:picLocks noChangeAspect="1"/>
          </p:cNvPicPr>
          <p:nvPr/>
        </p:nvPicPr>
        <p:blipFill>
          <a:blip r:embed="rId2" cstate="print">
            <a:grayscl/>
          </a:blip>
          <a:stretch>
            <a:fillRect/>
          </a:stretch>
        </p:blipFill>
        <p:spPr>
          <a:xfrm>
            <a:off x="2" y="1"/>
            <a:ext cx="1447798" cy="1103083"/>
          </a:xfrm>
          <a:prstGeom prst="rect">
            <a:avLst/>
          </a:prstGeom>
        </p:spPr>
      </p:pic>
      <p:sp>
        <p:nvSpPr>
          <p:cNvPr id="10" name="TextBox 9"/>
          <p:cNvSpPr txBox="1"/>
          <p:nvPr/>
        </p:nvSpPr>
        <p:spPr>
          <a:xfrm>
            <a:off x="1600200" y="35004"/>
            <a:ext cx="7467600" cy="1107996"/>
          </a:xfrm>
          <a:prstGeom prst="rect">
            <a:avLst/>
          </a:prstGeom>
          <a:noFill/>
        </p:spPr>
        <p:txBody>
          <a:bodyPr wrap="square" rtlCol="0">
            <a:spAutoFit/>
          </a:bodyPr>
          <a:lstStyle/>
          <a:p>
            <a:pPr algn="ctr"/>
            <a:r>
              <a:rPr lang="en-US" sz="6600" dirty="0" smtClean="0"/>
              <a:t>Environmental Scan</a:t>
            </a:r>
            <a:endParaRPr lang="en-US" sz="6600" dirty="0"/>
          </a:p>
        </p:txBody>
      </p:sp>
      <p:sp>
        <p:nvSpPr>
          <p:cNvPr id="3" name="TextBox 2"/>
          <p:cNvSpPr txBox="1"/>
          <p:nvPr/>
        </p:nvSpPr>
        <p:spPr>
          <a:xfrm>
            <a:off x="762000" y="2514600"/>
            <a:ext cx="7696200" cy="1446550"/>
          </a:xfrm>
          <a:prstGeom prst="rect">
            <a:avLst/>
          </a:prstGeom>
          <a:noFill/>
        </p:spPr>
        <p:txBody>
          <a:bodyPr wrap="square" rtlCol="0">
            <a:spAutoFit/>
          </a:bodyPr>
          <a:lstStyle/>
          <a:p>
            <a:pPr algn="ctr"/>
            <a:r>
              <a:rPr lang="en-US" sz="4400" dirty="0" smtClean="0"/>
              <a:t>The full report and all documentation can be found at: </a:t>
            </a:r>
            <a:endParaRPr lang="en-US" sz="4400" dirty="0"/>
          </a:p>
        </p:txBody>
      </p:sp>
      <p:sp>
        <p:nvSpPr>
          <p:cNvPr id="4" name="Rectangle 3"/>
          <p:cNvSpPr/>
          <p:nvPr/>
        </p:nvSpPr>
        <p:spPr>
          <a:xfrm>
            <a:off x="1219200" y="4572000"/>
            <a:ext cx="67056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http://www.4cd.edu/research/default.aspx</a:t>
            </a:r>
          </a:p>
        </p:txBody>
      </p:sp>
    </p:spTree>
    <p:extLst>
      <p:ext uri="{BB962C8B-B14F-4D97-AF65-F5344CB8AC3E}">
        <p14:creationId xmlns:p14="http://schemas.microsoft.com/office/powerpoint/2010/main" val="3662561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1141412"/>
            <a:ext cx="914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network_information_technology_id161817_size1.jpg"/>
          <p:cNvPicPr>
            <a:picLocks noChangeAspect="1"/>
          </p:cNvPicPr>
          <p:nvPr/>
        </p:nvPicPr>
        <p:blipFill>
          <a:blip r:embed="rId2" cstate="print">
            <a:grayscl/>
          </a:blip>
          <a:stretch>
            <a:fillRect/>
          </a:stretch>
        </p:blipFill>
        <p:spPr>
          <a:xfrm>
            <a:off x="2" y="1"/>
            <a:ext cx="1447798" cy="1103083"/>
          </a:xfrm>
          <a:prstGeom prst="rect">
            <a:avLst/>
          </a:prstGeom>
        </p:spPr>
      </p:pic>
      <p:sp>
        <p:nvSpPr>
          <p:cNvPr id="10" name="TextBox 9"/>
          <p:cNvSpPr txBox="1"/>
          <p:nvPr/>
        </p:nvSpPr>
        <p:spPr>
          <a:xfrm>
            <a:off x="914400" y="1905000"/>
            <a:ext cx="7467600" cy="1107996"/>
          </a:xfrm>
          <a:prstGeom prst="rect">
            <a:avLst/>
          </a:prstGeom>
          <a:noFill/>
        </p:spPr>
        <p:txBody>
          <a:bodyPr wrap="square" rtlCol="0">
            <a:spAutoFit/>
          </a:bodyPr>
          <a:lstStyle/>
          <a:p>
            <a:pPr algn="ctr"/>
            <a:r>
              <a:rPr lang="en-US" sz="6600" dirty="0" smtClean="0"/>
              <a:t>Internal Trends</a:t>
            </a:r>
            <a:endParaRPr lang="en-US" sz="6600" dirty="0"/>
          </a:p>
        </p:txBody>
      </p:sp>
    </p:spTree>
    <p:extLst>
      <p:ext uri="{BB962C8B-B14F-4D97-AF65-F5344CB8AC3E}">
        <p14:creationId xmlns:p14="http://schemas.microsoft.com/office/powerpoint/2010/main" val="499318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bodyPr>
          <a:lstStyle/>
          <a:p>
            <a:pPr algn="ctr"/>
            <a:r>
              <a:rPr lang="en-US" sz="3200" dirty="0" smtClean="0"/>
              <a:t>Broad overview of our recent performance in terms of </a:t>
            </a:r>
            <a:r>
              <a:rPr lang="en-US" sz="4000" dirty="0" smtClean="0"/>
              <a:t>access, equity and success</a:t>
            </a:r>
            <a:endParaRPr lang="en-US" sz="4000" dirty="0"/>
          </a:p>
        </p:txBody>
      </p:sp>
      <p:sp>
        <p:nvSpPr>
          <p:cNvPr id="5" name="TextBox 4"/>
          <p:cNvSpPr txBox="1"/>
          <p:nvPr/>
        </p:nvSpPr>
        <p:spPr>
          <a:xfrm>
            <a:off x="381000" y="3087469"/>
            <a:ext cx="2209800" cy="646331"/>
          </a:xfrm>
          <a:prstGeom prst="rect">
            <a:avLst/>
          </a:prstGeom>
          <a:noFill/>
        </p:spPr>
        <p:txBody>
          <a:bodyPr wrap="square" rtlCol="0">
            <a:spAutoFit/>
          </a:bodyPr>
          <a:lstStyle/>
          <a:p>
            <a:r>
              <a:rPr lang="en-US" sz="3600" b="1" dirty="0" smtClean="0">
                <a:solidFill>
                  <a:schemeClr val="accent1">
                    <a:lumMod val="50000"/>
                  </a:schemeClr>
                </a:solidFill>
              </a:rPr>
              <a:t>Access</a:t>
            </a:r>
            <a:endParaRPr lang="en-US" sz="3600" b="1" dirty="0">
              <a:solidFill>
                <a:schemeClr val="accent1">
                  <a:lumMod val="50000"/>
                </a:schemeClr>
              </a:solidFill>
            </a:endParaRPr>
          </a:p>
        </p:txBody>
      </p:sp>
      <p:sp>
        <p:nvSpPr>
          <p:cNvPr id="6" name="TextBox 5"/>
          <p:cNvSpPr txBox="1"/>
          <p:nvPr/>
        </p:nvSpPr>
        <p:spPr>
          <a:xfrm>
            <a:off x="381000" y="4611469"/>
            <a:ext cx="2209800" cy="646331"/>
          </a:xfrm>
          <a:prstGeom prst="rect">
            <a:avLst/>
          </a:prstGeom>
          <a:noFill/>
        </p:spPr>
        <p:txBody>
          <a:bodyPr wrap="square" rtlCol="0">
            <a:spAutoFit/>
          </a:bodyPr>
          <a:lstStyle/>
          <a:p>
            <a:r>
              <a:rPr lang="en-US" sz="3600" b="1" dirty="0" smtClean="0">
                <a:solidFill>
                  <a:srgbClr val="1D591D"/>
                </a:solidFill>
              </a:rPr>
              <a:t>Equity</a:t>
            </a:r>
            <a:endParaRPr lang="en-US" sz="3600" b="1" dirty="0">
              <a:solidFill>
                <a:srgbClr val="1D591D"/>
              </a:solidFill>
            </a:endParaRPr>
          </a:p>
        </p:txBody>
      </p:sp>
      <p:sp>
        <p:nvSpPr>
          <p:cNvPr id="7" name="TextBox 6"/>
          <p:cNvSpPr txBox="1"/>
          <p:nvPr/>
        </p:nvSpPr>
        <p:spPr>
          <a:xfrm>
            <a:off x="381000" y="5983069"/>
            <a:ext cx="2209800" cy="646331"/>
          </a:xfrm>
          <a:prstGeom prst="rect">
            <a:avLst/>
          </a:prstGeom>
          <a:noFill/>
        </p:spPr>
        <p:txBody>
          <a:bodyPr wrap="square" rtlCol="0">
            <a:spAutoFit/>
          </a:bodyPr>
          <a:lstStyle/>
          <a:p>
            <a:r>
              <a:rPr lang="en-US" sz="3600" b="1" dirty="0" smtClean="0">
                <a:solidFill>
                  <a:schemeClr val="accent2">
                    <a:lumMod val="50000"/>
                  </a:schemeClr>
                </a:solidFill>
              </a:rPr>
              <a:t>Success</a:t>
            </a:r>
            <a:endParaRPr lang="en-US" sz="3600" b="1" dirty="0">
              <a:solidFill>
                <a:schemeClr val="accent2">
                  <a:lumMod val="50000"/>
                </a:schemeClr>
              </a:solidFill>
            </a:endParaRPr>
          </a:p>
        </p:txBody>
      </p:sp>
      <p:sp>
        <p:nvSpPr>
          <p:cNvPr id="8" name="TextBox 7"/>
          <p:cNvSpPr txBox="1"/>
          <p:nvPr/>
        </p:nvSpPr>
        <p:spPr>
          <a:xfrm>
            <a:off x="2819400" y="3200400"/>
            <a:ext cx="6096000" cy="830997"/>
          </a:xfrm>
          <a:prstGeom prst="rect">
            <a:avLst/>
          </a:prstGeom>
          <a:noFill/>
        </p:spPr>
        <p:txBody>
          <a:bodyPr wrap="square" rtlCol="0">
            <a:spAutoFit/>
          </a:bodyPr>
          <a:lstStyle/>
          <a:p>
            <a:r>
              <a:rPr lang="en-US" sz="2400" b="1" dirty="0" smtClean="0">
                <a:solidFill>
                  <a:schemeClr val="accent1">
                    <a:lumMod val="50000"/>
                  </a:schemeClr>
                </a:solidFill>
              </a:rPr>
              <a:t>Enrollment by age, gender, ethnicity and method of instruction</a:t>
            </a:r>
            <a:endParaRPr lang="en-US" sz="2400" b="1" dirty="0">
              <a:solidFill>
                <a:schemeClr val="accent1">
                  <a:lumMod val="50000"/>
                </a:schemeClr>
              </a:solidFill>
            </a:endParaRPr>
          </a:p>
        </p:txBody>
      </p:sp>
      <p:sp>
        <p:nvSpPr>
          <p:cNvPr id="9" name="TextBox 8"/>
          <p:cNvSpPr txBox="1"/>
          <p:nvPr/>
        </p:nvSpPr>
        <p:spPr>
          <a:xfrm>
            <a:off x="2819400" y="4724400"/>
            <a:ext cx="5867400" cy="830997"/>
          </a:xfrm>
          <a:prstGeom prst="rect">
            <a:avLst/>
          </a:prstGeom>
          <a:noFill/>
        </p:spPr>
        <p:txBody>
          <a:bodyPr wrap="square" rtlCol="0">
            <a:spAutoFit/>
          </a:bodyPr>
          <a:lstStyle/>
          <a:p>
            <a:r>
              <a:rPr lang="en-US" sz="2400" b="1" dirty="0" smtClean="0">
                <a:solidFill>
                  <a:srgbClr val="1D591D"/>
                </a:solidFill>
              </a:rPr>
              <a:t>Classroom performance by age, gender, ethnicity and method of instruction</a:t>
            </a:r>
            <a:endParaRPr lang="en-US" sz="2400" b="1" dirty="0">
              <a:solidFill>
                <a:srgbClr val="1D591D"/>
              </a:solidFill>
            </a:endParaRPr>
          </a:p>
        </p:txBody>
      </p:sp>
      <p:sp>
        <p:nvSpPr>
          <p:cNvPr id="10" name="TextBox 9"/>
          <p:cNvSpPr txBox="1"/>
          <p:nvPr/>
        </p:nvSpPr>
        <p:spPr>
          <a:xfrm>
            <a:off x="2819400" y="6091535"/>
            <a:ext cx="6096000" cy="461665"/>
          </a:xfrm>
          <a:prstGeom prst="rect">
            <a:avLst/>
          </a:prstGeom>
          <a:noFill/>
        </p:spPr>
        <p:txBody>
          <a:bodyPr wrap="square" rtlCol="0">
            <a:spAutoFit/>
          </a:bodyPr>
          <a:lstStyle/>
          <a:p>
            <a:r>
              <a:rPr lang="en-US" sz="2400" b="1" dirty="0" smtClean="0">
                <a:solidFill>
                  <a:schemeClr val="accent2">
                    <a:lumMod val="50000"/>
                  </a:schemeClr>
                </a:solidFill>
              </a:rPr>
              <a:t>Degree, certificate and transfer completion </a:t>
            </a:r>
            <a:endParaRPr lang="en-US" sz="2400" b="1" dirty="0">
              <a:solidFill>
                <a:schemeClr val="accent2">
                  <a:lumMod val="50000"/>
                </a:schemeClr>
              </a:solidFill>
            </a:endParaRPr>
          </a:p>
        </p:txBody>
      </p:sp>
      <p:sp>
        <p:nvSpPr>
          <p:cNvPr id="11" name="TextBox 10"/>
          <p:cNvSpPr txBox="1"/>
          <p:nvPr/>
        </p:nvSpPr>
        <p:spPr>
          <a:xfrm>
            <a:off x="152400" y="1636693"/>
            <a:ext cx="1905000" cy="954107"/>
          </a:xfrm>
          <a:prstGeom prst="rect">
            <a:avLst/>
          </a:prstGeom>
          <a:noFill/>
        </p:spPr>
        <p:txBody>
          <a:bodyPr wrap="square" rtlCol="0">
            <a:spAutoFit/>
          </a:bodyPr>
          <a:lstStyle/>
          <a:p>
            <a:pPr algn="ctr"/>
            <a:r>
              <a:rPr lang="en-US" sz="2800" dirty="0" smtClean="0"/>
              <a:t>Domain of </a:t>
            </a:r>
            <a:r>
              <a:rPr lang="en-US" sz="2800" u="sng" dirty="0" smtClean="0"/>
              <a:t>this Review</a:t>
            </a:r>
            <a:endParaRPr lang="en-US" sz="2800" u="sng" dirty="0"/>
          </a:p>
        </p:txBody>
      </p:sp>
      <p:sp>
        <p:nvSpPr>
          <p:cNvPr id="12" name="TextBox 11"/>
          <p:cNvSpPr txBox="1"/>
          <p:nvPr/>
        </p:nvSpPr>
        <p:spPr>
          <a:xfrm>
            <a:off x="2895600" y="2067580"/>
            <a:ext cx="5562600" cy="523220"/>
          </a:xfrm>
          <a:prstGeom prst="rect">
            <a:avLst/>
          </a:prstGeom>
          <a:noFill/>
        </p:spPr>
        <p:txBody>
          <a:bodyPr wrap="square" rtlCol="0">
            <a:spAutoFit/>
          </a:bodyPr>
          <a:lstStyle/>
          <a:p>
            <a:r>
              <a:rPr lang="en-US" sz="2800" u="sng" dirty="0" smtClean="0"/>
              <a:t>Data we will examine </a:t>
            </a:r>
            <a:endParaRPr lang="en-US" sz="2800" u="sng" dirty="0"/>
          </a:p>
        </p:txBody>
      </p:sp>
    </p:spTree>
    <p:extLst>
      <p:ext uri="{BB962C8B-B14F-4D97-AF65-F5344CB8AC3E}">
        <p14:creationId xmlns:p14="http://schemas.microsoft.com/office/powerpoint/2010/main" val="363269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463459443"/>
              </p:ext>
            </p:extLst>
          </p:nvPr>
        </p:nvGraphicFramePr>
        <p:xfrm>
          <a:off x="-52552" y="282133"/>
          <a:ext cx="9144000" cy="65758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76200"/>
            <a:ext cx="9144000" cy="523220"/>
          </a:xfrm>
          <a:prstGeom prst="rect">
            <a:avLst/>
          </a:prstGeom>
          <a:noFill/>
        </p:spPr>
        <p:txBody>
          <a:bodyPr wrap="square" rtlCol="0">
            <a:spAutoFit/>
          </a:bodyPr>
          <a:lstStyle/>
          <a:p>
            <a:pPr algn="ctr"/>
            <a:r>
              <a:rPr lang="en-US" sz="2800" dirty="0" smtClean="0"/>
              <a:t>Los </a:t>
            </a:r>
            <a:r>
              <a:rPr lang="en-US" sz="2800" dirty="0" err="1" smtClean="0"/>
              <a:t>Medanos</a:t>
            </a:r>
            <a:r>
              <a:rPr lang="en-US" sz="2800" dirty="0" smtClean="0"/>
              <a:t> Fall Headcount since 1978</a:t>
            </a:r>
            <a:endParaRPr lang="en-US" sz="2800" dirty="0"/>
          </a:p>
        </p:txBody>
      </p:sp>
      <p:sp>
        <p:nvSpPr>
          <p:cNvPr id="16" name="TextBox 15"/>
          <p:cNvSpPr txBox="1"/>
          <p:nvPr/>
        </p:nvSpPr>
        <p:spPr>
          <a:xfrm>
            <a:off x="762000" y="4724400"/>
            <a:ext cx="838200" cy="381000"/>
          </a:xfrm>
          <a:prstGeom prst="rect">
            <a:avLst/>
          </a:prstGeom>
          <a:noFill/>
        </p:spPr>
        <p:txBody>
          <a:bodyPr wrap="square" rtlCol="0">
            <a:spAutoFit/>
          </a:bodyPr>
          <a:lstStyle/>
          <a:p>
            <a:r>
              <a:rPr lang="en-US" b="1" dirty="0" smtClean="0">
                <a:solidFill>
                  <a:schemeClr val="accent2">
                    <a:lumMod val="75000"/>
                  </a:schemeClr>
                </a:solidFill>
              </a:rPr>
              <a:t>LMC</a:t>
            </a:r>
            <a:endParaRPr lang="en-US" b="1" dirty="0">
              <a:solidFill>
                <a:schemeClr val="accent2">
                  <a:lumMod val="75000"/>
                </a:schemeClr>
              </a:solidFill>
            </a:endParaRPr>
          </a:p>
        </p:txBody>
      </p:sp>
      <p:sp>
        <p:nvSpPr>
          <p:cNvPr id="25" name="TextBox 24"/>
          <p:cNvSpPr txBox="1"/>
          <p:nvPr/>
        </p:nvSpPr>
        <p:spPr>
          <a:xfrm>
            <a:off x="4724400" y="2082225"/>
            <a:ext cx="1676400" cy="584775"/>
          </a:xfrm>
          <a:prstGeom prst="rect">
            <a:avLst/>
          </a:prstGeom>
          <a:noFill/>
        </p:spPr>
        <p:txBody>
          <a:bodyPr wrap="square" rtlCol="0">
            <a:spAutoFit/>
          </a:bodyPr>
          <a:lstStyle/>
          <a:p>
            <a:r>
              <a:rPr lang="en-US" sz="1600" b="1" dirty="0" smtClean="0">
                <a:solidFill>
                  <a:schemeClr val="accent2">
                    <a:lumMod val="75000"/>
                  </a:schemeClr>
                </a:solidFill>
              </a:rPr>
              <a:t>Brentwood Campus opens</a:t>
            </a:r>
            <a:endParaRPr lang="en-US" sz="1600" b="1" dirty="0">
              <a:solidFill>
                <a:schemeClr val="accent2">
                  <a:lumMod val="75000"/>
                </a:schemeClr>
              </a:solidFill>
            </a:endParaRPr>
          </a:p>
        </p:txBody>
      </p:sp>
      <p:sp>
        <p:nvSpPr>
          <p:cNvPr id="22" name="Rounded Rectangle 21"/>
          <p:cNvSpPr/>
          <p:nvPr/>
        </p:nvSpPr>
        <p:spPr>
          <a:xfrm>
            <a:off x="7391400" y="1752600"/>
            <a:ext cx="1600200" cy="19812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57800" y="4051518"/>
            <a:ext cx="3733800" cy="1815882"/>
          </a:xfrm>
          <a:prstGeom prst="rect">
            <a:avLst/>
          </a:prstGeom>
          <a:solidFill>
            <a:schemeClr val="bg1"/>
          </a:solidFill>
          <a:ln>
            <a:solidFill>
              <a:schemeClr val="accent1">
                <a:lumMod val="50000"/>
              </a:schemeClr>
            </a:solidFill>
          </a:ln>
        </p:spPr>
        <p:txBody>
          <a:bodyPr wrap="square" rtlCol="0">
            <a:spAutoFit/>
          </a:bodyPr>
          <a:lstStyle/>
          <a:p>
            <a:pPr algn="ctr"/>
            <a:r>
              <a:rPr lang="en-US" sz="2800" dirty="0" smtClean="0"/>
              <a:t>In the next few slides we’re going to focus on the last six years </a:t>
            </a:r>
          </a:p>
          <a:p>
            <a:pPr algn="ctr"/>
            <a:r>
              <a:rPr lang="en-US" sz="2400" dirty="0" smtClean="0"/>
              <a:t>(Fall 2007 – Fall 2012) </a:t>
            </a:r>
            <a:endParaRPr lang="en-US" sz="2400" dirty="0"/>
          </a:p>
        </p:txBody>
      </p:sp>
    </p:spTree>
    <p:extLst>
      <p:ext uri="{BB962C8B-B14F-4D97-AF65-F5344CB8AC3E}">
        <p14:creationId xmlns:p14="http://schemas.microsoft.com/office/powerpoint/2010/main" val="29142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00"/>
            <a:ext cx="9144000" cy="1569660"/>
          </a:xfrm>
          <a:prstGeom prst="rect">
            <a:avLst/>
          </a:prstGeom>
          <a:noFill/>
        </p:spPr>
        <p:txBody>
          <a:bodyPr wrap="square" rtlCol="0">
            <a:spAutoFit/>
          </a:bodyPr>
          <a:lstStyle/>
          <a:p>
            <a:pPr algn="ctr"/>
            <a:r>
              <a:rPr lang="en-US" sz="9600" dirty="0" smtClean="0">
                <a:solidFill>
                  <a:schemeClr val="accent1">
                    <a:lumMod val="75000"/>
                  </a:schemeClr>
                </a:solidFill>
              </a:rPr>
              <a:t>ACCESS</a:t>
            </a:r>
            <a:endParaRPr lang="en-US" sz="9600" dirty="0">
              <a:solidFill>
                <a:schemeClr val="accent1">
                  <a:lumMod val="75000"/>
                </a:schemeClr>
              </a:solidFill>
            </a:endParaRPr>
          </a:p>
        </p:txBody>
      </p:sp>
      <p:sp>
        <p:nvSpPr>
          <p:cNvPr id="3" name="TextBox 2"/>
          <p:cNvSpPr txBox="1"/>
          <p:nvPr/>
        </p:nvSpPr>
        <p:spPr>
          <a:xfrm>
            <a:off x="0" y="3436203"/>
            <a:ext cx="9144000" cy="830997"/>
          </a:xfrm>
          <a:prstGeom prst="rect">
            <a:avLst/>
          </a:prstGeom>
          <a:noFill/>
        </p:spPr>
        <p:txBody>
          <a:bodyPr wrap="square" rtlCol="0">
            <a:spAutoFit/>
          </a:bodyPr>
          <a:lstStyle/>
          <a:p>
            <a:pPr algn="ctr"/>
            <a:r>
              <a:rPr lang="en-US" sz="4800" dirty="0" smtClean="0">
                <a:solidFill>
                  <a:schemeClr val="accent1">
                    <a:lumMod val="75000"/>
                  </a:schemeClr>
                </a:solidFill>
              </a:rPr>
              <a:t>(in terms of enrollments)</a:t>
            </a:r>
            <a:endParaRPr lang="en-US" sz="4800" dirty="0">
              <a:solidFill>
                <a:schemeClr val="accent1">
                  <a:lumMod val="75000"/>
                </a:schemeClr>
              </a:solidFill>
            </a:endParaRPr>
          </a:p>
        </p:txBody>
      </p:sp>
    </p:spTree>
    <p:extLst>
      <p:ext uri="{BB962C8B-B14F-4D97-AF65-F5344CB8AC3E}">
        <p14:creationId xmlns:p14="http://schemas.microsoft.com/office/powerpoint/2010/main" val="4274227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smtClean="0"/>
              <a:t>Percentage growth since Fall 2007 by student gender</a:t>
            </a:r>
            <a:endParaRPr lang="en-US" sz="2800" dirty="0"/>
          </a:p>
        </p:txBody>
      </p:sp>
      <p:graphicFrame>
        <p:nvGraphicFramePr>
          <p:cNvPr id="2" name="Chart 1"/>
          <p:cNvGraphicFramePr/>
          <p:nvPr>
            <p:extLst>
              <p:ext uri="{D42A27DB-BD31-4B8C-83A1-F6EECF244321}">
                <p14:modId xmlns:p14="http://schemas.microsoft.com/office/powerpoint/2010/main" val="836551175"/>
              </p:ext>
            </p:extLst>
          </p:nvPr>
        </p:nvGraphicFramePr>
        <p:xfrm>
          <a:off x="419100" y="1072299"/>
          <a:ext cx="8305800" cy="56367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81496" y="3200400"/>
            <a:ext cx="1614652" cy="584775"/>
          </a:xfrm>
          <a:prstGeom prst="rect">
            <a:avLst/>
          </a:prstGeom>
          <a:noFill/>
        </p:spPr>
        <p:txBody>
          <a:bodyPr wrap="square" rtlCol="0">
            <a:spAutoFit/>
          </a:bodyPr>
          <a:lstStyle/>
          <a:p>
            <a:r>
              <a:rPr lang="en-US" sz="3200" b="1" dirty="0" smtClean="0">
                <a:solidFill>
                  <a:schemeClr val="accent2">
                    <a:lumMod val="75000"/>
                  </a:schemeClr>
                </a:solidFill>
              </a:rPr>
              <a:t>Male</a:t>
            </a:r>
            <a:endParaRPr lang="en-US" sz="3200" b="1" dirty="0">
              <a:solidFill>
                <a:schemeClr val="accent2">
                  <a:lumMod val="75000"/>
                </a:schemeClr>
              </a:solidFill>
            </a:endParaRPr>
          </a:p>
        </p:txBody>
      </p:sp>
      <p:sp>
        <p:nvSpPr>
          <p:cNvPr id="6" name="TextBox 5"/>
          <p:cNvSpPr txBox="1"/>
          <p:nvPr/>
        </p:nvSpPr>
        <p:spPr>
          <a:xfrm>
            <a:off x="7300748" y="5282625"/>
            <a:ext cx="1614652" cy="584775"/>
          </a:xfrm>
          <a:prstGeom prst="rect">
            <a:avLst/>
          </a:prstGeom>
          <a:noFill/>
        </p:spPr>
        <p:txBody>
          <a:bodyPr wrap="square" rtlCol="0">
            <a:spAutoFit/>
          </a:bodyPr>
          <a:lstStyle/>
          <a:p>
            <a:r>
              <a:rPr lang="en-US" sz="3200" b="1" dirty="0" smtClean="0">
                <a:solidFill>
                  <a:schemeClr val="accent1">
                    <a:lumMod val="75000"/>
                  </a:schemeClr>
                </a:solidFill>
              </a:rPr>
              <a:t>Female</a:t>
            </a:r>
            <a:endParaRPr lang="en-US" sz="3200" b="1" dirty="0">
              <a:solidFill>
                <a:schemeClr val="accent1">
                  <a:lumMod val="75000"/>
                </a:schemeClr>
              </a:solidFill>
            </a:endParaRPr>
          </a:p>
        </p:txBody>
      </p:sp>
      <p:sp>
        <p:nvSpPr>
          <p:cNvPr id="9" name="Rectangle 8"/>
          <p:cNvSpPr/>
          <p:nvPr/>
        </p:nvSpPr>
        <p:spPr>
          <a:xfrm>
            <a:off x="3886200" y="1295400"/>
            <a:ext cx="533400" cy="5181600"/>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05200" y="685800"/>
            <a:ext cx="1295400" cy="646331"/>
          </a:xfrm>
          <a:prstGeom prst="rect">
            <a:avLst/>
          </a:prstGeom>
          <a:noFill/>
        </p:spPr>
        <p:txBody>
          <a:bodyPr wrap="square" rtlCol="0">
            <a:spAutoFit/>
          </a:bodyPr>
          <a:lstStyle/>
          <a:p>
            <a:pPr algn="ctr"/>
            <a:r>
              <a:rPr lang="en-US" i="1" dirty="0" smtClean="0">
                <a:solidFill>
                  <a:schemeClr val="bg1">
                    <a:lumMod val="50000"/>
                  </a:schemeClr>
                </a:solidFill>
              </a:rPr>
              <a:t>Peak of Recession</a:t>
            </a:r>
            <a:endParaRPr lang="en-US" i="1" dirty="0">
              <a:solidFill>
                <a:schemeClr val="bg1">
                  <a:lumMod val="50000"/>
                </a:schemeClr>
              </a:solidFill>
            </a:endParaRPr>
          </a:p>
        </p:txBody>
      </p:sp>
    </p:spTree>
    <p:extLst>
      <p:ext uri="{BB962C8B-B14F-4D97-AF65-F5344CB8AC3E}">
        <p14:creationId xmlns:p14="http://schemas.microsoft.com/office/powerpoint/2010/main" val="786261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smtClean="0"/>
              <a:t>Percentage growth since Fall 2007 by </a:t>
            </a:r>
            <a:r>
              <a:rPr lang="en-US" sz="2800" dirty="0"/>
              <a:t>s</a:t>
            </a:r>
            <a:r>
              <a:rPr lang="en-US" sz="2800" dirty="0" smtClean="0"/>
              <a:t>tudent age</a:t>
            </a:r>
            <a:endParaRPr lang="en-US" sz="2800" dirty="0"/>
          </a:p>
        </p:txBody>
      </p:sp>
      <p:graphicFrame>
        <p:nvGraphicFramePr>
          <p:cNvPr id="2" name="Chart 1"/>
          <p:cNvGraphicFramePr/>
          <p:nvPr>
            <p:extLst>
              <p:ext uri="{D42A27DB-BD31-4B8C-83A1-F6EECF244321}">
                <p14:modId xmlns:p14="http://schemas.microsoft.com/office/powerpoint/2010/main" val="1874822930"/>
              </p:ext>
            </p:extLst>
          </p:nvPr>
        </p:nvGraphicFramePr>
        <p:xfrm>
          <a:off x="381000" y="1028700"/>
          <a:ext cx="8382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0" y="1595735"/>
            <a:ext cx="2209800" cy="461665"/>
          </a:xfrm>
          <a:prstGeom prst="rect">
            <a:avLst/>
          </a:prstGeom>
          <a:noFill/>
        </p:spPr>
        <p:txBody>
          <a:bodyPr wrap="square" rtlCol="0">
            <a:spAutoFit/>
          </a:bodyPr>
          <a:lstStyle/>
          <a:p>
            <a:r>
              <a:rPr lang="en-US" sz="2400" b="1" dirty="0" smtClean="0">
                <a:solidFill>
                  <a:schemeClr val="accent2">
                    <a:lumMod val="75000"/>
                  </a:schemeClr>
                </a:solidFill>
              </a:rPr>
              <a:t>20 – 24 </a:t>
            </a:r>
            <a:r>
              <a:rPr lang="en-US" sz="2400" b="1" dirty="0" err="1" smtClean="0">
                <a:solidFill>
                  <a:schemeClr val="accent2">
                    <a:lumMod val="75000"/>
                  </a:schemeClr>
                </a:solidFill>
              </a:rPr>
              <a:t>Yrs</a:t>
            </a:r>
            <a:r>
              <a:rPr lang="en-US" sz="2400" b="1" dirty="0" smtClean="0">
                <a:solidFill>
                  <a:schemeClr val="accent2">
                    <a:lumMod val="75000"/>
                  </a:schemeClr>
                </a:solidFill>
              </a:rPr>
              <a:t> Old</a:t>
            </a:r>
            <a:endParaRPr lang="en-US" sz="2400" b="1" dirty="0">
              <a:solidFill>
                <a:schemeClr val="accent2">
                  <a:lumMod val="75000"/>
                </a:schemeClr>
              </a:solidFill>
            </a:endParaRPr>
          </a:p>
        </p:txBody>
      </p:sp>
      <p:sp>
        <p:nvSpPr>
          <p:cNvPr id="7" name="TextBox 6"/>
          <p:cNvSpPr txBox="1"/>
          <p:nvPr/>
        </p:nvSpPr>
        <p:spPr>
          <a:xfrm>
            <a:off x="7086600" y="3348335"/>
            <a:ext cx="1981200" cy="461665"/>
          </a:xfrm>
          <a:prstGeom prst="rect">
            <a:avLst/>
          </a:prstGeom>
          <a:noFill/>
        </p:spPr>
        <p:txBody>
          <a:bodyPr wrap="square" rtlCol="0">
            <a:spAutoFit/>
          </a:bodyPr>
          <a:lstStyle/>
          <a:p>
            <a:r>
              <a:rPr lang="en-US" sz="2400" b="1" dirty="0" smtClean="0">
                <a:solidFill>
                  <a:schemeClr val="accent1">
                    <a:lumMod val="75000"/>
                  </a:schemeClr>
                </a:solidFill>
              </a:rPr>
              <a:t>&lt; 20 </a:t>
            </a:r>
            <a:r>
              <a:rPr lang="en-US" sz="2400" b="1" dirty="0" err="1" smtClean="0">
                <a:solidFill>
                  <a:schemeClr val="accent1">
                    <a:lumMod val="75000"/>
                  </a:schemeClr>
                </a:solidFill>
              </a:rPr>
              <a:t>Yrs</a:t>
            </a:r>
            <a:r>
              <a:rPr lang="en-US" sz="2400" b="1" dirty="0" smtClean="0">
                <a:solidFill>
                  <a:schemeClr val="accent1">
                    <a:lumMod val="75000"/>
                  </a:schemeClr>
                </a:solidFill>
              </a:rPr>
              <a:t> Old</a:t>
            </a:r>
            <a:endParaRPr lang="en-US" sz="2400" b="1" dirty="0">
              <a:solidFill>
                <a:schemeClr val="accent1">
                  <a:lumMod val="75000"/>
                </a:schemeClr>
              </a:solidFill>
            </a:endParaRPr>
          </a:p>
        </p:txBody>
      </p:sp>
      <p:sp>
        <p:nvSpPr>
          <p:cNvPr id="9" name="TextBox 8"/>
          <p:cNvSpPr txBox="1"/>
          <p:nvPr/>
        </p:nvSpPr>
        <p:spPr>
          <a:xfrm>
            <a:off x="7010400" y="4491335"/>
            <a:ext cx="2133600" cy="461665"/>
          </a:xfrm>
          <a:prstGeom prst="rect">
            <a:avLst/>
          </a:prstGeom>
          <a:noFill/>
        </p:spPr>
        <p:txBody>
          <a:bodyPr wrap="square" rtlCol="0">
            <a:spAutoFit/>
          </a:bodyPr>
          <a:lstStyle/>
          <a:p>
            <a:r>
              <a:rPr lang="en-US" sz="2400" b="1" dirty="0" smtClean="0">
                <a:solidFill>
                  <a:srgbClr val="00B050"/>
                </a:solidFill>
              </a:rPr>
              <a:t>25 – 49 </a:t>
            </a:r>
            <a:r>
              <a:rPr lang="en-US" sz="2400" b="1" dirty="0" err="1" smtClean="0">
                <a:solidFill>
                  <a:srgbClr val="00B050"/>
                </a:solidFill>
              </a:rPr>
              <a:t>Yrs</a:t>
            </a:r>
            <a:r>
              <a:rPr lang="en-US" sz="2400" b="1" dirty="0" smtClean="0">
                <a:solidFill>
                  <a:srgbClr val="00B050"/>
                </a:solidFill>
              </a:rPr>
              <a:t> Old</a:t>
            </a:r>
            <a:endParaRPr lang="en-US" sz="2400" b="1" dirty="0">
              <a:solidFill>
                <a:srgbClr val="00B050"/>
              </a:solidFill>
            </a:endParaRPr>
          </a:p>
        </p:txBody>
      </p:sp>
      <p:sp>
        <p:nvSpPr>
          <p:cNvPr id="10" name="TextBox 9"/>
          <p:cNvSpPr txBox="1"/>
          <p:nvPr/>
        </p:nvSpPr>
        <p:spPr>
          <a:xfrm>
            <a:off x="7162800" y="5786735"/>
            <a:ext cx="1600200" cy="461665"/>
          </a:xfrm>
          <a:prstGeom prst="rect">
            <a:avLst/>
          </a:prstGeom>
          <a:noFill/>
        </p:spPr>
        <p:txBody>
          <a:bodyPr wrap="square" rtlCol="0">
            <a:spAutoFit/>
          </a:bodyPr>
          <a:lstStyle/>
          <a:p>
            <a:r>
              <a:rPr lang="en-US" sz="2400" b="1" dirty="0" smtClean="0">
                <a:solidFill>
                  <a:srgbClr val="FFC000"/>
                </a:solidFill>
              </a:rPr>
              <a:t>50+ </a:t>
            </a:r>
            <a:r>
              <a:rPr lang="en-US" sz="2400" b="1" dirty="0" err="1" smtClean="0">
                <a:solidFill>
                  <a:srgbClr val="FFC000"/>
                </a:solidFill>
              </a:rPr>
              <a:t>Yrs</a:t>
            </a:r>
            <a:r>
              <a:rPr lang="en-US" sz="2400" b="1" dirty="0" smtClean="0">
                <a:solidFill>
                  <a:srgbClr val="FFC000"/>
                </a:solidFill>
              </a:rPr>
              <a:t> Old</a:t>
            </a:r>
            <a:endParaRPr lang="en-US" sz="2400" b="1" dirty="0">
              <a:solidFill>
                <a:srgbClr val="FFC000"/>
              </a:solidFill>
            </a:endParaRPr>
          </a:p>
        </p:txBody>
      </p:sp>
      <p:sp>
        <p:nvSpPr>
          <p:cNvPr id="11" name="Rectangle 10"/>
          <p:cNvSpPr/>
          <p:nvPr/>
        </p:nvSpPr>
        <p:spPr>
          <a:xfrm>
            <a:off x="3886200" y="1219200"/>
            <a:ext cx="533400" cy="5181600"/>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05200" y="609600"/>
            <a:ext cx="1295400" cy="646331"/>
          </a:xfrm>
          <a:prstGeom prst="rect">
            <a:avLst/>
          </a:prstGeom>
          <a:noFill/>
        </p:spPr>
        <p:txBody>
          <a:bodyPr wrap="square" rtlCol="0">
            <a:spAutoFit/>
          </a:bodyPr>
          <a:lstStyle/>
          <a:p>
            <a:pPr algn="ctr"/>
            <a:r>
              <a:rPr lang="en-US" i="1" dirty="0" smtClean="0">
                <a:solidFill>
                  <a:schemeClr val="bg1">
                    <a:lumMod val="50000"/>
                  </a:schemeClr>
                </a:solidFill>
              </a:rPr>
              <a:t>Peak of Recession</a:t>
            </a:r>
            <a:endParaRPr lang="en-US" i="1" dirty="0">
              <a:solidFill>
                <a:schemeClr val="bg1">
                  <a:lumMod val="50000"/>
                </a:schemeClr>
              </a:solidFill>
            </a:endParaRPr>
          </a:p>
        </p:txBody>
      </p:sp>
    </p:spTree>
    <p:extLst>
      <p:ext uri="{BB962C8B-B14F-4D97-AF65-F5344CB8AC3E}">
        <p14:creationId xmlns:p14="http://schemas.microsoft.com/office/powerpoint/2010/main" val="2564162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1851363712"/>
              </p:ext>
            </p:extLst>
          </p:nvPr>
        </p:nvGraphicFramePr>
        <p:xfrm>
          <a:off x="0" y="457200"/>
          <a:ext cx="91440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0" y="10180"/>
            <a:ext cx="9144000" cy="523220"/>
          </a:xfrm>
          <a:prstGeom prst="rect">
            <a:avLst/>
          </a:prstGeom>
          <a:noFill/>
        </p:spPr>
        <p:txBody>
          <a:bodyPr wrap="square" rtlCol="0">
            <a:spAutoFit/>
          </a:bodyPr>
          <a:lstStyle/>
          <a:p>
            <a:pPr algn="ctr"/>
            <a:r>
              <a:rPr lang="en-US" sz="2800" dirty="0" smtClean="0"/>
              <a:t>CCCCD Fall Headcount since 1978</a:t>
            </a:r>
            <a:endParaRPr lang="en-US" sz="2800" dirty="0"/>
          </a:p>
        </p:txBody>
      </p:sp>
      <p:sp>
        <p:nvSpPr>
          <p:cNvPr id="6" name="TextBox 5"/>
          <p:cNvSpPr txBox="1"/>
          <p:nvPr/>
        </p:nvSpPr>
        <p:spPr>
          <a:xfrm>
            <a:off x="762000" y="4876800"/>
            <a:ext cx="1143000" cy="381000"/>
          </a:xfrm>
          <a:prstGeom prst="rect">
            <a:avLst/>
          </a:prstGeom>
          <a:noFill/>
        </p:spPr>
        <p:txBody>
          <a:bodyPr wrap="square" rtlCol="0">
            <a:spAutoFit/>
          </a:bodyPr>
          <a:lstStyle/>
          <a:p>
            <a:r>
              <a:rPr lang="en-US" b="1" dirty="0" smtClean="0"/>
              <a:t>Prop 13</a:t>
            </a:r>
            <a:endParaRPr lang="en-US" b="1" dirty="0"/>
          </a:p>
        </p:txBody>
      </p:sp>
      <p:cxnSp>
        <p:nvCxnSpPr>
          <p:cNvPr id="8" name="Straight Arrow Connector 7"/>
          <p:cNvCxnSpPr>
            <a:stCxn id="6" idx="0"/>
          </p:cNvCxnSpPr>
          <p:nvPr/>
        </p:nvCxnSpPr>
        <p:spPr>
          <a:xfrm flipH="1" flipV="1">
            <a:off x="1143000" y="4343400"/>
            <a:ext cx="1905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4400" y="5879068"/>
            <a:ext cx="2438400" cy="369332"/>
          </a:xfrm>
          <a:prstGeom prst="rect">
            <a:avLst/>
          </a:prstGeom>
          <a:noFill/>
        </p:spPr>
        <p:txBody>
          <a:bodyPr wrap="square" rtlCol="0">
            <a:spAutoFit/>
          </a:bodyPr>
          <a:lstStyle/>
          <a:p>
            <a:pPr algn="ctr"/>
            <a:r>
              <a:rPr lang="en-US" b="1" dirty="0" smtClean="0"/>
              <a:t>Enrollment Fees begin</a:t>
            </a:r>
            <a:endParaRPr lang="en-US" b="1" dirty="0"/>
          </a:p>
        </p:txBody>
      </p:sp>
      <p:cxnSp>
        <p:nvCxnSpPr>
          <p:cNvPr id="11" name="Straight Arrow Connector 10"/>
          <p:cNvCxnSpPr>
            <a:stCxn id="9" idx="0"/>
          </p:cNvCxnSpPr>
          <p:nvPr/>
        </p:nvCxnSpPr>
        <p:spPr>
          <a:xfrm flipV="1">
            <a:off x="2133600" y="5562600"/>
            <a:ext cx="152400" cy="316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52800" y="4001869"/>
            <a:ext cx="1676400" cy="646331"/>
          </a:xfrm>
          <a:prstGeom prst="rect">
            <a:avLst/>
          </a:prstGeom>
          <a:noFill/>
        </p:spPr>
        <p:txBody>
          <a:bodyPr wrap="square" rtlCol="0">
            <a:spAutoFit/>
          </a:bodyPr>
          <a:lstStyle/>
          <a:p>
            <a:r>
              <a:rPr lang="en-US" b="1" dirty="0" smtClean="0"/>
              <a:t>San Ramon Campus opens</a:t>
            </a:r>
            <a:endParaRPr lang="en-US" b="1" dirty="0"/>
          </a:p>
        </p:txBody>
      </p:sp>
      <p:sp>
        <p:nvSpPr>
          <p:cNvPr id="16" name="TextBox 15"/>
          <p:cNvSpPr txBox="1"/>
          <p:nvPr/>
        </p:nvSpPr>
        <p:spPr>
          <a:xfrm>
            <a:off x="3200400" y="1230868"/>
            <a:ext cx="2057400" cy="369332"/>
          </a:xfrm>
          <a:prstGeom prst="rect">
            <a:avLst/>
          </a:prstGeom>
          <a:noFill/>
        </p:spPr>
        <p:txBody>
          <a:bodyPr wrap="square" rtlCol="0">
            <a:spAutoFit/>
          </a:bodyPr>
          <a:lstStyle/>
          <a:p>
            <a:r>
              <a:rPr lang="en-US" b="1" dirty="0" smtClean="0"/>
              <a:t>Peak of Recession</a:t>
            </a:r>
            <a:endParaRPr lang="en-US" b="1" dirty="0"/>
          </a:p>
        </p:txBody>
      </p:sp>
      <p:sp>
        <p:nvSpPr>
          <p:cNvPr id="17" name="TextBox 16"/>
          <p:cNvSpPr txBox="1"/>
          <p:nvPr/>
        </p:nvSpPr>
        <p:spPr>
          <a:xfrm>
            <a:off x="5638800" y="533400"/>
            <a:ext cx="2057400" cy="369332"/>
          </a:xfrm>
          <a:prstGeom prst="rect">
            <a:avLst/>
          </a:prstGeom>
          <a:noFill/>
        </p:spPr>
        <p:txBody>
          <a:bodyPr wrap="square" rtlCol="0">
            <a:spAutoFit/>
          </a:bodyPr>
          <a:lstStyle/>
          <a:p>
            <a:r>
              <a:rPr lang="en-US" b="1" dirty="0" smtClean="0"/>
              <a:t>Peak of Recession</a:t>
            </a:r>
            <a:endParaRPr lang="en-US" b="1" dirty="0"/>
          </a:p>
        </p:txBody>
      </p:sp>
      <p:sp>
        <p:nvSpPr>
          <p:cNvPr id="18" name="TextBox 17"/>
          <p:cNvSpPr txBox="1"/>
          <p:nvPr/>
        </p:nvSpPr>
        <p:spPr>
          <a:xfrm>
            <a:off x="5467350" y="2819400"/>
            <a:ext cx="1676400" cy="646331"/>
          </a:xfrm>
          <a:prstGeom prst="rect">
            <a:avLst/>
          </a:prstGeom>
          <a:noFill/>
        </p:spPr>
        <p:txBody>
          <a:bodyPr wrap="square" rtlCol="0">
            <a:spAutoFit/>
          </a:bodyPr>
          <a:lstStyle/>
          <a:p>
            <a:r>
              <a:rPr lang="en-US" b="1" dirty="0" smtClean="0"/>
              <a:t>Brentwood Campus opens</a:t>
            </a:r>
            <a:endParaRPr lang="en-US" b="1" dirty="0"/>
          </a:p>
        </p:txBody>
      </p:sp>
      <p:sp>
        <p:nvSpPr>
          <p:cNvPr id="19" name="TextBox 18"/>
          <p:cNvSpPr txBox="1"/>
          <p:nvPr/>
        </p:nvSpPr>
        <p:spPr>
          <a:xfrm>
            <a:off x="7315200" y="990600"/>
            <a:ext cx="2057400" cy="369332"/>
          </a:xfrm>
          <a:prstGeom prst="rect">
            <a:avLst/>
          </a:prstGeom>
          <a:noFill/>
        </p:spPr>
        <p:txBody>
          <a:bodyPr wrap="square" rtlCol="0">
            <a:spAutoFit/>
          </a:bodyPr>
          <a:lstStyle/>
          <a:p>
            <a:r>
              <a:rPr lang="en-US" b="1" dirty="0" smtClean="0"/>
              <a:t>Peak of Recession</a:t>
            </a:r>
            <a:endParaRPr lang="en-US" b="1" dirty="0"/>
          </a:p>
        </p:txBody>
      </p:sp>
      <p:sp>
        <p:nvSpPr>
          <p:cNvPr id="20" name="Oval 19"/>
          <p:cNvSpPr/>
          <p:nvPr/>
        </p:nvSpPr>
        <p:spPr>
          <a:xfrm>
            <a:off x="6629400" y="5276165"/>
            <a:ext cx="228600" cy="21023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34200" y="5193268"/>
            <a:ext cx="1676400" cy="369332"/>
          </a:xfrm>
          <a:prstGeom prst="rect">
            <a:avLst/>
          </a:prstGeom>
          <a:noFill/>
        </p:spPr>
        <p:txBody>
          <a:bodyPr wrap="square" rtlCol="0">
            <a:spAutoFit/>
          </a:bodyPr>
          <a:lstStyle/>
          <a:p>
            <a:r>
              <a:rPr lang="en-US" b="1" dirty="0" smtClean="0"/>
              <a:t>Fee Increase</a:t>
            </a:r>
            <a:endParaRPr lang="en-US" b="1" dirty="0"/>
          </a:p>
        </p:txBody>
      </p:sp>
      <p:sp>
        <p:nvSpPr>
          <p:cNvPr id="22" name="Oval 21"/>
          <p:cNvSpPr/>
          <p:nvPr/>
        </p:nvSpPr>
        <p:spPr>
          <a:xfrm>
            <a:off x="6496050" y="868149"/>
            <a:ext cx="228600" cy="21023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34200" y="2438400"/>
            <a:ext cx="228600" cy="21023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flipV="1">
            <a:off x="6172200" y="2514600"/>
            <a:ext cx="13335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048000" y="4001869"/>
            <a:ext cx="304800" cy="1129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209800" y="5334000"/>
            <a:ext cx="228600" cy="21023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382000" y="2151965"/>
            <a:ext cx="228600" cy="21023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839200" y="3142565"/>
            <a:ext cx="228600" cy="21023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8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7" grpId="0"/>
      <p:bldP spid="18" grpId="0"/>
      <p:bldP spid="19" grpId="0"/>
      <p:bldP spid="20" grpId="0" animBg="1"/>
      <p:bldP spid="21" grpId="0"/>
      <p:bldP spid="22" grpId="0" animBg="1"/>
      <p:bldP spid="23"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smtClean="0"/>
              <a:t>Percentage growth since Fall 2007 by </a:t>
            </a:r>
            <a:r>
              <a:rPr lang="en-US" sz="2800" dirty="0"/>
              <a:t>s</a:t>
            </a:r>
            <a:r>
              <a:rPr lang="en-US" sz="2800" dirty="0" smtClean="0"/>
              <a:t>tudent </a:t>
            </a:r>
            <a:r>
              <a:rPr lang="en-US" sz="2800" dirty="0"/>
              <a:t>e</a:t>
            </a:r>
            <a:r>
              <a:rPr lang="en-US" sz="2800" dirty="0" smtClean="0"/>
              <a:t>thnicity</a:t>
            </a:r>
            <a:endParaRPr lang="en-US" sz="2800" dirty="0"/>
          </a:p>
        </p:txBody>
      </p:sp>
      <p:graphicFrame>
        <p:nvGraphicFramePr>
          <p:cNvPr id="2" name="Chart 1"/>
          <p:cNvGraphicFramePr/>
          <p:nvPr>
            <p:extLst>
              <p:ext uri="{D42A27DB-BD31-4B8C-83A1-F6EECF244321}">
                <p14:modId xmlns:p14="http://schemas.microsoft.com/office/powerpoint/2010/main" val="358980543"/>
              </p:ext>
            </p:extLst>
          </p:nvPr>
        </p:nvGraphicFramePr>
        <p:xfrm>
          <a:off x="304800" y="838200"/>
          <a:ext cx="86106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43800" y="2438400"/>
            <a:ext cx="1371600" cy="461665"/>
          </a:xfrm>
          <a:prstGeom prst="rect">
            <a:avLst/>
          </a:prstGeom>
          <a:noFill/>
        </p:spPr>
        <p:txBody>
          <a:bodyPr wrap="square" rtlCol="0">
            <a:spAutoFit/>
          </a:bodyPr>
          <a:lstStyle/>
          <a:p>
            <a:r>
              <a:rPr lang="en-US" sz="2400" b="1" dirty="0" smtClean="0">
                <a:solidFill>
                  <a:schemeClr val="accent6">
                    <a:lumMod val="75000"/>
                  </a:schemeClr>
                </a:solidFill>
              </a:rPr>
              <a:t>Hispanic</a:t>
            </a:r>
            <a:endParaRPr lang="en-US" sz="2400" b="1" dirty="0">
              <a:solidFill>
                <a:schemeClr val="accent6">
                  <a:lumMod val="75000"/>
                </a:schemeClr>
              </a:solidFill>
            </a:endParaRPr>
          </a:p>
        </p:txBody>
      </p:sp>
      <p:sp>
        <p:nvSpPr>
          <p:cNvPr id="7" name="TextBox 6"/>
          <p:cNvSpPr txBox="1"/>
          <p:nvPr/>
        </p:nvSpPr>
        <p:spPr>
          <a:xfrm>
            <a:off x="7162800" y="4262735"/>
            <a:ext cx="2133600" cy="461665"/>
          </a:xfrm>
          <a:prstGeom prst="rect">
            <a:avLst/>
          </a:prstGeom>
          <a:noFill/>
        </p:spPr>
        <p:txBody>
          <a:bodyPr wrap="square" rtlCol="0">
            <a:spAutoFit/>
          </a:bodyPr>
          <a:lstStyle/>
          <a:p>
            <a:r>
              <a:rPr lang="en-US" sz="2400" b="1" dirty="0" err="1" smtClean="0">
                <a:solidFill>
                  <a:schemeClr val="accent1">
                    <a:lumMod val="75000"/>
                  </a:schemeClr>
                </a:solidFill>
              </a:rPr>
              <a:t>Afr</a:t>
            </a:r>
            <a:r>
              <a:rPr lang="en-US" sz="2400" b="1" dirty="0" smtClean="0">
                <a:solidFill>
                  <a:schemeClr val="accent1">
                    <a:lumMod val="75000"/>
                  </a:schemeClr>
                </a:solidFill>
              </a:rPr>
              <a:t> American</a:t>
            </a:r>
            <a:endParaRPr lang="en-US" sz="2400" b="1" dirty="0">
              <a:solidFill>
                <a:schemeClr val="accent1">
                  <a:lumMod val="75000"/>
                </a:schemeClr>
              </a:solidFill>
            </a:endParaRPr>
          </a:p>
        </p:txBody>
      </p:sp>
      <p:sp>
        <p:nvSpPr>
          <p:cNvPr id="9" name="TextBox 8"/>
          <p:cNvSpPr txBox="1"/>
          <p:nvPr/>
        </p:nvSpPr>
        <p:spPr>
          <a:xfrm>
            <a:off x="7543800" y="3276600"/>
            <a:ext cx="1143000" cy="461665"/>
          </a:xfrm>
          <a:prstGeom prst="rect">
            <a:avLst/>
          </a:prstGeom>
          <a:noFill/>
        </p:spPr>
        <p:txBody>
          <a:bodyPr wrap="square" rtlCol="0">
            <a:spAutoFit/>
          </a:bodyPr>
          <a:lstStyle/>
          <a:p>
            <a:r>
              <a:rPr lang="en-US" sz="2400" b="1" dirty="0" smtClean="0">
                <a:solidFill>
                  <a:schemeClr val="accent2">
                    <a:lumMod val="75000"/>
                  </a:schemeClr>
                </a:solidFill>
              </a:rPr>
              <a:t>Asian</a:t>
            </a:r>
            <a:endParaRPr lang="en-US" sz="2400" b="1" dirty="0">
              <a:solidFill>
                <a:schemeClr val="accent2">
                  <a:lumMod val="75000"/>
                </a:schemeClr>
              </a:solidFill>
            </a:endParaRPr>
          </a:p>
        </p:txBody>
      </p:sp>
      <p:sp>
        <p:nvSpPr>
          <p:cNvPr id="10" name="TextBox 9"/>
          <p:cNvSpPr txBox="1"/>
          <p:nvPr/>
        </p:nvSpPr>
        <p:spPr>
          <a:xfrm>
            <a:off x="7467600" y="6019800"/>
            <a:ext cx="1143000" cy="461665"/>
          </a:xfrm>
          <a:prstGeom prst="rect">
            <a:avLst/>
          </a:prstGeom>
          <a:noFill/>
        </p:spPr>
        <p:txBody>
          <a:bodyPr wrap="square" rtlCol="0">
            <a:spAutoFit/>
          </a:bodyPr>
          <a:lstStyle/>
          <a:p>
            <a:r>
              <a:rPr lang="en-US" sz="2400" b="1" dirty="0" smtClean="0">
                <a:solidFill>
                  <a:srgbClr val="B0AC00"/>
                </a:solidFill>
              </a:rPr>
              <a:t>White</a:t>
            </a:r>
            <a:endParaRPr lang="en-US" sz="2400" b="1" dirty="0">
              <a:solidFill>
                <a:srgbClr val="B0AC00"/>
              </a:solidFill>
            </a:endParaRPr>
          </a:p>
        </p:txBody>
      </p:sp>
      <p:sp>
        <p:nvSpPr>
          <p:cNvPr id="11" name="TextBox 10"/>
          <p:cNvSpPr txBox="1"/>
          <p:nvPr/>
        </p:nvSpPr>
        <p:spPr>
          <a:xfrm>
            <a:off x="7391400" y="4876800"/>
            <a:ext cx="1143000" cy="461665"/>
          </a:xfrm>
          <a:prstGeom prst="rect">
            <a:avLst/>
          </a:prstGeom>
          <a:noFill/>
        </p:spPr>
        <p:txBody>
          <a:bodyPr wrap="square" rtlCol="0">
            <a:spAutoFit/>
          </a:bodyPr>
          <a:lstStyle/>
          <a:p>
            <a:r>
              <a:rPr lang="en-US" sz="2400" b="1" dirty="0" smtClean="0">
                <a:solidFill>
                  <a:srgbClr val="00B050"/>
                </a:solidFill>
              </a:rPr>
              <a:t>Filipino</a:t>
            </a:r>
            <a:endParaRPr lang="en-US" sz="2400" b="1" dirty="0">
              <a:solidFill>
                <a:srgbClr val="00B050"/>
              </a:solidFill>
            </a:endParaRPr>
          </a:p>
        </p:txBody>
      </p:sp>
      <p:sp>
        <p:nvSpPr>
          <p:cNvPr id="12" name="TextBox 11"/>
          <p:cNvSpPr txBox="1"/>
          <p:nvPr/>
        </p:nvSpPr>
        <p:spPr>
          <a:xfrm>
            <a:off x="914400" y="5769114"/>
            <a:ext cx="2514600" cy="707886"/>
          </a:xfrm>
          <a:prstGeom prst="rect">
            <a:avLst/>
          </a:prstGeom>
          <a:noFill/>
        </p:spPr>
        <p:txBody>
          <a:bodyPr wrap="square" rtlCol="0">
            <a:spAutoFit/>
          </a:bodyPr>
          <a:lstStyle/>
          <a:p>
            <a:r>
              <a:rPr lang="en-US" sz="2000" b="1" dirty="0" smtClean="0"/>
              <a:t>Multi-Race  =  +217%</a:t>
            </a:r>
          </a:p>
          <a:p>
            <a:r>
              <a:rPr lang="en-US" sz="2000" b="1" dirty="0" smtClean="0"/>
              <a:t>Undeclared = - 38%</a:t>
            </a:r>
            <a:endParaRPr lang="en-US" sz="2000" b="1" dirty="0"/>
          </a:p>
        </p:txBody>
      </p:sp>
      <p:sp>
        <p:nvSpPr>
          <p:cNvPr id="13" name="Rectangle 12"/>
          <p:cNvSpPr/>
          <p:nvPr/>
        </p:nvSpPr>
        <p:spPr>
          <a:xfrm>
            <a:off x="3886200" y="1219200"/>
            <a:ext cx="533400" cy="5181600"/>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05200" y="609600"/>
            <a:ext cx="1295400" cy="646331"/>
          </a:xfrm>
          <a:prstGeom prst="rect">
            <a:avLst/>
          </a:prstGeom>
          <a:noFill/>
        </p:spPr>
        <p:txBody>
          <a:bodyPr wrap="square" rtlCol="0">
            <a:spAutoFit/>
          </a:bodyPr>
          <a:lstStyle/>
          <a:p>
            <a:pPr algn="ctr"/>
            <a:r>
              <a:rPr lang="en-US" i="1" dirty="0" smtClean="0">
                <a:solidFill>
                  <a:schemeClr val="bg1">
                    <a:lumMod val="50000"/>
                  </a:schemeClr>
                </a:solidFill>
              </a:rPr>
              <a:t>Peak of Recession</a:t>
            </a:r>
            <a:endParaRPr lang="en-US" i="1" dirty="0">
              <a:solidFill>
                <a:schemeClr val="bg1">
                  <a:lumMod val="50000"/>
                </a:schemeClr>
              </a:solidFill>
            </a:endParaRPr>
          </a:p>
        </p:txBody>
      </p:sp>
      <p:sp>
        <p:nvSpPr>
          <p:cNvPr id="8" name="TextBox 7"/>
          <p:cNvSpPr txBox="1"/>
          <p:nvPr/>
        </p:nvSpPr>
        <p:spPr>
          <a:xfrm>
            <a:off x="0" y="6629400"/>
            <a:ext cx="9144000" cy="230832"/>
          </a:xfrm>
          <a:prstGeom prst="rect">
            <a:avLst/>
          </a:prstGeom>
          <a:noFill/>
        </p:spPr>
        <p:txBody>
          <a:bodyPr wrap="square" rtlCol="0">
            <a:spAutoFit/>
          </a:bodyPr>
          <a:lstStyle/>
          <a:p>
            <a:r>
              <a:rPr lang="en-US" sz="900" dirty="0" smtClean="0"/>
              <a:t>Note:  trends for students identified as Native American or Pacific Islander were not included here due to small sample sizes. Data for those populations are included in the full report</a:t>
            </a:r>
            <a:endParaRPr lang="en-US" sz="900" dirty="0"/>
          </a:p>
        </p:txBody>
      </p:sp>
    </p:spTree>
    <p:extLst>
      <p:ext uri="{BB962C8B-B14F-4D97-AF65-F5344CB8AC3E}">
        <p14:creationId xmlns:p14="http://schemas.microsoft.com/office/powerpoint/2010/main" val="1595808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54107"/>
          </a:xfrm>
          <a:prstGeom prst="rect">
            <a:avLst/>
          </a:prstGeom>
          <a:noFill/>
        </p:spPr>
        <p:txBody>
          <a:bodyPr wrap="square" rtlCol="0">
            <a:spAutoFit/>
          </a:bodyPr>
          <a:lstStyle/>
          <a:p>
            <a:r>
              <a:rPr lang="en-US" sz="2800" dirty="0" smtClean="0"/>
              <a:t>Percentage growth in enrollments by instructional delivery method</a:t>
            </a:r>
            <a:endParaRPr lang="en-US" sz="2800" dirty="0"/>
          </a:p>
        </p:txBody>
      </p:sp>
      <p:graphicFrame>
        <p:nvGraphicFramePr>
          <p:cNvPr id="2" name="Chart 1"/>
          <p:cNvGraphicFramePr/>
          <p:nvPr>
            <p:extLst>
              <p:ext uri="{D42A27DB-BD31-4B8C-83A1-F6EECF244321}">
                <p14:modId xmlns:p14="http://schemas.microsoft.com/office/powerpoint/2010/main" val="799263080"/>
              </p:ext>
            </p:extLst>
          </p:nvPr>
        </p:nvGraphicFramePr>
        <p:xfrm>
          <a:off x="419100" y="1072299"/>
          <a:ext cx="8305800" cy="56367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81496" y="2539425"/>
            <a:ext cx="1614652" cy="584775"/>
          </a:xfrm>
          <a:prstGeom prst="rect">
            <a:avLst/>
          </a:prstGeom>
          <a:noFill/>
        </p:spPr>
        <p:txBody>
          <a:bodyPr wrap="square" rtlCol="0">
            <a:spAutoFit/>
          </a:bodyPr>
          <a:lstStyle/>
          <a:p>
            <a:r>
              <a:rPr lang="en-US" sz="3200" b="1" dirty="0" smtClean="0">
                <a:solidFill>
                  <a:schemeClr val="accent6">
                    <a:lumMod val="50000"/>
                  </a:schemeClr>
                </a:solidFill>
              </a:rPr>
              <a:t>On-line</a:t>
            </a:r>
            <a:endParaRPr lang="en-US" sz="3200" b="1" dirty="0">
              <a:solidFill>
                <a:schemeClr val="accent6">
                  <a:lumMod val="50000"/>
                </a:schemeClr>
              </a:solidFill>
            </a:endParaRPr>
          </a:p>
        </p:txBody>
      </p:sp>
      <p:sp>
        <p:nvSpPr>
          <p:cNvPr id="6" name="TextBox 5"/>
          <p:cNvSpPr txBox="1"/>
          <p:nvPr/>
        </p:nvSpPr>
        <p:spPr>
          <a:xfrm>
            <a:off x="6553200" y="5029200"/>
            <a:ext cx="2162504" cy="584775"/>
          </a:xfrm>
          <a:prstGeom prst="rect">
            <a:avLst/>
          </a:prstGeom>
          <a:noFill/>
        </p:spPr>
        <p:txBody>
          <a:bodyPr wrap="square" rtlCol="0">
            <a:spAutoFit/>
          </a:bodyPr>
          <a:lstStyle/>
          <a:p>
            <a:r>
              <a:rPr lang="en-US" sz="3200" b="1" dirty="0" smtClean="0">
                <a:solidFill>
                  <a:schemeClr val="accent5">
                    <a:lumMod val="75000"/>
                  </a:schemeClr>
                </a:solidFill>
              </a:rPr>
              <a:t>Traditional</a:t>
            </a:r>
            <a:endParaRPr lang="en-US" sz="3200" b="1" dirty="0">
              <a:solidFill>
                <a:schemeClr val="accent5">
                  <a:lumMod val="75000"/>
                </a:schemeClr>
              </a:solidFill>
            </a:endParaRPr>
          </a:p>
        </p:txBody>
      </p:sp>
      <p:sp>
        <p:nvSpPr>
          <p:cNvPr id="9" name="Rectangle 8"/>
          <p:cNvSpPr/>
          <p:nvPr/>
        </p:nvSpPr>
        <p:spPr>
          <a:xfrm>
            <a:off x="3886200" y="1295400"/>
            <a:ext cx="533400" cy="5181600"/>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05200" y="685800"/>
            <a:ext cx="1295400" cy="646331"/>
          </a:xfrm>
          <a:prstGeom prst="rect">
            <a:avLst/>
          </a:prstGeom>
          <a:noFill/>
        </p:spPr>
        <p:txBody>
          <a:bodyPr wrap="square" rtlCol="0">
            <a:spAutoFit/>
          </a:bodyPr>
          <a:lstStyle/>
          <a:p>
            <a:pPr algn="ctr"/>
            <a:r>
              <a:rPr lang="en-US" i="1" dirty="0" smtClean="0">
                <a:solidFill>
                  <a:schemeClr val="bg1">
                    <a:lumMod val="50000"/>
                  </a:schemeClr>
                </a:solidFill>
              </a:rPr>
              <a:t>Peak of Recession</a:t>
            </a:r>
            <a:endParaRPr lang="en-US" i="1" dirty="0">
              <a:solidFill>
                <a:schemeClr val="bg1">
                  <a:lumMod val="50000"/>
                </a:schemeClr>
              </a:solidFill>
            </a:endParaRPr>
          </a:p>
        </p:txBody>
      </p:sp>
      <p:sp>
        <p:nvSpPr>
          <p:cNvPr id="3" name="TextBox 2"/>
          <p:cNvSpPr txBox="1"/>
          <p:nvPr/>
        </p:nvSpPr>
        <p:spPr>
          <a:xfrm>
            <a:off x="0" y="6604575"/>
            <a:ext cx="8229600" cy="246221"/>
          </a:xfrm>
          <a:prstGeom prst="rect">
            <a:avLst/>
          </a:prstGeom>
          <a:noFill/>
        </p:spPr>
        <p:txBody>
          <a:bodyPr wrap="square" rtlCol="0">
            <a:spAutoFit/>
          </a:bodyPr>
          <a:lstStyle/>
          <a:p>
            <a:r>
              <a:rPr lang="en-US" sz="1000" dirty="0" smtClean="0"/>
              <a:t>Note: Hybrid courses are included in the Traditional category for this analysis </a:t>
            </a:r>
            <a:endParaRPr lang="en-US" sz="1000" dirty="0"/>
          </a:p>
        </p:txBody>
      </p:sp>
    </p:spTree>
    <p:extLst>
      <p:ext uri="{BB962C8B-B14F-4D97-AF65-F5344CB8AC3E}">
        <p14:creationId xmlns:p14="http://schemas.microsoft.com/office/powerpoint/2010/main" val="1113517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00"/>
            <a:ext cx="9144000" cy="1569660"/>
          </a:xfrm>
          <a:prstGeom prst="rect">
            <a:avLst/>
          </a:prstGeom>
          <a:noFill/>
        </p:spPr>
        <p:txBody>
          <a:bodyPr wrap="square" rtlCol="0">
            <a:spAutoFit/>
          </a:bodyPr>
          <a:lstStyle/>
          <a:p>
            <a:pPr algn="ctr"/>
            <a:r>
              <a:rPr lang="en-US" sz="9600" dirty="0" smtClean="0">
                <a:solidFill>
                  <a:srgbClr val="1D591D"/>
                </a:solidFill>
              </a:rPr>
              <a:t>EQUITY</a:t>
            </a:r>
            <a:endParaRPr lang="en-US" sz="9600" dirty="0">
              <a:solidFill>
                <a:srgbClr val="1D591D"/>
              </a:solidFill>
            </a:endParaRPr>
          </a:p>
        </p:txBody>
      </p:sp>
      <p:sp>
        <p:nvSpPr>
          <p:cNvPr id="2" name="TextBox 1"/>
          <p:cNvSpPr txBox="1"/>
          <p:nvPr/>
        </p:nvSpPr>
        <p:spPr>
          <a:xfrm>
            <a:off x="0" y="3581400"/>
            <a:ext cx="9144000" cy="830997"/>
          </a:xfrm>
          <a:prstGeom prst="rect">
            <a:avLst/>
          </a:prstGeom>
          <a:noFill/>
        </p:spPr>
        <p:txBody>
          <a:bodyPr wrap="square" rtlCol="0">
            <a:spAutoFit/>
          </a:bodyPr>
          <a:lstStyle/>
          <a:p>
            <a:pPr algn="ctr"/>
            <a:r>
              <a:rPr lang="en-US" sz="4800" dirty="0" smtClean="0">
                <a:solidFill>
                  <a:srgbClr val="1D591D"/>
                </a:solidFill>
              </a:rPr>
              <a:t>(in course success rates)</a:t>
            </a:r>
            <a:endParaRPr lang="en-US" sz="4800" dirty="0">
              <a:solidFill>
                <a:srgbClr val="1D591D"/>
              </a:solidFill>
            </a:endParaRPr>
          </a:p>
        </p:txBody>
      </p:sp>
    </p:spTree>
    <p:extLst>
      <p:ext uri="{BB962C8B-B14F-4D97-AF65-F5344CB8AC3E}">
        <p14:creationId xmlns:p14="http://schemas.microsoft.com/office/powerpoint/2010/main" val="3393506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smtClean="0"/>
              <a:t>Five year success rates by student gender</a:t>
            </a:r>
            <a:endParaRPr lang="en-US" sz="2800" dirty="0"/>
          </a:p>
        </p:txBody>
      </p:sp>
      <p:graphicFrame>
        <p:nvGraphicFramePr>
          <p:cNvPr id="2" name="Chart 1"/>
          <p:cNvGraphicFramePr/>
          <p:nvPr>
            <p:extLst>
              <p:ext uri="{D42A27DB-BD31-4B8C-83A1-F6EECF244321}">
                <p14:modId xmlns:p14="http://schemas.microsoft.com/office/powerpoint/2010/main" val="1848869165"/>
              </p:ext>
            </p:extLst>
          </p:nvPr>
        </p:nvGraphicFramePr>
        <p:xfrm>
          <a:off x="419100" y="1072299"/>
          <a:ext cx="8305800" cy="56367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81496" y="3962400"/>
            <a:ext cx="1614652" cy="584775"/>
          </a:xfrm>
          <a:prstGeom prst="rect">
            <a:avLst/>
          </a:prstGeom>
          <a:noFill/>
        </p:spPr>
        <p:txBody>
          <a:bodyPr wrap="square" rtlCol="0">
            <a:spAutoFit/>
          </a:bodyPr>
          <a:lstStyle/>
          <a:p>
            <a:r>
              <a:rPr lang="en-US" sz="3200" b="1" dirty="0" smtClean="0">
                <a:solidFill>
                  <a:schemeClr val="accent2">
                    <a:lumMod val="75000"/>
                  </a:schemeClr>
                </a:solidFill>
              </a:rPr>
              <a:t>Male</a:t>
            </a:r>
            <a:endParaRPr lang="en-US" sz="3200" b="1" dirty="0">
              <a:solidFill>
                <a:schemeClr val="accent2">
                  <a:lumMod val="75000"/>
                </a:schemeClr>
              </a:solidFill>
            </a:endParaRPr>
          </a:p>
        </p:txBody>
      </p:sp>
      <p:sp>
        <p:nvSpPr>
          <p:cNvPr id="6" name="TextBox 5"/>
          <p:cNvSpPr txBox="1"/>
          <p:nvPr/>
        </p:nvSpPr>
        <p:spPr>
          <a:xfrm>
            <a:off x="7010400" y="2819400"/>
            <a:ext cx="1614652" cy="584775"/>
          </a:xfrm>
          <a:prstGeom prst="rect">
            <a:avLst/>
          </a:prstGeom>
          <a:noFill/>
        </p:spPr>
        <p:txBody>
          <a:bodyPr wrap="square" rtlCol="0">
            <a:spAutoFit/>
          </a:bodyPr>
          <a:lstStyle/>
          <a:p>
            <a:r>
              <a:rPr lang="en-US" sz="3200" b="1" dirty="0" smtClean="0">
                <a:solidFill>
                  <a:schemeClr val="accent1">
                    <a:lumMod val="75000"/>
                  </a:schemeClr>
                </a:solidFill>
              </a:rPr>
              <a:t>Female</a:t>
            </a:r>
            <a:endParaRPr lang="en-US" sz="3200" b="1" dirty="0">
              <a:solidFill>
                <a:schemeClr val="accent1">
                  <a:lumMod val="75000"/>
                </a:schemeClr>
              </a:solidFill>
            </a:endParaRPr>
          </a:p>
        </p:txBody>
      </p:sp>
      <p:sp>
        <p:nvSpPr>
          <p:cNvPr id="3" name="TextBox 2"/>
          <p:cNvSpPr txBox="1"/>
          <p:nvPr/>
        </p:nvSpPr>
        <p:spPr>
          <a:xfrm>
            <a:off x="1371600" y="1600200"/>
            <a:ext cx="6248400" cy="830997"/>
          </a:xfrm>
          <a:prstGeom prst="rect">
            <a:avLst/>
          </a:prstGeom>
          <a:solidFill>
            <a:schemeClr val="bg1">
              <a:lumMod val="95000"/>
            </a:schemeClr>
          </a:solidFill>
          <a:ln>
            <a:solidFill>
              <a:schemeClr val="accent2">
                <a:lumMod val="50000"/>
              </a:schemeClr>
            </a:solidFill>
          </a:ln>
        </p:spPr>
        <p:txBody>
          <a:bodyPr wrap="square" rtlCol="0">
            <a:spAutoFit/>
          </a:bodyPr>
          <a:lstStyle/>
          <a:p>
            <a:r>
              <a:rPr lang="en-US" sz="2400" b="1" dirty="0" smtClean="0">
                <a:solidFill>
                  <a:schemeClr val="accent2">
                    <a:lumMod val="50000"/>
                  </a:schemeClr>
                </a:solidFill>
              </a:rPr>
              <a:t>Quick take away</a:t>
            </a:r>
            <a:r>
              <a:rPr lang="en-US" sz="2400" dirty="0" smtClean="0">
                <a:solidFill>
                  <a:schemeClr val="accent2">
                    <a:lumMod val="50000"/>
                  </a:schemeClr>
                </a:solidFill>
              </a:rPr>
              <a:t>: gender doesn’t appear to be associated with divergence in course success</a:t>
            </a:r>
            <a:endParaRPr lang="en-US" sz="2400" dirty="0">
              <a:solidFill>
                <a:schemeClr val="accent2">
                  <a:lumMod val="50000"/>
                </a:schemeClr>
              </a:solidFill>
            </a:endParaRPr>
          </a:p>
        </p:txBody>
      </p:sp>
      <p:sp>
        <p:nvSpPr>
          <p:cNvPr id="7" name="TextBox 6"/>
          <p:cNvSpPr txBox="1"/>
          <p:nvPr/>
        </p:nvSpPr>
        <p:spPr>
          <a:xfrm>
            <a:off x="1295400" y="5188803"/>
            <a:ext cx="7467600" cy="830997"/>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b="1" dirty="0">
                <a:solidFill>
                  <a:schemeClr val="accent5">
                    <a:lumMod val="50000"/>
                  </a:schemeClr>
                </a:solidFill>
              </a:rPr>
              <a:t>N</a:t>
            </a:r>
            <a:r>
              <a:rPr lang="en-US" sz="2400" b="1" dirty="0" smtClean="0">
                <a:solidFill>
                  <a:schemeClr val="accent5">
                    <a:lumMod val="50000"/>
                  </a:schemeClr>
                </a:solidFill>
              </a:rPr>
              <a:t>ext line of inquiry</a:t>
            </a:r>
            <a:r>
              <a:rPr lang="en-US" sz="2400" dirty="0" smtClean="0">
                <a:solidFill>
                  <a:schemeClr val="accent5">
                    <a:lumMod val="50000"/>
                  </a:schemeClr>
                </a:solidFill>
              </a:rPr>
              <a:t>: might there be separation by gender in terms of other measures of success like completion?</a:t>
            </a:r>
            <a:endParaRPr lang="en-US" sz="2400" dirty="0">
              <a:solidFill>
                <a:schemeClr val="accent5">
                  <a:lumMod val="50000"/>
                </a:schemeClr>
              </a:solidFill>
            </a:endParaRPr>
          </a:p>
        </p:txBody>
      </p:sp>
    </p:spTree>
    <p:extLst>
      <p:ext uri="{BB962C8B-B14F-4D97-AF65-F5344CB8AC3E}">
        <p14:creationId xmlns:p14="http://schemas.microsoft.com/office/powerpoint/2010/main" val="33814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69031771"/>
              </p:ext>
            </p:extLst>
          </p:nvPr>
        </p:nvGraphicFramePr>
        <p:xfrm>
          <a:off x="381000" y="1028700"/>
          <a:ext cx="8382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0" y="3962400"/>
            <a:ext cx="2209800" cy="461665"/>
          </a:xfrm>
          <a:prstGeom prst="rect">
            <a:avLst/>
          </a:prstGeom>
          <a:noFill/>
        </p:spPr>
        <p:txBody>
          <a:bodyPr wrap="square" rtlCol="0">
            <a:spAutoFit/>
          </a:bodyPr>
          <a:lstStyle/>
          <a:p>
            <a:r>
              <a:rPr lang="en-US" sz="2400" b="1" dirty="0" smtClean="0">
                <a:solidFill>
                  <a:schemeClr val="accent2">
                    <a:lumMod val="75000"/>
                  </a:schemeClr>
                </a:solidFill>
              </a:rPr>
              <a:t>20 – 24 </a:t>
            </a:r>
            <a:r>
              <a:rPr lang="en-US" sz="2400" b="1" dirty="0" err="1" smtClean="0">
                <a:solidFill>
                  <a:schemeClr val="accent2">
                    <a:lumMod val="75000"/>
                  </a:schemeClr>
                </a:solidFill>
              </a:rPr>
              <a:t>Yrs</a:t>
            </a:r>
            <a:r>
              <a:rPr lang="en-US" sz="2400" b="1" dirty="0" smtClean="0">
                <a:solidFill>
                  <a:schemeClr val="accent2">
                    <a:lumMod val="75000"/>
                  </a:schemeClr>
                </a:solidFill>
              </a:rPr>
              <a:t> Old</a:t>
            </a:r>
            <a:endParaRPr lang="en-US" sz="2400" b="1" dirty="0">
              <a:solidFill>
                <a:schemeClr val="accent2">
                  <a:lumMod val="75000"/>
                </a:schemeClr>
              </a:solidFill>
            </a:endParaRPr>
          </a:p>
        </p:txBody>
      </p:sp>
      <p:sp>
        <p:nvSpPr>
          <p:cNvPr id="7" name="TextBox 6"/>
          <p:cNvSpPr txBox="1"/>
          <p:nvPr/>
        </p:nvSpPr>
        <p:spPr>
          <a:xfrm>
            <a:off x="1447800" y="3657600"/>
            <a:ext cx="1981200" cy="461665"/>
          </a:xfrm>
          <a:prstGeom prst="rect">
            <a:avLst/>
          </a:prstGeom>
          <a:noFill/>
        </p:spPr>
        <p:txBody>
          <a:bodyPr wrap="square" rtlCol="0">
            <a:spAutoFit/>
          </a:bodyPr>
          <a:lstStyle/>
          <a:p>
            <a:r>
              <a:rPr lang="en-US" sz="2400" b="1" dirty="0" smtClean="0">
                <a:solidFill>
                  <a:schemeClr val="accent1">
                    <a:lumMod val="75000"/>
                  </a:schemeClr>
                </a:solidFill>
              </a:rPr>
              <a:t>&lt; 20 </a:t>
            </a:r>
            <a:r>
              <a:rPr lang="en-US" sz="2400" b="1" dirty="0" err="1" smtClean="0">
                <a:solidFill>
                  <a:schemeClr val="accent1">
                    <a:lumMod val="75000"/>
                  </a:schemeClr>
                </a:solidFill>
              </a:rPr>
              <a:t>Yrs</a:t>
            </a:r>
            <a:r>
              <a:rPr lang="en-US" sz="2400" b="1" dirty="0" smtClean="0">
                <a:solidFill>
                  <a:schemeClr val="accent1">
                    <a:lumMod val="75000"/>
                  </a:schemeClr>
                </a:solidFill>
              </a:rPr>
              <a:t> Old</a:t>
            </a:r>
            <a:endParaRPr lang="en-US" sz="2400" b="1" dirty="0">
              <a:solidFill>
                <a:schemeClr val="accent1">
                  <a:lumMod val="75000"/>
                </a:schemeClr>
              </a:solidFill>
            </a:endParaRPr>
          </a:p>
        </p:txBody>
      </p:sp>
      <p:sp>
        <p:nvSpPr>
          <p:cNvPr id="9" name="TextBox 8"/>
          <p:cNvSpPr txBox="1"/>
          <p:nvPr/>
        </p:nvSpPr>
        <p:spPr>
          <a:xfrm>
            <a:off x="1447800" y="2667000"/>
            <a:ext cx="2133600" cy="461665"/>
          </a:xfrm>
          <a:prstGeom prst="rect">
            <a:avLst/>
          </a:prstGeom>
          <a:noFill/>
        </p:spPr>
        <p:txBody>
          <a:bodyPr wrap="square" rtlCol="0">
            <a:spAutoFit/>
          </a:bodyPr>
          <a:lstStyle/>
          <a:p>
            <a:r>
              <a:rPr lang="en-US" sz="2400" b="1" dirty="0" smtClean="0">
                <a:solidFill>
                  <a:srgbClr val="00B050"/>
                </a:solidFill>
              </a:rPr>
              <a:t>25 – 49 </a:t>
            </a:r>
            <a:r>
              <a:rPr lang="en-US" sz="2400" b="1" dirty="0" err="1" smtClean="0">
                <a:solidFill>
                  <a:srgbClr val="00B050"/>
                </a:solidFill>
              </a:rPr>
              <a:t>Yrs</a:t>
            </a:r>
            <a:r>
              <a:rPr lang="en-US" sz="2400" b="1" dirty="0" smtClean="0">
                <a:solidFill>
                  <a:srgbClr val="00B050"/>
                </a:solidFill>
              </a:rPr>
              <a:t> Old</a:t>
            </a:r>
            <a:endParaRPr lang="en-US" sz="2400" b="1" dirty="0">
              <a:solidFill>
                <a:srgbClr val="00B050"/>
              </a:solidFill>
            </a:endParaRPr>
          </a:p>
        </p:txBody>
      </p:sp>
      <p:sp>
        <p:nvSpPr>
          <p:cNvPr id="10" name="TextBox 9"/>
          <p:cNvSpPr txBox="1"/>
          <p:nvPr/>
        </p:nvSpPr>
        <p:spPr>
          <a:xfrm>
            <a:off x="6629400" y="2205335"/>
            <a:ext cx="1600200" cy="461665"/>
          </a:xfrm>
          <a:prstGeom prst="rect">
            <a:avLst/>
          </a:prstGeom>
          <a:noFill/>
        </p:spPr>
        <p:txBody>
          <a:bodyPr wrap="square" rtlCol="0">
            <a:spAutoFit/>
          </a:bodyPr>
          <a:lstStyle/>
          <a:p>
            <a:r>
              <a:rPr lang="en-US" sz="2400" b="1" dirty="0" smtClean="0">
                <a:solidFill>
                  <a:srgbClr val="C89800"/>
                </a:solidFill>
              </a:rPr>
              <a:t>50+ </a:t>
            </a:r>
            <a:r>
              <a:rPr lang="en-US" sz="2400" b="1" dirty="0" err="1" smtClean="0">
                <a:solidFill>
                  <a:srgbClr val="C89800"/>
                </a:solidFill>
              </a:rPr>
              <a:t>Yrs</a:t>
            </a:r>
            <a:r>
              <a:rPr lang="en-US" sz="2400" b="1" dirty="0" smtClean="0">
                <a:solidFill>
                  <a:srgbClr val="C89800"/>
                </a:solidFill>
              </a:rPr>
              <a:t> Old</a:t>
            </a:r>
            <a:endParaRPr lang="en-US" sz="2400" b="1" dirty="0">
              <a:solidFill>
                <a:srgbClr val="C89800"/>
              </a:solidFill>
            </a:endParaRPr>
          </a:p>
        </p:txBody>
      </p:sp>
      <p:sp>
        <p:nvSpPr>
          <p:cNvPr id="12" name="TextBox 11"/>
          <p:cNvSpPr txBox="1"/>
          <p:nvPr/>
        </p:nvSpPr>
        <p:spPr>
          <a:xfrm>
            <a:off x="0" y="0"/>
            <a:ext cx="9144000" cy="523220"/>
          </a:xfrm>
          <a:prstGeom prst="rect">
            <a:avLst/>
          </a:prstGeom>
          <a:noFill/>
        </p:spPr>
        <p:txBody>
          <a:bodyPr wrap="square" rtlCol="0">
            <a:spAutoFit/>
          </a:bodyPr>
          <a:lstStyle/>
          <a:p>
            <a:pPr algn="ctr"/>
            <a:r>
              <a:rPr lang="en-US" sz="2800" dirty="0" smtClean="0"/>
              <a:t>Five year success rates by student age</a:t>
            </a:r>
            <a:endParaRPr lang="en-US" sz="2800" dirty="0"/>
          </a:p>
        </p:txBody>
      </p:sp>
      <p:sp>
        <p:nvSpPr>
          <p:cNvPr id="8" name="TextBox 7"/>
          <p:cNvSpPr txBox="1"/>
          <p:nvPr/>
        </p:nvSpPr>
        <p:spPr>
          <a:xfrm>
            <a:off x="1447800" y="990600"/>
            <a:ext cx="6629400" cy="830997"/>
          </a:xfrm>
          <a:prstGeom prst="rect">
            <a:avLst/>
          </a:prstGeom>
          <a:solidFill>
            <a:schemeClr val="bg1">
              <a:lumMod val="95000"/>
            </a:schemeClr>
          </a:solidFill>
          <a:ln>
            <a:solidFill>
              <a:schemeClr val="accent2">
                <a:lumMod val="50000"/>
              </a:schemeClr>
            </a:solidFill>
          </a:ln>
        </p:spPr>
        <p:txBody>
          <a:bodyPr wrap="square" rtlCol="0">
            <a:spAutoFit/>
          </a:bodyPr>
          <a:lstStyle/>
          <a:p>
            <a:r>
              <a:rPr lang="en-US" sz="2400" b="1" dirty="0" smtClean="0">
                <a:solidFill>
                  <a:schemeClr val="accent2">
                    <a:lumMod val="50000"/>
                  </a:schemeClr>
                </a:solidFill>
              </a:rPr>
              <a:t>Quick take away</a:t>
            </a:r>
            <a:r>
              <a:rPr lang="en-US" sz="2400" dirty="0" smtClean="0">
                <a:solidFill>
                  <a:schemeClr val="accent2">
                    <a:lumMod val="50000"/>
                  </a:schemeClr>
                </a:solidFill>
              </a:rPr>
              <a:t>: there appears to be some indication of convergence in success by student age</a:t>
            </a:r>
            <a:endParaRPr lang="en-US" sz="2400" dirty="0">
              <a:solidFill>
                <a:schemeClr val="accent2">
                  <a:lumMod val="50000"/>
                </a:schemeClr>
              </a:solidFill>
            </a:endParaRPr>
          </a:p>
        </p:txBody>
      </p:sp>
      <p:sp>
        <p:nvSpPr>
          <p:cNvPr id="11" name="TextBox 10"/>
          <p:cNvSpPr txBox="1"/>
          <p:nvPr/>
        </p:nvSpPr>
        <p:spPr>
          <a:xfrm>
            <a:off x="1346638" y="4876800"/>
            <a:ext cx="7467600" cy="1200329"/>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b="1" dirty="0">
                <a:solidFill>
                  <a:schemeClr val="accent5">
                    <a:lumMod val="50000"/>
                  </a:schemeClr>
                </a:solidFill>
              </a:rPr>
              <a:t>N</a:t>
            </a:r>
            <a:r>
              <a:rPr lang="en-US" sz="2400" b="1" dirty="0" smtClean="0">
                <a:solidFill>
                  <a:schemeClr val="accent5">
                    <a:lumMod val="50000"/>
                  </a:schemeClr>
                </a:solidFill>
              </a:rPr>
              <a:t>ext line of inquiry</a:t>
            </a:r>
            <a:r>
              <a:rPr lang="en-US" sz="2400" dirty="0" smtClean="0">
                <a:solidFill>
                  <a:schemeClr val="accent5">
                    <a:lumMod val="50000"/>
                  </a:schemeClr>
                </a:solidFill>
              </a:rPr>
              <a:t>: the convergence is a result of a mild decline in two older age groups and a rise in two younger ones. What might be the explanation? </a:t>
            </a:r>
            <a:endParaRPr lang="en-US" sz="2400" dirty="0">
              <a:solidFill>
                <a:schemeClr val="accent5">
                  <a:lumMod val="50000"/>
                </a:schemeClr>
              </a:solidFill>
            </a:endParaRPr>
          </a:p>
        </p:txBody>
      </p:sp>
    </p:spTree>
    <p:extLst>
      <p:ext uri="{BB962C8B-B14F-4D97-AF65-F5344CB8AC3E}">
        <p14:creationId xmlns:p14="http://schemas.microsoft.com/office/powerpoint/2010/main" val="3268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43697751"/>
              </p:ext>
            </p:extLst>
          </p:nvPr>
        </p:nvGraphicFramePr>
        <p:xfrm>
          <a:off x="304800" y="838200"/>
          <a:ext cx="86106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467600" y="3653135"/>
            <a:ext cx="1371600" cy="461665"/>
          </a:xfrm>
          <a:prstGeom prst="rect">
            <a:avLst/>
          </a:prstGeom>
          <a:noFill/>
        </p:spPr>
        <p:txBody>
          <a:bodyPr wrap="square" rtlCol="0">
            <a:spAutoFit/>
          </a:bodyPr>
          <a:lstStyle/>
          <a:p>
            <a:r>
              <a:rPr lang="en-US" sz="2400" b="1" dirty="0" smtClean="0">
                <a:solidFill>
                  <a:schemeClr val="accent6">
                    <a:lumMod val="75000"/>
                  </a:schemeClr>
                </a:solidFill>
              </a:rPr>
              <a:t>Hispanic</a:t>
            </a:r>
            <a:endParaRPr lang="en-US" sz="2400" b="1" dirty="0">
              <a:solidFill>
                <a:schemeClr val="accent6">
                  <a:lumMod val="75000"/>
                </a:schemeClr>
              </a:solidFill>
            </a:endParaRPr>
          </a:p>
        </p:txBody>
      </p:sp>
      <p:sp>
        <p:nvSpPr>
          <p:cNvPr id="7" name="TextBox 6"/>
          <p:cNvSpPr txBox="1"/>
          <p:nvPr/>
        </p:nvSpPr>
        <p:spPr>
          <a:xfrm>
            <a:off x="6858000" y="4419600"/>
            <a:ext cx="2133600" cy="461665"/>
          </a:xfrm>
          <a:prstGeom prst="rect">
            <a:avLst/>
          </a:prstGeom>
          <a:noFill/>
        </p:spPr>
        <p:txBody>
          <a:bodyPr wrap="square" rtlCol="0">
            <a:spAutoFit/>
          </a:bodyPr>
          <a:lstStyle/>
          <a:p>
            <a:r>
              <a:rPr lang="en-US" sz="2400" b="1" dirty="0" err="1" smtClean="0">
                <a:solidFill>
                  <a:schemeClr val="accent1">
                    <a:lumMod val="75000"/>
                  </a:schemeClr>
                </a:solidFill>
              </a:rPr>
              <a:t>Afr</a:t>
            </a:r>
            <a:r>
              <a:rPr lang="en-US" sz="2400" b="1" dirty="0" smtClean="0">
                <a:solidFill>
                  <a:schemeClr val="accent1">
                    <a:lumMod val="75000"/>
                  </a:schemeClr>
                </a:solidFill>
              </a:rPr>
              <a:t> American</a:t>
            </a:r>
            <a:endParaRPr lang="en-US" sz="2400" b="1" dirty="0">
              <a:solidFill>
                <a:schemeClr val="accent1">
                  <a:lumMod val="75000"/>
                </a:schemeClr>
              </a:solidFill>
            </a:endParaRPr>
          </a:p>
        </p:txBody>
      </p:sp>
      <p:sp>
        <p:nvSpPr>
          <p:cNvPr id="9" name="TextBox 8"/>
          <p:cNvSpPr txBox="1"/>
          <p:nvPr/>
        </p:nvSpPr>
        <p:spPr>
          <a:xfrm>
            <a:off x="7315200" y="1676400"/>
            <a:ext cx="1143000" cy="461665"/>
          </a:xfrm>
          <a:prstGeom prst="rect">
            <a:avLst/>
          </a:prstGeom>
          <a:noFill/>
        </p:spPr>
        <p:txBody>
          <a:bodyPr wrap="square" rtlCol="0">
            <a:spAutoFit/>
          </a:bodyPr>
          <a:lstStyle/>
          <a:p>
            <a:r>
              <a:rPr lang="en-US" sz="2400" b="1" dirty="0" smtClean="0">
                <a:solidFill>
                  <a:schemeClr val="accent2">
                    <a:lumMod val="75000"/>
                  </a:schemeClr>
                </a:solidFill>
              </a:rPr>
              <a:t>Asian</a:t>
            </a:r>
            <a:endParaRPr lang="en-US" sz="2400" b="1" dirty="0">
              <a:solidFill>
                <a:schemeClr val="accent2">
                  <a:lumMod val="75000"/>
                </a:schemeClr>
              </a:solidFill>
            </a:endParaRPr>
          </a:p>
        </p:txBody>
      </p:sp>
      <p:sp>
        <p:nvSpPr>
          <p:cNvPr id="10" name="TextBox 9"/>
          <p:cNvSpPr txBox="1"/>
          <p:nvPr/>
        </p:nvSpPr>
        <p:spPr>
          <a:xfrm>
            <a:off x="7772400" y="2967335"/>
            <a:ext cx="1143000" cy="461665"/>
          </a:xfrm>
          <a:prstGeom prst="rect">
            <a:avLst/>
          </a:prstGeom>
          <a:noFill/>
        </p:spPr>
        <p:txBody>
          <a:bodyPr wrap="square" rtlCol="0">
            <a:spAutoFit/>
          </a:bodyPr>
          <a:lstStyle/>
          <a:p>
            <a:r>
              <a:rPr lang="en-US" sz="2400" b="1" dirty="0" smtClean="0">
                <a:solidFill>
                  <a:srgbClr val="B0AC00"/>
                </a:solidFill>
              </a:rPr>
              <a:t>White</a:t>
            </a:r>
            <a:endParaRPr lang="en-US" sz="2400" b="1" dirty="0">
              <a:solidFill>
                <a:srgbClr val="B0AC00"/>
              </a:solidFill>
            </a:endParaRPr>
          </a:p>
        </p:txBody>
      </p:sp>
      <p:sp>
        <p:nvSpPr>
          <p:cNvPr id="11" name="TextBox 10"/>
          <p:cNvSpPr txBox="1"/>
          <p:nvPr/>
        </p:nvSpPr>
        <p:spPr>
          <a:xfrm>
            <a:off x="7772400" y="2133600"/>
            <a:ext cx="1143000" cy="461665"/>
          </a:xfrm>
          <a:prstGeom prst="rect">
            <a:avLst/>
          </a:prstGeom>
          <a:noFill/>
        </p:spPr>
        <p:txBody>
          <a:bodyPr wrap="square" rtlCol="0">
            <a:spAutoFit/>
          </a:bodyPr>
          <a:lstStyle/>
          <a:p>
            <a:r>
              <a:rPr lang="en-US" sz="2400" b="1" dirty="0" smtClean="0">
                <a:solidFill>
                  <a:srgbClr val="00B050"/>
                </a:solidFill>
              </a:rPr>
              <a:t>Filipino</a:t>
            </a:r>
            <a:endParaRPr lang="en-US" sz="2400" b="1" dirty="0">
              <a:solidFill>
                <a:srgbClr val="00B050"/>
              </a:solidFill>
            </a:endParaRPr>
          </a:p>
        </p:txBody>
      </p:sp>
      <p:sp>
        <p:nvSpPr>
          <p:cNvPr id="8" name="TextBox 7"/>
          <p:cNvSpPr txBox="1"/>
          <p:nvPr/>
        </p:nvSpPr>
        <p:spPr>
          <a:xfrm>
            <a:off x="0" y="6629400"/>
            <a:ext cx="9144000" cy="230832"/>
          </a:xfrm>
          <a:prstGeom prst="rect">
            <a:avLst/>
          </a:prstGeom>
          <a:noFill/>
        </p:spPr>
        <p:txBody>
          <a:bodyPr wrap="square" rtlCol="0">
            <a:spAutoFit/>
          </a:bodyPr>
          <a:lstStyle/>
          <a:p>
            <a:r>
              <a:rPr lang="en-US" sz="900" dirty="0" smtClean="0"/>
              <a:t>Note:  trends for students identified as Native American or Pacific Islander were not included here due to small sample sizes. Data for those populations are included in the full report</a:t>
            </a:r>
            <a:endParaRPr lang="en-US" sz="900" dirty="0"/>
          </a:p>
        </p:txBody>
      </p:sp>
      <p:sp>
        <p:nvSpPr>
          <p:cNvPr id="15" name="TextBox 14"/>
          <p:cNvSpPr txBox="1"/>
          <p:nvPr/>
        </p:nvSpPr>
        <p:spPr>
          <a:xfrm>
            <a:off x="0" y="0"/>
            <a:ext cx="9144000" cy="523220"/>
          </a:xfrm>
          <a:prstGeom prst="rect">
            <a:avLst/>
          </a:prstGeom>
          <a:noFill/>
        </p:spPr>
        <p:txBody>
          <a:bodyPr wrap="square" rtlCol="0">
            <a:spAutoFit/>
          </a:bodyPr>
          <a:lstStyle/>
          <a:p>
            <a:pPr algn="ctr"/>
            <a:r>
              <a:rPr lang="en-US" sz="2800" dirty="0" smtClean="0"/>
              <a:t>Five year success rates by student ethnicity</a:t>
            </a:r>
            <a:endParaRPr lang="en-US" sz="2800" dirty="0"/>
          </a:p>
        </p:txBody>
      </p:sp>
      <p:sp>
        <p:nvSpPr>
          <p:cNvPr id="12" name="TextBox 11"/>
          <p:cNvSpPr txBox="1"/>
          <p:nvPr/>
        </p:nvSpPr>
        <p:spPr>
          <a:xfrm>
            <a:off x="1447800" y="838200"/>
            <a:ext cx="6629400" cy="830997"/>
          </a:xfrm>
          <a:prstGeom prst="rect">
            <a:avLst/>
          </a:prstGeom>
          <a:solidFill>
            <a:schemeClr val="bg1">
              <a:lumMod val="95000"/>
            </a:schemeClr>
          </a:solidFill>
          <a:ln>
            <a:solidFill>
              <a:schemeClr val="accent2">
                <a:lumMod val="50000"/>
              </a:schemeClr>
            </a:solidFill>
          </a:ln>
        </p:spPr>
        <p:txBody>
          <a:bodyPr wrap="square" rtlCol="0">
            <a:spAutoFit/>
          </a:bodyPr>
          <a:lstStyle/>
          <a:p>
            <a:r>
              <a:rPr lang="en-US" sz="2400" b="1" dirty="0" smtClean="0">
                <a:solidFill>
                  <a:schemeClr val="accent2">
                    <a:lumMod val="50000"/>
                  </a:schemeClr>
                </a:solidFill>
              </a:rPr>
              <a:t>Quick take away</a:t>
            </a:r>
            <a:r>
              <a:rPr lang="en-US" sz="2400" dirty="0" smtClean="0">
                <a:solidFill>
                  <a:schemeClr val="accent2">
                    <a:lumMod val="50000"/>
                  </a:schemeClr>
                </a:solidFill>
              </a:rPr>
              <a:t>: trends have some directional similarities but no strong evidence of convergence</a:t>
            </a:r>
            <a:endParaRPr lang="en-US" sz="2400" dirty="0">
              <a:solidFill>
                <a:schemeClr val="accent2">
                  <a:lumMod val="50000"/>
                </a:schemeClr>
              </a:solidFill>
            </a:endParaRPr>
          </a:p>
        </p:txBody>
      </p:sp>
      <p:sp>
        <p:nvSpPr>
          <p:cNvPr id="13" name="TextBox 12"/>
          <p:cNvSpPr txBox="1"/>
          <p:nvPr/>
        </p:nvSpPr>
        <p:spPr>
          <a:xfrm>
            <a:off x="1346638" y="4876800"/>
            <a:ext cx="6997262" cy="1200329"/>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b="1" dirty="0">
                <a:solidFill>
                  <a:schemeClr val="accent5">
                    <a:lumMod val="50000"/>
                  </a:schemeClr>
                </a:solidFill>
              </a:rPr>
              <a:t>N</a:t>
            </a:r>
            <a:r>
              <a:rPr lang="en-US" sz="2400" b="1" dirty="0" smtClean="0">
                <a:solidFill>
                  <a:schemeClr val="accent5">
                    <a:lumMod val="50000"/>
                  </a:schemeClr>
                </a:solidFill>
              </a:rPr>
              <a:t>ext line of inquiry</a:t>
            </a:r>
            <a:r>
              <a:rPr lang="en-US" sz="2400" dirty="0" smtClean="0">
                <a:solidFill>
                  <a:schemeClr val="accent5">
                    <a:lumMod val="50000"/>
                  </a:schemeClr>
                </a:solidFill>
              </a:rPr>
              <a:t>: </a:t>
            </a:r>
            <a:r>
              <a:rPr lang="en-US" sz="2400" dirty="0">
                <a:solidFill>
                  <a:schemeClr val="accent5">
                    <a:lumMod val="50000"/>
                  </a:schemeClr>
                </a:solidFill>
              </a:rPr>
              <a:t> </a:t>
            </a:r>
            <a:r>
              <a:rPr lang="en-US" sz="2400" dirty="0" smtClean="0">
                <a:solidFill>
                  <a:schemeClr val="accent5">
                    <a:lumMod val="50000"/>
                  </a:schemeClr>
                </a:solidFill>
              </a:rPr>
              <a:t>We saw evidence of convergence by age and none by ethnicity. Are the age distributions different for each ethnicity cohort?</a:t>
            </a:r>
            <a:endParaRPr lang="en-US" sz="2400" dirty="0">
              <a:solidFill>
                <a:schemeClr val="accent5">
                  <a:lumMod val="50000"/>
                </a:schemeClr>
              </a:solidFill>
            </a:endParaRPr>
          </a:p>
        </p:txBody>
      </p:sp>
    </p:spTree>
    <p:extLst>
      <p:ext uri="{BB962C8B-B14F-4D97-AF65-F5344CB8AC3E}">
        <p14:creationId xmlns:p14="http://schemas.microsoft.com/office/powerpoint/2010/main" val="31308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31596814"/>
              </p:ext>
            </p:extLst>
          </p:nvPr>
        </p:nvGraphicFramePr>
        <p:xfrm>
          <a:off x="419100" y="1072299"/>
          <a:ext cx="8305800" cy="56367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07570" y="4063425"/>
            <a:ext cx="1614652" cy="584775"/>
          </a:xfrm>
          <a:prstGeom prst="rect">
            <a:avLst/>
          </a:prstGeom>
          <a:noFill/>
        </p:spPr>
        <p:txBody>
          <a:bodyPr wrap="square" rtlCol="0">
            <a:spAutoFit/>
          </a:bodyPr>
          <a:lstStyle/>
          <a:p>
            <a:r>
              <a:rPr lang="en-US" sz="3200" b="1" dirty="0" smtClean="0">
                <a:solidFill>
                  <a:schemeClr val="accent6">
                    <a:lumMod val="50000"/>
                  </a:schemeClr>
                </a:solidFill>
              </a:rPr>
              <a:t>On-line</a:t>
            </a:r>
            <a:endParaRPr lang="en-US" sz="3200" b="1" dirty="0">
              <a:solidFill>
                <a:schemeClr val="accent6">
                  <a:lumMod val="50000"/>
                </a:schemeClr>
              </a:solidFill>
            </a:endParaRPr>
          </a:p>
        </p:txBody>
      </p:sp>
      <p:sp>
        <p:nvSpPr>
          <p:cNvPr id="6" name="TextBox 5"/>
          <p:cNvSpPr txBox="1"/>
          <p:nvPr/>
        </p:nvSpPr>
        <p:spPr>
          <a:xfrm>
            <a:off x="6433644" y="2819400"/>
            <a:ext cx="2162504" cy="584775"/>
          </a:xfrm>
          <a:prstGeom prst="rect">
            <a:avLst/>
          </a:prstGeom>
          <a:noFill/>
        </p:spPr>
        <p:txBody>
          <a:bodyPr wrap="square" rtlCol="0">
            <a:spAutoFit/>
          </a:bodyPr>
          <a:lstStyle/>
          <a:p>
            <a:r>
              <a:rPr lang="en-US" sz="3200" b="1" dirty="0" smtClean="0">
                <a:solidFill>
                  <a:schemeClr val="accent5">
                    <a:lumMod val="75000"/>
                  </a:schemeClr>
                </a:solidFill>
              </a:rPr>
              <a:t>Traditional</a:t>
            </a:r>
            <a:endParaRPr lang="en-US" sz="3200" b="1" dirty="0">
              <a:solidFill>
                <a:schemeClr val="accent5">
                  <a:lumMod val="75000"/>
                </a:schemeClr>
              </a:solidFill>
            </a:endParaRPr>
          </a:p>
        </p:txBody>
      </p:sp>
      <p:sp>
        <p:nvSpPr>
          <p:cNvPr id="3" name="TextBox 2"/>
          <p:cNvSpPr txBox="1"/>
          <p:nvPr/>
        </p:nvSpPr>
        <p:spPr>
          <a:xfrm>
            <a:off x="0" y="6604575"/>
            <a:ext cx="8229600" cy="246221"/>
          </a:xfrm>
          <a:prstGeom prst="rect">
            <a:avLst/>
          </a:prstGeom>
          <a:noFill/>
        </p:spPr>
        <p:txBody>
          <a:bodyPr wrap="square" rtlCol="0">
            <a:spAutoFit/>
          </a:bodyPr>
          <a:lstStyle/>
          <a:p>
            <a:r>
              <a:rPr lang="en-US" sz="1000" dirty="0" smtClean="0"/>
              <a:t>Note: Hybrid courses are included in the Traditional category for this analysis </a:t>
            </a:r>
            <a:endParaRPr lang="en-US" sz="1000" dirty="0"/>
          </a:p>
        </p:txBody>
      </p:sp>
      <p:sp>
        <p:nvSpPr>
          <p:cNvPr id="11" name="TextBox 10"/>
          <p:cNvSpPr txBox="1"/>
          <p:nvPr/>
        </p:nvSpPr>
        <p:spPr>
          <a:xfrm>
            <a:off x="0" y="0"/>
            <a:ext cx="9144000" cy="523220"/>
          </a:xfrm>
          <a:prstGeom prst="rect">
            <a:avLst/>
          </a:prstGeom>
          <a:noFill/>
        </p:spPr>
        <p:txBody>
          <a:bodyPr wrap="square" rtlCol="0">
            <a:spAutoFit/>
          </a:bodyPr>
          <a:lstStyle/>
          <a:p>
            <a:pPr algn="ctr"/>
            <a:r>
              <a:rPr lang="en-US" sz="2800" dirty="0" smtClean="0"/>
              <a:t>Five year success rates by instructional delivery method</a:t>
            </a:r>
            <a:endParaRPr lang="en-US" sz="2800" dirty="0"/>
          </a:p>
        </p:txBody>
      </p:sp>
      <p:sp>
        <p:nvSpPr>
          <p:cNvPr id="7" name="TextBox 6"/>
          <p:cNvSpPr txBox="1"/>
          <p:nvPr/>
        </p:nvSpPr>
        <p:spPr>
          <a:xfrm>
            <a:off x="1219200" y="1378803"/>
            <a:ext cx="7620000" cy="830997"/>
          </a:xfrm>
          <a:prstGeom prst="rect">
            <a:avLst/>
          </a:prstGeom>
          <a:solidFill>
            <a:schemeClr val="bg1">
              <a:lumMod val="95000"/>
            </a:schemeClr>
          </a:solidFill>
          <a:ln>
            <a:solidFill>
              <a:schemeClr val="accent2">
                <a:lumMod val="50000"/>
              </a:schemeClr>
            </a:solidFill>
          </a:ln>
        </p:spPr>
        <p:txBody>
          <a:bodyPr wrap="square" rtlCol="0">
            <a:spAutoFit/>
          </a:bodyPr>
          <a:lstStyle/>
          <a:p>
            <a:r>
              <a:rPr lang="en-US" sz="2400" b="1" dirty="0" smtClean="0">
                <a:solidFill>
                  <a:schemeClr val="accent2">
                    <a:lumMod val="50000"/>
                  </a:schemeClr>
                </a:solidFill>
              </a:rPr>
              <a:t>Quick take away</a:t>
            </a:r>
            <a:r>
              <a:rPr lang="en-US" sz="2400" dirty="0" smtClean="0">
                <a:solidFill>
                  <a:schemeClr val="accent2">
                    <a:lumMod val="50000"/>
                  </a:schemeClr>
                </a:solidFill>
              </a:rPr>
              <a:t>: both trends are mildly upward, and while a gap remains, there is some evidence that it is closing.</a:t>
            </a:r>
            <a:endParaRPr lang="en-US" sz="2400" dirty="0">
              <a:solidFill>
                <a:schemeClr val="accent2">
                  <a:lumMod val="50000"/>
                </a:schemeClr>
              </a:solidFill>
            </a:endParaRPr>
          </a:p>
        </p:txBody>
      </p:sp>
      <p:sp>
        <p:nvSpPr>
          <p:cNvPr id="8" name="TextBox 7"/>
          <p:cNvSpPr txBox="1"/>
          <p:nvPr/>
        </p:nvSpPr>
        <p:spPr>
          <a:xfrm>
            <a:off x="76200" y="5265003"/>
            <a:ext cx="8991600" cy="830997"/>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b="1" dirty="0">
                <a:solidFill>
                  <a:schemeClr val="accent5">
                    <a:lumMod val="50000"/>
                  </a:schemeClr>
                </a:solidFill>
              </a:rPr>
              <a:t>N</a:t>
            </a:r>
            <a:r>
              <a:rPr lang="en-US" sz="2400" b="1" dirty="0" smtClean="0">
                <a:solidFill>
                  <a:schemeClr val="accent5">
                    <a:lumMod val="50000"/>
                  </a:schemeClr>
                </a:solidFill>
              </a:rPr>
              <a:t>ext line of inquiry</a:t>
            </a:r>
            <a:r>
              <a:rPr lang="en-US" sz="2400" dirty="0" smtClean="0">
                <a:solidFill>
                  <a:schemeClr val="accent5">
                    <a:lumMod val="50000"/>
                  </a:schemeClr>
                </a:solidFill>
              </a:rPr>
              <a:t>: if the recent growth in on-line enrollments continues how might that impact the success rates of various cohorts?</a:t>
            </a:r>
            <a:endParaRPr lang="en-US" sz="2400" dirty="0">
              <a:solidFill>
                <a:schemeClr val="accent5">
                  <a:lumMod val="50000"/>
                </a:schemeClr>
              </a:solidFill>
            </a:endParaRPr>
          </a:p>
        </p:txBody>
      </p:sp>
    </p:spTree>
    <p:extLst>
      <p:ext uri="{BB962C8B-B14F-4D97-AF65-F5344CB8AC3E}">
        <p14:creationId xmlns:p14="http://schemas.microsoft.com/office/powerpoint/2010/main" val="353748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71600"/>
            <a:ext cx="9144000" cy="1569660"/>
          </a:xfrm>
          <a:prstGeom prst="rect">
            <a:avLst/>
          </a:prstGeom>
          <a:noFill/>
        </p:spPr>
        <p:txBody>
          <a:bodyPr wrap="square" rtlCol="0">
            <a:spAutoFit/>
          </a:bodyPr>
          <a:lstStyle/>
          <a:p>
            <a:pPr algn="ctr"/>
            <a:r>
              <a:rPr lang="en-US" sz="9600" dirty="0" smtClean="0">
                <a:solidFill>
                  <a:schemeClr val="accent2">
                    <a:lumMod val="50000"/>
                  </a:schemeClr>
                </a:solidFill>
              </a:rPr>
              <a:t>SUCCESS</a:t>
            </a:r>
            <a:endParaRPr lang="en-US" sz="9600" dirty="0">
              <a:solidFill>
                <a:schemeClr val="accent2">
                  <a:lumMod val="50000"/>
                </a:schemeClr>
              </a:solidFill>
            </a:endParaRPr>
          </a:p>
        </p:txBody>
      </p:sp>
      <p:sp>
        <p:nvSpPr>
          <p:cNvPr id="5" name="TextBox 4"/>
          <p:cNvSpPr txBox="1"/>
          <p:nvPr/>
        </p:nvSpPr>
        <p:spPr>
          <a:xfrm>
            <a:off x="0" y="2895600"/>
            <a:ext cx="9144000" cy="830997"/>
          </a:xfrm>
          <a:prstGeom prst="rect">
            <a:avLst/>
          </a:prstGeom>
          <a:noFill/>
        </p:spPr>
        <p:txBody>
          <a:bodyPr wrap="square" rtlCol="0">
            <a:spAutoFit/>
          </a:bodyPr>
          <a:lstStyle/>
          <a:p>
            <a:pPr algn="ctr"/>
            <a:r>
              <a:rPr lang="en-US" sz="4800" dirty="0" smtClean="0">
                <a:solidFill>
                  <a:schemeClr val="accent2">
                    <a:lumMod val="50000"/>
                  </a:schemeClr>
                </a:solidFill>
              </a:rPr>
              <a:t>(in college completion rates)</a:t>
            </a:r>
            <a:endParaRPr lang="en-US" sz="4800" dirty="0">
              <a:solidFill>
                <a:schemeClr val="accent2">
                  <a:lumMod val="50000"/>
                </a:schemeClr>
              </a:solidFill>
            </a:endParaRPr>
          </a:p>
        </p:txBody>
      </p:sp>
      <p:sp>
        <p:nvSpPr>
          <p:cNvPr id="3" name="TextBox 2"/>
          <p:cNvSpPr txBox="1"/>
          <p:nvPr/>
        </p:nvSpPr>
        <p:spPr>
          <a:xfrm>
            <a:off x="0" y="5257800"/>
            <a:ext cx="9144000" cy="1292662"/>
          </a:xfrm>
          <a:prstGeom prst="rect">
            <a:avLst/>
          </a:prstGeom>
          <a:noFill/>
        </p:spPr>
        <p:txBody>
          <a:bodyPr wrap="square" rtlCol="0">
            <a:spAutoFit/>
          </a:bodyPr>
          <a:lstStyle/>
          <a:p>
            <a:r>
              <a:rPr lang="en-US" sz="2400" dirty="0" smtClean="0"/>
              <a:t>Completion is defined as achieving any of the following: a </a:t>
            </a:r>
            <a:r>
              <a:rPr lang="en-US" sz="2800" b="1" dirty="0" smtClean="0"/>
              <a:t>certificate</a:t>
            </a:r>
            <a:r>
              <a:rPr lang="en-US" sz="2400" dirty="0" smtClean="0"/>
              <a:t>, an </a:t>
            </a:r>
            <a:r>
              <a:rPr lang="en-US" sz="2800" b="1" dirty="0" smtClean="0"/>
              <a:t>AA/AS degree</a:t>
            </a:r>
            <a:r>
              <a:rPr lang="en-US" sz="2400" dirty="0" smtClean="0"/>
              <a:t>, or becoming </a:t>
            </a:r>
            <a:r>
              <a:rPr lang="en-US" sz="2800" b="1" dirty="0" smtClean="0"/>
              <a:t>transfer ready </a:t>
            </a:r>
            <a:r>
              <a:rPr lang="en-US" sz="2200" dirty="0" smtClean="0"/>
              <a:t>(60+ transferable units earned and completion of college level English &amp; math)</a:t>
            </a:r>
            <a:endParaRPr lang="en-US" sz="2200" dirty="0"/>
          </a:p>
        </p:txBody>
      </p:sp>
      <p:sp>
        <p:nvSpPr>
          <p:cNvPr id="6" name="TextBox 5"/>
          <p:cNvSpPr txBox="1"/>
          <p:nvPr/>
        </p:nvSpPr>
        <p:spPr>
          <a:xfrm>
            <a:off x="0" y="4267200"/>
            <a:ext cx="9144000" cy="400110"/>
          </a:xfrm>
          <a:prstGeom prst="rect">
            <a:avLst/>
          </a:prstGeom>
          <a:noFill/>
        </p:spPr>
        <p:txBody>
          <a:bodyPr wrap="square" rtlCol="0">
            <a:spAutoFit/>
          </a:bodyPr>
          <a:lstStyle/>
          <a:p>
            <a:pPr algn="ctr"/>
            <a:r>
              <a:rPr lang="en-US" sz="2000" dirty="0" smtClean="0"/>
              <a:t>&lt;  this data is extracted from the State Chancellor’s ScoreCard  &gt;</a:t>
            </a:r>
            <a:endParaRPr lang="en-US" sz="2000" dirty="0"/>
          </a:p>
        </p:txBody>
      </p:sp>
    </p:spTree>
    <p:extLst>
      <p:ext uri="{BB962C8B-B14F-4D97-AF65-F5344CB8AC3E}">
        <p14:creationId xmlns:p14="http://schemas.microsoft.com/office/powerpoint/2010/main" val="2928691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08475564"/>
              </p:ext>
            </p:extLst>
          </p:nvPr>
        </p:nvGraphicFramePr>
        <p:xfrm>
          <a:off x="304800" y="914400"/>
          <a:ext cx="86106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38400" y="2662535"/>
            <a:ext cx="3810000" cy="461665"/>
          </a:xfrm>
          <a:prstGeom prst="rect">
            <a:avLst/>
          </a:prstGeom>
          <a:noFill/>
        </p:spPr>
        <p:txBody>
          <a:bodyPr wrap="square" rtlCol="0">
            <a:spAutoFit/>
          </a:bodyPr>
          <a:lstStyle/>
          <a:p>
            <a:r>
              <a:rPr lang="en-US" sz="2400" b="1" dirty="0" smtClean="0">
                <a:solidFill>
                  <a:schemeClr val="accent2">
                    <a:lumMod val="75000"/>
                  </a:schemeClr>
                </a:solidFill>
              </a:rPr>
              <a:t>Los </a:t>
            </a:r>
            <a:r>
              <a:rPr lang="en-US" sz="2400" b="1" dirty="0" err="1" smtClean="0">
                <a:solidFill>
                  <a:schemeClr val="accent2">
                    <a:lumMod val="75000"/>
                  </a:schemeClr>
                </a:solidFill>
              </a:rPr>
              <a:t>Medanos</a:t>
            </a:r>
            <a:r>
              <a:rPr lang="en-US" sz="2400" b="1" dirty="0" smtClean="0">
                <a:solidFill>
                  <a:schemeClr val="accent2">
                    <a:lumMod val="75000"/>
                  </a:schemeClr>
                </a:solidFill>
              </a:rPr>
              <a:t> College</a:t>
            </a:r>
            <a:endParaRPr lang="en-US" sz="2400" b="1" dirty="0">
              <a:solidFill>
                <a:schemeClr val="accent2">
                  <a:lumMod val="75000"/>
                </a:schemeClr>
              </a:solidFill>
            </a:endParaRPr>
          </a:p>
        </p:txBody>
      </p:sp>
      <p:sp>
        <p:nvSpPr>
          <p:cNvPr id="7" name="TextBox 6"/>
          <p:cNvSpPr txBox="1"/>
          <p:nvPr/>
        </p:nvSpPr>
        <p:spPr>
          <a:xfrm>
            <a:off x="2286000" y="1219200"/>
            <a:ext cx="5867400" cy="461665"/>
          </a:xfrm>
          <a:prstGeom prst="rect">
            <a:avLst/>
          </a:prstGeom>
          <a:noFill/>
        </p:spPr>
        <p:txBody>
          <a:bodyPr wrap="square" rtlCol="0">
            <a:spAutoFit/>
          </a:bodyPr>
          <a:lstStyle/>
          <a:p>
            <a:r>
              <a:rPr lang="en-US" sz="2400" b="1" dirty="0" smtClean="0">
                <a:solidFill>
                  <a:schemeClr val="accent4">
                    <a:lumMod val="75000"/>
                  </a:schemeClr>
                </a:solidFill>
              </a:rPr>
              <a:t>State Community College Average </a:t>
            </a:r>
            <a:endParaRPr lang="en-US" sz="2400" b="1" dirty="0">
              <a:solidFill>
                <a:schemeClr val="accent4">
                  <a:lumMod val="75000"/>
                </a:schemeClr>
              </a:solidFill>
            </a:endParaRPr>
          </a:p>
        </p:txBody>
      </p:sp>
      <p:sp>
        <p:nvSpPr>
          <p:cNvPr id="8" name="TextBox 7"/>
          <p:cNvSpPr txBox="1"/>
          <p:nvPr/>
        </p:nvSpPr>
        <p:spPr>
          <a:xfrm>
            <a:off x="0" y="0"/>
            <a:ext cx="9144000" cy="646331"/>
          </a:xfrm>
          <a:prstGeom prst="rect">
            <a:avLst/>
          </a:prstGeom>
          <a:noFill/>
        </p:spPr>
        <p:txBody>
          <a:bodyPr wrap="square" rtlCol="0">
            <a:spAutoFit/>
          </a:bodyPr>
          <a:lstStyle/>
          <a:p>
            <a:pPr algn="ctr"/>
            <a:r>
              <a:rPr lang="en-US" sz="3600" b="1" dirty="0" smtClean="0"/>
              <a:t>Five Year Trend in Overall Completion Rates </a:t>
            </a:r>
            <a:endParaRPr lang="en-US" sz="3600" b="1" dirty="0"/>
          </a:p>
        </p:txBody>
      </p:sp>
      <p:sp>
        <p:nvSpPr>
          <p:cNvPr id="9" name="TextBox 8"/>
          <p:cNvSpPr txBox="1"/>
          <p:nvPr/>
        </p:nvSpPr>
        <p:spPr>
          <a:xfrm>
            <a:off x="685800" y="1371600"/>
            <a:ext cx="8153400" cy="4401205"/>
          </a:xfrm>
          <a:prstGeom prst="rect">
            <a:avLst/>
          </a:prstGeom>
          <a:solidFill>
            <a:schemeClr val="accent1">
              <a:lumMod val="20000"/>
              <a:lumOff val="80000"/>
            </a:schemeClr>
          </a:solidFill>
          <a:ln w="38100">
            <a:solidFill>
              <a:schemeClr val="tx1"/>
            </a:solidFill>
          </a:ln>
        </p:spPr>
        <p:txBody>
          <a:bodyPr wrap="square" rtlCol="0">
            <a:spAutoFit/>
          </a:bodyPr>
          <a:lstStyle/>
          <a:p>
            <a:r>
              <a:rPr lang="en-US" sz="4000" b="1" dirty="0" smtClean="0"/>
              <a:t>Definition</a:t>
            </a:r>
            <a:r>
              <a:rPr lang="en-US" sz="4000" dirty="0" smtClean="0"/>
              <a:t>: The % of students earning 6 units within six years, attempting any math or </a:t>
            </a:r>
            <a:r>
              <a:rPr lang="en-US" sz="4000" dirty="0"/>
              <a:t>E</a:t>
            </a:r>
            <a:r>
              <a:rPr lang="en-US" sz="4000" dirty="0" smtClean="0"/>
              <a:t>nglish course within three years and then “</a:t>
            </a:r>
            <a:r>
              <a:rPr lang="en-US" sz="4000" b="1" dirty="0" smtClean="0"/>
              <a:t>completing</a:t>
            </a:r>
            <a:r>
              <a:rPr lang="en-US" sz="4000" dirty="0" smtClean="0"/>
              <a:t>” within six years. These figures are for students whose first term was in 2006/07.</a:t>
            </a:r>
            <a:endParaRPr lang="en-US" sz="4000" dirty="0"/>
          </a:p>
        </p:txBody>
      </p:sp>
    </p:spTree>
    <p:extLst>
      <p:ext uri="{BB962C8B-B14F-4D97-AF65-F5344CB8AC3E}">
        <p14:creationId xmlns:p14="http://schemas.microsoft.com/office/powerpoint/2010/main" val="367238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smtClean="0"/>
              <a:t>Five year completion rates by student gender</a:t>
            </a:r>
            <a:endParaRPr lang="en-US" sz="2800" dirty="0"/>
          </a:p>
        </p:txBody>
      </p:sp>
      <p:graphicFrame>
        <p:nvGraphicFramePr>
          <p:cNvPr id="2" name="Chart 1"/>
          <p:cNvGraphicFramePr/>
          <p:nvPr>
            <p:extLst>
              <p:ext uri="{D42A27DB-BD31-4B8C-83A1-F6EECF244321}">
                <p14:modId xmlns:p14="http://schemas.microsoft.com/office/powerpoint/2010/main" val="667817217"/>
              </p:ext>
            </p:extLst>
          </p:nvPr>
        </p:nvGraphicFramePr>
        <p:xfrm>
          <a:off x="419100" y="1072299"/>
          <a:ext cx="8305800" cy="56367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00200" y="2438400"/>
            <a:ext cx="1614652" cy="584775"/>
          </a:xfrm>
          <a:prstGeom prst="rect">
            <a:avLst/>
          </a:prstGeom>
          <a:noFill/>
        </p:spPr>
        <p:txBody>
          <a:bodyPr wrap="square" rtlCol="0">
            <a:spAutoFit/>
          </a:bodyPr>
          <a:lstStyle/>
          <a:p>
            <a:r>
              <a:rPr lang="en-US" sz="3200" b="1" dirty="0" smtClean="0">
                <a:solidFill>
                  <a:schemeClr val="accent2">
                    <a:lumMod val="75000"/>
                  </a:schemeClr>
                </a:solidFill>
              </a:rPr>
              <a:t>Male</a:t>
            </a:r>
            <a:endParaRPr lang="en-US" sz="3200" b="1" dirty="0">
              <a:solidFill>
                <a:schemeClr val="accent2">
                  <a:lumMod val="75000"/>
                </a:schemeClr>
              </a:solidFill>
            </a:endParaRPr>
          </a:p>
        </p:txBody>
      </p:sp>
      <p:sp>
        <p:nvSpPr>
          <p:cNvPr id="6" name="TextBox 5"/>
          <p:cNvSpPr txBox="1"/>
          <p:nvPr/>
        </p:nvSpPr>
        <p:spPr>
          <a:xfrm>
            <a:off x="1295400" y="3721387"/>
            <a:ext cx="1614652" cy="584775"/>
          </a:xfrm>
          <a:prstGeom prst="rect">
            <a:avLst/>
          </a:prstGeom>
          <a:noFill/>
        </p:spPr>
        <p:txBody>
          <a:bodyPr wrap="square" rtlCol="0">
            <a:spAutoFit/>
          </a:bodyPr>
          <a:lstStyle/>
          <a:p>
            <a:r>
              <a:rPr lang="en-US" sz="3200" b="1" dirty="0" smtClean="0">
                <a:solidFill>
                  <a:schemeClr val="accent1">
                    <a:lumMod val="75000"/>
                  </a:schemeClr>
                </a:solidFill>
              </a:rPr>
              <a:t>Female</a:t>
            </a:r>
            <a:endParaRPr lang="en-US" sz="3200" b="1" dirty="0">
              <a:solidFill>
                <a:schemeClr val="accent1">
                  <a:lumMod val="75000"/>
                </a:schemeClr>
              </a:solidFill>
            </a:endParaRPr>
          </a:p>
        </p:txBody>
      </p:sp>
      <p:sp>
        <p:nvSpPr>
          <p:cNvPr id="7" name="TextBox 6"/>
          <p:cNvSpPr txBox="1"/>
          <p:nvPr/>
        </p:nvSpPr>
        <p:spPr>
          <a:xfrm>
            <a:off x="0" y="438090"/>
            <a:ext cx="9144000" cy="400110"/>
          </a:xfrm>
          <a:prstGeom prst="rect">
            <a:avLst/>
          </a:prstGeom>
          <a:noFill/>
        </p:spPr>
        <p:txBody>
          <a:bodyPr wrap="square" rtlCol="0">
            <a:spAutoFit/>
          </a:bodyPr>
          <a:lstStyle/>
          <a:p>
            <a:pPr algn="ctr"/>
            <a:r>
              <a:rPr lang="en-US" sz="2000" dirty="0" smtClean="0"/>
              <a:t>(derived from the State Chancellor’s ScoreCard)</a:t>
            </a:r>
            <a:endParaRPr lang="en-US" sz="2000" dirty="0"/>
          </a:p>
        </p:txBody>
      </p:sp>
    </p:spTree>
    <p:extLst>
      <p:ext uri="{BB962C8B-B14F-4D97-AF65-F5344CB8AC3E}">
        <p14:creationId xmlns:p14="http://schemas.microsoft.com/office/powerpoint/2010/main" val="3090977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620755106"/>
              </p:ext>
            </p:extLst>
          </p:nvPr>
        </p:nvGraphicFramePr>
        <p:xfrm>
          <a:off x="0" y="282133"/>
          <a:ext cx="9144000" cy="65758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76200"/>
            <a:ext cx="9144000" cy="523220"/>
          </a:xfrm>
          <a:prstGeom prst="rect">
            <a:avLst/>
          </a:prstGeom>
          <a:noFill/>
        </p:spPr>
        <p:txBody>
          <a:bodyPr wrap="square" rtlCol="0">
            <a:spAutoFit/>
          </a:bodyPr>
          <a:lstStyle/>
          <a:p>
            <a:pPr algn="ctr"/>
            <a:r>
              <a:rPr lang="en-US" sz="2800" dirty="0" smtClean="0"/>
              <a:t>CCCCD Fall Headcount since 1978</a:t>
            </a:r>
            <a:endParaRPr lang="en-US" sz="2800" dirty="0"/>
          </a:p>
        </p:txBody>
      </p:sp>
      <p:cxnSp>
        <p:nvCxnSpPr>
          <p:cNvPr id="6" name="Straight Connector 5"/>
          <p:cNvCxnSpPr/>
          <p:nvPr/>
        </p:nvCxnSpPr>
        <p:spPr>
          <a:xfrm>
            <a:off x="4133850" y="914400"/>
            <a:ext cx="19050" cy="541020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77000" y="914400"/>
            <a:ext cx="0" cy="304800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77200" y="1295400"/>
            <a:ext cx="0" cy="259080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75846"/>
            <a:ext cx="2057400" cy="338554"/>
          </a:xfrm>
          <a:prstGeom prst="rect">
            <a:avLst/>
          </a:prstGeom>
          <a:noFill/>
        </p:spPr>
        <p:txBody>
          <a:bodyPr wrap="square" rtlCol="0">
            <a:spAutoFit/>
          </a:bodyPr>
          <a:lstStyle/>
          <a:p>
            <a:r>
              <a:rPr lang="en-US" sz="1600" b="1" dirty="0" smtClean="0"/>
              <a:t>Peak of Recession</a:t>
            </a:r>
            <a:endParaRPr lang="en-US" sz="1600" b="1" dirty="0"/>
          </a:p>
        </p:txBody>
      </p:sp>
      <p:sp>
        <p:nvSpPr>
          <p:cNvPr id="12" name="TextBox 11"/>
          <p:cNvSpPr txBox="1"/>
          <p:nvPr/>
        </p:nvSpPr>
        <p:spPr>
          <a:xfrm>
            <a:off x="5638800" y="609600"/>
            <a:ext cx="2057400" cy="338554"/>
          </a:xfrm>
          <a:prstGeom prst="rect">
            <a:avLst/>
          </a:prstGeom>
          <a:noFill/>
        </p:spPr>
        <p:txBody>
          <a:bodyPr wrap="square" rtlCol="0">
            <a:spAutoFit/>
          </a:bodyPr>
          <a:lstStyle/>
          <a:p>
            <a:r>
              <a:rPr lang="en-US" sz="1600" b="1" dirty="0" smtClean="0"/>
              <a:t>Peak of Recession</a:t>
            </a:r>
            <a:endParaRPr lang="en-US" sz="1600" b="1" dirty="0"/>
          </a:p>
        </p:txBody>
      </p:sp>
      <p:sp>
        <p:nvSpPr>
          <p:cNvPr id="13" name="TextBox 12"/>
          <p:cNvSpPr txBox="1"/>
          <p:nvPr/>
        </p:nvSpPr>
        <p:spPr>
          <a:xfrm>
            <a:off x="7239000" y="880646"/>
            <a:ext cx="2057400" cy="338554"/>
          </a:xfrm>
          <a:prstGeom prst="rect">
            <a:avLst/>
          </a:prstGeom>
          <a:noFill/>
        </p:spPr>
        <p:txBody>
          <a:bodyPr wrap="square" rtlCol="0">
            <a:spAutoFit/>
          </a:bodyPr>
          <a:lstStyle/>
          <a:p>
            <a:r>
              <a:rPr lang="en-US" sz="1600" b="1" dirty="0" smtClean="0"/>
              <a:t>Peak of Recession</a:t>
            </a:r>
            <a:endParaRPr lang="en-US" sz="1600" b="1" dirty="0"/>
          </a:p>
        </p:txBody>
      </p:sp>
      <p:sp>
        <p:nvSpPr>
          <p:cNvPr id="14" name="TextBox 13"/>
          <p:cNvSpPr txBox="1"/>
          <p:nvPr/>
        </p:nvSpPr>
        <p:spPr>
          <a:xfrm>
            <a:off x="762000" y="1295400"/>
            <a:ext cx="838200" cy="381000"/>
          </a:xfrm>
          <a:prstGeom prst="rect">
            <a:avLst/>
          </a:prstGeom>
          <a:noFill/>
        </p:spPr>
        <p:txBody>
          <a:bodyPr wrap="square" rtlCol="0">
            <a:spAutoFit/>
          </a:bodyPr>
          <a:lstStyle/>
          <a:p>
            <a:r>
              <a:rPr lang="en-US" b="1" dirty="0" smtClean="0">
                <a:solidFill>
                  <a:schemeClr val="accent3">
                    <a:lumMod val="75000"/>
                  </a:schemeClr>
                </a:solidFill>
              </a:rPr>
              <a:t>DVC</a:t>
            </a:r>
            <a:endParaRPr lang="en-US" b="1" dirty="0">
              <a:solidFill>
                <a:schemeClr val="accent3">
                  <a:lumMod val="75000"/>
                </a:schemeClr>
              </a:solidFill>
            </a:endParaRPr>
          </a:p>
        </p:txBody>
      </p:sp>
      <p:sp>
        <p:nvSpPr>
          <p:cNvPr id="15" name="TextBox 14"/>
          <p:cNvSpPr txBox="1"/>
          <p:nvPr/>
        </p:nvSpPr>
        <p:spPr>
          <a:xfrm>
            <a:off x="762000" y="3886200"/>
            <a:ext cx="838200" cy="381000"/>
          </a:xfrm>
          <a:prstGeom prst="rect">
            <a:avLst/>
          </a:prstGeom>
          <a:noFill/>
        </p:spPr>
        <p:txBody>
          <a:bodyPr wrap="square" rtlCol="0">
            <a:spAutoFit/>
          </a:bodyPr>
          <a:lstStyle/>
          <a:p>
            <a:r>
              <a:rPr lang="en-US" b="1" dirty="0" smtClean="0">
                <a:solidFill>
                  <a:schemeClr val="accent1">
                    <a:lumMod val="75000"/>
                  </a:schemeClr>
                </a:solidFill>
              </a:rPr>
              <a:t>CCC</a:t>
            </a:r>
            <a:endParaRPr lang="en-US" b="1" dirty="0">
              <a:solidFill>
                <a:schemeClr val="accent1">
                  <a:lumMod val="75000"/>
                </a:schemeClr>
              </a:solidFill>
            </a:endParaRPr>
          </a:p>
        </p:txBody>
      </p:sp>
      <p:sp>
        <p:nvSpPr>
          <p:cNvPr id="16" name="TextBox 15"/>
          <p:cNvSpPr txBox="1"/>
          <p:nvPr/>
        </p:nvSpPr>
        <p:spPr>
          <a:xfrm>
            <a:off x="762000" y="4724400"/>
            <a:ext cx="838200" cy="381000"/>
          </a:xfrm>
          <a:prstGeom prst="rect">
            <a:avLst/>
          </a:prstGeom>
          <a:noFill/>
        </p:spPr>
        <p:txBody>
          <a:bodyPr wrap="square" rtlCol="0">
            <a:spAutoFit/>
          </a:bodyPr>
          <a:lstStyle/>
          <a:p>
            <a:r>
              <a:rPr lang="en-US" b="1" dirty="0" smtClean="0">
                <a:solidFill>
                  <a:schemeClr val="accent2">
                    <a:lumMod val="75000"/>
                  </a:schemeClr>
                </a:solidFill>
              </a:rPr>
              <a:t>LMC</a:t>
            </a:r>
            <a:endParaRPr lang="en-US" b="1" dirty="0">
              <a:solidFill>
                <a:schemeClr val="accent2">
                  <a:lumMod val="75000"/>
                </a:schemeClr>
              </a:solidFill>
            </a:endParaRPr>
          </a:p>
        </p:txBody>
      </p:sp>
      <p:cxnSp>
        <p:nvCxnSpPr>
          <p:cNvPr id="17" name="Straight Connector 16"/>
          <p:cNvCxnSpPr/>
          <p:nvPr/>
        </p:nvCxnSpPr>
        <p:spPr>
          <a:xfrm>
            <a:off x="2286000" y="2438400"/>
            <a:ext cx="0" cy="403860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8200" y="5540514"/>
            <a:ext cx="1371600" cy="707886"/>
          </a:xfrm>
          <a:prstGeom prst="rect">
            <a:avLst/>
          </a:prstGeom>
          <a:solidFill>
            <a:schemeClr val="bg1"/>
          </a:solidFill>
        </p:spPr>
        <p:txBody>
          <a:bodyPr wrap="square" rtlCol="0">
            <a:spAutoFit/>
          </a:bodyPr>
          <a:lstStyle/>
          <a:p>
            <a:pPr algn="ctr"/>
            <a:r>
              <a:rPr lang="en-US" sz="2000" b="1" dirty="0" smtClean="0"/>
              <a:t>Period of decline</a:t>
            </a:r>
            <a:endParaRPr lang="en-US" sz="2000" b="1" dirty="0"/>
          </a:p>
        </p:txBody>
      </p:sp>
      <p:sp>
        <p:nvSpPr>
          <p:cNvPr id="20" name="TextBox 19"/>
          <p:cNvSpPr txBox="1"/>
          <p:nvPr/>
        </p:nvSpPr>
        <p:spPr>
          <a:xfrm>
            <a:off x="2514600" y="5540514"/>
            <a:ext cx="1524000" cy="707886"/>
          </a:xfrm>
          <a:prstGeom prst="rect">
            <a:avLst/>
          </a:prstGeom>
          <a:solidFill>
            <a:schemeClr val="bg1"/>
          </a:solidFill>
        </p:spPr>
        <p:txBody>
          <a:bodyPr wrap="square" rtlCol="0">
            <a:spAutoFit/>
          </a:bodyPr>
          <a:lstStyle/>
          <a:p>
            <a:pPr algn="ctr"/>
            <a:r>
              <a:rPr lang="en-US" sz="2000" b="1" dirty="0" smtClean="0"/>
              <a:t>Period of growth</a:t>
            </a:r>
            <a:endParaRPr lang="en-US" sz="2000" b="1" dirty="0"/>
          </a:p>
        </p:txBody>
      </p:sp>
      <p:sp>
        <p:nvSpPr>
          <p:cNvPr id="21" name="TextBox 20"/>
          <p:cNvSpPr txBox="1"/>
          <p:nvPr/>
        </p:nvSpPr>
        <p:spPr>
          <a:xfrm>
            <a:off x="4495800" y="5311914"/>
            <a:ext cx="4267200" cy="707886"/>
          </a:xfrm>
          <a:prstGeom prst="rect">
            <a:avLst/>
          </a:prstGeom>
          <a:solidFill>
            <a:schemeClr val="bg1"/>
          </a:solidFill>
        </p:spPr>
        <p:txBody>
          <a:bodyPr wrap="square" rtlCol="0">
            <a:spAutoFit/>
          </a:bodyPr>
          <a:lstStyle/>
          <a:p>
            <a:pPr algn="ctr"/>
            <a:r>
              <a:rPr lang="en-US" sz="2000" b="1" dirty="0" smtClean="0"/>
              <a:t>Twenty year period of flat growth with episodes of punctuated enrollment</a:t>
            </a:r>
            <a:endParaRPr lang="en-US" sz="2000" b="1" dirty="0"/>
          </a:p>
        </p:txBody>
      </p:sp>
      <p:sp>
        <p:nvSpPr>
          <p:cNvPr id="24" name="TextBox 23"/>
          <p:cNvSpPr txBox="1"/>
          <p:nvPr/>
        </p:nvSpPr>
        <p:spPr>
          <a:xfrm>
            <a:off x="2971800" y="1676400"/>
            <a:ext cx="1676400" cy="584775"/>
          </a:xfrm>
          <a:prstGeom prst="rect">
            <a:avLst/>
          </a:prstGeom>
          <a:noFill/>
        </p:spPr>
        <p:txBody>
          <a:bodyPr wrap="square" rtlCol="0">
            <a:spAutoFit/>
          </a:bodyPr>
          <a:lstStyle/>
          <a:p>
            <a:r>
              <a:rPr lang="en-US" sz="1600" b="1" dirty="0" smtClean="0">
                <a:solidFill>
                  <a:schemeClr val="accent3">
                    <a:lumMod val="75000"/>
                  </a:schemeClr>
                </a:solidFill>
              </a:rPr>
              <a:t>San Ramon Campus opens</a:t>
            </a:r>
            <a:endParaRPr lang="en-US" sz="1600" b="1" dirty="0">
              <a:solidFill>
                <a:schemeClr val="accent3">
                  <a:lumMod val="75000"/>
                </a:schemeClr>
              </a:solidFill>
            </a:endParaRPr>
          </a:p>
        </p:txBody>
      </p:sp>
      <p:sp>
        <p:nvSpPr>
          <p:cNvPr id="25" name="TextBox 24"/>
          <p:cNvSpPr txBox="1"/>
          <p:nvPr/>
        </p:nvSpPr>
        <p:spPr>
          <a:xfrm>
            <a:off x="5257800" y="3352800"/>
            <a:ext cx="1676400" cy="584775"/>
          </a:xfrm>
          <a:prstGeom prst="rect">
            <a:avLst/>
          </a:prstGeom>
          <a:noFill/>
        </p:spPr>
        <p:txBody>
          <a:bodyPr wrap="square" rtlCol="0">
            <a:spAutoFit/>
          </a:bodyPr>
          <a:lstStyle/>
          <a:p>
            <a:r>
              <a:rPr lang="en-US" sz="1600" b="1" dirty="0" smtClean="0">
                <a:solidFill>
                  <a:schemeClr val="accent2">
                    <a:lumMod val="75000"/>
                  </a:schemeClr>
                </a:solidFill>
              </a:rPr>
              <a:t>Brentwood Campus opens</a:t>
            </a:r>
            <a:endParaRPr lang="en-US" sz="1600" b="1" dirty="0">
              <a:solidFill>
                <a:schemeClr val="accent2">
                  <a:lumMod val="75000"/>
                </a:schemeClr>
              </a:solidFill>
            </a:endParaRPr>
          </a:p>
        </p:txBody>
      </p:sp>
    </p:spTree>
    <p:extLst>
      <p:ext uri="{BB962C8B-B14F-4D97-AF65-F5344CB8AC3E}">
        <p14:creationId xmlns:p14="http://schemas.microsoft.com/office/powerpoint/2010/main" val="112219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49731624"/>
              </p:ext>
            </p:extLst>
          </p:nvPr>
        </p:nvGraphicFramePr>
        <p:xfrm>
          <a:off x="381000" y="1028700"/>
          <a:ext cx="8382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0" y="4643735"/>
            <a:ext cx="2209800" cy="461665"/>
          </a:xfrm>
          <a:prstGeom prst="rect">
            <a:avLst/>
          </a:prstGeom>
          <a:noFill/>
        </p:spPr>
        <p:txBody>
          <a:bodyPr wrap="square" rtlCol="0">
            <a:spAutoFit/>
          </a:bodyPr>
          <a:lstStyle/>
          <a:p>
            <a:r>
              <a:rPr lang="en-US" sz="2400" b="1" dirty="0" smtClean="0">
                <a:solidFill>
                  <a:schemeClr val="accent2">
                    <a:lumMod val="75000"/>
                  </a:schemeClr>
                </a:solidFill>
              </a:rPr>
              <a:t>20 – 24 </a:t>
            </a:r>
            <a:r>
              <a:rPr lang="en-US" sz="2400" b="1" dirty="0" err="1" smtClean="0">
                <a:solidFill>
                  <a:schemeClr val="accent2">
                    <a:lumMod val="75000"/>
                  </a:schemeClr>
                </a:solidFill>
              </a:rPr>
              <a:t>Yrs</a:t>
            </a:r>
            <a:r>
              <a:rPr lang="en-US" sz="2400" b="1" dirty="0" smtClean="0">
                <a:solidFill>
                  <a:schemeClr val="accent2">
                    <a:lumMod val="75000"/>
                  </a:schemeClr>
                </a:solidFill>
              </a:rPr>
              <a:t> Old</a:t>
            </a:r>
            <a:endParaRPr lang="en-US" sz="2400" b="1" dirty="0">
              <a:solidFill>
                <a:schemeClr val="accent2">
                  <a:lumMod val="75000"/>
                </a:schemeClr>
              </a:solidFill>
            </a:endParaRPr>
          </a:p>
        </p:txBody>
      </p:sp>
      <p:sp>
        <p:nvSpPr>
          <p:cNvPr id="7" name="TextBox 6"/>
          <p:cNvSpPr txBox="1"/>
          <p:nvPr/>
        </p:nvSpPr>
        <p:spPr>
          <a:xfrm>
            <a:off x="6705600" y="2057400"/>
            <a:ext cx="1981200" cy="461665"/>
          </a:xfrm>
          <a:prstGeom prst="rect">
            <a:avLst/>
          </a:prstGeom>
          <a:noFill/>
        </p:spPr>
        <p:txBody>
          <a:bodyPr wrap="square" rtlCol="0">
            <a:spAutoFit/>
          </a:bodyPr>
          <a:lstStyle/>
          <a:p>
            <a:r>
              <a:rPr lang="en-US" sz="2400" b="1" dirty="0" smtClean="0">
                <a:solidFill>
                  <a:schemeClr val="accent1">
                    <a:lumMod val="75000"/>
                  </a:schemeClr>
                </a:solidFill>
              </a:rPr>
              <a:t>&lt; 20 </a:t>
            </a:r>
            <a:r>
              <a:rPr lang="en-US" sz="2400" b="1" dirty="0" err="1" smtClean="0">
                <a:solidFill>
                  <a:schemeClr val="accent1">
                    <a:lumMod val="75000"/>
                  </a:schemeClr>
                </a:solidFill>
              </a:rPr>
              <a:t>Yrs</a:t>
            </a:r>
            <a:r>
              <a:rPr lang="en-US" sz="2400" b="1" dirty="0" smtClean="0">
                <a:solidFill>
                  <a:schemeClr val="accent1">
                    <a:lumMod val="75000"/>
                  </a:schemeClr>
                </a:solidFill>
              </a:rPr>
              <a:t> Old</a:t>
            </a:r>
            <a:endParaRPr lang="en-US" sz="2400" b="1" dirty="0">
              <a:solidFill>
                <a:schemeClr val="accent1">
                  <a:lumMod val="75000"/>
                </a:schemeClr>
              </a:solidFill>
            </a:endParaRPr>
          </a:p>
        </p:txBody>
      </p:sp>
      <p:sp>
        <p:nvSpPr>
          <p:cNvPr id="9" name="TextBox 8"/>
          <p:cNvSpPr txBox="1"/>
          <p:nvPr/>
        </p:nvSpPr>
        <p:spPr>
          <a:xfrm>
            <a:off x="6858000" y="5562600"/>
            <a:ext cx="2133600" cy="461665"/>
          </a:xfrm>
          <a:prstGeom prst="rect">
            <a:avLst/>
          </a:prstGeom>
          <a:noFill/>
        </p:spPr>
        <p:txBody>
          <a:bodyPr wrap="square" rtlCol="0">
            <a:spAutoFit/>
          </a:bodyPr>
          <a:lstStyle/>
          <a:p>
            <a:r>
              <a:rPr lang="en-US" sz="2400" b="1" dirty="0" smtClean="0">
                <a:solidFill>
                  <a:srgbClr val="00B050"/>
                </a:solidFill>
              </a:rPr>
              <a:t>25 – 49 </a:t>
            </a:r>
            <a:r>
              <a:rPr lang="en-US" sz="2400" b="1" dirty="0" err="1" smtClean="0">
                <a:solidFill>
                  <a:srgbClr val="00B050"/>
                </a:solidFill>
              </a:rPr>
              <a:t>Yrs</a:t>
            </a:r>
            <a:r>
              <a:rPr lang="en-US" sz="2400" b="1" dirty="0" smtClean="0">
                <a:solidFill>
                  <a:srgbClr val="00B050"/>
                </a:solidFill>
              </a:rPr>
              <a:t> Old</a:t>
            </a:r>
            <a:endParaRPr lang="en-US" sz="2400" b="1" dirty="0">
              <a:solidFill>
                <a:srgbClr val="00B050"/>
              </a:solidFill>
            </a:endParaRPr>
          </a:p>
        </p:txBody>
      </p:sp>
      <p:sp>
        <p:nvSpPr>
          <p:cNvPr id="12" name="TextBox 11"/>
          <p:cNvSpPr txBox="1"/>
          <p:nvPr/>
        </p:nvSpPr>
        <p:spPr>
          <a:xfrm>
            <a:off x="0" y="0"/>
            <a:ext cx="9144000" cy="523220"/>
          </a:xfrm>
          <a:prstGeom prst="rect">
            <a:avLst/>
          </a:prstGeom>
          <a:noFill/>
        </p:spPr>
        <p:txBody>
          <a:bodyPr wrap="square" rtlCol="0">
            <a:spAutoFit/>
          </a:bodyPr>
          <a:lstStyle/>
          <a:p>
            <a:pPr algn="ctr"/>
            <a:r>
              <a:rPr lang="en-US" sz="2800" dirty="0" smtClean="0"/>
              <a:t>Five year completion rates by student age</a:t>
            </a:r>
            <a:endParaRPr lang="en-US" sz="2800" dirty="0"/>
          </a:p>
        </p:txBody>
      </p:sp>
      <p:sp>
        <p:nvSpPr>
          <p:cNvPr id="8" name="TextBox 7"/>
          <p:cNvSpPr txBox="1"/>
          <p:nvPr/>
        </p:nvSpPr>
        <p:spPr>
          <a:xfrm>
            <a:off x="0" y="438090"/>
            <a:ext cx="9144000" cy="400110"/>
          </a:xfrm>
          <a:prstGeom prst="rect">
            <a:avLst/>
          </a:prstGeom>
          <a:noFill/>
        </p:spPr>
        <p:txBody>
          <a:bodyPr wrap="square" rtlCol="0">
            <a:spAutoFit/>
          </a:bodyPr>
          <a:lstStyle/>
          <a:p>
            <a:pPr algn="ctr"/>
            <a:r>
              <a:rPr lang="en-US" sz="2000" dirty="0" smtClean="0"/>
              <a:t>(derived from the State Chancellor’s ScoreCard)</a:t>
            </a:r>
            <a:endParaRPr lang="en-US" sz="2000" dirty="0"/>
          </a:p>
        </p:txBody>
      </p:sp>
    </p:spTree>
    <p:extLst>
      <p:ext uri="{BB962C8B-B14F-4D97-AF65-F5344CB8AC3E}">
        <p14:creationId xmlns:p14="http://schemas.microsoft.com/office/powerpoint/2010/main" val="741246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79647177"/>
              </p:ext>
            </p:extLst>
          </p:nvPr>
        </p:nvGraphicFramePr>
        <p:xfrm>
          <a:off x="304800" y="838200"/>
          <a:ext cx="86106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391400" y="4948535"/>
            <a:ext cx="1371600" cy="461665"/>
          </a:xfrm>
          <a:prstGeom prst="rect">
            <a:avLst/>
          </a:prstGeom>
          <a:noFill/>
        </p:spPr>
        <p:txBody>
          <a:bodyPr wrap="square" rtlCol="0">
            <a:spAutoFit/>
          </a:bodyPr>
          <a:lstStyle/>
          <a:p>
            <a:r>
              <a:rPr lang="en-US" sz="2400" b="1" dirty="0" smtClean="0">
                <a:solidFill>
                  <a:schemeClr val="accent6">
                    <a:lumMod val="75000"/>
                  </a:schemeClr>
                </a:solidFill>
              </a:rPr>
              <a:t>Hispanic</a:t>
            </a:r>
            <a:endParaRPr lang="en-US" sz="2400" b="1" dirty="0">
              <a:solidFill>
                <a:schemeClr val="accent6">
                  <a:lumMod val="75000"/>
                </a:schemeClr>
              </a:solidFill>
            </a:endParaRPr>
          </a:p>
        </p:txBody>
      </p:sp>
      <p:sp>
        <p:nvSpPr>
          <p:cNvPr id="7" name="TextBox 6"/>
          <p:cNvSpPr txBox="1"/>
          <p:nvPr/>
        </p:nvSpPr>
        <p:spPr>
          <a:xfrm>
            <a:off x="7010400" y="5710535"/>
            <a:ext cx="2133600" cy="461665"/>
          </a:xfrm>
          <a:prstGeom prst="rect">
            <a:avLst/>
          </a:prstGeom>
          <a:noFill/>
        </p:spPr>
        <p:txBody>
          <a:bodyPr wrap="square" rtlCol="0">
            <a:spAutoFit/>
          </a:bodyPr>
          <a:lstStyle/>
          <a:p>
            <a:r>
              <a:rPr lang="en-US" sz="2400" b="1" dirty="0" err="1" smtClean="0">
                <a:solidFill>
                  <a:schemeClr val="accent1">
                    <a:lumMod val="75000"/>
                  </a:schemeClr>
                </a:solidFill>
              </a:rPr>
              <a:t>Afr</a:t>
            </a:r>
            <a:r>
              <a:rPr lang="en-US" sz="2400" b="1" dirty="0" smtClean="0">
                <a:solidFill>
                  <a:schemeClr val="accent1">
                    <a:lumMod val="75000"/>
                  </a:schemeClr>
                </a:solidFill>
              </a:rPr>
              <a:t> American</a:t>
            </a:r>
            <a:endParaRPr lang="en-US" sz="2400" b="1" dirty="0">
              <a:solidFill>
                <a:schemeClr val="accent1">
                  <a:lumMod val="75000"/>
                </a:schemeClr>
              </a:solidFill>
            </a:endParaRPr>
          </a:p>
        </p:txBody>
      </p:sp>
      <p:sp>
        <p:nvSpPr>
          <p:cNvPr id="9" name="TextBox 8"/>
          <p:cNvSpPr txBox="1"/>
          <p:nvPr/>
        </p:nvSpPr>
        <p:spPr>
          <a:xfrm>
            <a:off x="7391400" y="1443335"/>
            <a:ext cx="1143000" cy="461665"/>
          </a:xfrm>
          <a:prstGeom prst="rect">
            <a:avLst/>
          </a:prstGeom>
          <a:noFill/>
        </p:spPr>
        <p:txBody>
          <a:bodyPr wrap="square" rtlCol="0">
            <a:spAutoFit/>
          </a:bodyPr>
          <a:lstStyle/>
          <a:p>
            <a:r>
              <a:rPr lang="en-US" sz="2400" b="1" dirty="0" smtClean="0">
                <a:solidFill>
                  <a:schemeClr val="accent2">
                    <a:lumMod val="75000"/>
                  </a:schemeClr>
                </a:solidFill>
              </a:rPr>
              <a:t>Asian</a:t>
            </a:r>
            <a:endParaRPr lang="en-US" sz="2400" b="1" dirty="0">
              <a:solidFill>
                <a:schemeClr val="accent2">
                  <a:lumMod val="75000"/>
                </a:schemeClr>
              </a:solidFill>
            </a:endParaRPr>
          </a:p>
        </p:txBody>
      </p:sp>
      <p:sp>
        <p:nvSpPr>
          <p:cNvPr id="10" name="TextBox 9"/>
          <p:cNvSpPr txBox="1"/>
          <p:nvPr/>
        </p:nvSpPr>
        <p:spPr>
          <a:xfrm>
            <a:off x="7391400" y="3581400"/>
            <a:ext cx="1143000" cy="461665"/>
          </a:xfrm>
          <a:prstGeom prst="rect">
            <a:avLst/>
          </a:prstGeom>
          <a:noFill/>
        </p:spPr>
        <p:txBody>
          <a:bodyPr wrap="square" rtlCol="0">
            <a:spAutoFit/>
          </a:bodyPr>
          <a:lstStyle/>
          <a:p>
            <a:r>
              <a:rPr lang="en-US" sz="2400" b="1" dirty="0" smtClean="0">
                <a:solidFill>
                  <a:srgbClr val="B0AC00"/>
                </a:solidFill>
              </a:rPr>
              <a:t>White</a:t>
            </a:r>
            <a:endParaRPr lang="en-US" sz="2400" b="1" dirty="0">
              <a:solidFill>
                <a:srgbClr val="B0AC00"/>
              </a:solidFill>
            </a:endParaRPr>
          </a:p>
        </p:txBody>
      </p:sp>
      <p:sp>
        <p:nvSpPr>
          <p:cNvPr id="11" name="TextBox 10"/>
          <p:cNvSpPr txBox="1"/>
          <p:nvPr/>
        </p:nvSpPr>
        <p:spPr>
          <a:xfrm>
            <a:off x="7391400" y="4262735"/>
            <a:ext cx="1143000" cy="461665"/>
          </a:xfrm>
          <a:prstGeom prst="rect">
            <a:avLst/>
          </a:prstGeom>
          <a:noFill/>
        </p:spPr>
        <p:txBody>
          <a:bodyPr wrap="square" rtlCol="0">
            <a:spAutoFit/>
          </a:bodyPr>
          <a:lstStyle/>
          <a:p>
            <a:r>
              <a:rPr lang="en-US" sz="2400" b="1" dirty="0" smtClean="0">
                <a:solidFill>
                  <a:srgbClr val="00B050"/>
                </a:solidFill>
              </a:rPr>
              <a:t>Filipino</a:t>
            </a:r>
            <a:endParaRPr lang="en-US" sz="2400" b="1" dirty="0">
              <a:solidFill>
                <a:srgbClr val="00B050"/>
              </a:solidFill>
            </a:endParaRPr>
          </a:p>
        </p:txBody>
      </p:sp>
      <p:sp>
        <p:nvSpPr>
          <p:cNvPr id="8" name="TextBox 7"/>
          <p:cNvSpPr txBox="1"/>
          <p:nvPr/>
        </p:nvSpPr>
        <p:spPr>
          <a:xfrm>
            <a:off x="0" y="6629400"/>
            <a:ext cx="9144000" cy="230832"/>
          </a:xfrm>
          <a:prstGeom prst="rect">
            <a:avLst/>
          </a:prstGeom>
          <a:noFill/>
        </p:spPr>
        <p:txBody>
          <a:bodyPr wrap="square" rtlCol="0">
            <a:spAutoFit/>
          </a:bodyPr>
          <a:lstStyle/>
          <a:p>
            <a:r>
              <a:rPr lang="en-US" sz="900" dirty="0" smtClean="0"/>
              <a:t>Note:  trends for students identified as Native American or Pacific Islander were not included here due to small sample sizes. Data for those populations are included in the full report</a:t>
            </a:r>
            <a:endParaRPr lang="en-US" sz="900" dirty="0"/>
          </a:p>
        </p:txBody>
      </p:sp>
      <p:sp>
        <p:nvSpPr>
          <p:cNvPr id="15" name="TextBox 14"/>
          <p:cNvSpPr txBox="1"/>
          <p:nvPr/>
        </p:nvSpPr>
        <p:spPr>
          <a:xfrm>
            <a:off x="0" y="0"/>
            <a:ext cx="9144000" cy="523220"/>
          </a:xfrm>
          <a:prstGeom prst="rect">
            <a:avLst/>
          </a:prstGeom>
          <a:noFill/>
        </p:spPr>
        <p:txBody>
          <a:bodyPr wrap="square" rtlCol="0">
            <a:spAutoFit/>
          </a:bodyPr>
          <a:lstStyle/>
          <a:p>
            <a:pPr algn="ctr"/>
            <a:r>
              <a:rPr lang="en-US" sz="2800" dirty="0" smtClean="0"/>
              <a:t>Five year completion rates by student ethnicity</a:t>
            </a:r>
            <a:endParaRPr lang="en-US" sz="2800" dirty="0"/>
          </a:p>
        </p:txBody>
      </p:sp>
      <p:sp>
        <p:nvSpPr>
          <p:cNvPr id="12" name="TextBox 11"/>
          <p:cNvSpPr txBox="1"/>
          <p:nvPr/>
        </p:nvSpPr>
        <p:spPr>
          <a:xfrm>
            <a:off x="0" y="438090"/>
            <a:ext cx="9144000" cy="400110"/>
          </a:xfrm>
          <a:prstGeom prst="rect">
            <a:avLst/>
          </a:prstGeom>
          <a:noFill/>
        </p:spPr>
        <p:txBody>
          <a:bodyPr wrap="square" rtlCol="0">
            <a:spAutoFit/>
          </a:bodyPr>
          <a:lstStyle/>
          <a:p>
            <a:pPr algn="ctr"/>
            <a:r>
              <a:rPr lang="en-US" sz="2000" dirty="0" smtClean="0"/>
              <a:t>(derived from the State Chancellor’s ScoreCard)</a:t>
            </a:r>
            <a:endParaRPr lang="en-US" sz="2000" dirty="0"/>
          </a:p>
        </p:txBody>
      </p:sp>
    </p:spTree>
    <p:extLst>
      <p:ext uri="{BB962C8B-B14F-4D97-AF65-F5344CB8AC3E}">
        <p14:creationId xmlns:p14="http://schemas.microsoft.com/office/powerpoint/2010/main" val="3061712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dirty="0" smtClean="0"/>
              <a:t>Possible next steps to consider</a:t>
            </a:r>
            <a:endParaRPr lang="en-US" sz="4400" dirty="0"/>
          </a:p>
        </p:txBody>
      </p:sp>
      <p:sp>
        <p:nvSpPr>
          <p:cNvPr id="2" name="TextBox 1"/>
          <p:cNvSpPr txBox="1"/>
          <p:nvPr/>
        </p:nvSpPr>
        <p:spPr>
          <a:xfrm>
            <a:off x="152400" y="946934"/>
            <a:ext cx="8915400" cy="2939266"/>
          </a:xfrm>
          <a:prstGeom prst="rect">
            <a:avLst/>
          </a:prstGeom>
          <a:noFill/>
        </p:spPr>
        <p:txBody>
          <a:bodyPr wrap="square" rtlCol="0">
            <a:spAutoFit/>
          </a:bodyPr>
          <a:lstStyle/>
          <a:p>
            <a:pPr marL="457200" indent="-457200">
              <a:buAutoNum type="arabicPeriod"/>
            </a:pPr>
            <a:r>
              <a:rPr lang="en-US" sz="2600" dirty="0" smtClean="0"/>
              <a:t>As you review both the Environmental Scan and the Accreditation data packets in search of the next step consider:</a:t>
            </a:r>
          </a:p>
          <a:p>
            <a:r>
              <a:rPr lang="en-US" sz="1100" dirty="0" smtClean="0"/>
              <a:t> </a:t>
            </a:r>
          </a:p>
          <a:p>
            <a:pPr marL="2286000" lvl="4" indent="-457200">
              <a:buFont typeface="Arial" panose="020B0604020202020204" pitchFamily="34" charset="0"/>
              <a:buChar char="•"/>
            </a:pPr>
            <a:r>
              <a:rPr lang="en-US" sz="2400" dirty="0"/>
              <a:t>t</a:t>
            </a:r>
            <a:r>
              <a:rPr lang="en-US" sz="2400" dirty="0" smtClean="0"/>
              <a:t>he direction of the trends</a:t>
            </a:r>
          </a:p>
          <a:p>
            <a:pPr marL="2286000" lvl="4" indent="-457200">
              <a:buFont typeface="Arial" panose="020B0604020202020204" pitchFamily="34" charset="0"/>
              <a:buChar char="•"/>
            </a:pPr>
            <a:r>
              <a:rPr lang="en-US" sz="2400" dirty="0"/>
              <a:t>t</a:t>
            </a:r>
            <a:r>
              <a:rPr lang="en-US" sz="2400" dirty="0" smtClean="0"/>
              <a:t>he size of any gaps</a:t>
            </a:r>
          </a:p>
          <a:p>
            <a:pPr marL="2286000" lvl="4" indent="-457200">
              <a:buFont typeface="Arial" panose="020B0604020202020204" pitchFamily="34" charset="0"/>
              <a:buChar char="•"/>
            </a:pPr>
            <a:r>
              <a:rPr lang="en-US" sz="2400" dirty="0"/>
              <a:t>e</a:t>
            </a:r>
            <a:r>
              <a:rPr lang="en-US" sz="2400" dirty="0" smtClean="0"/>
              <a:t>vidence of convergence or divergence </a:t>
            </a:r>
          </a:p>
          <a:p>
            <a:pPr marL="2286000" lvl="4" indent="-457200">
              <a:buFont typeface="Arial" panose="020B0604020202020204" pitchFamily="34" charset="0"/>
              <a:buChar char="•"/>
            </a:pPr>
            <a:r>
              <a:rPr lang="en-US" sz="2400" dirty="0" smtClean="0"/>
              <a:t>the crosstabs</a:t>
            </a:r>
            <a:endParaRPr lang="en-US" sz="2400" dirty="0"/>
          </a:p>
        </p:txBody>
      </p:sp>
      <p:sp>
        <p:nvSpPr>
          <p:cNvPr id="5" name="TextBox 4"/>
          <p:cNvSpPr txBox="1"/>
          <p:nvPr/>
        </p:nvSpPr>
        <p:spPr>
          <a:xfrm>
            <a:off x="228600" y="4038600"/>
            <a:ext cx="8686800" cy="1292662"/>
          </a:xfrm>
          <a:prstGeom prst="rect">
            <a:avLst/>
          </a:prstGeom>
          <a:noFill/>
        </p:spPr>
        <p:txBody>
          <a:bodyPr wrap="square" rtlCol="0">
            <a:spAutoFit/>
          </a:bodyPr>
          <a:lstStyle/>
          <a:p>
            <a:r>
              <a:rPr lang="en-US" sz="2600" dirty="0" smtClean="0"/>
              <a:t>2.   Data don’t provide meaning; we make meaning from data. Consider venues for discussing this information and reflecting on its meaning with an eye toward identifying the next step.</a:t>
            </a:r>
            <a:endParaRPr lang="en-US" sz="2600" dirty="0"/>
          </a:p>
        </p:txBody>
      </p:sp>
      <p:sp>
        <p:nvSpPr>
          <p:cNvPr id="6" name="TextBox 5"/>
          <p:cNvSpPr txBox="1"/>
          <p:nvPr/>
        </p:nvSpPr>
        <p:spPr>
          <a:xfrm>
            <a:off x="228600" y="5660648"/>
            <a:ext cx="8686800" cy="892552"/>
          </a:xfrm>
          <a:prstGeom prst="rect">
            <a:avLst/>
          </a:prstGeom>
          <a:noFill/>
        </p:spPr>
        <p:txBody>
          <a:bodyPr wrap="square" rtlCol="0">
            <a:spAutoFit/>
          </a:bodyPr>
          <a:lstStyle/>
          <a:p>
            <a:r>
              <a:rPr lang="en-US" sz="2600" dirty="0"/>
              <a:t>3</a:t>
            </a:r>
            <a:r>
              <a:rPr lang="en-US" sz="2600" dirty="0" smtClean="0"/>
              <a:t>.   Capture any questions that arise in the conversations and let’s pursue them. </a:t>
            </a:r>
            <a:endParaRPr lang="en-US" sz="2600" dirty="0"/>
          </a:p>
        </p:txBody>
      </p:sp>
    </p:spTree>
    <p:extLst>
      <p:ext uri="{BB962C8B-B14F-4D97-AF65-F5344CB8AC3E}">
        <p14:creationId xmlns:p14="http://schemas.microsoft.com/office/powerpoint/2010/main" val="32573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2360474"/>
            <a:ext cx="8077200" cy="2308324"/>
          </a:xfrm>
          <a:prstGeom prst="rect">
            <a:avLst/>
          </a:prstGeom>
          <a:noFill/>
        </p:spPr>
        <p:txBody>
          <a:bodyPr wrap="square" rtlCol="0">
            <a:spAutoFit/>
          </a:bodyPr>
          <a:lstStyle/>
          <a:p>
            <a:pPr algn="ctr"/>
            <a:r>
              <a:rPr lang="en-US" sz="7200" b="1" dirty="0" smtClean="0">
                <a:solidFill>
                  <a:schemeClr val="accent1">
                    <a:lumMod val="75000"/>
                  </a:schemeClr>
                </a:solidFill>
              </a:rPr>
              <a:t>Overview of LMC Accreditation Report</a:t>
            </a:r>
          </a:p>
        </p:txBody>
      </p:sp>
      <p:cxnSp>
        <p:nvCxnSpPr>
          <p:cNvPr id="7" name="Straight Connector 6"/>
          <p:cNvCxnSpPr/>
          <p:nvPr/>
        </p:nvCxnSpPr>
        <p:spPr>
          <a:xfrm>
            <a:off x="0" y="1371600"/>
            <a:ext cx="9144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pkaya620\Pictures\District Logos\287  CCCD hi re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1" y="0"/>
            <a:ext cx="1585249" cy="129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23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33400"/>
            <a:ext cx="4625512" cy="5943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57418" y="228600"/>
            <a:ext cx="4486582" cy="6129338"/>
          </a:xfrm>
          <a:prstGeom prst="rect">
            <a:avLst/>
          </a:prstGeom>
          <a:noFill/>
          <a:ln w="9525">
            <a:noFill/>
            <a:miter lim="800000"/>
            <a:headEnd/>
            <a:tailEnd/>
          </a:ln>
        </p:spPr>
      </p:pic>
    </p:spTree>
    <p:extLst>
      <p:ext uri="{BB962C8B-B14F-4D97-AF65-F5344CB8AC3E}">
        <p14:creationId xmlns:p14="http://schemas.microsoft.com/office/powerpoint/2010/main" val="3788508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299857" y="152400"/>
            <a:ext cx="4844143" cy="28956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192" y="152400"/>
            <a:ext cx="4477322" cy="6705600"/>
          </a:xfrm>
          <a:prstGeom prst="rect">
            <a:avLst/>
          </a:prstGeom>
          <a:noFill/>
          <a:ln w="9525">
            <a:noFill/>
            <a:miter lim="800000"/>
            <a:headEnd/>
            <a:tailEnd/>
          </a:ln>
        </p:spPr>
      </p:pic>
      <p:sp>
        <p:nvSpPr>
          <p:cNvPr id="2" name="Oval 1"/>
          <p:cNvSpPr/>
          <p:nvPr/>
        </p:nvSpPr>
        <p:spPr>
          <a:xfrm>
            <a:off x="4299857" y="1752600"/>
            <a:ext cx="4691743" cy="762000"/>
          </a:xfrm>
          <a:prstGeom prst="ellipse">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28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427202"/>
            <a:ext cx="7543800" cy="553998"/>
          </a:xfrm>
          <a:prstGeom prst="rect">
            <a:avLst/>
          </a:prstGeom>
          <a:noFill/>
        </p:spPr>
        <p:txBody>
          <a:bodyPr wrap="square" rtlCol="0">
            <a:spAutoFit/>
          </a:bodyPr>
          <a:lstStyle/>
          <a:p>
            <a:pPr>
              <a:buFont typeface="Arial" pitchFamily="34" charset="0"/>
              <a:buChar char="•"/>
            </a:pPr>
            <a:r>
              <a:rPr lang="en-US" sz="3000" dirty="0" smtClean="0">
                <a:solidFill>
                  <a:schemeClr val="accent2">
                    <a:lumMod val="50000"/>
                  </a:schemeClr>
                </a:solidFill>
              </a:rPr>
              <a:t> 58 pages of tables and graphs</a:t>
            </a:r>
            <a:endParaRPr lang="en-US" sz="3000" dirty="0">
              <a:solidFill>
                <a:schemeClr val="accent2">
                  <a:lumMod val="50000"/>
                </a:schemeClr>
              </a:solidFill>
            </a:endParaRPr>
          </a:p>
        </p:txBody>
      </p:sp>
      <p:sp>
        <p:nvSpPr>
          <p:cNvPr id="7" name="TextBox 6"/>
          <p:cNvSpPr txBox="1"/>
          <p:nvPr/>
        </p:nvSpPr>
        <p:spPr>
          <a:xfrm>
            <a:off x="0" y="0"/>
            <a:ext cx="9144000" cy="1138773"/>
          </a:xfrm>
          <a:prstGeom prst="rect">
            <a:avLst/>
          </a:prstGeom>
          <a:noFill/>
        </p:spPr>
        <p:txBody>
          <a:bodyPr wrap="square" rtlCol="0">
            <a:spAutoFit/>
          </a:bodyPr>
          <a:lstStyle/>
          <a:p>
            <a:r>
              <a:rPr lang="en-US" sz="3400" b="1" dirty="0" smtClean="0">
                <a:solidFill>
                  <a:schemeClr val="accent2">
                    <a:lumMod val="50000"/>
                  </a:schemeClr>
                </a:solidFill>
              </a:rPr>
              <a:t>1.  Review of the contents of LMC’s Accreditation Data Report</a:t>
            </a:r>
            <a:endParaRPr lang="en-US" sz="3400" b="1" dirty="0">
              <a:solidFill>
                <a:schemeClr val="accent2">
                  <a:lumMod val="50000"/>
                </a:schemeClr>
              </a:solidFill>
            </a:endParaRPr>
          </a:p>
        </p:txBody>
      </p:sp>
      <p:sp>
        <p:nvSpPr>
          <p:cNvPr id="8" name="TextBox 7"/>
          <p:cNvSpPr txBox="1"/>
          <p:nvPr/>
        </p:nvSpPr>
        <p:spPr>
          <a:xfrm>
            <a:off x="1371600" y="2209800"/>
            <a:ext cx="7772400" cy="553998"/>
          </a:xfrm>
          <a:prstGeom prst="rect">
            <a:avLst/>
          </a:prstGeom>
          <a:noFill/>
        </p:spPr>
        <p:txBody>
          <a:bodyPr wrap="square" rtlCol="0">
            <a:spAutoFit/>
          </a:bodyPr>
          <a:lstStyle/>
          <a:p>
            <a:pPr>
              <a:buFont typeface="Arial" pitchFamily="34" charset="0"/>
              <a:buChar char="•"/>
            </a:pPr>
            <a:r>
              <a:rPr lang="en-US" sz="3000" dirty="0" smtClean="0">
                <a:solidFill>
                  <a:schemeClr val="accent2">
                    <a:lumMod val="50000"/>
                  </a:schemeClr>
                </a:solidFill>
              </a:rPr>
              <a:t> Contains over 10,000 data points</a:t>
            </a:r>
            <a:endParaRPr lang="en-US" sz="3000" dirty="0">
              <a:solidFill>
                <a:schemeClr val="accent2">
                  <a:lumMod val="50000"/>
                </a:schemeClr>
              </a:solidFill>
            </a:endParaRPr>
          </a:p>
        </p:txBody>
      </p:sp>
      <p:sp>
        <p:nvSpPr>
          <p:cNvPr id="9" name="TextBox 8"/>
          <p:cNvSpPr txBox="1"/>
          <p:nvPr/>
        </p:nvSpPr>
        <p:spPr>
          <a:xfrm>
            <a:off x="1371600" y="3048000"/>
            <a:ext cx="7772400" cy="553998"/>
          </a:xfrm>
          <a:prstGeom prst="rect">
            <a:avLst/>
          </a:prstGeom>
          <a:noFill/>
        </p:spPr>
        <p:txBody>
          <a:bodyPr wrap="square" rtlCol="0">
            <a:spAutoFit/>
          </a:bodyPr>
          <a:lstStyle/>
          <a:p>
            <a:pPr>
              <a:buFont typeface="Arial" pitchFamily="34" charset="0"/>
              <a:buChar char="•"/>
            </a:pPr>
            <a:r>
              <a:rPr lang="en-US" sz="3000" dirty="0" smtClean="0">
                <a:solidFill>
                  <a:schemeClr val="accent2">
                    <a:lumMod val="50000"/>
                  </a:schemeClr>
                </a:solidFill>
              </a:rPr>
              <a:t> Includes a current </a:t>
            </a:r>
            <a:r>
              <a:rPr lang="en-US" sz="3000" dirty="0">
                <a:solidFill>
                  <a:schemeClr val="accent2">
                    <a:lumMod val="50000"/>
                  </a:schemeClr>
                </a:solidFill>
              </a:rPr>
              <a:t>d</a:t>
            </a:r>
            <a:r>
              <a:rPr lang="en-US" sz="3000" dirty="0" smtClean="0">
                <a:solidFill>
                  <a:schemeClr val="accent2">
                    <a:lumMod val="50000"/>
                  </a:schemeClr>
                </a:solidFill>
              </a:rPr>
              <a:t>emographic profile</a:t>
            </a:r>
            <a:endParaRPr lang="en-US" sz="3000" dirty="0">
              <a:solidFill>
                <a:schemeClr val="accent2">
                  <a:lumMod val="50000"/>
                </a:schemeClr>
              </a:solidFill>
            </a:endParaRPr>
          </a:p>
        </p:txBody>
      </p:sp>
      <p:sp>
        <p:nvSpPr>
          <p:cNvPr id="10" name="TextBox 9"/>
          <p:cNvSpPr txBox="1"/>
          <p:nvPr/>
        </p:nvSpPr>
        <p:spPr>
          <a:xfrm>
            <a:off x="1371600" y="3865602"/>
            <a:ext cx="6629400" cy="553998"/>
          </a:xfrm>
          <a:prstGeom prst="rect">
            <a:avLst/>
          </a:prstGeom>
          <a:noFill/>
        </p:spPr>
        <p:txBody>
          <a:bodyPr wrap="square" rtlCol="0">
            <a:spAutoFit/>
          </a:bodyPr>
          <a:lstStyle/>
          <a:p>
            <a:pPr>
              <a:buFont typeface="Arial" pitchFamily="34" charset="0"/>
              <a:buChar char="•"/>
            </a:pPr>
            <a:r>
              <a:rPr lang="en-US" sz="3000" dirty="0" smtClean="0">
                <a:solidFill>
                  <a:schemeClr val="accent2">
                    <a:lumMod val="50000"/>
                  </a:schemeClr>
                </a:solidFill>
              </a:rPr>
              <a:t> Five year trend analysis</a:t>
            </a:r>
            <a:endParaRPr lang="en-US" sz="3000" dirty="0">
              <a:solidFill>
                <a:schemeClr val="accent2">
                  <a:lumMod val="50000"/>
                </a:schemeClr>
              </a:solidFill>
            </a:endParaRPr>
          </a:p>
        </p:txBody>
      </p:sp>
      <p:sp>
        <p:nvSpPr>
          <p:cNvPr id="11" name="TextBox 10"/>
          <p:cNvSpPr txBox="1"/>
          <p:nvPr/>
        </p:nvSpPr>
        <p:spPr>
          <a:xfrm>
            <a:off x="1371600" y="4648200"/>
            <a:ext cx="7772400" cy="553998"/>
          </a:xfrm>
          <a:prstGeom prst="rect">
            <a:avLst/>
          </a:prstGeom>
          <a:noFill/>
        </p:spPr>
        <p:txBody>
          <a:bodyPr wrap="square" rtlCol="0">
            <a:spAutoFit/>
          </a:bodyPr>
          <a:lstStyle/>
          <a:p>
            <a:pPr>
              <a:buFont typeface="Arial" pitchFamily="34" charset="0"/>
              <a:buChar char="•"/>
            </a:pPr>
            <a:r>
              <a:rPr lang="en-US" sz="3000" dirty="0" smtClean="0">
                <a:solidFill>
                  <a:schemeClr val="accent2">
                    <a:lumMod val="50000"/>
                  </a:schemeClr>
                </a:solidFill>
              </a:rPr>
              <a:t> Success measures with multiple crosstabs</a:t>
            </a:r>
            <a:endParaRPr lang="en-US" sz="3000" dirty="0">
              <a:solidFill>
                <a:schemeClr val="accent2">
                  <a:lumMod val="50000"/>
                </a:schemeClr>
              </a:solidFill>
            </a:endParaRPr>
          </a:p>
        </p:txBody>
      </p:sp>
      <p:sp>
        <p:nvSpPr>
          <p:cNvPr id="12" name="TextBox 11"/>
          <p:cNvSpPr txBox="1"/>
          <p:nvPr/>
        </p:nvSpPr>
        <p:spPr>
          <a:xfrm>
            <a:off x="1371600" y="5465802"/>
            <a:ext cx="6934200" cy="553998"/>
          </a:xfrm>
          <a:prstGeom prst="rect">
            <a:avLst/>
          </a:prstGeom>
          <a:noFill/>
        </p:spPr>
        <p:txBody>
          <a:bodyPr wrap="square" rtlCol="0">
            <a:spAutoFit/>
          </a:bodyPr>
          <a:lstStyle/>
          <a:p>
            <a:pPr>
              <a:buFont typeface="Arial" pitchFamily="34" charset="0"/>
              <a:buChar char="•"/>
            </a:pPr>
            <a:r>
              <a:rPr lang="en-US" sz="3000" dirty="0" smtClean="0">
                <a:solidFill>
                  <a:schemeClr val="accent2">
                    <a:lumMod val="50000"/>
                  </a:schemeClr>
                </a:solidFill>
              </a:rPr>
              <a:t> Includes a socioeconomic </a:t>
            </a:r>
            <a:r>
              <a:rPr lang="en-US" sz="3000" dirty="0">
                <a:solidFill>
                  <a:schemeClr val="accent2">
                    <a:lumMod val="50000"/>
                  </a:schemeClr>
                </a:solidFill>
              </a:rPr>
              <a:t>s</a:t>
            </a:r>
            <a:r>
              <a:rPr lang="en-US" sz="3000" dirty="0" smtClean="0">
                <a:solidFill>
                  <a:schemeClr val="accent2">
                    <a:lumMod val="50000"/>
                  </a:schemeClr>
                </a:solidFill>
              </a:rPr>
              <a:t>tatus proxy</a:t>
            </a:r>
            <a:endParaRPr lang="en-US" sz="3000" dirty="0">
              <a:solidFill>
                <a:schemeClr val="accent2">
                  <a:lumMod val="50000"/>
                </a:schemeClr>
              </a:solidFill>
            </a:endParaRPr>
          </a:p>
        </p:txBody>
      </p:sp>
      <p:sp>
        <p:nvSpPr>
          <p:cNvPr id="13" name="TextBox 12"/>
          <p:cNvSpPr txBox="1"/>
          <p:nvPr/>
        </p:nvSpPr>
        <p:spPr>
          <a:xfrm>
            <a:off x="1371600" y="6268998"/>
            <a:ext cx="7772400" cy="553998"/>
          </a:xfrm>
          <a:prstGeom prst="rect">
            <a:avLst/>
          </a:prstGeom>
          <a:noFill/>
        </p:spPr>
        <p:txBody>
          <a:bodyPr wrap="square" rtlCol="0">
            <a:spAutoFit/>
          </a:bodyPr>
          <a:lstStyle/>
          <a:p>
            <a:pPr>
              <a:buFont typeface="Arial" pitchFamily="34" charset="0"/>
              <a:buChar char="•"/>
            </a:pPr>
            <a:r>
              <a:rPr lang="en-US" sz="3000" dirty="0" smtClean="0">
                <a:solidFill>
                  <a:schemeClr val="accent2">
                    <a:lumMod val="50000"/>
                  </a:schemeClr>
                </a:solidFill>
              </a:rPr>
              <a:t> Companion document for Brentwood Campus</a:t>
            </a:r>
            <a:endParaRPr lang="en-US" sz="3000" dirty="0">
              <a:solidFill>
                <a:schemeClr val="accent2">
                  <a:lumMod val="50000"/>
                </a:schemeClr>
              </a:solidFill>
            </a:endParaRPr>
          </a:p>
        </p:txBody>
      </p:sp>
      <p:sp>
        <p:nvSpPr>
          <p:cNvPr id="2" name="TextBox 1"/>
          <p:cNvSpPr txBox="1"/>
          <p:nvPr/>
        </p:nvSpPr>
        <p:spPr>
          <a:xfrm>
            <a:off x="381000" y="1472654"/>
            <a:ext cx="8534400" cy="5309146"/>
          </a:xfrm>
          <a:prstGeom prst="rect">
            <a:avLst/>
          </a:prstGeom>
          <a:solidFill>
            <a:schemeClr val="bg1"/>
          </a:solidFill>
          <a:ln>
            <a:solidFill>
              <a:schemeClr val="accent2">
                <a:lumMod val="50000"/>
              </a:schemeClr>
            </a:solidFill>
          </a:ln>
        </p:spPr>
        <p:txBody>
          <a:bodyPr wrap="square" rtlCol="0">
            <a:spAutoFit/>
          </a:bodyPr>
          <a:lstStyle/>
          <a:p>
            <a:pPr algn="ctr"/>
            <a:r>
              <a:rPr lang="en-US" sz="4400" b="1" dirty="0" smtClean="0"/>
              <a:t>Keep in mind</a:t>
            </a:r>
          </a:p>
          <a:p>
            <a:endParaRPr lang="en-US" sz="3600" dirty="0"/>
          </a:p>
          <a:p>
            <a:r>
              <a:rPr lang="en-US" sz="3700" i="1" dirty="0" smtClean="0"/>
              <a:t>This report was designed to meet a specific reporting mandate by our accreditors. Other questions are certain to arise as you review the document. Capture them and consider them candidates for future lines of inquiry outside of the accreditation process.</a:t>
            </a:r>
          </a:p>
          <a:p>
            <a:endParaRPr lang="en-US" sz="3700" i="1" dirty="0" smtClean="0"/>
          </a:p>
        </p:txBody>
      </p:sp>
    </p:spTree>
    <p:extLst>
      <p:ext uri="{BB962C8B-B14F-4D97-AF65-F5344CB8AC3E}">
        <p14:creationId xmlns:p14="http://schemas.microsoft.com/office/powerpoint/2010/main" val="249335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95400"/>
            <a:ext cx="7543800" cy="707886"/>
          </a:xfrm>
          <a:prstGeom prst="rect">
            <a:avLst/>
          </a:prstGeom>
          <a:noFill/>
        </p:spPr>
        <p:txBody>
          <a:bodyPr wrap="square" rtlCol="0">
            <a:spAutoFit/>
          </a:bodyPr>
          <a:lstStyle/>
          <a:p>
            <a:r>
              <a:rPr lang="en-US" sz="4000" dirty="0" smtClean="0">
                <a:solidFill>
                  <a:schemeClr val="accent2">
                    <a:lumMod val="50000"/>
                  </a:schemeClr>
                </a:solidFill>
              </a:rPr>
              <a:t>Success Measures Reported</a:t>
            </a:r>
            <a:endParaRPr lang="en-US" sz="4000" dirty="0">
              <a:solidFill>
                <a:schemeClr val="accent2">
                  <a:lumMod val="50000"/>
                </a:schemeClr>
              </a:solidFill>
            </a:endParaRPr>
          </a:p>
        </p:txBody>
      </p:sp>
      <p:sp>
        <p:nvSpPr>
          <p:cNvPr id="7" name="TextBox 6"/>
          <p:cNvSpPr txBox="1"/>
          <p:nvPr/>
        </p:nvSpPr>
        <p:spPr>
          <a:xfrm>
            <a:off x="0" y="0"/>
            <a:ext cx="9144000" cy="1138773"/>
          </a:xfrm>
          <a:prstGeom prst="rect">
            <a:avLst/>
          </a:prstGeom>
          <a:noFill/>
        </p:spPr>
        <p:txBody>
          <a:bodyPr wrap="square" rtlCol="0">
            <a:spAutoFit/>
          </a:bodyPr>
          <a:lstStyle/>
          <a:p>
            <a:r>
              <a:rPr lang="en-US" sz="3400" b="1" dirty="0" smtClean="0">
                <a:solidFill>
                  <a:schemeClr val="accent2">
                    <a:lumMod val="50000"/>
                  </a:schemeClr>
                </a:solidFill>
              </a:rPr>
              <a:t>1.  Review of the contents of LMC’s Accreditation Data Report</a:t>
            </a:r>
            <a:endParaRPr lang="en-US" sz="3400" b="1" dirty="0">
              <a:solidFill>
                <a:schemeClr val="accent2">
                  <a:lumMod val="50000"/>
                </a:schemeClr>
              </a:solidFill>
            </a:endParaRPr>
          </a:p>
        </p:txBody>
      </p:sp>
      <p:sp>
        <p:nvSpPr>
          <p:cNvPr id="14" name="TextBox 13"/>
          <p:cNvSpPr txBox="1"/>
          <p:nvPr/>
        </p:nvSpPr>
        <p:spPr>
          <a:xfrm>
            <a:off x="457200" y="3880247"/>
            <a:ext cx="7543800" cy="707886"/>
          </a:xfrm>
          <a:prstGeom prst="rect">
            <a:avLst/>
          </a:prstGeom>
          <a:noFill/>
        </p:spPr>
        <p:txBody>
          <a:bodyPr wrap="square" rtlCol="0">
            <a:spAutoFit/>
          </a:bodyPr>
          <a:lstStyle/>
          <a:p>
            <a:r>
              <a:rPr lang="en-US" sz="4000" dirty="0" smtClean="0">
                <a:solidFill>
                  <a:schemeClr val="accent2">
                    <a:lumMod val="50000"/>
                  </a:schemeClr>
                </a:solidFill>
              </a:rPr>
              <a:t>Crosstabs Reported</a:t>
            </a:r>
            <a:endParaRPr lang="en-US" sz="4000" dirty="0">
              <a:solidFill>
                <a:schemeClr val="accent2">
                  <a:lumMod val="50000"/>
                </a:schemeClr>
              </a:solidFill>
            </a:endParaRPr>
          </a:p>
        </p:txBody>
      </p:sp>
      <p:sp>
        <p:nvSpPr>
          <p:cNvPr id="2" name="TextBox 1"/>
          <p:cNvSpPr txBox="1"/>
          <p:nvPr/>
        </p:nvSpPr>
        <p:spPr>
          <a:xfrm>
            <a:off x="1676400" y="1981200"/>
            <a:ext cx="7620000" cy="1815882"/>
          </a:xfrm>
          <a:prstGeom prst="rect">
            <a:avLst/>
          </a:prstGeom>
          <a:noFill/>
        </p:spPr>
        <p:txBody>
          <a:bodyPr wrap="square" rtlCol="0">
            <a:spAutoFit/>
          </a:bodyPr>
          <a:lstStyle/>
          <a:p>
            <a:pPr marL="285750" indent="-285750">
              <a:buFont typeface="Arial" pitchFamily="34" charset="0"/>
              <a:buChar char="•"/>
            </a:pPr>
            <a:r>
              <a:rPr lang="en-US" sz="2800" dirty="0" smtClean="0">
                <a:solidFill>
                  <a:schemeClr val="accent2">
                    <a:lumMod val="75000"/>
                  </a:schemeClr>
                </a:solidFill>
              </a:rPr>
              <a:t>Success rate</a:t>
            </a:r>
          </a:p>
          <a:p>
            <a:pPr marL="285750" indent="-285750">
              <a:buFont typeface="Arial" pitchFamily="34" charset="0"/>
              <a:buChar char="•"/>
            </a:pPr>
            <a:r>
              <a:rPr lang="en-US" sz="2800" dirty="0" smtClean="0">
                <a:solidFill>
                  <a:schemeClr val="accent2">
                    <a:lumMod val="75000"/>
                  </a:schemeClr>
                </a:solidFill>
              </a:rPr>
              <a:t>Retention rate</a:t>
            </a:r>
          </a:p>
          <a:p>
            <a:pPr marL="285750" indent="-285750">
              <a:buFont typeface="Arial" pitchFamily="34" charset="0"/>
              <a:buChar char="•"/>
            </a:pPr>
            <a:r>
              <a:rPr lang="en-US" sz="2800" dirty="0" smtClean="0">
                <a:solidFill>
                  <a:schemeClr val="accent2">
                    <a:lumMod val="75000"/>
                  </a:schemeClr>
                </a:solidFill>
              </a:rPr>
              <a:t>Persistence rate (2 measures)</a:t>
            </a:r>
          </a:p>
          <a:p>
            <a:pPr marL="285750" indent="-285750">
              <a:buFont typeface="Arial" pitchFamily="34" charset="0"/>
              <a:buChar char="•"/>
            </a:pPr>
            <a:r>
              <a:rPr lang="en-US" sz="2800" dirty="0" smtClean="0">
                <a:solidFill>
                  <a:schemeClr val="accent2">
                    <a:lumMod val="75000"/>
                  </a:schemeClr>
                </a:solidFill>
              </a:rPr>
              <a:t>Number of awards (certificates &amp; degrees)</a:t>
            </a:r>
            <a:endParaRPr lang="en-US" sz="2800" dirty="0">
              <a:solidFill>
                <a:schemeClr val="accent2">
                  <a:lumMod val="75000"/>
                </a:schemeClr>
              </a:solidFill>
            </a:endParaRPr>
          </a:p>
        </p:txBody>
      </p:sp>
      <p:sp>
        <p:nvSpPr>
          <p:cNvPr id="15" name="TextBox 14"/>
          <p:cNvSpPr txBox="1"/>
          <p:nvPr/>
        </p:nvSpPr>
        <p:spPr>
          <a:xfrm>
            <a:off x="1676400" y="4661118"/>
            <a:ext cx="7315200" cy="2246769"/>
          </a:xfrm>
          <a:prstGeom prst="rect">
            <a:avLst/>
          </a:prstGeom>
          <a:noFill/>
        </p:spPr>
        <p:txBody>
          <a:bodyPr wrap="square" rtlCol="0">
            <a:spAutoFit/>
          </a:bodyPr>
          <a:lstStyle/>
          <a:p>
            <a:pPr marL="285750" indent="-285750">
              <a:buFont typeface="Arial" pitchFamily="34" charset="0"/>
              <a:buChar char="•"/>
            </a:pPr>
            <a:r>
              <a:rPr lang="en-US" sz="2800" dirty="0" smtClean="0">
                <a:solidFill>
                  <a:schemeClr val="accent2">
                    <a:lumMod val="75000"/>
                  </a:schemeClr>
                </a:solidFill>
              </a:rPr>
              <a:t>Course type (GE, CTE, Basic Skills)</a:t>
            </a:r>
          </a:p>
          <a:p>
            <a:pPr marL="285750" indent="-285750">
              <a:buFont typeface="Arial" pitchFamily="34" charset="0"/>
              <a:buChar char="•"/>
            </a:pPr>
            <a:r>
              <a:rPr lang="en-US" sz="2800" dirty="0" smtClean="0">
                <a:solidFill>
                  <a:schemeClr val="accent2">
                    <a:lumMod val="75000"/>
                  </a:schemeClr>
                </a:solidFill>
              </a:rPr>
              <a:t>Instructional delivery method (on-line </a:t>
            </a:r>
            <a:r>
              <a:rPr lang="en-US" sz="2800" dirty="0" err="1" smtClean="0">
                <a:solidFill>
                  <a:schemeClr val="accent2">
                    <a:lumMod val="75000"/>
                  </a:schemeClr>
                </a:solidFill>
              </a:rPr>
              <a:t>vs</a:t>
            </a:r>
            <a:r>
              <a:rPr lang="en-US" sz="2800" dirty="0" smtClean="0">
                <a:solidFill>
                  <a:schemeClr val="accent2">
                    <a:lumMod val="75000"/>
                  </a:schemeClr>
                </a:solidFill>
              </a:rPr>
              <a:t> F-2-F)</a:t>
            </a:r>
          </a:p>
          <a:p>
            <a:pPr marL="285750" indent="-285750">
              <a:buFont typeface="Arial" pitchFamily="34" charset="0"/>
              <a:buChar char="•"/>
            </a:pPr>
            <a:r>
              <a:rPr lang="en-US" sz="2800" dirty="0" smtClean="0">
                <a:solidFill>
                  <a:schemeClr val="accent2">
                    <a:lumMod val="75000"/>
                  </a:schemeClr>
                </a:solidFill>
              </a:rPr>
              <a:t>Student demographics (gender, age, ethnicity)</a:t>
            </a:r>
          </a:p>
          <a:p>
            <a:pPr marL="285750" indent="-285750">
              <a:buFont typeface="Arial" pitchFamily="34" charset="0"/>
              <a:buChar char="•"/>
            </a:pPr>
            <a:r>
              <a:rPr lang="en-US" sz="2800" dirty="0" smtClean="0">
                <a:solidFill>
                  <a:schemeClr val="accent2">
                    <a:lumMod val="75000"/>
                  </a:schemeClr>
                </a:solidFill>
              </a:rPr>
              <a:t>Place of residence (a crude SES proxy)</a:t>
            </a:r>
          </a:p>
          <a:p>
            <a:pPr marL="285750" indent="-285750">
              <a:buFont typeface="Arial" pitchFamily="34" charset="0"/>
              <a:buChar char="•"/>
            </a:pPr>
            <a:endParaRPr lang="en-US" sz="2800" dirty="0">
              <a:solidFill>
                <a:schemeClr val="accent2">
                  <a:lumMod val="75000"/>
                </a:schemeClr>
              </a:solidFill>
            </a:endParaRPr>
          </a:p>
        </p:txBody>
      </p:sp>
      <p:sp>
        <p:nvSpPr>
          <p:cNvPr id="5" name="TextBox 4"/>
          <p:cNvSpPr txBox="1"/>
          <p:nvPr/>
        </p:nvSpPr>
        <p:spPr>
          <a:xfrm>
            <a:off x="4343400" y="988874"/>
            <a:ext cx="4495800" cy="1754326"/>
          </a:xfrm>
          <a:prstGeom prst="rect">
            <a:avLst/>
          </a:prstGeom>
          <a:solidFill>
            <a:schemeClr val="bg1"/>
          </a:solidFill>
          <a:ln>
            <a:solidFill>
              <a:schemeClr val="accent1">
                <a:lumMod val="75000"/>
              </a:schemeClr>
            </a:solidFill>
          </a:ln>
        </p:spPr>
        <p:txBody>
          <a:bodyPr wrap="square" rtlCol="0">
            <a:spAutoFit/>
          </a:bodyPr>
          <a:lstStyle/>
          <a:p>
            <a:r>
              <a:rPr lang="en-US" sz="3600" b="1" dirty="0" smtClean="0">
                <a:solidFill>
                  <a:schemeClr val="accent1">
                    <a:lumMod val="50000"/>
                  </a:schemeClr>
                </a:solidFill>
              </a:rPr>
              <a:t>All definitions are provided in the appendix of the report</a:t>
            </a:r>
            <a:endParaRPr lang="en-US" sz="3600" b="1" dirty="0">
              <a:solidFill>
                <a:schemeClr val="accent1">
                  <a:lumMod val="50000"/>
                </a:schemeClr>
              </a:solidFill>
            </a:endParaRPr>
          </a:p>
        </p:txBody>
      </p:sp>
    </p:spTree>
    <p:extLst>
      <p:ext uri="{BB962C8B-B14F-4D97-AF65-F5344CB8AC3E}">
        <p14:creationId xmlns:p14="http://schemas.microsoft.com/office/powerpoint/2010/main" val="5655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 grpId="0"/>
      <p:bldP spid="15" grpId="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15669"/>
            <a:ext cx="8763000" cy="646331"/>
          </a:xfrm>
          <a:prstGeom prst="rect">
            <a:avLst/>
          </a:prstGeom>
          <a:noFill/>
        </p:spPr>
        <p:txBody>
          <a:bodyPr wrap="square" rtlCol="0">
            <a:spAutoFit/>
          </a:bodyPr>
          <a:lstStyle/>
          <a:p>
            <a:r>
              <a:rPr lang="en-US" sz="3600" b="1" dirty="0">
                <a:solidFill>
                  <a:schemeClr val="accent3">
                    <a:lumMod val="50000"/>
                  </a:schemeClr>
                </a:solidFill>
              </a:rPr>
              <a:t>2</a:t>
            </a:r>
            <a:r>
              <a:rPr lang="en-US" sz="3600" b="1" dirty="0" smtClean="0">
                <a:solidFill>
                  <a:schemeClr val="accent3">
                    <a:lumMod val="50000"/>
                  </a:schemeClr>
                </a:solidFill>
              </a:rPr>
              <a:t>.  The context for interpreting the data </a:t>
            </a:r>
            <a:endParaRPr lang="en-US" sz="3600" b="1" dirty="0">
              <a:solidFill>
                <a:schemeClr val="accent3">
                  <a:lumMod val="50000"/>
                </a:schemeClr>
              </a:solidFill>
            </a:endParaRPr>
          </a:p>
        </p:txBody>
      </p:sp>
      <p:sp>
        <p:nvSpPr>
          <p:cNvPr id="15" name="TextBox 14"/>
          <p:cNvSpPr txBox="1"/>
          <p:nvPr/>
        </p:nvSpPr>
        <p:spPr>
          <a:xfrm>
            <a:off x="152400" y="1600200"/>
            <a:ext cx="7772400" cy="553998"/>
          </a:xfrm>
          <a:prstGeom prst="rect">
            <a:avLst/>
          </a:prstGeom>
          <a:noFill/>
        </p:spPr>
        <p:txBody>
          <a:bodyPr wrap="square" rtlCol="0">
            <a:spAutoFit/>
          </a:bodyPr>
          <a:lstStyle/>
          <a:p>
            <a:pPr>
              <a:buFont typeface="Arial" pitchFamily="34" charset="0"/>
              <a:buChar char="•"/>
            </a:pPr>
            <a:r>
              <a:rPr lang="en-US" sz="3000" dirty="0" smtClean="0">
                <a:solidFill>
                  <a:schemeClr val="accent3">
                    <a:lumMod val="50000"/>
                  </a:schemeClr>
                </a:solidFill>
              </a:rPr>
              <a:t> Review the summary of the </a:t>
            </a:r>
            <a:r>
              <a:rPr lang="en-US" sz="3000" dirty="0">
                <a:solidFill>
                  <a:schemeClr val="accent3">
                    <a:lumMod val="50000"/>
                  </a:schemeClr>
                </a:solidFill>
              </a:rPr>
              <a:t>e</a:t>
            </a:r>
            <a:r>
              <a:rPr lang="en-US" sz="3000" dirty="0" smtClean="0">
                <a:solidFill>
                  <a:schemeClr val="accent3">
                    <a:lumMod val="50000"/>
                  </a:schemeClr>
                </a:solidFill>
              </a:rPr>
              <a:t>nvironmental scan</a:t>
            </a:r>
            <a:endParaRPr lang="en-US" sz="3000" dirty="0">
              <a:solidFill>
                <a:schemeClr val="accent3">
                  <a:lumMod val="50000"/>
                </a:schemeClr>
              </a:solidFill>
            </a:endParaRPr>
          </a:p>
        </p:txBody>
      </p:sp>
      <p:sp>
        <p:nvSpPr>
          <p:cNvPr id="16" name="TextBox 15"/>
          <p:cNvSpPr txBox="1"/>
          <p:nvPr/>
        </p:nvSpPr>
        <p:spPr>
          <a:xfrm>
            <a:off x="152400" y="3789402"/>
            <a:ext cx="9144000" cy="553998"/>
          </a:xfrm>
          <a:prstGeom prst="rect">
            <a:avLst/>
          </a:prstGeom>
          <a:noFill/>
        </p:spPr>
        <p:txBody>
          <a:bodyPr wrap="square" rtlCol="0">
            <a:spAutoFit/>
          </a:bodyPr>
          <a:lstStyle/>
          <a:p>
            <a:pPr>
              <a:buFont typeface="Arial" pitchFamily="34" charset="0"/>
              <a:buChar char="•"/>
            </a:pPr>
            <a:r>
              <a:rPr lang="en-US" sz="3000" dirty="0" smtClean="0">
                <a:solidFill>
                  <a:schemeClr val="accent3">
                    <a:lumMod val="50000"/>
                  </a:schemeClr>
                </a:solidFill>
              </a:rPr>
              <a:t> Compare your self to your past not to other colleges</a:t>
            </a:r>
            <a:endParaRPr lang="en-US" sz="3000" dirty="0">
              <a:solidFill>
                <a:schemeClr val="accent3">
                  <a:lumMod val="50000"/>
                </a:schemeClr>
              </a:solidFill>
            </a:endParaRPr>
          </a:p>
        </p:txBody>
      </p:sp>
      <p:sp>
        <p:nvSpPr>
          <p:cNvPr id="17" name="TextBox 16"/>
          <p:cNvSpPr txBox="1"/>
          <p:nvPr/>
        </p:nvSpPr>
        <p:spPr>
          <a:xfrm>
            <a:off x="152400" y="4821198"/>
            <a:ext cx="9144000" cy="553998"/>
          </a:xfrm>
          <a:prstGeom prst="rect">
            <a:avLst/>
          </a:prstGeom>
          <a:noFill/>
        </p:spPr>
        <p:txBody>
          <a:bodyPr wrap="square" rtlCol="0">
            <a:spAutoFit/>
          </a:bodyPr>
          <a:lstStyle/>
          <a:p>
            <a:pPr>
              <a:buFont typeface="Arial" pitchFamily="34" charset="0"/>
              <a:buChar char="•"/>
            </a:pPr>
            <a:r>
              <a:rPr lang="en-US" sz="3000" dirty="0" smtClean="0">
                <a:solidFill>
                  <a:schemeClr val="accent3">
                    <a:lumMod val="50000"/>
                  </a:schemeClr>
                </a:solidFill>
              </a:rPr>
              <a:t> This is high-level data; aggregate change is usually slow</a:t>
            </a:r>
            <a:endParaRPr lang="en-US" sz="3000" dirty="0">
              <a:solidFill>
                <a:schemeClr val="accent3">
                  <a:lumMod val="50000"/>
                </a:schemeClr>
              </a:solidFill>
            </a:endParaRPr>
          </a:p>
        </p:txBody>
      </p:sp>
      <p:sp>
        <p:nvSpPr>
          <p:cNvPr id="18" name="TextBox 17"/>
          <p:cNvSpPr txBox="1"/>
          <p:nvPr/>
        </p:nvSpPr>
        <p:spPr>
          <a:xfrm>
            <a:off x="152400" y="5846802"/>
            <a:ext cx="8229600" cy="553998"/>
          </a:xfrm>
          <a:prstGeom prst="rect">
            <a:avLst/>
          </a:prstGeom>
          <a:noFill/>
        </p:spPr>
        <p:txBody>
          <a:bodyPr wrap="square" rtlCol="0">
            <a:spAutoFit/>
          </a:bodyPr>
          <a:lstStyle/>
          <a:p>
            <a:pPr>
              <a:buFont typeface="Arial" pitchFamily="34" charset="0"/>
              <a:buChar char="•"/>
            </a:pPr>
            <a:r>
              <a:rPr lang="en-US" sz="3000" dirty="0" smtClean="0">
                <a:solidFill>
                  <a:schemeClr val="accent3">
                    <a:lumMod val="50000"/>
                  </a:schemeClr>
                </a:solidFill>
              </a:rPr>
              <a:t> Be cautious in identifying causal relationships</a:t>
            </a:r>
            <a:endParaRPr lang="en-US" sz="3000" dirty="0">
              <a:solidFill>
                <a:schemeClr val="accent3">
                  <a:lumMod val="50000"/>
                </a:schemeClr>
              </a:solidFill>
            </a:endParaRPr>
          </a:p>
        </p:txBody>
      </p:sp>
      <p:sp>
        <p:nvSpPr>
          <p:cNvPr id="19" name="TextBox 18"/>
          <p:cNvSpPr txBox="1"/>
          <p:nvPr/>
        </p:nvSpPr>
        <p:spPr>
          <a:xfrm>
            <a:off x="152400" y="2667000"/>
            <a:ext cx="8229600" cy="553998"/>
          </a:xfrm>
          <a:prstGeom prst="rect">
            <a:avLst/>
          </a:prstGeom>
          <a:noFill/>
        </p:spPr>
        <p:txBody>
          <a:bodyPr wrap="square" rtlCol="0">
            <a:spAutoFit/>
          </a:bodyPr>
          <a:lstStyle/>
          <a:p>
            <a:pPr>
              <a:buFont typeface="Arial" pitchFamily="34" charset="0"/>
              <a:buChar char="•"/>
            </a:pPr>
            <a:r>
              <a:rPr lang="en-US" sz="3000" dirty="0" smtClean="0">
                <a:solidFill>
                  <a:schemeClr val="accent3">
                    <a:lumMod val="50000"/>
                  </a:schemeClr>
                </a:solidFill>
              </a:rPr>
              <a:t> Demographic trends drive most of the change</a:t>
            </a:r>
            <a:endParaRPr lang="en-US" sz="3000" dirty="0">
              <a:solidFill>
                <a:schemeClr val="accent3">
                  <a:lumMod val="50000"/>
                </a:schemeClr>
              </a:solidFill>
            </a:endParaRPr>
          </a:p>
        </p:txBody>
      </p:sp>
    </p:spTree>
    <p:extLst>
      <p:ext uri="{BB962C8B-B14F-4D97-AF65-F5344CB8AC3E}">
        <p14:creationId xmlns:p14="http://schemas.microsoft.com/office/powerpoint/2010/main" val="3963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08002"/>
            <a:ext cx="8763000" cy="646331"/>
          </a:xfrm>
          <a:prstGeom prst="rect">
            <a:avLst/>
          </a:prstGeom>
          <a:noFill/>
        </p:spPr>
        <p:txBody>
          <a:bodyPr wrap="square" rtlCol="0">
            <a:spAutoFit/>
          </a:bodyPr>
          <a:lstStyle/>
          <a:p>
            <a:r>
              <a:rPr lang="en-US" sz="3600" b="1" dirty="0">
                <a:solidFill>
                  <a:schemeClr val="accent6">
                    <a:lumMod val="50000"/>
                  </a:schemeClr>
                </a:solidFill>
              </a:rPr>
              <a:t>3</a:t>
            </a:r>
            <a:r>
              <a:rPr lang="en-US" sz="3600" b="1" dirty="0" smtClean="0">
                <a:solidFill>
                  <a:schemeClr val="accent6">
                    <a:lumMod val="50000"/>
                  </a:schemeClr>
                </a:solidFill>
              </a:rPr>
              <a:t>.  Finding the story amid the noise</a:t>
            </a:r>
            <a:endParaRPr lang="en-US" sz="3600" b="1" dirty="0">
              <a:solidFill>
                <a:schemeClr val="accent6">
                  <a:lumMod val="50000"/>
                </a:schemeClr>
              </a:solidFill>
            </a:endParaRPr>
          </a:p>
        </p:txBody>
      </p:sp>
      <p:sp>
        <p:nvSpPr>
          <p:cNvPr id="9" name="TextBox 8"/>
          <p:cNvSpPr txBox="1"/>
          <p:nvPr/>
        </p:nvSpPr>
        <p:spPr>
          <a:xfrm>
            <a:off x="152400" y="1396425"/>
            <a:ext cx="8991600" cy="1015663"/>
          </a:xfrm>
          <a:prstGeom prst="rect">
            <a:avLst/>
          </a:prstGeom>
          <a:noFill/>
        </p:spPr>
        <p:txBody>
          <a:bodyPr wrap="square" rtlCol="0">
            <a:spAutoFit/>
          </a:bodyPr>
          <a:lstStyle/>
          <a:p>
            <a:pPr>
              <a:buFont typeface="Arial" pitchFamily="34" charset="0"/>
              <a:buChar char="•"/>
            </a:pPr>
            <a:r>
              <a:rPr lang="en-US" sz="3000" dirty="0" smtClean="0">
                <a:solidFill>
                  <a:schemeClr val="accent6">
                    <a:lumMod val="50000"/>
                  </a:schemeClr>
                </a:solidFill>
              </a:rPr>
              <a:t>  Focus on the trends and gaps. Look for evidence of convergence or divergence, volatility or stability.</a:t>
            </a:r>
            <a:endParaRPr lang="en-US" sz="3000" dirty="0">
              <a:solidFill>
                <a:schemeClr val="accent6">
                  <a:lumMod val="50000"/>
                </a:schemeClr>
              </a:solidFill>
            </a:endParaRPr>
          </a:p>
        </p:txBody>
      </p:sp>
      <p:sp>
        <p:nvSpPr>
          <p:cNvPr id="10" name="TextBox 9"/>
          <p:cNvSpPr txBox="1"/>
          <p:nvPr/>
        </p:nvSpPr>
        <p:spPr>
          <a:xfrm>
            <a:off x="152400" y="3048000"/>
            <a:ext cx="8991600" cy="1015663"/>
          </a:xfrm>
          <a:prstGeom prst="rect">
            <a:avLst/>
          </a:prstGeom>
          <a:noFill/>
        </p:spPr>
        <p:txBody>
          <a:bodyPr wrap="square" rtlCol="0">
            <a:spAutoFit/>
          </a:bodyPr>
          <a:lstStyle/>
          <a:p>
            <a:pPr>
              <a:buFont typeface="Arial" pitchFamily="34" charset="0"/>
              <a:buChar char="•"/>
            </a:pPr>
            <a:r>
              <a:rPr lang="en-US" sz="3000" dirty="0" smtClean="0">
                <a:solidFill>
                  <a:schemeClr val="accent6">
                    <a:lumMod val="50000"/>
                  </a:schemeClr>
                </a:solidFill>
              </a:rPr>
              <a:t>  Don’t try to explaining everything about a trend or gap; pick a perspective and offer an interpretation.</a:t>
            </a:r>
            <a:endParaRPr lang="en-US" sz="3000" dirty="0">
              <a:solidFill>
                <a:schemeClr val="accent6">
                  <a:lumMod val="50000"/>
                </a:schemeClr>
              </a:solidFill>
            </a:endParaRPr>
          </a:p>
        </p:txBody>
      </p:sp>
      <p:sp>
        <p:nvSpPr>
          <p:cNvPr id="11" name="TextBox 10"/>
          <p:cNvSpPr txBox="1"/>
          <p:nvPr/>
        </p:nvSpPr>
        <p:spPr>
          <a:xfrm>
            <a:off x="152400" y="4694872"/>
            <a:ext cx="8991600" cy="1477328"/>
          </a:xfrm>
          <a:prstGeom prst="rect">
            <a:avLst/>
          </a:prstGeom>
          <a:noFill/>
        </p:spPr>
        <p:txBody>
          <a:bodyPr wrap="square" rtlCol="0">
            <a:spAutoFit/>
          </a:bodyPr>
          <a:lstStyle/>
          <a:p>
            <a:pPr>
              <a:buFont typeface="Arial" pitchFamily="34" charset="0"/>
              <a:buChar char="•"/>
            </a:pPr>
            <a:r>
              <a:rPr lang="en-US" sz="3000" dirty="0" smtClean="0">
                <a:solidFill>
                  <a:schemeClr val="accent6">
                    <a:lumMod val="50000"/>
                  </a:schemeClr>
                </a:solidFill>
              </a:rPr>
              <a:t>  Reference occasions where there was collaborative, reflective dialogue on evidence. Suggest how you will have more of that going forward.</a:t>
            </a:r>
            <a:endParaRPr lang="en-US" sz="3000" dirty="0">
              <a:solidFill>
                <a:schemeClr val="accent6">
                  <a:lumMod val="50000"/>
                </a:schemeClr>
              </a:solidFill>
            </a:endParaRPr>
          </a:p>
        </p:txBody>
      </p:sp>
    </p:spTree>
    <p:extLst>
      <p:ext uri="{BB962C8B-B14F-4D97-AF65-F5344CB8AC3E}">
        <p14:creationId xmlns:p14="http://schemas.microsoft.com/office/powerpoint/2010/main" val="35143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858000" y="53340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637" b="14445"/>
          <a:stretch/>
        </p:blipFill>
        <p:spPr>
          <a:xfrm>
            <a:off x="0" y="1575374"/>
            <a:ext cx="9144000" cy="4520626"/>
          </a:xfrm>
          <a:prstGeom prst="rect">
            <a:avLst/>
          </a:prstGeom>
        </p:spPr>
      </p:pic>
      <p:sp>
        <p:nvSpPr>
          <p:cNvPr id="8" name="Oval 7"/>
          <p:cNvSpPr/>
          <p:nvPr/>
        </p:nvSpPr>
        <p:spPr>
          <a:xfrm>
            <a:off x="228600" y="2743200"/>
            <a:ext cx="1447800" cy="7620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CCC</a:t>
            </a:r>
            <a:endParaRPr lang="en-US" sz="3200" b="1" dirty="0">
              <a:solidFill>
                <a:schemeClr val="tx1"/>
              </a:solidFill>
            </a:endParaRPr>
          </a:p>
        </p:txBody>
      </p:sp>
      <p:sp>
        <p:nvSpPr>
          <p:cNvPr id="9" name="Oval 8"/>
          <p:cNvSpPr/>
          <p:nvPr/>
        </p:nvSpPr>
        <p:spPr>
          <a:xfrm>
            <a:off x="3124200" y="2667000"/>
            <a:ext cx="1447800" cy="762000"/>
          </a:xfrm>
          <a:prstGeom prst="ellipse">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DVC</a:t>
            </a:r>
            <a:endParaRPr lang="en-US" sz="3200" b="1" dirty="0">
              <a:solidFill>
                <a:schemeClr val="tx1"/>
              </a:solidFill>
            </a:endParaRPr>
          </a:p>
        </p:txBody>
      </p:sp>
      <p:sp>
        <p:nvSpPr>
          <p:cNvPr id="11" name="Oval 10"/>
          <p:cNvSpPr/>
          <p:nvPr/>
        </p:nvSpPr>
        <p:spPr>
          <a:xfrm>
            <a:off x="5257800" y="2362200"/>
            <a:ext cx="1447800" cy="762000"/>
          </a:xfrm>
          <a:prstGeom prst="ellipse">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LMC</a:t>
            </a:r>
            <a:endParaRPr lang="en-US" sz="3200" b="1" dirty="0">
              <a:solidFill>
                <a:schemeClr val="tx1"/>
              </a:solidFill>
            </a:endParaRPr>
          </a:p>
        </p:txBody>
      </p:sp>
      <p:sp>
        <p:nvSpPr>
          <p:cNvPr id="12" name="Oval 11"/>
          <p:cNvSpPr/>
          <p:nvPr/>
        </p:nvSpPr>
        <p:spPr>
          <a:xfrm>
            <a:off x="6629400" y="3352800"/>
            <a:ext cx="1447800" cy="762000"/>
          </a:xfrm>
          <a:prstGeom prst="ellipse">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Brentwood</a:t>
            </a:r>
            <a:endParaRPr lang="en-US" sz="1400" b="1" dirty="0">
              <a:solidFill>
                <a:schemeClr val="tx1"/>
              </a:solidFill>
            </a:endParaRPr>
          </a:p>
        </p:txBody>
      </p:sp>
      <p:sp>
        <p:nvSpPr>
          <p:cNvPr id="13" name="Oval 12"/>
          <p:cNvSpPr/>
          <p:nvPr/>
        </p:nvSpPr>
        <p:spPr>
          <a:xfrm>
            <a:off x="4191000" y="4953000"/>
            <a:ext cx="1447800" cy="762000"/>
          </a:xfrm>
          <a:prstGeom prst="ellipse">
            <a:avLst/>
          </a:prstGeom>
          <a:solidFill>
            <a:schemeClr val="accent3">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San Ramon</a:t>
            </a:r>
            <a:endParaRPr lang="en-US" sz="1400" b="1" dirty="0">
              <a:solidFill>
                <a:schemeClr val="tx1"/>
              </a:solidFill>
            </a:endParaRPr>
          </a:p>
        </p:txBody>
      </p:sp>
      <p:cxnSp>
        <p:nvCxnSpPr>
          <p:cNvPr id="14" name="Straight Connector 13"/>
          <p:cNvCxnSpPr/>
          <p:nvPr/>
        </p:nvCxnSpPr>
        <p:spPr>
          <a:xfrm flipH="1">
            <a:off x="1447800" y="1981200"/>
            <a:ext cx="1600200" cy="3276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3400" y="1981200"/>
            <a:ext cx="2743200" cy="3733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200" y="990600"/>
            <a:ext cx="2362200" cy="584775"/>
          </a:xfrm>
          <a:prstGeom prst="rect">
            <a:avLst/>
          </a:prstGeom>
          <a:noFill/>
        </p:spPr>
        <p:txBody>
          <a:bodyPr wrap="square" rtlCol="0">
            <a:spAutoFit/>
          </a:bodyPr>
          <a:lstStyle/>
          <a:p>
            <a:pPr algn="ctr"/>
            <a:r>
              <a:rPr lang="en-US" sz="3200" b="1" dirty="0" smtClean="0">
                <a:solidFill>
                  <a:schemeClr val="accent1">
                    <a:lumMod val="75000"/>
                  </a:schemeClr>
                </a:solidFill>
              </a:rPr>
              <a:t>West County</a:t>
            </a:r>
            <a:endParaRPr lang="en-US" sz="3200" b="1" dirty="0">
              <a:solidFill>
                <a:schemeClr val="accent1">
                  <a:lumMod val="75000"/>
                </a:schemeClr>
              </a:solidFill>
            </a:endParaRPr>
          </a:p>
        </p:txBody>
      </p:sp>
      <p:sp>
        <p:nvSpPr>
          <p:cNvPr id="33" name="TextBox 32"/>
          <p:cNvSpPr txBox="1"/>
          <p:nvPr/>
        </p:nvSpPr>
        <p:spPr>
          <a:xfrm>
            <a:off x="2743200" y="990600"/>
            <a:ext cx="2819400" cy="584775"/>
          </a:xfrm>
          <a:prstGeom prst="rect">
            <a:avLst/>
          </a:prstGeom>
          <a:noFill/>
        </p:spPr>
        <p:txBody>
          <a:bodyPr wrap="square" rtlCol="0">
            <a:spAutoFit/>
          </a:bodyPr>
          <a:lstStyle/>
          <a:p>
            <a:pPr algn="ctr"/>
            <a:r>
              <a:rPr lang="en-US" sz="3200" b="1" dirty="0" smtClean="0">
                <a:solidFill>
                  <a:schemeClr val="accent3">
                    <a:lumMod val="75000"/>
                  </a:schemeClr>
                </a:solidFill>
              </a:rPr>
              <a:t>Central County</a:t>
            </a:r>
            <a:endParaRPr lang="en-US" sz="3200" b="1" dirty="0">
              <a:solidFill>
                <a:schemeClr val="accent3">
                  <a:lumMod val="75000"/>
                </a:schemeClr>
              </a:solidFill>
            </a:endParaRPr>
          </a:p>
        </p:txBody>
      </p:sp>
      <p:sp>
        <p:nvSpPr>
          <p:cNvPr id="34" name="TextBox 33"/>
          <p:cNvSpPr txBox="1"/>
          <p:nvPr/>
        </p:nvSpPr>
        <p:spPr>
          <a:xfrm>
            <a:off x="5562600" y="990600"/>
            <a:ext cx="2819400" cy="584775"/>
          </a:xfrm>
          <a:prstGeom prst="rect">
            <a:avLst/>
          </a:prstGeom>
          <a:noFill/>
        </p:spPr>
        <p:txBody>
          <a:bodyPr wrap="square" rtlCol="0">
            <a:spAutoFit/>
          </a:bodyPr>
          <a:lstStyle/>
          <a:p>
            <a:pPr algn="ctr"/>
            <a:r>
              <a:rPr lang="en-US" sz="3200" b="1" dirty="0" smtClean="0">
                <a:solidFill>
                  <a:schemeClr val="accent2">
                    <a:lumMod val="75000"/>
                  </a:schemeClr>
                </a:solidFill>
              </a:rPr>
              <a:t>East County</a:t>
            </a:r>
            <a:endParaRPr lang="en-US" sz="3200" b="1" dirty="0">
              <a:solidFill>
                <a:schemeClr val="accent2">
                  <a:lumMod val="75000"/>
                </a:schemeClr>
              </a:solidFill>
            </a:endParaRPr>
          </a:p>
        </p:txBody>
      </p:sp>
      <p:sp>
        <p:nvSpPr>
          <p:cNvPr id="37" name="TextBox 36"/>
          <p:cNvSpPr txBox="1"/>
          <p:nvPr/>
        </p:nvSpPr>
        <p:spPr>
          <a:xfrm>
            <a:off x="0" y="-76200"/>
            <a:ext cx="9144000" cy="707886"/>
          </a:xfrm>
          <a:prstGeom prst="rect">
            <a:avLst/>
          </a:prstGeom>
          <a:noFill/>
        </p:spPr>
        <p:txBody>
          <a:bodyPr wrap="square" rtlCol="0">
            <a:spAutoFit/>
          </a:bodyPr>
          <a:lstStyle/>
          <a:p>
            <a:pPr algn="ctr"/>
            <a:r>
              <a:rPr lang="en-US" sz="4000" dirty="0" smtClean="0">
                <a:solidFill>
                  <a:schemeClr val="tx1">
                    <a:lumMod val="65000"/>
                    <a:lumOff val="35000"/>
                  </a:schemeClr>
                </a:solidFill>
              </a:rPr>
              <a:t>Environmental Scan Geography</a:t>
            </a:r>
          </a:p>
        </p:txBody>
      </p:sp>
      <p:sp>
        <p:nvSpPr>
          <p:cNvPr id="39" name="TextBox 38"/>
          <p:cNvSpPr txBox="1"/>
          <p:nvPr/>
        </p:nvSpPr>
        <p:spPr>
          <a:xfrm>
            <a:off x="69273" y="5842337"/>
            <a:ext cx="9074727" cy="954107"/>
          </a:xfrm>
          <a:prstGeom prst="rect">
            <a:avLst/>
          </a:prstGeom>
          <a:noFill/>
          <a:ln>
            <a:noFill/>
          </a:ln>
        </p:spPr>
        <p:txBody>
          <a:bodyPr wrap="square" rtlCol="0">
            <a:spAutoFit/>
          </a:bodyPr>
          <a:lstStyle/>
          <a:p>
            <a:r>
              <a:rPr lang="en-US" sz="2800" dirty="0" smtClean="0"/>
              <a:t>Contra Costa county was broken up into three regions using census tracks associated with each college’s service area.</a:t>
            </a:r>
            <a:endParaRPr lang="en-US" sz="2800" dirty="0"/>
          </a:p>
        </p:txBody>
      </p:sp>
    </p:spTree>
    <p:extLst>
      <p:ext uri="{BB962C8B-B14F-4D97-AF65-F5344CB8AC3E}">
        <p14:creationId xmlns:p14="http://schemas.microsoft.com/office/powerpoint/2010/main" val="212753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32" grpId="0"/>
      <p:bldP spid="33" grpId="0"/>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52400"/>
            <a:ext cx="8763000" cy="646331"/>
          </a:xfrm>
          <a:prstGeom prst="rect">
            <a:avLst/>
          </a:prstGeom>
          <a:noFill/>
        </p:spPr>
        <p:txBody>
          <a:bodyPr wrap="square" rtlCol="0">
            <a:spAutoFit/>
          </a:bodyPr>
          <a:lstStyle/>
          <a:p>
            <a:r>
              <a:rPr lang="en-US" sz="3600" b="1" dirty="0">
                <a:solidFill>
                  <a:schemeClr val="accent6">
                    <a:lumMod val="50000"/>
                  </a:schemeClr>
                </a:solidFill>
              </a:rPr>
              <a:t>3</a:t>
            </a:r>
            <a:r>
              <a:rPr lang="en-US" sz="3600" b="1" dirty="0" smtClean="0">
                <a:solidFill>
                  <a:schemeClr val="accent6">
                    <a:lumMod val="50000"/>
                  </a:schemeClr>
                </a:solidFill>
              </a:rPr>
              <a:t>.  Finding the story amid the noise</a:t>
            </a:r>
            <a:endParaRPr lang="en-US" sz="3600" b="1" dirty="0">
              <a:solidFill>
                <a:schemeClr val="accent6">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5888" y="1066800"/>
            <a:ext cx="7026312" cy="5410200"/>
          </a:xfrm>
          <a:prstGeom prst="rect">
            <a:avLst/>
          </a:prstGeom>
          <a:noFill/>
          <a:ln w="9525">
            <a:noFill/>
            <a:miter lim="800000"/>
            <a:headEnd/>
            <a:tailEnd/>
          </a:ln>
        </p:spPr>
      </p:pic>
      <p:sp>
        <p:nvSpPr>
          <p:cNvPr id="7" name="Rounded Rectangle 6"/>
          <p:cNvSpPr/>
          <p:nvPr/>
        </p:nvSpPr>
        <p:spPr>
          <a:xfrm>
            <a:off x="457200" y="3505200"/>
            <a:ext cx="3048000" cy="11430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7" idx="3"/>
            <a:endCxn id="14" idx="1"/>
          </p:cNvCxnSpPr>
          <p:nvPr/>
        </p:nvCxnSpPr>
        <p:spPr>
          <a:xfrm>
            <a:off x="3505200" y="4076700"/>
            <a:ext cx="3505200" cy="1600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010400" y="4648200"/>
            <a:ext cx="2057400"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50000"/>
                  </a:schemeClr>
                </a:solidFill>
              </a:rPr>
              <a:t>Evidence of an improving overall trend and convergence in performance by age </a:t>
            </a:r>
            <a:endParaRPr lang="en-US" b="1" dirty="0">
              <a:solidFill>
                <a:schemeClr val="accent1">
                  <a:lumMod val="50000"/>
                </a:schemeClr>
              </a:solidFill>
            </a:endParaRPr>
          </a:p>
        </p:txBody>
      </p:sp>
      <p:sp>
        <p:nvSpPr>
          <p:cNvPr id="16" name="Rounded Rectangle 15"/>
          <p:cNvSpPr/>
          <p:nvPr/>
        </p:nvSpPr>
        <p:spPr>
          <a:xfrm>
            <a:off x="3962400" y="3429000"/>
            <a:ext cx="3048000" cy="990600"/>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6" idx="0"/>
            <a:endCxn id="18" idx="1"/>
          </p:cNvCxnSpPr>
          <p:nvPr/>
        </p:nvCxnSpPr>
        <p:spPr>
          <a:xfrm flipV="1">
            <a:off x="5486400" y="1562100"/>
            <a:ext cx="1524000" cy="18669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010400" y="533400"/>
            <a:ext cx="2057400" cy="205740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50000"/>
                  </a:schemeClr>
                </a:solidFill>
              </a:rPr>
              <a:t>Evidence suggests a smaller performance gap for Hispanic students than African American students.   </a:t>
            </a:r>
            <a:endParaRPr lang="en-US" b="1" dirty="0">
              <a:solidFill>
                <a:schemeClr val="accent6">
                  <a:lumMod val="50000"/>
                </a:schemeClr>
              </a:solidFill>
            </a:endParaRPr>
          </a:p>
        </p:txBody>
      </p:sp>
    </p:spTree>
    <p:extLst>
      <p:ext uri="{BB962C8B-B14F-4D97-AF65-F5344CB8AC3E}">
        <p14:creationId xmlns:p14="http://schemas.microsoft.com/office/powerpoint/2010/main" val="163093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2000"/>
                                        <p:tgtEl>
                                          <p:spTgt spid="16"/>
                                        </p:tgtEl>
                                      </p:cBhvr>
                                    </p:animEffect>
                                  </p:childTnLst>
                                </p:cTn>
                              </p:par>
                              <p:par>
                                <p:cTn id="19" presetID="8"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in)">
                                      <p:cBhvr>
                                        <p:cTn id="21" dur="2000"/>
                                        <p:tgtEl>
                                          <p:spTgt spid="17"/>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b="5925"/>
          <a:stretch>
            <a:fillRect/>
          </a:stretch>
        </p:blipFill>
        <p:spPr bwMode="auto">
          <a:xfrm>
            <a:off x="77787" y="509605"/>
            <a:ext cx="6475413" cy="6348396"/>
          </a:xfrm>
          <a:prstGeom prst="rect">
            <a:avLst/>
          </a:prstGeom>
          <a:noFill/>
          <a:ln w="9525">
            <a:noFill/>
            <a:miter lim="800000"/>
            <a:headEnd/>
            <a:tailEnd/>
          </a:ln>
        </p:spPr>
      </p:pic>
      <p:sp>
        <p:nvSpPr>
          <p:cNvPr id="8" name="TextBox 7"/>
          <p:cNvSpPr txBox="1"/>
          <p:nvPr/>
        </p:nvSpPr>
        <p:spPr>
          <a:xfrm>
            <a:off x="152400" y="-36731"/>
            <a:ext cx="8763000" cy="646331"/>
          </a:xfrm>
          <a:prstGeom prst="rect">
            <a:avLst/>
          </a:prstGeom>
          <a:noFill/>
        </p:spPr>
        <p:txBody>
          <a:bodyPr wrap="square" rtlCol="0">
            <a:spAutoFit/>
          </a:bodyPr>
          <a:lstStyle/>
          <a:p>
            <a:r>
              <a:rPr lang="en-US" sz="3600" b="1" dirty="0">
                <a:solidFill>
                  <a:schemeClr val="accent6">
                    <a:lumMod val="50000"/>
                  </a:schemeClr>
                </a:solidFill>
              </a:rPr>
              <a:t>3</a:t>
            </a:r>
            <a:r>
              <a:rPr lang="en-US" sz="3600" b="1" dirty="0" smtClean="0">
                <a:solidFill>
                  <a:schemeClr val="accent6">
                    <a:lumMod val="50000"/>
                  </a:schemeClr>
                </a:solidFill>
              </a:rPr>
              <a:t>.  Finding the story amid the noise</a:t>
            </a:r>
            <a:endParaRPr lang="en-US" sz="3600" b="1" dirty="0">
              <a:solidFill>
                <a:schemeClr val="accent6">
                  <a:lumMod val="50000"/>
                </a:schemeClr>
              </a:solidFill>
            </a:endParaRPr>
          </a:p>
        </p:txBody>
      </p:sp>
      <p:sp>
        <p:nvSpPr>
          <p:cNvPr id="26" name="Rounded Rectangle 25"/>
          <p:cNvSpPr/>
          <p:nvPr/>
        </p:nvSpPr>
        <p:spPr>
          <a:xfrm>
            <a:off x="1219200" y="2133600"/>
            <a:ext cx="914400" cy="1295400"/>
          </a:xfrm>
          <a:prstGeom prst="round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cxnSp>
        <p:nvCxnSpPr>
          <p:cNvPr id="27" name="Straight Connector 26"/>
          <p:cNvCxnSpPr>
            <a:stCxn id="26" idx="3"/>
            <a:endCxn id="28" idx="1"/>
          </p:cNvCxnSpPr>
          <p:nvPr/>
        </p:nvCxnSpPr>
        <p:spPr>
          <a:xfrm>
            <a:off x="2133600" y="2781300"/>
            <a:ext cx="4724400" cy="118110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858000" y="1676400"/>
            <a:ext cx="2057400" cy="457200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50000"/>
                  </a:schemeClr>
                </a:solidFill>
              </a:rPr>
              <a:t>The fastest growing age group is 20-24 year old group. </a:t>
            </a:r>
          </a:p>
          <a:p>
            <a:pPr algn="ctr"/>
            <a:r>
              <a:rPr lang="en-US" b="1" dirty="0" smtClean="0">
                <a:solidFill>
                  <a:schemeClr val="accent1">
                    <a:lumMod val="50000"/>
                  </a:schemeClr>
                </a:solidFill>
              </a:rPr>
              <a:t>From the graph on the previous page we saw that 20-24 years olds tend to be the lowest performing age group. If that trend continues might we expect overall success rates to decline?  If so, how might we best plan for that?</a:t>
            </a:r>
            <a:endParaRPr lang="en-US" b="1" dirty="0">
              <a:solidFill>
                <a:schemeClr val="accent1">
                  <a:lumMod val="50000"/>
                </a:schemeClr>
              </a:solidFill>
            </a:endParaRPr>
          </a:p>
        </p:txBody>
      </p:sp>
      <p:sp>
        <p:nvSpPr>
          <p:cNvPr id="33" name="Rounded Rectangle 32"/>
          <p:cNvSpPr/>
          <p:nvPr/>
        </p:nvSpPr>
        <p:spPr>
          <a:xfrm>
            <a:off x="5486400" y="2133600"/>
            <a:ext cx="914400" cy="1295400"/>
          </a:xfrm>
          <a:prstGeom prst="round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cxnSp>
        <p:nvCxnSpPr>
          <p:cNvPr id="34" name="Straight Connector 33"/>
          <p:cNvCxnSpPr>
            <a:stCxn id="33" idx="2"/>
            <a:endCxn id="28" idx="1"/>
          </p:cNvCxnSpPr>
          <p:nvPr/>
        </p:nvCxnSpPr>
        <p:spPr>
          <a:xfrm>
            <a:off x="5943600" y="3429000"/>
            <a:ext cx="914400" cy="53340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par>
                                <p:cTn id="8" presetID="8"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amond(in)">
                                      <p:cBhvr>
                                        <p:cTn id="10" dur="2000"/>
                                        <p:tgtEl>
                                          <p:spTgt spid="2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amond(in)">
                                      <p:cBhvr>
                                        <p:cTn id="13" dur="2000"/>
                                        <p:tgtEl>
                                          <p:spTgt spid="2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amond(in)">
                                      <p:cBhvr>
                                        <p:cTn id="16" dur="2000"/>
                                        <p:tgtEl>
                                          <p:spTgt spid="33"/>
                                        </p:tgtEl>
                                      </p:cBhvr>
                                    </p:animEffect>
                                  </p:childTnLst>
                                </p:cTn>
                              </p:par>
                              <p:par>
                                <p:cTn id="17" presetID="8" presetClass="entr" presetSubtype="16"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amond(in)">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47800"/>
            <a:ext cx="8763000" cy="1015663"/>
          </a:xfrm>
          <a:prstGeom prst="rect">
            <a:avLst/>
          </a:prstGeom>
          <a:noFill/>
        </p:spPr>
        <p:txBody>
          <a:bodyPr wrap="square" rtlCol="0">
            <a:spAutoFit/>
          </a:bodyPr>
          <a:lstStyle/>
          <a:p>
            <a:r>
              <a:rPr lang="en-US" sz="3000" dirty="0" smtClean="0">
                <a:solidFill>
                  <a:schemeClr val="accent1">
                    <a:lumMod val="50000"/>
                  </a:schemeClr>
                </a:solidFill>
              </a:rPr>
              <a:t>Generally, you are not going to be assessed as to whether your data tells a good news story. </a:t>
            </a:r>
            <a:endParaRPr lang="en-US" sz="3000" dirty="0">
              <a:solidFill>
                <a:schemeClr val="accent1">
                  <a:lumMod val="50000"/>
                </a:schemeClr>
              </a:solidFill>
            </a:endParaRPr>
          </a:p>
        </p:txBody>
      </p:sp>
      <p:sp>
        <p:nvSpPr>
          <p:cNvPr id="5" name="TextBox 4"/>
          <p:cNvSpPr txBox="1"/>
          <p:nvPr/>
        </p:nvSpPr>
        <p:spPr>
          <a:xfrm>
            <a:off x="228600" y="2709208"/>
            <a:ext cx="8763000" cy="1938992"/>
          </a:xfrm>
          <a:prstGeom prst="rect">
            <a:avLst/>
          </a:prstGeom>
          <a:noFill/>
        </p:spPr>
        <p:txBody>
          <a:bodyPr wrap="square" rtlCol="0">
            <a:spAutoFit/>
          </a:bodyPr>
          <a:lstStyle/>
          <a:p>
            <a:r>
              <a:rPr lang="en-US" sz="3000" dirty="0" smtClean="0">
                <a:solidFill>
                  <a:schemeClr val="accent1">
                    <a:lumMod val="50000"/>
                  </a:schemeClr>
                </a:solidFill>
              </a:rPr>
              <a:t>You are going to be assessed based on whether you conducted thoughtful review of the evidence (that you can document) and took appropriate action based on that review.</a:t>
            </a:r>
            <a:endParaRPr lang="en-US" sz="3000" dirty="0">
              <a:solidFill>
                <a:schemeClr val="accent1">
                  <a:lumMod val="50000"/>
                </a:schemeClr>
              </a:solidFill>
            </a:endParaRPr>
          </a:p>
        </p:txBody>
      </p:sp>
      <p:sp>
        <p:nvSpPr>
          <p:cNvPr id="6" name="TextBox 5"/>
          <p:cNvSpPr txBox="1"/>
          <p:nvPr/>
        </p:nvSpPr>
        <p:spPr>
          <a:xfrm>
            <a:off x="0" y="228600"/>
            <a:ext cx="9144000" cy="677108"/>
          </a:xfrm>
          <a:prstGeom prst="rect">
            <a:avLst/>
          </a:prstGeom>
          <a:noFill/>
        </p:spPr>
        <p:txBody>
          <a:bodyPr wrap="square" rtlCol="0">
            <a:spAutoFit/>
          </a:bodyPr>
          <a:lstStyle/>
          <a:p>
            <a:r>
              <a:rPr lang="en-US" sz="3800" b="1" dirty="0" smtClean="0">
                <a:solidFill>
                  <a:schemeClr val="accent1">
                    <a:lumMod val="75000"/>
                  </a:schemeClr>
                </a:solidFill>
              </a:rPr>
              <a:t>4.  General rules for writing to the standard</a:t>
            </a:r>
            <a:endParaRPr lang="en-US" sz="3800" b="1" dirty="0">
              <a:solidFill>
                <a:schemeClr val="accent1">
                  <a:lumMod val="75000"/>
                </a:schemeClr>
              </a:solidFill>
            </a:endParaRPr>
          </a:p>
        </p:txBody>
      </p:sp>
      <p:sp>
        <p:nvSpPr>
          <p:cNvPr id="7" name="TextBox 6"/>
          <p:cNvSpPr txBox="1"/>
          <p:nvPr/>
        </p:nvSpPr>
        <p:spPr>
          <a:xfrm>
            <a:off x="228600" y="5004137"/>
            <a:ext cx="8763000" cy="1477328"/>
          </a:xfrm>
          <a:prstGeom prst="rect">
            <a:avLst/>
          </a:prstGeom>
          <a:noFill/>
        </p:spPr>
        <p:txBody>
          <a:bodyPr wrap="square" rtlCol="0">
            <a:spAutoFit/>
          </a:bodyPr>
          <a:lstStyle/>
          <a:p>
            <a:r>
              <a:rPr lang="en-US" sz="3000" dirty="0" smtClean="0">
                <a:solidFill>
                  <a:schemeClr val="accent1">
                    <a:lumMod val="50000"/>
                  </a:schemeClr>
                </a:solidFill>
              </a:rPr>
              <a:t>When referencing data, don’t simply describe what’s in the table/graph. Provide an interpretation and where possible demonstrate actions taken or to be taken.</a:t>
            </a:r>
            <a:endParaRPr lang="en-US" sz="3000" dirty="0">
              <a:solidFill>
                <a:schemeClr val="accent1">
                  <a:lumMod val="50000"/>
                </a:schemeClr>
              </a:solidFill>
            </a:endParaRPr>
          </a:p>
        </p:txBody>
      </p:sp>
    </p:spTree>
    <p:extLst>
      <p:ext uri="{BB962C8B-B14F-4D97-AF65-F5344CB8AC3E}">
        <p14:creationId xmlns:p14="http://schemas.microsoft.com/office/powerpoint/2010/main" val="143594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8763000" cy="553998"/>
          </a:xfrm>
          <a:prstGeom prst="rect">
            <a:avLst/>
          </a:prstGeom>
          <a:noFill/>
        </p:spPr>
        <p:txBody>
          <a:bodyPr wrap="square" rtlCol="0">
            <a:spAutoFit/>
          </a:bodyPr>
          <a:lstStyle/>
          <a:p>
            <a:r>
              <a:rPr lang="en-US" sz="3000" dirty="0" smtClean="0"/>
              <a:t>If you get stuck, consider saying something like … </a:t>
            </a:r>
            <a:endParaRPr lang="en-US" sz="3000" dirty="0"/>
          </a:p>
        </p:txBody>
      </p:sp>
      <p:sp>
        <p:nvSpPr>
          <p:cNvPr id="5" name="TextBox 4"/>
          <p:cNvSpPr txBox="1"/>
          <p:nvPr/>
        </p:nvSpPr>
        <p:spPr>
          <a:xfrm>
            <a:off x="228600" y="2027872"/>
            <a:ext cx="8763000" cy="1477328"/>
          </a:xfrm>
          <a:prstGeom prst="rect">
            <a:avLst/>
          </a:prstGeom>
          <a:noFill/>
        </p:spPr>
        <p:txBody>
          <a:bodyPr wrap="square" rtlCol="0">
            <a:spAutoFit/>
          </a:bodyPr>
          <a:lstStyle/>
          <a:p>
            <a:r>
              <a:rPr lang="en-US" sz="3000" dirty="0" smtClean="0">
                <a:solidFill>
                  <a:schemeClr val="accent1">
                    <a:lumMod val="50000"/>
                  </a:schemeClr>
                </a:solidFill>
              </a:rPr>
              <a:t>“a review of this evidence prompted a request for a more detailed analysis to better identify appropriate interventions”</a:t>
            </a:r>
            <a:endParaRPr lang="en-US" sz="3000" dirty="0">
              <a:solidFill>
                <a:schemeClr val="accent1">
                  <a:lumMod val="50000"/>
                </a:schemeClr>
              </a:solidFill>
            </a:endParaRPr>
          </a:p>
        </p:txBody>
      </p:sp>
      <p:sp>
        <p:nvSpPr>
          <p:cNvPr id="6" name="TextBox 5"/>
          <p:cNvSpPr txBox="1"/>
          <p:nvPr/>
        </p:nvSpPr>
        <p:spPr>
          <a:xfrm>
            <a:off x="0" y="228600"/>
            <a:ext cx="9144000" cy="677108"/>
          </a:xfrm>
          <a:prstGeom prst="rect">
            <a:avLst/>
          </a:prstGeom>
          <a:noFill/>
        </p:spPr>
        <p:txBody>
          <a:bodyPr wrap="square" rtlCol="0">
            <a:spAutoFit/>
          </a:bodyPr>
          <a:lstStyle/>
          <a:p>
            <a:r>
              <a:rPr lang="en-US" sz="3800" b="1" dirty="0" smtClean="0">
                <a:solidFill>
                  <a:schemeClr val="accent1">
                    <a:lumMod val="75000"/>
                  </a:schemeClr>
                </a:solidFill>
              </a:rPr>
              <a:t>4.  General rules for writing to the standard</a:t>
            </a:r>
            <a:endParaRPr lang="en-US" sz="3800" b="1" dirty="0">
              <a:solidFill>
                <a:schemeClr val="accent1">
                  <a:lumMod val="75000"/>
                </a:schemeClr>
              </a:solidFill>
            </a:endParaRPr>
          </a:p>
        </p:txBody>
      </p:sp>
      <p:sp>
        <p:nvSpPr>
          <p:cNvPr id="7" name="TextBox 6"/>
          <p:cNvSpPr txBox="1"/>
          <p:nvPr/>
        </p:nvSpPr>
        <p:spPr>
          <a:xfrm>
            <a:off x="152400" y="3780472"/>
            <a:ext cx="8763000" cy="1477328"/>
          </a:xfrm>
          <a:prstGeom prst="rect">
            <a:avLst/>
          </a:prstGeom>
          <a:noFill/>
        </p:spPr>
        <p:txBody>
          <a:bodyPr wrap="square" rtlCol="0">
            <a:spAutoFit/>
          </a:bodyPr>
          <a:lstStyle/>
          <a:p>
            <a:r>
              <a:rPr lang="en-US" sz="3000" dirty="0" smtClean="0">
                <a:solidFill>
                  <a:schemeClr val="accent1">
                    <a:lumMod val="50000"/>
                  </a:schemeClr>
                </a:solidFill>
              </a:rPr>
              <a:t>“while the cause of the change is indeterminate we will continue to monitor going forward with an eye toward identifying possible interventions”</a:t>
            </a:r>
            <a:endParaRPr lang="en-US" sz="3000" dirty="0">
              <a:solidFill>
                <a:schemeClr val="accent1">
                  <a:lumMod val="50000"/>
                </a:schemeClr>
              </a:solidFill>
            </a:endParaRPr>
          </a:p>
        </p:txBody>
      </p:sp>
      <p:sp>
        <p:nvSpPr>
          <p:cNvPr id="8" name="TextBox 7"/>
          <p:cNvSpPr txBox="1"/>
          <p:nvPr/>
        </p:nvSpPr>
        <p:spPr>
          <a:xfrm>
            <a:off x="228600" y="5613737"/>
            <a:ext cx="8763000" cy="1015663"/>
          </a:xfrm>
          <a:prstGeom prst="rect">
            <a:avLst/>
          </a:prstGeom>
          <a:noFill/>
        </p:spPr>
        <p:txBody>
          <a:bodyPr wrap="square" rtlCol="0">
            <a:spAutoFit/>
          </a:bodyPr>
          <a:lstStyle/>
          <a:p>
            <a:r>
              <a:rPr lang="en-US" sz="3000" dirty="0" smtClean="0">
                <a:solidFill>
                  <a:schemeClr val="accent1">
                    <a:lumMod val="50000"/>
                  </a:schemeClr>
                </a:solidFill>
              </a:rPr>
              <a:t>“ while the emerging trend is promising, there remains opportunities for future improvements”</a:t>
            </a:r>
            <a:endParaRPr lang="en-US" sz="3000" dirty="0">
              <a:solidFill>
                <a:schemeClr val="accent1">
                  <a:lumMod val="50000"/>
                </a:schemeClr>
              </a:solidFill>
            </a:endParaRPr>
          </a:p>
        </p:txBody>
      </p:sp>
    </p:spTree>
    <p:extLst>
      <p:ext uri="{BB962C8B-B14F-4D97-AF65-F5344CB8AC3E}">
        <p14:creationId xmlns:p14="http://schemas.microsoft.com/office/powerpoint/2010/main" val="35398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76200"/>
            <a:ext cx="8763000" cy="707886"/>
          </a:xfrm>
          <a:prstGeom prst="rect">
            <a:avLst/>
          </a:prstGeom>
          <a:noFill/>
        </p:spPr>
        <p:txBody>
          <a:bodyPr wrap="square" rtlCol="0">
            <a:spAutoFit/>
          </a:bodyPr>
          <a:lstStyle/>
          <a:p>
            <a:r>
              <a:rPr lang="en-US" sz="4000" b="1" dirty="0"/>
              <a:t>5</a:t>
            </a:r>
            <a:r>
              <a:rPr lang="en-US" sz="4000" b="1" dirty="0" smtClean="0"/>
              <a:t>.  Next steps</a:t>
            </a:r>
            <a:endParaRPr lang="en-US" sz="4000" b="1" dirty="0"/>
          </a:p>
        </p:txBody>
      </p:sp>
      <p:sp>
        <p:nvSpPr>
          <p:cNvPr id="9" name="TextBox 8"/>
          <p:cNvSpPr txBox="1"/>
          <p:nvPr/>
        </p:nvSpPr>
        <p:spPr>
          <a:xfrm>
            <a:off x="381000" y="1295400"/>
            <a:ext cx="8763000" cy="1938992"/>
          </a:xfrm>
          <a:prstGeom prst="rect">
            <a:avLst/>
          </a:prstGeom>
          <a:noFill/>
        </p:spPr>
        <p:txBody>
          <a:bodyPr wrap="square" rtlCol="0">
            <a:spAutoFit/>
          </a:bodyPr>
          <a:lstStyle/>
          <a:p>
            <a:pPr>
              <a:buFont typeface="Arial" pitchFamily="34" charset="0"/>
              <a:buChar char="•"/>
            </a:pPr>
            <a:r>
              <a:rPr lang="en-US" sz="3000" dirty="0" smtClean="0"/>
              <a:t> Make note of where additional evidence would be helpful. Frame your thinking in terms of the question you would like to be able to answer and why it is important.</a:t>
            </a:r>
            <a:endParaRPr lang="en-US" sz="3000" dirty="0"/>
          </a:p>
        </p:txBody>
      </p:sp>
      <p:sp>
        <p:nvSpPr>
          <p:cNvPr id="10" name="TextBox 9"/>
          <p:cNvSpPr txBox="1"/>
          <p:nvPr/>
        </p:nvSpPr>
        <p:spPr>
          <a:xfrm>
            <a:off x="381000" y="3505200"/>
            <a:ext cx="8763000" cy="1477328"/>
          </a:xfrm>
          <a:prstGeom prst="rect">
            <a:avLst/>
          </a:prstGeom>
          <a:noFill/>
        </p:spPr>
        <p:txBody>
          <a:bodyPr wrap="square" rtlCol="0">
            <a:spAutoFit/>
          </a:bodyPr>
          <a:lstStyle/>
          <a:p>
            <a:pPr>
              <a:buFont typeface="Arial" pitchFamily="34" charset="0"/>
              <a:buChar char="•"/>
            </a:pPr>
            <a:r>
              <a:rPr lang="en-US" sz="3000" dirty="0" smtClean="0"/>
              <a:t> This report, the environmental scan and other data will be made available on the new District research page</a:t>
            </a:r>
            <a:endParaRPr lang="en-US" sz="3000" dirty="0"/>
          </a:p>
        </p:txBody>
      </p:sp>
      <p:sp>
        <p:nvSpPr>
          <p:cNvPr id="11" name="TextBox 10"/>
          <p:cNvSpPr txBox="1"/>
          <p:nvPr/>
        </p:nvSpPr>
        <p:spPr>
          <a:xfrm>
            <a:off x="381000" y="5410200"/>
            <a:ext cx="8763000" cy="1015663"/>
          </a:xfrm>
          <a:prstGeom prst="rect">
            <a:avLst/>
          </a:prstGeom>
          <a:noFill/>
        </p:spPr>
        <p:txBody>
          <a:bodyPr wrap="square" rtlCol="0">
            <a:spAutoFit/>
          </a:bodyPr>
          <a:lstStyle/>
          <a:p>
            <a:pPr>
              <a:buFont typeface="Arial" pitchFamily="34" charset="0"/>
              <a:buChar char="•"/>
            </a:pPr>
            <a:r>
              <a:rPr lang="en-US" sz="3000" dirty="0" smtClean="0"/>
              <a:t> Consider venues for routine discussion about evidence.</a:t>
            </a:r>
            <a:endParaRPr lang="en-US" sz="3000" dirty="0"/>
          </a:p>
        </p:txBody>
      </p:sp>
    </p:spTree>
    <p:extLst>
      <p:ext uri="{BB962C8B-B14F-4D97-AF65-F5344CB8AC3E}">
        <p14:creationId xmlns:p14="http://schemas.microsoft.com/office/powerpoint/2010/main" val="6667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00"/>
            <a:ext cx="9144000" cy="3046988"/>
          </a:xfrm>
          <a:prstGeom prst="rect">
            <a:avLst/>
          </a:prstGeom>
          <a:noFill/>
        </p:spPr>
        <p:txBody>
          <a:bodyPr wrap="square" rtlCol="0">
            <a:spAutoFit/>
          </a:bodyPr>
          <a:lstStyle/>
          <a:p>
            <a:pPr algn="ctr"/>
            <a:r>
              <a:rPr lang="en-US" sz="9600" dirty="0" smtClean="0"/>
              <a:t>Thoughts?</a:t>
            </a:r>
          </a:p>
          <a:p>
            <a:pPr algn="ctr"/>
            <a:r>
              <a:rPr lang="en-US" sz="9600" dirty="0" smtClean="0"/>
              <a:t>Comments?</a:t>
            </a:r>
          </a:p>
        </p:txBody>
      </p:sp>
      <p:pic>
        <p:nvPicPr>
          <p:cNvPr id="3" name="Picture 2" descr="C:\Users\pkaya620\Pictures\District Logos\287  CCCD hi res.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1" y="76200"/>
            <a:ext cx="1585249" cy="121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90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00200"/>
            <a:ext cx="9144000" cy="1569660"/>
          </a:xfrm>
          <a:prstGeom prst="rect">
            <a:avLst/>
          </a:prstGeom>
          <a:noFill/>
        </p:spPr>
        <p:txBody>
          <a:bodyPr wrap="square" rtlCol="0">
            <a:spAutoFit/>
          </a:bodyPr>
          <a:lstStyle/>
          <a:p>
            <a:pPr algn="ctr"/>
            <a:r>
              <a:rPr lang="en-US" sz="9600" dirty="0" smtClean="0"/>
              <a:t>THANK YOU!</a:t>
            </a:r>
            <a:endParaRPr lang="en-US" sz="9600" dirty="0"/>
          </a:p>
        </p:txBody>
      </p:sp>
      <p:sp>
        <p:nvSpPr>
          <p:cNvPr id="2" name="TextBox 1"/>
          <p:cNvSpPr txBox="1"/>
          <p:nvPr/>
        </p:nvSpPr>
        <p:spPr>
          <a:xfrm>
            <a:off x="838200" y="4029670"/>
            <a:ext cx="7391400" cy="1200329"/>
          </a:xfrm>
          <a:prstGeom prst="rect">
            <a:avLst/>
          </a:prstGeom>
          <a:noFill/>
        </p:spPr>
        <p:txBody>
          <a:bodyPr wrap="square" rtlCol="0">
            <a:spAutoFit/>
          </a:bodyPr>
          <a:lstStyle/>
          <a:p>
            <a:pPr algn="ctr"/>
            <a:r>
              <a:rPr lang="en-US" sz="2400" dirty="0" smtClean="0"/>
              <a:t>And special thanks to the Contra Costa District research staff who demonstrated outstanding data collection and research in support of the findings included in this report</a:t>
            </a:r>
            <a:endParaRPr lang="en-US" sz="2400" dirty="0"/>
          </a:p>
        </p:txBody>
      </p:sp>
      <p:sp>
        <p:nvSpPr>
          <p:cNvPr id="3" name="TextBox 2"/>
          <p:cNvSpPr txBox="1"/>
          <p:nvPr/>
        </p:nvSpPr>
        <p:spPr>
          <a:xfrm>
            <a:off x="1600200" y="5634335"/>
            <a:ext cx="2895600" cy="461665"/>
          </a:xfrm>
          <a:prstGeom prst="rect">
            <a:avLst/>
          </a:prstGeom>
          <a:noFill/>
        </p:spPr>
        <p:txBody>
          <a:bodyPr wrap="square" rtlCol="0">
            <a:spAutoFit/>
          </a:bodyPr>
          <a:lstStyle/>
          <a:p>
            <a:r>
              <a:rPr lang="en-US" sz="2400" dirty="0" smtClean="0"/>
              <a:t>Francisco Balderas</a:t>
            </a:r>
            <a:endParaRPr lang="en-US" sz="2400" dirty="0"/>
          </a:p>
        </p:txBody>
      </p:sp>
      <p:sp>
        <p:nvSpPr>
          <p:cNvPr id="5" name="TextBox 4"/>
          <p:cNvSpPr txBox="1"/>
          <p:nvPr/>
        </p:nvSpPr>
        <p:spPr>
          <a:xfrm>
            <a:off x="1600200" y="6163270"/>
            <a:ext cx="2895600" cy="461665"/>
          </a:xfrm>
          <a:prstGeom prst="rect">
            <a:avLst/>
          </a:prstGeom>
          <a:noFill/>
        </p:spPr>
        <p:txBody>
          <a:bodyPr wrap="square" rtlCol="0">
            <a:spAutoFit/>
          </a:bodyPr>
          <a:lstStyle/>
          <a:p>
            <a:r>
              <a:rPr lang="en-US" sz="2400" dirty="0" smtClean="0"/>
              <a:t>Joy Hakola-Dardin</a:t>
            </a:r>
            <a:endParaRPr lang="en-US" sz="2400" dirty="0"/>
          </a:p>
        </p:txBody>
      </p:sp>
      <p:sp>
        <p:nvSpPr>
          <p:cNvPr id="6" name="TextBox 5"/>
          <p:cNvSpPr txBox="1"/>
          <p:nvPr/>
        </p:nvSpPr>
        <p:spPr>
          <a:xfrm>
            <a:off x="4800600" y="5629870"/>
            <a:ext cx="2895600" cy="461665"/>
          </a:xfrm>
          <a:prstGeom prst="rect">
            <a:avLst/>
          </a:prstGeom>
          <a:noFill/>
        </p:spPr>
        <p:txBody>
          <a:bodyPr wrap="square" rtlCol="0">
            <a:spAutoFit/>
          </a:bodyPr>
          <a:lstStyle/>
          <a:p>
            <a:r>
              <a:rPr lang="en-US" sz="2400" dirty="0" smtClean="0"/>
              <a:t>Rolando Valdez</a:t>
            </a:r>
            <a:endParaRPr lang="en-US" sz="2400" dirty="0"/>
          </a:p>
        </p:txBody>
      </p:sp>
      <p:sp>
        <p:nvSpPr>
          <p:cNvPr id="7" name="TextBox 6"/>
          <p:cNvSpPr txBox="1"/>
          <p:nvPr/>
        </p:nvSpPr>
        <p:spPr>
          <a:xfrm>
            <a:off x="4800600" y="6167735"/>
            <a:ext cx="2895600" cy="461665"/>
          </a:xfrm>
          <a:prstGeom prst="rect">
            <a:avLst/>
          </a:prstGeom>
          <a:noFill/>
        </p:spPr>
        <p:txBody>
          <a:bodyPr wrap="square" rtlCol="0">
            <a:spAutoFit/>
          </a:bodyPr>
          <a:lstStyle/>
          <a:p>
            <a:r>
              <a:rPr lang="en-US" sz="2400" dirty="0" smtClean="0"/>
              <a:t>Helen Wu</a:t>
            </a:r>
            <a:endParaRPr lang="en-US" sz="2400" dirty="0"/>
          </a:p>
        </p:txBody>
      </p:sp>
      <p:pic>
        <p:nvPicPr>
          <p:cNvPr id="8" name="Picture 2" descr="C:\Users\pkaya620\Pictures\District Logos\287  CCCD hi res.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1" y="76200"/>
            <a:ext cx="1585249" cy="121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23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838" b="11718"/>
          <a:stretch/>
        </p:blipFill>
        <p:spPr>
          <a:xfrm>
            <a:off x="0" y="1634836"/>
            <a:ext cx="9144000" cy="4419600"/>
          </a:xfrm>
          <a:prstGeom prst="rect">
            <a:avLst/>
          </a:prstGeom>
        </p:spPr>
      </p:pic>
      <p:sp>
        <p:nvSpPr>
          <p:cNvPr id="3" name="TextBox 2"/>
          <p:cNvSpPr txBox="1"/>
          <p:nvPr/>
        </p:nvSpPr>
        <p:spPr>
          <a:xfrm>
            <a:off x="0" y="0"/>
            <a:ext cx="9144000" cy="923330"/>
          </a:xfrm>
          <a:prstGeom prst="rect">
            <a:avLst/>
          </a:prstGeom>
          <a:noFill/>
        </p:spPr>
        <p:txBody>
          <a:bodyPr wrap="square" rtlCol="0">
            <a:spAutoFit/>
          </a:bodyPr>
          <a:lstStyle/>
          <a:p>
            <a:pPr algn="ctr"/>
            <a:r>
              <a:rPr lang="en-US" sz="5400" dirty="0" smtClean="0"/>
              <a:t>Contra Costa County</a:t>
            </a:r>
          </a:p>
        </p:txBody>
      </p:sp>
      <p:sp>
        <p:nvSpPr>
          <p:cNvPr id="14" name="TextBox 13"/>
          <p:cNvSpPr txBox="1"/>
          <p:nvPr/>
        </p:nvSpPr>
        <p:spPr>
          <a:xfrm>
            <a:off x="304800" y="3733800"/>
            <a:ext cx="8458200" cy="1015663"/>
          </a:xfrm>
          <a:prstGeom prst="rect">
            <a:avLst/>
          </a:prstGeom>
          <a:solidFill>
            <a:schemeClr val="accent2">
              <a:lumMod val="50000"/>
            </a:schemeClr>
          </a:solidFill>
          <a:ln>
            <a:solidFill>
              <a:schemeClr val="tx1"/>
            </a:solidFill>
          </a:ln>
        </p:spPr>
        <p:txBody>
          <a:bodyPr wrap="square" rtlCol="0">
            <a:spAutoFit/>
          </a:bodyPr>
          <a:lstStyle/>
          <a:p>
            <a:pPr algn="ctr"/>
            <a:r>
              <a:rPr lang="en-US" sz="6000" dirty="0" smtClean="0">
                <a:solidFill>
                  <a:schemeClr val="bg1"/>
                </a:solidFill>
              </a:rPr>
              <a:t>Demographic Trends</a:t>
            </a:r>
            <a:endParaRPr lang="en-US" sz="6000" dirty="0">
              <a:solidFill>
                <a:schemeClr val="bg1"/>
              </a:solidFill>
            </a:endParaRPr>
          </a:p>
        </p:txBody>
      </p:sp>
    </p:spTree>
    <p:extLst>
      <p:ext uri="{BB962C8B-B14F-4D97-AF65-F5344CB8AC3E}">
        <p14:creationId xmlns:p14="http://schemas.microsoft.com/office/powerpoint/2010/main" val="162248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1138773"/>
          </a:xfrm>
          <a:prstGeom prst="rect">
            <a:avLst/>
          </a:prstGeom>
          <a:noFill/>
        </p:spPr>
        <p:txBody>
          <a:bodyPr wrap="square" rtlCol="0">
            <a:spAutoFit/>
          </a:bodyPr>
          <a:lstStyle/>
          <a:p>
            <a:pPr algn="ctr"/>
            <a:r>
              <a:rPr lang="en-US" sz="4000" dirty="0" smtClean="0"/>
              <a:t>Contra Costa County</a:t>
            </a:r>
          </a:p>
          <a:p>
            <a:pPr algn="ctr"/>
            <a:r>
              <a:rPr lang="en-US" sz="2800" dirty="0" smtClean="0"/>
              <a:t>Demographic Profile </a:t>
            </a:r>
            <a:r>
              <a:rPr lang="en-US" sz="2000" dirty="0" smtClean="0"/>
              <a:t>(2011)</a:t>
            </a:r>
            <a:endParaRPr lang="en-US" sz="2000" dirty="0"/>
          </a:p>
        </p:txBody>
      </p:sp>
      <p:sp>
        <p:nvSpPr>
          <p:cNvPr id="5" name="TextBox 4"/>
          <p:cNvSpPr txBox="1"/>
          <p:nvPr/>
        </p:nvSpPr>
        <p:spPr>
          <a:xfrm>
            <a:off x="457200" y="1246287"/>
            <a:ext cx="3238500" cy="5078313"/>
          </a:xfrm>
          <a:prstGeom prst="rect">
            <a:avLst/>
          </a:prstGeom>
          <a:solidFill>
            <a:srgbClr val="FEF4EC"/>
          </a:solidFill>
          <a:ln w="28575">
            <a:solidFill>
              <a:schemeClr val="accent6">
                <a:lumMod val="50000"/>
              </a:schemeClr>
            </a:solidFill>
          </a:ln>
        </p:spPr>
        <p:txBody>
          <a:bodyPr wrap="square" rtlCol="0">
            <a:spAutoFit/>
          </a:bodyPr>
          <a:lstStyle/>
          <a:p>
            <a:r>
              <a:rPr lang="en-US" sz="2000" b="1" u="sng" dirty="0" smtClean="0"/>
              <a:t>Size</a:t>
            </a:r>
          </a:p>
          <a:p>
            <a:endParaRPr lang="en-US" sz="800" dirty="0"/>
          </a:p>
          <a:p>
            <a:r>
              <a:rPr lang="en-US" sz="1600" dirty="0" smtClean="0"/>
              <a:t>Population	  =  1,037,000</a:t>
            </a:r>
          </a:p>
          <a:p>
            <a:r>
              <a:rPr lang="en-US" sz="1600" dirty="0" smtClean="0"/>
              <a:t>Growth Rate  =  9.4% per decade</a:t>
            </a:r>
          </a:p>
          <a:p>
            <a:endParaRPr lang="en-US" sz="800" dirty="0"/>
          </a:p>
          <a:p>
            <a:r>
              <a:rPr lang="en-US" sz="2000" b="1" u="sng" dirty="0" smtClean="0"/>
              <a:t>Age Distribution</a:t>
            </a:r>
          </a:p>
          <a:p>
            <a:endParaRPr lang="en-US" sz="800" dirty="0" smtClean="0"/>
          </a:p>
          <a:p>
            <a:pPr marL="285750" indent="-285750">
              <a:buFont typeface="Arial" pitchFamily="34" charset="0"/>
              <a:buChar char="•"/>
            </a:pPr>
            <a:r>
              <a:rPr lang="en-US" sz="1600" dirty="0"/>
              <a:t>Under 19 </a:t>
            </a:r>
            <a:r>
              <a:rPr lang="en-US" sz="1600" dirty="0" err="1"/>
              <a:t>yrs</a:t>
            </a:r>
            <a:r>
              <a:rPr lang="en-US" sz="1600" dirty="0"/>
              <a:t> old  </a:t>
            </a:r>
            <a:r>
              <a:rPr lang="en-US" sz="1600" dirty="0" smtClean="0"/>
              <a:t>=  27%</a:t>
            </a:r>
            <a:endParaRPr lang="en-US" sz="1600" dirty="0"/>
          </a:p>
          <a:p>
            <a:pPr marL="285750" indent="-285750">
              <a:buFont typeface="Arial" pitchFamily="34" charset="0"/>
              <a:buChar char="•"/>
            </a:pPr>
            <a:r>
              <a:rPr lang="en-US" sz="1600" dirty="0"/>
              <a:t>20-24 </a:t>
            </a:r>
            <a:r>
              <a:rPr lang="en-US" sz="1600" dirty="0" err="1"/>
              <a:t>yrs</a:t>
            </a:r>
            <a:r>
              <a:rPr lang="en-US" sz="1600" dirty="0"/>
              <a:t> old  </a:t>
            </a:r>
            <a:r>
              <a:rPr lang="en-US" sz="1600" dirty="0" smtClean="0"/>
              <a:t>      =  6%</a:t>
            </a:r>
            <a:endParaRPr lang="en-US" sz="1600" dirty="0"/>
          </a:p>
          <a:p>
            <a:pPr marL="285750" indent="-285750">
              <a:buFont typeface="Arial" pitchFamily="34" charset="0"/>
              <a:buChar char="•"/>
            </a:pPr>
            <a:r>
              <a:rPr lang="en-US" sz="1600" dirty="0"/>
              <a:t>25-44 </a:t>
            </a:r>
            <a:r>
              <a:rPr lang="en-US" sz="1600" dirty="0" err="1"/>
              <a:t>yrs</a:t>
            </a:r>
            <a:r>
              <a:rPr lang="en-US" sz="1600" dirty="0"/>
              <a:t> </a:t>
            </a:r>
            <a:r>
              <a:rPr lang="en-US" sz="1600" dirty="0" smtClean="0"/>
              <a:t>old        =  27%</a:t>
            </a:r>
            <a:endParaRPr lang="en-US" sz="1600" dirty="0"/>
          </a:p>
          <a:p>
            <a:pPr marL="285750" indent="-285750">
              <a:buFont typeface="Arial" pitchFamily="34" charset="0"/>
              <a:buChar char="•"/>
            </a:pPr>
            <a:r>
              <a:rPr lang="en-US" sz="1600" dirty="0">
                <a:solidFill>
                  <a:schemeClr val="accent6">
                    <a:lumMod val="75000"/>
                  </a:schemeClr>
                </a:solidFill>
              </a:rPr>
              <a:t>45-64 </a:t>
            </a:r>
            <a:r>
              <a:rPr lang="en-US" sz="1600" dirty="0" err="1">
                <a:solidFill>
                  <a:schemeClr val="accent6">
                    <a:lumMod val="75000"/>
                  </a:schemeClr>
                </a:solidFill>
              </a:rPr>
              <a:t>yrs</a:t>
            </a:r>
            <a:r>
              <a:rPr lang="en-US" sz="1600" dirty="0">
                <a:solidFill>
                  <a:schemeClr val="accent6">
                    <a:lumMod val="75000"/>
                  </a:schemeClr>
                </a:solidFill>
              </a:rPr>
              <a:t> old  </a:t>
            </a:r>
            <a:r>
              <a:rPr lang="en-US" sz="1600" dirty="0" smtClean="0">
                <a:solidFill>
                  <a:schemeClr val="accent6">
                    <a:lumMod val="75000"/>
                  </a:schemeClr>
                </a:solidFill>
              </a:rPr>
              <a:t>      =  28%</a:t>
            </a:r>
            <a:endParaRPr lang="en-US" sz="1600" dirty="0">
              <a:solidFill>
                <a:schemeClr val="accent6">
                  <a:lumMod val="75000"/>
                </a:schemeClr>
              </a:solidFill>
            </a:endParaRPr>
          </a:p>
          <a:p>
            <a:pPr marL="285750" indent="-285750">
              <a:buFont typeface="Arial" pitchFamily="34" charset="0"/>
              <a:buChar char="•"/>
            </a:pPr>
            <a:r>
              <a:rPr lang="en-US" sz="1600" dirty="0"/>
              <a:t>65+ </a:t>
            </a:r>
            <a:r>
              <a:rPr lang="en-US" sz="1600" dirty="0" err="1"/>
              <a:t>yrs</a:t>
            </a:r>
            <a:r>
              <a:rPr lang="en-US" sz="1600" dirty="0"/>
              <a:t> old  </a:t>
            </a:r>
            <a:r>
              <a:rPr lang="en-US" sz="1600" dirty="0" smtClean="0"/>
              <a:t>          =  12%</a:t>
            </a:r>
            <a:endParaRPr lang="en-US" sz="1600" dirty="0"/>
          </a:p>
          <a:p>
            <a:endParaRPr lang="en-US" sz="800" dirty="0" smtClean="0"/>
          </a:p>
          <a:p>
            <a:r>
              <a:rPr lang="en-US" sz="2000" b="1" u="sng" dirty="0" smtClean="0"/>
              <a:t>Ethnicity Distribution</a:t>
            </a:r>
          </a:p>
          <a:p>
            <a:endParaRPr lang="en-US" sz="800" dirty="0"/>
          </a:p>
          <a:p>
            <a:r>
              <a:rPr lang="en-US" sz="1600" dirty="0" smtClean="0"/>
              <a:t>American Indian      =  0.2%</a:t>
            </a:r>
          </a:p>
          <a:p>
            <a:r>
              <a:rPr lang="en-US" sz="1600" dirty="0" smtClean="0"/>
              <a:t>Asian / Pac Is.           =  15%</a:t>
            </a:r>
          </a:p>
          <a:p>
            <a:r>
              <a:rPr lang="en-US" sz="1600" dirty="0" smtClean="0"/>
              <a:t>Black / </a:t>
            </a:r>
            <a:r>
              <a:rPr lang="en-US" sz="1600" dirty="0" err="1" smtClean="0"/>
              <a:t>Af</a:t>
            </a:r>
            <a:r>
              <a:rPr lang="en-US" sz="1600" dirty="0" smtClean="0"/>
              <a:t>. Am.          =  9%</a:t>
            </a:r>
          </a:p>
          <a:p>
            <a:r>
              <a:rPr lang="en-US" sz="1600" dirty="0" smtClean="0">
                <a:solidFill>
                  <a:schemeClr val="accent6">
                    <a:lumMod val="75000"/>
                  </a:schemeClr>
                </a:solidFill>
              </a:rPr>
              <a:t>Hispanic                    =  24%</a:t>
            </a:r>
            <a:endParaRPr lang="en-US" sz="1600" dirty="0">
              <a:solidFill>
                <a:schemeClr val="accent6">
                  <a:lumMod val="75000"/>
                </a:schemeClr>
              </a:solidFill>
            </a:endParaRPr>
          </a:p>
          <a:p>
            <a:r>
              <a:rPr lang="en-US" sz="1600" dirty="0" smtClean="0"/>
              <a:t>Two or More races  =  3.4%</a:t>
            </a:r>
          </a:p>
          <a:p>
            <a:r>
              <a:rPr lang="en-US" sz="1600" dirty="0" smtClean="0"/>
              <a:t>White                         =  48%</a:t>
            </a:r>
          </a:p>
          <a:p>
            <a:r>
              <a:rPr lang="en-US" sz="1600" dirty="0" smtClean="0"/>
              <a:t>Other race                 =  0.4%</a:t>
            </a:r>
          </a:p>
        </p:txBody>
      </p:sp>
      <p:sp>
        <p:nvSpPr>
          <p:cNvPr id="9" name="TextBox 8"/>
          <p:cNvSpPr txBox="1"/>
          <p:nvPr/>
        </p:nvSpPr>
        <p:spPr>
          <a:xfrm>
            <a:off x="4991100" y="1296174"/>
            <a:ext cx="3467100" cy="4647426"/>
          </a:xfrm>
          <a:prstGeom prst="rect">
            <a:avLst/>
          </a:prstGeom>
          <a:solidFill>
            <a:srgbClr val="FEF4EC"/>
          </a:solidFill>
          <a:ln w="28575">
            <a:solidFill>
              <a:schemeClr val="accent6">
                <a:lumMod val="50000"/>
              </a:schemeClr>
            </a:solidFill>
          </a:ln>
        </p:spPr>
        <p:txBody>
          <a:bodyPr wrap="square" rtlCol="0">
            <a:spAutoFit/>
          </a:bodyPr>
          <a:lstStyle/>
          <a:p>
            <a:r>
              <a:rPr lang="en-US" sz="2000" b="1" u="sng" dirty="0" smtClean="0"/>
              <a:t>Gender</a:t>
            </a:r>
          </a:p>
          <a:p>
            <a:endParaRPr lang="en-US" sz="800" dirty="0"/>
          </a:p>
          <a:p>
            <a:r>
              <a:rPr lang="en-US" sz="1600" dirty="0" smtClean="0">
                <a:solidFill>
                  <a:schemeClr val="accent6">
                    <a:lumMod val="75000"/>
                  </a:schemeClr>
                </a:solidFill>
              </a:rPr>
              <a:t>Female  =  51%</a:t>
            </a:r>
          </a:p>
          <a:p>
            <a:r>
              <a:rPr lang="en-US" sz="1600" dirty="0" smtClean="0"/>
              <a:t>Male      =  49%</a:t>
            </a:r>
          </a:p>
          <a:p>
            <a:endParaRPr lang="en-US" sz="800" dirty="0"/>
          </a:p>
          <a:p>
            <a:r>
              <a:rPr lang="en-US" sz="2000" b="1" u="sng" dirty="0" smtClean="0"/>
              <a:t>Foreign Born</a:t>
            </a:r>
          </a:p>
          <a:p>
            <a:endParaRPr lang="en-US" sz="800" dirty="0" smtClean="0"/>
          </a:p>
          <a:p>
            <a:pPr marL="285750" indent="-285750">
              <a:buFont typeface="Arial" pitchFamily="34" charset="0"/>
              <a:buChar char="•"/>
            </a:pPr>
            <a:r>
              <a:rPr lang="en-US" sz="1600" dirty="0" smtClean="0"/>
              <a:t>US Native Born  =  76%</a:t>
            </a:r>
            <a:endParaRPr lang="en-US" sz="1600" dirty="0"/>
          </a:p>
          <a:p>
            <a:pPr marL="285750" indent="-285750">
              <a:buFont typeface="Arial" pitchFamily="34" charset="0"/>
              <a:buChar char="•"/>
            </a:pPr>
            <a:r>
              <a:rPr lang="en-US" sz="1600" dirty="0" smtClean="0">
                <a:solidFill>
                  <a:schemeClr val="accent6">
                    <a:lumMod val="75000"/>
                  </a:schemeClr>
                </a:solidFill>
              </a:rPr>
              <a:t>Foreign Born      =  24%</a:t>
            </a:r>
            <a:endParaRPr lang="en-US" sz="1600" dirty="0">
              <a:solidFill>
                <a:schemeClr val="accent6">
                  <a:lumMod val="75000"/>
                </a:schemeClr>
              </a:solidFill>
            </a:endParaRPr>
          </a:p>
          <a:p>
            <a:endParaRPr lang="en-US" sz="800" dirty="0" smtClean="0"/>
          </a:p>
          <a:p>
            <a:r>
              <a:rPr lang="en-US" sz="2000" b="1" u="sng" dirty="0" smtClean="0"/>
              <a:t>Language Spoken at Home</a:t>
            </a:r>
          </a:p>
          <a:p>
            <a:endParaRPr lang="en-US" sz="800" dirty="0"/>
          </a:p>
          <a:p>
            <a:r>
              <a:rPr lang="en-US" sz="1600" dirty="0" smtClean="0"/>
              <a:t>English Only             =  67%</a:t>
            </a:r>
          </a:p>
          <a:p>
            <a:r>
              <a:rPr lang="en-US" sz="1600" dirty="0" smtClean="0">
                <a:solidFill>
                  <a:schemeClr val="accent6">
                    <a:lumMod val="75000"/>
                  </a:schemeClr>
                </a:solidFill>
              </a:rPr>
              <a:t>Other than English  =  33%</a:t>
            </a:r>
          </a:p>
          <a:p>
            <a:endParaRPr lang="en-US" sz="800" dirty="0"/>
          </a:p>
          <a:p>
            <a:r>
              <a:rPr lang="en-US" sz="2000" b="1" u="sng" dirty="0" smtClean="0"/>
              <a:t>Education Attainment</a:t>
            </a:r>
          </a:p>
          <a:p>
            <a:endParaRPr lang="en-US" sz="800" dirty="0"/>
          </a:p>
          <a:p>
            <a:r>
              <a:rPr lang="en-US" sz="1600" dirty="0" smtClean="0"/>
              <a:t>High School or less                       =  30%</a:t>
            </a:r>
          </a:p>
          <a:p>
            <a:r>
              <a:rPr lang="en-US" sz="1600" dirty="0" smtClean="0"/>
              <a:t>AA/AS Degree or some college  =  31%</a:t>
            </a:r>
          </a:p>
          <a:p>
            <a:r>
              <a:rPr lang="en-US" sz="1600" dirty="0" smtClean="0">
                <a:solidFill>
                  <a:schemeClr val="accent6">
                    <a:lumMod val="75000"/>
                  </a:schemeClr>
                </a:solidFill>
              </a:rPr>
              <a:t>Bachelors Degree                         =  25%</a:t>
            </a:r>
          </a:p>
          <a:p>
            <a:r>
              <a:rPr lang="en-US" sz="1600" dirty="0" smtClean="0"/>
              <a:t>Graduate or Prof Degree             =  14%</a:t>
            </a:r>
          </a:p>
        </p:txBody>
      </p:sp>
      <p:sp>
        <p:nvSpPr>
          <p:cNvPr id="10" name="TextBox 9"/>
          <p:cNvSpPr txBox="1"/>
          <p:nvPr/>
        </p:nvSpPr>
        <p:spPr>
          <a:xfrm>
            <a:off x="0" y="6564868"/>
            <a:ext cx="6172200" cy="338554"/>
          </a:xfrm>
          <a:prstGeom prst="rect">
            <a:avLst/>
          </a:prstGeom>
          <a:noFill/>
        </p:spPr>
        <p:txBody>
          <a:bodyPr wrap="square" rtlCol="0">
            <a:spAutoFit/>
          </a:bodyPr>
          <a:lstStyle/>
          <a:p>
            <a:r>
              <a:rPr lang="en-US" sz="1600" dirty="0" smtClean="0"/>
              <a:t>Note:  Fastest growing groups by volume </a:t>
            </a:r>
            <a:r>
              <a:rPr lang="en-US" sz="1600" dirty="0" smtClean="0">
                <a:solidFill>
                  <a:schemeClr val="accent6">
                    <a:lumMod val="75000"/>
                  </a:schemeClr>
                </a:solidFill>
              </a:rPr>
              <a:t>highlighted in orange</a:t>
            </a:r>
            <a:endParaRPr lang="en-US" sz="1600" dirty="0">
              <a:solidFill>
                <a:schemeClr val="accent6">
                  <a:lumMod val="75000"/>
                </a:schemeClr>
              </a:solidFill>
            </a:endParaRPr>
          </a:p>
        </p:txBody>
      </p:sp>
    </p:spTree>
    <p:extLst>
      <p:ext uri="{BB962C8B-B14F-4D97-AF65-F5344CB8AC3E}">
        <p14:creationId xmlns:p14="http://schemas.microsoft.com/office/powerpoint/2010/main" val="4909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1446550"/>
          </a:xfrm>
          <a:prstGeom prst="rect">
            <a:avLst/>
          </a:prstGeom>
          <a:noFill/>
        </p:spPr>
        <p:txBody>
          <a:bodyPr wrap="square" rtlCol="0">
            <a:spAutoFit/>
          </a:bodyPr>
          <a:lstStyle/>
          <a:p>
            <a:pPr algn="ctr"/>
            <a:r>
              <a:rPr lang="en-US" sz="4000" dirty="0" smtClean="0"/>
              <a:t>Contra Costa County’s Regions</a:t>
            </a:r>
          </a:p>
          <a:p>
            <a:pPr algn="ctr"/>
            <a:r>
              <a:rPr lang="en-US" sz="2800" dirty="0" smtClean="0"/>
              <a:t>Overall population</a:t>
            </a:r>
          </a:p>
          <a:p>
            <a:pPr algn="ctr"/>
            <a:endParaRPr lang="en-US" sz="2000" dirty="0"/>
          </a:p>
        </p:txBody>
      </p:sp>
      <p:sp>
        <p:nvSpPr>
          <p:cNvPr id="6" name="TextBox 5"/>
          <p:cNvSpPr txBox="1"/>
          <p:nvPr/>
        </p:nvSpPr>
        <p:spPr>
          <a:xfrm>
            <a:off x="6400800" y="1524000"/>
            <a:ext cx="2438400" cy="3670236"/>
          </a:xfrm>
          <a:prstGeom prst="rect">
            <a:avLst/>
          </a:prstGeom>
          <a:solidFill>
            <a:srgbClr val="F8EDEC"/>
          </a:solidFill>
          <a:ln w="38100">
            <a:solidFill>
              <a:schemeClr val="accent2">
                <a:lumMod val="50000"/>
              </a:schemeClr>
            </a:solidFill>
          </a:ln>
        </p:spPr>
        <p:txBody>
          <a:bodyPr wrap="square" rtlCol="0">
            <a:spAutoFit/>
          </a:bodyPr>
          <a:lstStyle/>
          <a:p>
            <a:r>
              <a:rPr lang="en-US" sz="2400" b="1" dirty="0" smtClean="0"/>
              <a:t>East County</a:t>
            </a:r>
          </a:p>
          <a:p>
            <a:endParaRPr lang="en-US" sz="1000" dirty="0" smtClean="0"/>
          </a:p>
          <a:p>
            <a:endParaRPr lang="en-US" sz="800" dirty="0" smtClean="0"/>
          </a:p>
          <a:p>
            <a:r>
              <a:rPr lang="en-US" sz="2000" b="1" dirty="0" smtClean="0"/>
              <a:t>Second largest region</a:t>
            </a:r>
            <a:endParaRPr lang="en-US" sz="2000" b="1" dirty="0"/>
          </a:p>
          <a:p>
            <a:endParaRPr lang="en-US" sz="1050" dirty="0"/>
          </a:p>
          <a:p>
            <a:pPr marL="285750" indent="-285750">
              <a:buFont typeface="Arial" pitchFamily="34" charset="0"/>
              <a:buChar char="•"/>
            </a:pPr>
            <a:r>
              <a:rPr lang="en-US" sz="1600" dirty="0" smtClean="0"/>
              <a:t>Slightly larger than the West county with 275K residents</a:t>
            </a:r>
            <a:endParaRPr lang="en-US" sz="1600" dirty="0"/>
          </a:p>
          <a:p>
            <a:endParaRPr lang="en-US" b="1" u="sng" dirty="0" smtClean="0"/>
          </a:p>
          <a:p>
            <a:r>
              <a:rPr lang="en-US" sz="2000" b="1" dirty="0" smtClean="0"/>
              <a:t>Rapid growth</a:t>
            </a:r>
          </a:p>
          <a:p>
            <a:endParaRPr lang="en-US" sz="800" dirty="0" smtClean="0"/>
          </a:p>
          <a:p>
            <a:pPr marL="285750" indent="-285750">
              <a:buFont typeface="Arial" pitchFamily="34" charset="0"/>
              <a:buChar char="•"/>
            </a:pPr>
            <a:r>
              <a:rPr lang="en-US" sz="1600" dirty="0" smtClean="0"/>
              <a:t>Growing three times faster than the County overall</a:t>
            </a:r>
          </a:p>
        </p:txBody>
      </p:sp>
      <p:sp>
        <p:nvSpPr>
          <p:cNvPr id="7" name="TextBox 6"/>
          <p:cNvSpPr txBox="1"/>
          <p:nvPr/>
        </p:nvSpPr>
        <p:spPr>
          <a:xfrm>
            <a:off x="3429000" y="2667000"/>
            <a:ext cx="2438400" cy="3385542"/>
          </a:xfrm>
          <a:prstGeom prst="rect">
            <a:avLst/>
          </a:prstGeom>
          <a:solidFill>
            <a:schemeClr val="accent3">
              <a:lumMod val="40000"/>
              <a:lumOff val="60000"/>
            </a:schemeClr>
          </a:solidFill>
          <a:ln w="38100">
            <a:solidFill>
              <a:schemeClr val="accent3">
                <a:lumMod val="50000"/>
              </a:schemeClr>
            </a:solidFill>
          </a:ln>
        </p:spPr>
        <p:txBody>
          <a:bodyPr wrap="square" rtlCol="0">
            <a:spAutoFit/>
          </a:bodyPr>
          <a:lstStyle/>
          <a:p>
            <a:r>
              <a:rPr lang="en-US" sz="2400" b="1" dirty="0" smtClean="0"/>
              <a:t>Central County</a:t>
            </a:r>
          </a:p>
          <a:p>
            <a:endParaRPr lang="en-US" sz="1000" dirty="0" smtClean="0"/>
          </a:p>
          <a:p>
            <a:endParaRPr lang="en-US" sz="800" dirty="0" smtClean="0"/>
          </a:p>
          <a:p>
            <a:r>
              <a:rPr lang="en-US" sz="2000" b="1" dirty="0" smtClean="0"/>
              <a:t>Largest region</a:t>
            </a:r>
            <a:endParaRPr lang="en-US" sz="2000" b="1" dirty="0"/>
          </a:p>
          <a:p>
            <a:endParaRPr lang="en-US" sz="1000" dirty="0"/>
          </a:p>
          <a:p>
            <a:pPr marL="285750" indent="-285750">
              <a:buFont typeface="Arial" pitchFamily="34" charset="0"/>
              <a:buChar char="•"/>
            </a:pPr>
            <a:r>
              <a:rPr lang="en-US" sz="1600" dirty="0" smtClean="0"/>
              <a:t>Houses nearly half </a:t>
            </a:r>
            <a:r>
              <a:rPr lang="en-US" sz="1600" dirty="0"/>
              <a:t>the </a:t>
            </a:r>
            <a:r>
              <a:rPr lang="en-US" sz="1600" dirty="0" smtClean="0"/>
              <a:t>county’s roughly one million residents</a:t>
            </a:r>
            <a:endParaRPr lang="en-US" sz="1600" dirty="0"/>
          </a:p>
          <a:p>
            <a:endParaRPr lang="en-US" b="1" u="sng" dirty="0" smtClean="0"/>
          </a:p>
          <a:p>
            <a:r>
              <a:rPr lang="en-US" sz="2000" b="1" dirty="0" smtClean="0"/>
              <a:t>Modest growth</a:t>
            </a:r>
          </a:p>
          <a:p>
            <a:endParaRPr lang="en-US" sz="800" dirty="0" smtClean="0"/>
          </a:p>
          <a:p>
            <a:pPr marL="285750" indent="-285750">
              <a:buFont typeface="Arial" pitchFamily="34" charset="0"/>
              <a:buChar char="•"/>
            </a:pPr>
            <a:r>
              <a:rPr lang="en-US" sz="1600" dirty="0" smtClean="0"/>
              <a:t>Growing slightly slower than the county average</a:t>
            </a:r>
          </a:p>
        </p:txBody>
      </p:sp>
      <p:sp>
        <p:nvSpPr>
          <p:cNvPr id="8" name="TextBox 7"/>
          <p:cNvSpPr txBox="1"/>
          <p:nvPr/>
        </p:nvSpPr>
        <p:spPr>
          <a:xfrm>
            <a:off x="457200" y="1689824"/>
            <a:ext cx="2438400" cy="3647152"/>
          </a:xfrm>
          <a:prstGeom prst="rect">
            <a:avLst/>
          </a:prstGeom>
          <a:solidFill>
            <a:schemeClr val="accent1">
              <a:lumMod val="20000"/>
              <a:lumOff val="80000"/>
            </a:schemeClr>
          </a:solidFill>
          <a:ln w="38100">
            <a:solidFill>
              <a:schemeClr val="accent1">
                <a:lumMod val="75000"/>
              </a:schemeClr>
            </a:solidFill>
          </a:ln>
        </p:spPr>
        <p:txBody>
          <a:bodyPr wrap="square" rtlCol="0">
            <a:spAutoFit/>
          </a:bodyPr>
          <a:lstStyle/>
          <a:p>
            <a:r>
              <a:rPr lang="en-US" sz="2400" b="1" dirty="0" smtClean="0"/>
              <a:t>West County</a:t>
            </a:r>
          </a:p>
          <a:p>
            <a:endParaRPr lang="en-US" sz="1000" dirty="0" smtClean="0"/>
          </a:p>
          <a:p>
            <a:pPr marL="285750" indent="-285750">
              <a:buFont typeface="Arial" charset="0"/>
              <a:buChar char="•"/>
            </a:pPr>
            <a:endParaRPr lang="en-US" sz="800" b="1" u="sng" dirty="0" smtClean="0"/>
          </a:p>
          <a:p>
            <a:r>
              <a:rPr lang="en-US" sz="2000" b="1" dirty="0" smtClean="0"/>
              <a:t>Third largest </a:t>
            </a:r>
            <a:r>
              <a:rPr lang="en-US" sz="2000" b="1" dirty="0"/>
              <a:t>region</a:t>
            </a:r>
          </a:p>
          <a:p>
            <a:endParaRPr lang="en-US" sz="1100" dirty="0"/>
          </a:p>
          <a:p>
            <a:pPr marL="285750" indent="-285750">
              <a:buFont typeface="Arial" pitchFamily="34" charset="0"/>
              <a:buChar char="•"/>
            </a:pPr>
            <a:r>
              <a:rPr lang="en-US" sz="1600" dirty="0" smtClean="0"/>
              <a:t>Home to roughly a quarter of a million residents</a:t>
            </a:r>
          </a:p>
          <a:p>
            <a:pPr marL="285750" indent="-285750">
              <a:buFont typeface="Arial" pitchFamily="34" charset="0"/>
              <a:buChar char="•"/>
            </a:pPr>
            <a:endParaRPr lang="en-US" b="1" u="sng" dirty="0" smtClean="0"/>
          </a:p>
          <a:p>
            <a:r>
              <a:rPr lang="en-US" sz="2000" b="1" dirty="0" smtClean="0"/>
              <a:t>Slow growth</a:t>
            </a:r>
          </a:p>
          <a:p>
            <a:endParaRPr lang="en-US" sz="800" dirty="0" smtClean="0"/>
          </a:p>
          <a:p>
            <a:pPr marL="285750" indent="-285750">
              <a:buFont typeface="Arial" pitchFamily="34" charset="0"/>
              <a:buChar char="•"/>
            </a:pPr>
            <a:r>
              <a:rPr lang="en-US" sz="1600" dirty="0" smtClean="0"/>
              <a:t>Growing at one-third the rate of the county average</a:t>
            </a:r>
          </a:p>
          <a:p>
            <a:pPr marL="285750" indent="-285750">
              <a:buFont typeface="Arial" pitchFamily="34" charset="0"/>
              <a:buChar char="•"/>
            </a:pPr>
            <a:endParaRPr lang="en-US" sz="1600" dirty="0" smtClean="0"/>
          </a:p>
        </p:txBody>
      </p:sp>
      <p:sp>
        <p:nvSpPr>
          <p:cNvPr id="4" name="TextBox 3"/>
          <p:cNvSpPr txBox="1"/>
          <p:nvPr/>
        </p:nvSpPr>
        <p:spPr>
          <a:xfrm>
            <a:off x="0" y="6611779"/>
            <a:ext cx="8077200" cy="246221"/>
          </a:xfrm>
          <a:prstGeom prst="rect">
            <a:avLst/>
          </a:prstGeom>
          <a:noFill/>
        </p:spPr>
        <p:txBody>
          <a:bodyPr wrap="square" rtlCol="0">
            <a:spAutoFit/>
          </a:bodyPr>
          <a:lstStyle/>
          <a:p>
            <a:r>
              <a:rPr lang="en-US" sz="1000" dirty="0" smtClean="0"/>
              <a:t>Data sources: U.S. Census Bureau; American Community Survey. </a:t>
            </a:r>
            <a:endParaRPr lang="en-US" sz="1000" dirty="0"/>
          </a:p>
        </p:txBody>
      </p:sp>
      <p:sp>
        <p:nvSpPr>
          <p:cNvPr id="9" name="TextBox 8"/>
          <p:cNvSpPr txBox="1"/>
          <p:nvPr/>
        </p:nvSpPr>
        <p:spPr>
          <a:xfrm>
            <a:off x="0" y="6477000"/>
            <a:ext cx="8077200" cy="246221"/>
          </a:xfrm>
          <a:prstGeom prst="rect">
            <a:avLst/>
          </a:prstGeom>
          <a:noFill/>
        </p:spPr>
        <p:txBody>
          <a:bodyPr wrap="square" rtlCol="0">
            <a:spAutoFit/>
          </a:bodyPr>
          <a:lstStyle/>
          <a:p>
            <a:r>
              <a:rPr lang="en-US" sz="1000" dirty="0" smtClean="0"/>
              <a:t>Note: Growth rates are derived from recorded population growth from 2000 to 2011.</a:t>
            </a:r>
            <a:endParaRPr lang="en-US" sz="1000" dirty="0"/>
          </a:p>
        </p:txBody>
      </p:sp>
    </p:spTree>
    <p:extLst>
      <p:ext uri="{BB962C8B-B14F-4D97-AF65-F5344CB8AC3E}">
        <p14:creationId xmlns:p14="http://schemas.microsoft.com/office/powerpoint/2010/main" val="37787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0"/>
            <a:ext cx="7467600" cy="769441"/>
          </a:xfrm>
          <a:prstGeom prst="rect">
            <a:avLst/>
          </a:prstGeom>
          <a:noFill/>
        </p:spPr>
        <p:txBody>
          <a:bodyPr wrap="square" rtlCol="0">
            <a:spAutoFit/>
          </a:bodyPr>
          <a:lstStyle/>
          <a:p>
            <a:pPr algn="ctr"/>
            <a:r>
              <a:rPr lang="en-US" sz="4400" dirty="0" smtClean="0"/>
              <a:t>Age Distribution</a:t>
            </a:r>
            <a:endParaRPr lang="en-US" sz="4400" dirty="0"/>
          </a:p>
        </p:txBody>
      </p:sp>
      <p:sp>
        <p:nvSpPr>
          <p:cNvPr id="6" name="TextBox 5"/>
          <p:cNvSpPr txBox="1"/>
          <p:nvPr/>
        </p:nvSpPr>
        <p:spPr>
          <a:xfrm>
            <a:off x="6477000" y="1066800"/>
            <a:ext cx="2438400" cy="4185761"/>
          </a:xfrm>
          <a:prstGeom prst="rect">
            <a:avLst/>
          </a:prstGeom>
          <a:solidFill>
            <a:srgbClr val="F8EDEC"/>
          </a:solidFill>
          <a:ln w="28575">
            <a:solidFill>
              <a:schemeClr val="accent2">
                <a:lumMod val="50000"/>
              </a:schemeClr>
            </a:solidFill>
          </a:ln>
        </p:spPr>
        <p:txBody>
          <a:bodyPr wrap="square" rtlCol="0">
            <a:spAutoFit/>
          </a:bodyPr>
          <a:lstStyle/>
          <a:p>
            <a:r>
              <a:rPr lang="en-US" sz="2400" b="1" dirty="0" smtClean="0"/>
              <a:t>East County</a:t>
            </a:r>
          </a:p>
          <a:p>
            <a:endParaRPr lang="en-US" sz="1000" dirty="0" smtClean="0"/>
          </a:p>
          <a:p>
            <a:r>
              <a:rPr lang="en-US" sz="2000" b="1" dirty="0" smtClean="0"/>
              <a:t>Youngest </a:t>
            </a:r>
          </a:p>
          <a:p>
            <a:endParaRPr lang="en-US" sz="800" dirty="0" smtClean="0"/>
          </a:p>
          <a:p>
            <a:pPr marL="285750" indent="-285750">
              <a:buFont typeface="Arial" charset="0"/>
              <a:buChar char="•"/>
            </a:pPr>
            <a:r>
              <a:rPr lang="en-US" sz="1600" dirty="0" smtClean="0"/>
              <a:t>Highest concentration of those under 19 </a:t>
            </a:r>
            <a:r>
              <a:rPr lang="en-US" sz="1600" dirty="0" err="1" smtClean="0"/>
              <a:t>yrs</a:t>
            </a:r>
            <a:r>
              <a:rPr lang="en-US" sz="1600" dirty="0" smtClean="0"/>
              <a:t> old </a:t>
            </a:r>
            <a:r>
              <a:rPr lang="en-US" sz="1400" dirty="0" smtClean="0"/>
              <a:t>(36%) </a:t>
            </a:r>
            <a:r>
              <a:rPr lang="en-US" sz="1600" dirty="0" smtClean="0"/>
              <a:t>in county</a:t>
            </a:r>
          </a:p>
          <a:p>
            <a:pPr marL="285750" indent="-285750">
              <a:buFont typeface="Arial" charset="0"/>
              <a:buChar char="•"/>
            </a:pPr>
            <a:endParaRPr lang="en-US" sz="1600" dirty="0"/>
          </a:p>
          <a:p>
            <a:r>
              <a:rPr lang="en-US" sz="2000" b="1" dirty="0" smtClean="0"/>
              <a:t>U-Shaped growth</a:t>
            </a:r>
          </a:p>
          <a:p>
            <a:pPr marL="285750" indent="-285750">
              <a:buFont typeface="Arial" pitchFamily="34" charset="0"/>
              <a:buChar char="•"/>
            </a:pPr>
            <a:endParaRPr lang="en-US" sz="800" dirty="0" smtClean="0"/>
          </a:p>
          <a:p>
            <a:pPr marL="285750" indent="-285750">
              <a:buFont typeface="Arial" pitchFamily="34" charset="0"/>
              <a:buChar char="•"/>
            </a:pPr>
            <a:r>
              <a:rPr lang="en-US" sz="1600" dirty="0" smtClean="0"/>
              <a:t>Strong growth in both the younger  &amp; older age groups.</a:t>
            </a:r>
          </a:p>
          <a:p>
            <a:pPr marL="285750" indent="-285750">
              <a:buFont typeface="Arial" pitchFamily="34" charset="0"/>
              <a:buChar char="•"/>
            </a:pPr>
            <a:r>
              <a:rPr lang="en-US" sz="1600" dirty="0" smtClean="0"/>
              <a:t>Only region not experiencing decline in 25-44 </a:t>
            </a:r>
            <a:r>
              <a:rPr lang="en-US" sz="1600" dirty="0" err="1" smtClean="0"/>
              <a:t>yrs</a:t>
            </a:r>
            <a:r>
              <a:rPr lang="en-US" sz="1600" dirty="0" smtClean="0"/>
              <a:t> old (+1% growth)</a:t>
            </a:r>
            <a:endParaRPr lang="en-US" sz="1400" dirty="0" smtClean="0"/>
          </a:p>
        </p:txBody>
      </p:sp>
      <p:sp>
        <p:nvSpPr>
          <p:cNvPr id="7" name="TextBox 6"/>
          <p:cNvSpPr txBox="1"/>
          <p:nvPr/>
        </p:nvSpPr>
        <p:spPr>
          <a:xfrm>
            <a:off x="3352800" y="1219200"/>
            <a:ext cx="2743200" cy="4632037"/>
          </a:xfrm>
          <a:prstGeom prst="rect">
            <a:avLst/>
          </a:prstGeom>
          <a:solidFill>
            <a:schemeClr val="accent3">
              <a:lumMod val="40000"/>
              <a:lumOff val="60000"/>
            </a:schemeClr>
          </a:solidFill>
          <a:ln w="28575">
            <a:solidFill>
              <a:schemeClr val="accent3">
                <a:lumMod val="50000"/>
              </a:schemeClr>
            </a:solidFill>
          </a:ln>
        </p:spPr>
        <p:txBody>
          <a:bodyPr wrap="square" rtlCol="0">
            <a:spAutoFit/>
          </a:bodyPr>
          <a:lstStyle/>
          <a:p>
            <a:r>
              <a:rPr lang="en-US" sz="2400" b="1" dirty="0" smtClean="0"/>
              <a:t>Central County</a:t>
            </a:r>
          </a:p>
          <a:p>
            <a:endParaRPr lang="en-US" sz="1000" dirty="0" smtClean="0"/>
          </a:p>
          <a:p>
            <a:r>
              <a:rPr lang="en-US" sz="2000" b="1" dirty="0" smtClean="0"/>
              <a:t>Deepest age pool</a:t>
            </a:r>
          </a:p>
          <a:p>
            <a:endParaRPr lang="en-US" sz="900" dirty="0"/>
          </a:p>
          <a:p>
            <a:pPr marL="285750" indent="-285750">
              <a:buFont typeface="Arial" pitchFamily="34" charset="0"/>
              <a:buChar char="•"/>
            </a:pPr>
            <a:r>
              <a:rPr lang="en-US" sz="1600" dirty="0" smtClean="0"/>
              <a:t>Has more residents in every age group than either the West or East County </a:t>
            </a:r>
          </a:p>
          <a:p>
            <a:pPr marL="285750" indent="-285750">
              <a:buFont typeface="Arial" pitchFamily="34" charset="0"/>
              <a:buChar char="•"/>
            </a:pPr>
            <a:endParaRPr lang="en-US" sz="800" dirty="0" smtClean="0"/>
          </a:p>
          <a:p>
            <a:r>
              <a:rPr lang="en-US" sz="2000" b="1" dirty="0" smtClean="0"/>
              <a:t>Aging by growth in middle aged &amp; elderly</a:t>
            </a:r>
          </a:p>
          <a:p>
            <a:endParaRPr lang="en-US" sz="800" dirty="0" smtClean="0"/>
          </a:p>
          <a:p>
            <a:pPr marL="285750" indent="-285750">
              <a:buFont typeface="Arial" charset="0"/>
              <a:buChar char="•"/>
            </a:pPr>
            <a:r>
              <a:rPr lang="en-US" sz="1600" dirty="0" smtClean="0"/>
              <a:t>Has the highest concentration of county residents 45-64 </a:t>
            </a:r>
            <a:r>
              <a:rPr lang="en-US" sz="1600" dirty="0" err="1" smtClean="0"/>
              <a:t>yrs</a:t>
            </a:r>
            <a:r>
              <a:rPr lang="en-US" sz="1600" dirty="0" smtClean="0"/>
              <a:t> old and 65+ </a:t>
            </a:r>
            <a:r>
              <a:rPr lang="en-US" sz="1600" dirty="0" err="1" smtClean="0"/>
              <a:t>yrs</a:t>
            </a:r>
            <a:r>
              <a:rPr lang="en-US" sz="1600" dirty="0" smtClean="0"/>
              <a:t> old</a:t>
            </a:r>
            <a:endParaRPr lang="en-US" sz="800" dirty="0" smtClean="0"/>
          </a:p>
          <a:p>
            <a:pPr marL="285750" indent="-285750">
              <a:buFont typeface="Arial" pitchFamily="34" charset="0"/>
              <a:buChar char="•"/>
            </a:pPr>
            <a:r>
              <a:rPr lang="en-US" sz="1600" dirty="0" smtClean="0"/>
              <a:t>Very rapid decline  in one segment: those  25-44 </a:t>
            </a:r>
            <a:r>
              <a:rPr lang="en-US" sz="1600" dirty="0" err="1" smtClean="0"/>
              <a:t>yrs</a:t>
            </a:r>
            <a:r>
              <a:rPr lang="en-US" sz="1600" dirty="0" smtClean="0"/>
              <a:t> old </a:t>
            </a:r>
            <a:r>
              <a:rPr lang="en-US" sz="1600" dirty="0"/>
              <a:t> </a:t>
            </a:r>
            <a:r>
              <a:rPr lang="en-US" sz="1600" dirty="0" smtClean="0"/>
              <a:t>(-19%)</a:t>
            </a:r>
            <a:endParaRPr lang="en-US" sz="1400" dirty="0" smtClean="0"/>
          </a:p>
        </p:txBody>
      </p:sp>
      <p:sp>
        <p:nvSpPr>
          <p:cNvPr id="8" name="TextBox 7"/>
          <p:cNvSpPr txBox="1"/>
          <p:nvPr/>
        </p:nvSpPr>
        <p:spPr>
          <a:xfrm>
            <a:off x="457200" y="1447800"/>
            <a:ext cx="2438400" cy="4878259"/>
          </a:xfrm>
          <a:prstGeom prst="rect">
            <a:avLst/>
          </a:prstGeom>
          <a:solidFill>
            <a:schemeClr val="accent1">
              <a:lumMod val="20000"/>
              <a:lumOff val="80000"/>
            </a:schemeClr>
          </a:solidFill>
          <a:ln w="28575">
            <a:solidFill>
              <a:schemeClr val="accent1">
                <a:lumMod val="50000"/>
              </a:schemeClr>
            </a:solidFill>
          </a:ln>
        </p:spPr>
        <p:txBody>
          <a:bodyPr wrap="square" rtlCol="0">
            <a:spAutoFit/>
          </a:bodyPr>
          <a:lstStyle/>
          <a:p>
            <a:r>
              <a:rPr lang="en-US" sz="2400" b="1" dirty="0" smtClean="0"/>
              <a:t>West County</a:t>
            </a:r>
          </a:p>
          <a:p>
            <a:endParaRPr lang="en-US" sz="1000" dirty="0" smtClean="0"/>
          </a:p>
          <a:p>
            <a:r>
              <a:rPr lang="en-US" sz="2000" b="1" dirty="0" smtClean="0"/>
              <a:t>Most diverse by age</a:t>
            </a:r>
          </a:p>
          <a:p>
            <a:endParaRPr lang="en-US" sz="800" dirty="0" smtClean="0"/>
          </a:p>
          <a:p>
            <a:pPr marL="285750" indent="-285750">
              <a:buFont typeface="Arial" charset="0"/>
              <a:buChar char="•"/>
            </a:pPr>
            <a:r>
              <a:rPr lang="en-US" sz="1600" dirty="0" smtClean="0"/>
              <a:t>Most balanced age distribution in county</a:t>
            </a:r>
            <a:endParaRPr lang="en-US" sz="1400" dirty="0" smtClean="0"/>
          </a:p>
          <a:p>
            <a:endParaRPr lang="en-US" sz="800" dirty="0" smtClean="0"/>
          </a:p>
          <a:p>
            <a:r>
              <a:rPr lang="en-US" sz="2000" b="1" dirty="0" smtClean="0"/>
              <a:t>Aging by decline in youth</a:t>
            </a:r>
          </a:p>
          <a:p>
            <a:endParaRPr lang="en-US" sz="900" dirty="0" smtClean="0"/>
          </a:p>
          <a:p>
            <a:pPr marL="285750" indent="-285750">
              <a:buFont typeface="Arial" charset="0"/>
              <a:buChar char="•"/>
            </a:pPr>
            <a:r>
              <a:rPr lang="en-US" sz="1600" dirty="0" smtClean="0"/>
              <a:t>Net decline in residents under 44 </a:t>
            </a:r>
            <a:r>
              <a:rPr lang="en-US" sz="1600" dirty="0" err="1" smtClean="0"/>
              <a:t>yrs</a:t>
            </a:r>
            <a:r>
              <a:rPr lang="en-US" sz="1600" dirty="0" smtClean="0"/>
              <a:t> old and slow growth of those 45</a:t>
            </a:r>
            <a:r>
              <a:rPr lang="en-US" sz="1600" dirty="0"/>
              <a:t> </a:t>
            </a:r>
            <a:r>
              <a:rPr lang="en-US" sz="1600" dirty="0" err="1" smtClean="0"/>
              <a:t>yrs</a:t>
            </a:r>
            <a:r>
              <a:rPr lang="en-US" sz="1600" dirty="0" smtClean="0"/>
              <a:t> old and older</a:t>
            </a:r>
          </a:p>
          <a:p>
            <a:pPr marL="285750" indent="-285750">
              <a:buFont typeface="Arial" charset="0"/>
              <a:buChar char="•"/>
            </a:pPr>
            <a:r>
              <a:rPr lang="en-US" sz="1600" dirty="0" smtClean="0"/>
              <a:t>Experiencing decline in all three segments of those under 44 </a:t>
            </a:r>
            <a:r>
              <a:rPr lang="en-US" sz="1600" dirty="0" err="1" smtClean="0"/>
              <a:t>yrs</a:t>
            </a:r>
            <a:r>
              <a:rPr lang="en-US" sz="1600" dirty="0" smtClean="0"/>
              <a:t> old: Under 19 </a:t>
            </a:r>
            <a:r>
              <a:rPr lang="en-US" sz="1600" dirty="0" err="1" smtClean="0"/>
              <a:t>yrs</a:t>
            </a:r>
            <a:r>
              <a:rPr lang="en-US" sz="1600" dirty="0" smtClean="0"/>
              <a:t> old ; 20-24 </a:t>
            </a:r>
            <a:r>
              <a:rPr lang="en-US" sz="1600" dirty="0" err="1" smtClean="0"/>
              <a:t>yrs</a:t>
            </a:r>
            <a:r>
              <a:rPr lang="en-US" sz="1600" dirty="0" smtClean="0"/>
              <a:t> old; and 25-44 </a:t>
            </a:r>
            <a:r>
              <a:rPr lang="en-US" sz="1600" dirty="0" err="1" smtClean="0"/>
              <a:t>yrs</a:t>
            </a:r>
            <a:r>
              <a:rPr lang="en-US" sz="1600" dirty="0" smtClean="0"/>
              <a:t> old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76400" cy="1371600"/>
          </a:xfrm>
          <a:prstGeom prst="rect">
            <a:avLst/>
          </a:prstGeom>
        </p:spPr>
      </p:pic>
      <p:sp>
        <p:nvSpPr>
          <p:cNvPr id="9" name="TextBox 8"/>
          <p:cNvSpPr txBox="1"/>
          <p:nvPr/>
        </p:nvSpPr>
        <p:spPr>
          <a:xfrm>
            <a:off x="0" y="6611779"/>
            <a:ext cx="8077200" cy="246221"/>
          </a:xfrm>
          <a:prstGeom prst="rect">
            <a:avLst/>
          </a:prstGeom>
          <a:noFill/>
        </p:spPr>
        <p:txBody>
          <a:bodyPr wrap="square" rtlCol="0">
            <a:spAutoFit/>
          </a:bodyPr>
          <a:lstStyle/>
          <a:p>
            <a:r>
              <a:rPr lang="en-US" sz="1000" dirty="0" smtClean="0"/>
              <a:t>Data sources: U.S. Census Bureau; American Community Survey. </a:t>
            </a:r>
            <a:endParaRPr lang="en-US" sz="1000" dirty="0"/>
          </a:p>
        </p:txBody>
      </p:sp>
      <p:sp>
        <p:nvSpPr>
          <p:cNvPr id="10" name="TextBox 9"/>
          <p:cNvSpPr txBox="1"/>
          <p:nvPr/>
        </p:nvSpPr>
        <p:spPr>
          <a:xfrm>
            <a:off x="0" y="6477000"/>
            <a:ext cx="8077200" cy="246221"/>
          </a:xfrm>
          <a:prstGeom prst="rect">
            <a:avLst/>
          </a:prstGeom>
          <a:noFill/>
        </p:spPr>
        <p:txBody>
          <a:bodyPr wrap="square" rtlCol="0">
            <a:spAutoFit/>
          </a:bodyPr>
          <a:lstStyle/>
          <a:p>
            <a:r>
              <a:rPr lang="en-US" sz="1000" dirty="0" smtClean="0"/>
              <a:t>Note: Growth rates are derived from recoded growth from 2000 to 2011.</a:t>
            </a:r>
            <a:endParaRPr lang="en-US" sz="1000" dirty="0"/>
          </a:p>
        </p:txBody>
      </p:sp>
    </p:spTree>
    <p:extLst>
      <p:ext uri="{BB962C8B-B14F-4D97-AF65-F5344CB8AC3E}">
        <p14:creationId xmlns:p14="http://schemas.microsoft.com/office/powerpoint/2010/main" val="390493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2455</TotalTime>
  <Words>3815</Words>
  <Application>Microsoft Office PowerPoint</Application>
  <PresentationFormat>On-screen Show (4:3)</PresentationFormat>
  <Paragraphs>671</Paragraphs>
  <Slides>56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Stoup</dc:creator>
  <cp:lastModifiedBy>Robertson, Beth</cp:lastModifiedBy>
  <cp:revision>286</cp:revision>
  <cp:lastPrinted>2013-09-09T20:39:56Z</cp:lastPrinted>
  <dcterms:created xsi:type="dcterms:W3CDTF">2013-07-29T19:07:28Z</dcterms:created>
  <dcterms:modified xsi:type="dcterms:W3CDTF">2013-09-09T21:02:55Z</dcterms:modified>
</cp:coreProperties>
</file>