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 id="2147483713" r:id="rId5"/>
  </p:sldMasterIdLst>
  <p:notesMasterIdLst>
    <p:notesMasterId r:id="rId55"/>
  </p:notesMasterIdLst>
  <p:sldIdLst>
    <p:sldId id="256" r:id="rId6"/>
    <p:sldId id="271" r:id="rId7"/>
    <p:sldId id="273" r:id="rId8"/>
    <p:sldId id="282" r:id="rId9"/>
    <p:sldId id="283" r:id="rId10"/>
    <p:sldId id="281" r:id="rId11"/>
    <p:sldId id="275" r:id="rId12"/>
    <p:sldId id="276" r:id="rId13"/>
    <p:sldId id="277" r:id="rId14"/>
    <p:sldId id="278" r:id="rId15"/>
    <p:sldId id="279" r:id="rId16"/>
    <p:sldId id="286" r:id="rId17"/>
    <p:sldId id="285" r:id="rId18"/>
    <p:sldId id="257" r:id="rId19"/>
    <p:sldId id="301" r:id="rId20"/>
    <p:sldId id="303" r:id="rId21"/>
    <p:sldId id="333" r:id="rId22"/>
    <p:sldId id="308" r:id="rId23"/>
    <p:sldId id="310" r:id="rId24"/>
    <p:sldId id="262" r:id="rId25"/>
    <p:sldId id="263" r:id="rId26"/>
    <p:sldId id="340" r:id="rId27"/>
    <p:sldId id="341" r:id="rId28"/>
    <p:sldId id="258" r:id="rId29"/>
    <p:sldId id="260" r:id="rId30"/>
    <p:sldId id="343" r:id="rId31"/>
    <p:sldId id="261" r:id="rId32"/>
    <p:sldId id="287" r:id="rId33"/>
    <p:sldId id="311" r:id="rId34"/>
    <p:sldId id="327" r:id="rId35"/>
    <p:sldId id="326" r:id="rId36"/>
    <p:sldId id="325" r:id="rId37"/>
    <p:sldId id="329" r:id="rId38"/>
    <p:sldId id="323" r:id="rId39"/>
    <p:sldId id="322" r:id="rId40"/>
    <p:sldId id="321" r:id="rId41"/>
    <p:sldId id="320" r:id="rId42"/>
    <p:sldId id="319" r:id="rId43"/>
    <p:sldId id="299" r:id="rId44"/>
    <p:sldId id="298" r:id="rId45"/>
    <p:sldId id="297" r:id="rId46"/>
    <p:sldId id="296" r:id="rId47"/>
    <p:sldId id="295" r:id="rId48"/>
    <p:sldId id="259" r:id="rId49"/>
    <p:sldId id="291" r:id="rId50"/>
    <p:sldId id="334" r:id="rId51"/>
    <p:sldId id="292" r:id="rId52"/>
    <p:sldId id="293" r:id="rId53"/>
    <p:sldId id="33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110" y="211"/>
      </p:cViewPr>
      <p:guideLst/>
    </p:cSldViewPr>
  </p:slideViewPr>
  <p:notesTextViewPr>
    <p:cViewPr>
      <p:scale>
        <a:sx n="1" d="1"/>
        <a:sy n="1" d="1"/>
      </p:scale>
      <p:origin x="0" y="0"/>
    </p:cViewPr>
  </p:notesTextViewPr>
  <p:sorterViewPr>
    <p:cViewPr>
      <p:scale>
        <a:sx n="100" d="100"/>
        <a:sy n="100" d="100"/>
      </p:scale>
      <p:origin x="0" y="-42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152047-64EC-42D2-9239-2CFAF0D86267}" type="datetimeFigureOut">
              <a:rPr lang="en-US" smtClean="0"/>
              <a:t>8/19/2022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C69C7-2C40-4306-9586-5DDE462997C1}" type="slidenum">
              <a:rPr lang="en-US" smtClean="0"/>
              <a:t>‹#›</a:t>
            </a:fld>
            <a:endParaRPr lang="en-US"/>
          </a:p>
        </p:txBody>
      </p:sp>
    </p:spTree>
    <p:extLst>
      <p:ext uri="{BB962C8B-B14F-4D97-AF65-F5344CB8AC3E}">
        <p14:creationId xmlns:p14="http://schemas.microsoft.com/office/powerpoint/2010/main" val="3848704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5506F37-99BE-4196-9C39-55FBD634CADB}" type="slidenum">
              <a:rPr lang="en-US" smtClean="0"/>
              <a:t>2</a:t>
            </a:fld>
            <a:endParaRPr lang="en-US"/>
          </a:p>
        </p:txBody>
      </p:sp>
    </p:spTree>
    <p:extLst>
      <p:ext uri="{BB962C8B-B14F-4D97-AF65-F5344CB8AC3E}">
        <p14:creationId xmlns:p14="http://schemas.microsoft.com/office/powerpoint/2010/main" val="257471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5506F37-99BE-4196-9C39-55FBD634CADB}" type="slidenum">
              <a:rPr lang="en-US" smtClean="0"/>
              <a:t>12</a:t>
            </a:fld>
            <a:endParaRPr lang="en-US"/>
          </a:p>
        </p:txBody>
      </p:sp>
    </p:spTree>
    <p:extLst>
      <p:ext uri="{BB962C8B-B14F-4D97-AF65-F5344CB8AC3E}">
        <p14:creationId xmlns:p14="http://schemas.microsoft.com/office/powerpoint/2010/main" val="261101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506F37-99BE-4196-9C39-55FBD634CADB}" type="slidenum">
              <a:rPr lang="en-US" smtClean="0"/>
              <a:t>13</a:t>
            </a:fld>
            <a:endParaRPr lang="en-US"/>
          </a:p>
        </p:txBody>
      </p:sp>
    </p:spTree>
    <p:extLst>
      <p:ext uri="{BB962C8B-B14F-4D97-AF65-F5344CB8AC3E}">
        <p14:creationId xmlns:p14="http://schemas.microsoft.com/office/powerpoint/2010/main" val="219633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EC69C7-2C40-4306-9586-5DDE462997C1}" type="slidenum">
              <a:rPr lang="en-US" smtClean="0"/>
              <a:t>25</a:t>
            </a:fld>
            <a:endParaRPr lang="en-US"/>
          </a:p>
        </p:txBody>
      </p:sp>
    </p:spTree>
    <p:extLst>
      <p:ext uri="{BB962C8B-B14F-4D97-AF65-F5344CB8AC3E}">
        <p14:creationId xmlns:p14="http://schemas.microsoft.com/office/powerpoint/2010/main" val="777002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506F37-99BE-4196-9C39-55FBD634CADB}" type="slidenum">
              <a:rPr lang="en-US" smtClean="0"/>
              <a:t>3</a:t>
            </a:fld>
            <a:endParaRPr lang="en-US"/>
          </a:p>
        </p:txBody>
      </p:sp>
    </p:spTree>
    <p:extLst>
      <p:ext uri="{BB962C8B-B14F-4D97-AF65-F5344CB8AC3E}">
        <p14:creationId xmlns:p14="http://schemas.microsoft.com/office/powerpoint/2010/main" val="3267610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FB1365-6278-4E06-82DB-E60812101163}" type="slidenum">
              <a:rPr lang="en-US" smtClean="0"/>
              <a:t>4</a:t>
            </a:fld>
            <a:endParaRPr lang="en-US"/>
          </a:p>
        </p:txBody>
      </p:sp>
    </p:spTree>
    <p:extLst>
      <p:ext uri="{BB962C8B-B14F-4D97-AF65-F5344CB8AC3E}">
        <p14:creationId xmlns:p14="http://schemas.microsoft.com/office/powerpoint/2010/main" val="86210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FB1365-6278-4E06-82DB-E60812101163}" type="slidenum">
              <a:rPr lang="en-US" smtClean="0"/>
              <a:t>6</a:t>
            </a:fld>
            <a:endParaRPr lang="en-US"/>
          </a:p>
        </p:txBody>
      </p:sp>
    </p:spTree>
    <p:extLst>
      <p:ext uri="{BB962C8B-B14F-4D97-AF65-F5344CB8AC3E}">
        <p14:creationId xmlns:p14="http://schemas.microsoft.com/office/powerpoint/2010/main" val="4014423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506F37-99BE-4196-9C39-55FBD634CADB}" type="slidenum">
              <a:rPr lang="en-US" smtClean="0"/>
              <a:t>7</a:t>
            </a:fld>
            <a:endParaRPr lang="en-US"/>
          </a:p>
        </p:txBody>
      </p:sp>
    </p:spTree>
    <p:extLst>
      <p:ext uri="{BB962C8B-B14F-4D97-AF65-F5344CB8AC3E}">
        <p14:creationId xmlns:p14="http://schemas.microsoft.com/office/powerpoint/2010/main" val="693592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506F37-99BE-4196-9C39-55FBD634CADB}" type="slidenum">
              <a:rPr lang="en-US" smtClean="0"/>
              <a:t>8</a:t>
            </a:fld>
            <a:endParaRPr lang="en-US"/>
          </a:p>
        </p:txBody>
      </p:sp>
    </p:spTree>
    <p:extLst>
      <p:ext uri="{BB962C8B-B14F-4D97-AF65-F5344CB8AC3E}">
        <p14:creationId xmlns:p14="http://schemas.microsoft.com/office/powerpoint/2010/main" val="949781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85506F37-99BE-4196-9C39-55FBD634CADB}" type="slidenum">
              <a:rPr lang="en-US" smtClean="0"/>
              <a:t>9</a:t>
            </a:fld>
            <a:endParaRPr lang="en-US"/>
          </a:p>
        </p:txBody>
      </p:sp>
    </p:spTree>
    <p:extLst>
      <p:ext uri="{BB962C8B-B14F-4D97-AF65-F5344CB8AC3E}">
        <p14:creationId xmlns:p14="http://schemas.microsoft.com/office/powerpoint/2010/main" val="2143280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506F37-99BE-4196-9C39-55FBD634CADB}" type="slidenum">
              <a:rPr lang="en-US" smtClean="0"/>
              <a:t>10</a:t>
            </a:fld>
            <a:endParaRPr lang="en-US"/>
          </a:p>
        </p:txBody>
      </p:sp>
    </p:spTree>
    <p:extLst>
      <p:ext uri="{BB962C8B-B14F-4D97-AF65-F5344CB8AC3E}">
        <p14:creationId xmlns:p14="http://schemas.microsoft.com/office/powerpoint/2010/main" val="1262166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506F37-99BE-4196-9C39-55FBD634CADB}" type="slidenum">
              <a:rPr lang="en-US" smtClean="0"/>
              <a:t>11</a:t>
            </a:fld>
            <a:endParaRPr lang="en-US"/>
          </a:p>
        </p:txBody>
      </p:sp>
    </p:spTree>
    <p:extLst>
      <p:ext uri="{BB962C8B-B14F-4D97-AF65-F5344CB8AC3E}">
        <p14:creationId xmlns:p14="http://schemas.microsoft.com/office/powerpoint/2010/main" val="265379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8/19/2022</a:t>
            </a:fld>
            <a:endParaRPr lang="en-US"/>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1699164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8/19/2022</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34407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8/19/2022</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186699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467CE-AC5D-4C78-86BD-B4F6627390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885779-2EDE-4B44-961B-5E591A47F0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BADFD-689C-4428-A26D-FF13B9760B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1255B8-BE78-46F5-91F2-BB2310D71F1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5B875A-2D2B-4C1C-97D9-52FC004B5C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0D3767-EA6A-4FB1-AE20-2F69175EE4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FFAD9-0894-4C32-A768-1AA1C9D541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730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8/19/2022</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307483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8/19/2022</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403685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8/19/2022</a:t>
            </a:fld>
            <a:endParaRPr lang="en-US"/>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653134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8/19/2022</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0416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8/19/2022</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76214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8/19/2022</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660222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8/19/2022</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412163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8/19/2022</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646581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8/19/2022</a:t>
            </a:fld>
            <a:endParaRPr lang="en-US"/>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557804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7FEA1B-419B-4168-B56C-7CEA3409E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AA23A7-527A-4E71-B77C-085E5468EB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AA579-7BF5-4B08-BF62-8C4CD1FDFD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255B8-BE78-46F5-91F2-BB2310D71F1C}" type="datetimeFigureOut">
              <a:rPr lang="en-US" smtClean="0"/>
              <a:t>8/19/2022</a:t>
            </a:fld>
            <a:endParaRPr lang="en-US"/>
          </a:p>
        </p:txBody>
      </p:sp>
      <p:sp>
        <p:nvSpPr>
          <p:cNvPr id="5" name="Footer Placeholder 4">
            <a:extLst>
              <a:ext uri="{FF2B5EF4-FFF2-40B4-BE49-F238E27FC236}">
                <a16:creationId xmlns:a16="http://schemas.microsoft.com/office/drawing/2014/main" id="{031D0483-F777-4182-B2D7-D8D9506260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2C0283-62E8-4951-96B0-BC183B7BCD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AFFAD9-0894-4C32-A768-1AA1C9D541FD}" type="slidenum">
              <a:rPr lang="en-US" smtClean="0"/>
              <a:t>‹#›</a:t>
            </a:fld>
            <a:endParaRPr lang="en-US"/>
          </a:p>
        </p:txBody>
      </p:sp>
    </p:spTree>
    <p:extLst>
      <p:ext uri="{BB962C8B-B14F-4D97-AF65-F5344CB8AC3E}">
        <p14:creationId xmlns:p14="http://schemas.microsoft.com/office/powerpoint/2010/main" val="2602235923"/>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losmedanos.edu/intra-out/oi/" TargetMode="External"/><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nextgensso.com/sp/startSSO.ping?PartnerIdpId=https://pg.4cd.edu/sso&amp;TargetResource=https://dynamicforms.ngwebsolutions.com/Submit/Form/Start/dc92bb87-2d8a-4e5c-8993-932e19628c09"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drive.google.com/file/d/1jPwRTdSx2CupE1HaBydouMGcJRerQ7RV/view?usp=sharin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asccc.org/resolutions/developing-anti-racism-diversity-equity-and-inclusion-curriculum-audit-process" TargetMode="External"/><Relationship Id="rId2" Type="http://schemas.openxmlformats.org/officeDocument/2006/relationships/hyperlink" Target="https://www.asccc.org/resolutions/adding-culturally-responsive-curriculum-equity-mindedness-and-anti-racism-course-outline" TargetMode="External"/><Relationship Id="rId1" Type="http://schemas.openxmlformats.org/officeDocument/2006/relationships/slideLayout" Target="../slideLayouts/slideLayout2.xml"/><Relationship Id="rId5" Type="http://schemas.openxmlformats.org/officeDocument/2006/relationships/hyperlink" Target="https://asccc.org/sites/default/files/2022-03/DEI%20in%20Curriculum%20Model%20Principles%20and%20Practices_Final%202.25.22.docx" TargetMode="External"/><Relationship Id="rId4" Type="http://schemas.openxmlformats.org/officeDocument/2006/relationships/hyperlink" Target="https://www.asccc.org/sites/default/files/Anti-Racism_Education_F20.pdf"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6.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8.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A8DDC302-DBEC-4742-B54B-5E9AAFE96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30001" cy="6858000"/>
          </a:xfrm>
          <a:custGeom>
            <a:avLst/>
            <a:gdLst>
              <a:gd name="connsiteX0" fmla="*/ 0 w 11430001"/>
              <a:gd name="connsiteY0" fmla="*/ 0 h 6858000"/>
              <a:gd name="connsiteX1" fmla="*/ 5330522 w 11430001"/>
              <a:gd name="connsiteY1" fmla="*/ 0 h 6858000"/>
              <a:gd name="connsiteX2" fmla="*/ 5334002 w 11430001"/>
              <a:gd name="connsiteY2" fmla="*/ 0 h 6858000"/>
              <a:gd name="connsiteX3" fmla="*/ 5334002 w 11430001"/>
              <a:gd name="connsiteY3" fmla="*/ 762270 h 6858000"/>
              <a:gd name="connsiteX4" fmla="*/ 11430001 w 11430001"/>
              <a:gd name="connsiteY4" fmla="*/ 762270 h 6858000"/>
              <a:gd name="connsiteX5" fmla="*/ 11430001 w 11430001"/>
              <a:gd name="connsiteY5" fmla="*/ 6094807 h 6858000"/>
              <a:gd name="connsiteX6" fmla="*/ 5330522 w 11430001"/>
              <a:gd name="connsiteY6" fmla="*/ 6094807 h 6858000"/>
              <a:gd name="connsiteX7" fmla="*/ 5330522 w 11430001"/>
              <a:gd name="connsiteY7" fmla="*/ 6858000 h 6858000"/>
              <a:gd name="connsiteX8" fmla="*/ 0 w 11430001"/>
              <a:gd name="connsiteY8" fmla="*/ 6858000 h 6858000"/>
              <a:gd name="connsiteX9" fmla="*/ 0 w 11430001"/>
              <a:gd name="connsiteY9" fmla="*/ 60948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1" h="6858000">
                <a:moveTo>
                  <a:pt x="0" y="0"/>
                </a:moveTo>
                <a:lnTo>
                  <a:pt x="5330522" y="0"/>
                </a:lnTo>
                <a:lnTo>
                  <a:pt x="5334002" y="0"/>
                </a:lnTo>
                <a:lnTo>
                  <a:pt x="5334002" y="762270"/>
                </a:lnTo>
                <a:lnTo>
                  <a:pt x="11430001" y="762270"/>
                </a:lnTo>
                <a:lnTo>
                  <a:pt x="11430001" y="6094807"/>
                </a:lnTo>
                <a:lnTo>
                  <a:pt x="5330522" y="6094807"/>
                </a:lnTo>
                <a:lnTo>
                  <a:pt x="5330522" y="6858000"/>
                </a:lnTo>
                <a:lnTo>
                  <a:pt x="0" y="6858000"/>
                </a:lnTo>
                <a:lnTo>
                  <a:pt x="0" y="6094807"/>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06F2FBBF-DE82-BF36-7F6C-F51293D5EBF6}"/>
              </a:ext>
            </a:extLst>
          </p:cNvPr>
          <p:cNvSpPr>
            <a:spLocks noGrp="1"/>
          </p:cNvSpPr>
          <p:nvPr>
            <p:ph type="subTitle" idx="1"/>
          </p:nvPr>
        </p:nvSpPr>
        <p:spPr>
          <a:xfrm>
            <a:off x="6082616" y="4327753"/>
            <a:ext cx="4579288" cy="1494549"/>
          </a:xfrm>
        </p:spPr>
        <p:txBody>
          <a:bodyPr>
            <a:normAutofit/>
          </a:bodyPr>
          <a:lstStyle/>
          <a:p>
            <a:pPr algn="l"/>
            <a:r>
              <a:rPr lang="en-US"/>
              <a:t>All-Faculty Meeting</a:t>
            </a:r>
          </a:p>
          <a:p>
            <a:pPr algn="l"/>
            <a:r>
              <a:rPr lang="en-US"/>
              <a:t>Thursday, August 18, 2022</a:t>
            </a:r>
          </a:p>
          <a:p>
            <a:pPr algn="l"/>
            <a:r>
              <a:rPr lang="en-US"/>
              <a:t>10:00-11:30</a:t>
            </a:r>
          </a:p>
        </p:txBody>
      </p:sp>
      <p:pic>
        <p:nvPicPr>
          <p:cNvPr id="13" name="Picture 1" descr="Bubbles through water">
            <a:extLst>
              <a:ext uri="{FF2B5EF4-FFF2-40B4-BE49-F238E27FC236}">
                <a16:creationId xmlns:a16="http://schemas.microsoft.com/office/drawing/2014/main" id="{BAB9CF44-100E-3BB2-53D0-83EE162A8D8E}"/>
              </a:ext>
            </a:extLst>
          </p:cNvPr>
          <p:cNvPicPr>
            <a:picLocks noChangeAspect="1"/>
          </p:cNvPicPr>
          <p:nvPr/>
        </p:nvPicPr>
        <p:blipFill rotWithShape="1">
          <a:blip r:embed="rId2"/>
          <a:srcRect r="33348" b="-2"/>
          <a:stretch/>
        </p:blipFill>
        <p:spPr>
          <a:xfrm>
            <a:off x="20" y="758953"/>
            <a:ext cx="5327883" cy="5335854"/>
          </a:xfrm>
          <a:prstGeom prst="rect">
            <a:avLst/>
          </a:prstGeom>
        </p:spPr>
      </p:pic>
      <p:pic>
        <p:nvPicPr>
          <p:cNvPr id="1028" name="Picture 4" descr="/var/folders/lv/1sfzzx8x02q5300s_nty9y6m0000gp/T/com.microsoft.Word/Content.MSO/8DCEB532.tmp">
            <a:extLst>
              <a:ext uri="{FF2B5EF4-FFF2-40B4-BE49-F238E27FC236}">
                <a16:creationId xmlns:a16="http://schemas.microsoft.com/office/drawing/2014/main" id="{44FC8204-7F9E-3C87-BC26-4D3305E337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95322"/>
            <a:ext cx="4424723" cy="1736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58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0632-9B5E-454C-BD56-24E5D79E48BF}"/>
              </a:ext>
            </a:extLst>
          </p:cNvPr>
          <p:cNvSpPr>
            <a:spLocks noGrp="1"/>
          </p:cNvSpPr>
          <p:nvPr>
            <p:ph type="title"/>
          </p:nvPr>
        </p:nvSpPr>
        <p:spPr>
          <a:xfrm>
            <a:off x="979054" y="856366"/>
            <a:ext cx="9144000" cy="694617"/>
          </a:xfrm>
        </p:spPr>
        <p:txBody>
          <a:bodyPr>
            <a:normAutofit fontScale="90000"/>
          </a:bodyPr>
          <a:lstStyle/>
          <a:p>
            <a:r>
              <a:rPr lang="en-US" sz="4700"/>
              <a:t>Directed</a:t>
            </a:r>
            <a:r>
              <a:rPr lang="en-US"/>
              <a:t>: Registration Webpage</a:t>
            </a:r>
          </a:p>
        </p:txBody>
      </p:sp>
      <p:pic>
        <p:nvPicPr>
          <p:cNvPr id="5" name="Picture 4">
            <a:extLst>
              <a:ext uri="{FF2B5EF4-FFF2-40B4-BE49-F238E27FC236}">
                <a16:creationId xmlns:a16="http://schemas.microsoft.com/office/drawing/2014/main" id="{C1E38639-EB9E-458D-9EB0-2F5993174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94" y="2050398"/>
            <a:ext cx="5406700" cy="3992056"/>
          </a:xfrm>
          <a:prstGeom prst="rect">
            <a:avLst/>
          </a:prstGeom>
        </p:spPr>
      </p:pic>
      <p:pic>
        <p:nvPicPr>
          <p:cNvPr id="8" name="Picture 7">
            <a:extLst>
              <a:ext uri="{FF2B5EF4-FFF2-40B4-BE49-F238E27FC236}">
                <a16:creationId xmlns:a16="http://schemas.microsoft.com/office/drawing/2014/main" id="{D1B0BCA3-EE50-48BB-94A4-4CD81C53CE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0091" y="2050398"/>
            <a:ext cx="5384795" cy="3992056"/>
          </a:xfrm>
          <a:prstGeom prst="rect">
            <a:avLst/>
          </a:prstGeom>
        </p:spPr>
      </p:pic>
    </p:spTree>
    <p:extLst>
      <p:ext uri="{BB962C8B-B14F-4D97-AF65-F5344CB8AC3E}">
        <p14:creationId xmlns:p14="http://schemas.microsoft.com/office/powerpoint/2010/main" val="2910362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0632-9B5E-454C-BD56-24E5D79E48BF}"/>
              </a:ext>
            </a:extLst>
          </p:cNvPr>
          <p:cNvSpPr>
            <a:spLocks noGrp="1"/>
          </p:cNvSpPr>
          <p:nvPr>
            <p:ph type="title"/>
          </p:nvPr>
        </p:nvSpPr>
        <p:spPr>
          <a:xfrm>
            <a:off x="921906" y="859404"/>
            <a:ext cx="9454896" cy="890560"/>
          </a:xfrm>
        </p:spPr>
        <p:txBody>
          <a:bodyPr>
            <a:normAutofit/>
          </a:bodyPr>
          <a:lstStyle/>
          <a:p>
            <a:r>
              <a:rPr lang="en-US"/>
              <a:t>Directed: Virtual Information Sessions</a:t>
            </a:r>
          </a:p>
        </p:txBody>
      </p:sp>
      <p:pic>
        <p:nvPicPr>
          <p:cNvPr id="4" name="Picture 3">
            <a:extLst>
              <a:ext uri="{FF2B5EF4-FFF2-40B4-BE49-F238E27FC236}">
                <a16:creationId xmlns:a16="http://schemas.microsoft.com/office/drawing/2014/main" id="{FA73BA7E-4425-4E53-822F-B41FDDCF1913}"/>
              </a:ext>
            </a:extLst>
          </p:cNvPr>
          <p:cNvPicPr>
            <a:picLocks noChangeAspect="1"/>
          </p:cNvPicPr>
          <p:nvPr/>
        </p:nvPicPr>
        <p:blipFill rotWithShape="1">
          <a:blip r:embed="rId3">
            <a:extLst>
              <a:ext uri="{28A0092B-C50C-407E-A947-70E740481C1C}">
                <a14:useLocalDpi xmlns:a14="http://schemas.microsoft.com/office/drawing/2010/main" val="0"/>
              </a:ext>
            </a:extLst>
          </a:blip>
          <a:srcRect t="1885" b="66625"/>
          <a:stretch/>
        </p:blipFill>
        <p:spPr>
          <a:xfrm>
            <a:off x="439260" y="2170339"/>
            <a:ext cx="3554159" cy="3901733"/>
          </a:xfrm>
          <a:prstGeom prst="rect">
            <a:avLst/>
          </a:prstGeom>
        </p:spPr>
      </p:pic>
      <p:pic>
        <p:nvPicPr>
          <p:cNvPr id="5" name="Picture 4">
            <a:extLst>
              <a:ext uri="{FF2B5EF4-FFF2-40B4-BE49-F238E27FC236}">
                <a16:creationId xmlns:a16="http://schemas.microsoft.com/office/drawing/2014/main" id="{6B5CF0B5-96D5-4B6F-9D5B-C1262D4EB28E}"/>
              </a:ext>
            </a:extLst>
          </p:cNvPr>
          <p:cNvPicPr>
            <a:picLocks noChangeAspect="1"/>
          </p:cNvPicPr>
          <p:nvPr/>
        </p:nvPicPr>
        <p:blipFill rotWithShape="1">
          <a:blip r:embed="rId3">
            <a:extLst>
              <a:ext uri="{28A0092B-C50C-407E-A947-70E740481C1C}">
                <a14:useLocalDpi xmlns:a14="http://schemas.microsoft.com/office/drawing/2010/main" val="0"/>
              </a:ext>
            </a:extLst>
          </a:blip>
          <a:srcRect l="9928" t="33092" r="8311" b="42071"/>
          <a:stretch/>
        </p:blipFill>
        <p:spPr>
          <a:xfrm>
            <a:off x="4285938" y="2173996"/>
            <a:ext cx="3681084" cy="3898075"/>
          </a:xfrm>
          <a:prstGeom prst="rect">
            <a:avLst/>
          </a:prstGeom>
        </p:spPr>
      </p:pic>
      <p:pic>
        <p:nvPicPr>
          <p:cNvPr id="6" name="Picture 5">
            <a:extLst>
              <a:ext uri="{FF2B5EF4-FFF2-40B4-BE49-F238E27FC236}">
                <a16:creationId xmlns:a16="http://schemas.microsoft.com/office/drawing/2014/main" id="{629495AF-34F1-4998-A897-E73C4495ACDD}"/>
              </a:ext>
            </a:extLst>
          </p:cNvPr>
          <p:cNvPicPr>
            <a:picLocks noChangeAspect="1"/>
          </p:cNvPicPr>
          <p:nvPr/>
        </p:nvPicPr>
        <p:blipFill rotWithShape="1">
          <a:blip r:embed="rId3">
            <a:extLst>
              <a:ext uri="{28A0092B-C50C-407E-A947-70E740481C1C}">
                <a14:useLocalDpi xmlns:a14="http://schemas.microsoft.com/office/drawing/2010/main" val="0"/>
              </a:ext>
            </a:extLst>
          </a:blip>
          <a:srcRect l="8633" t="57580" r="9607" b="16948"/>
          <a:stretch/>
        </p:blipFill>
        <p:spPr>
          <a:xfrm>
            <a:off x="8163377" y="2173997"/>
            <a:ext cx="3589363" cy="3898075"/>
          </a:xfrm>
          <a:prstGeom prst="rect">
            <a:avLst/>
          </a:prstGeom>
        </p:spPr>
      </p:pic>
    </p:spTree>
    <p:extLst>
      <p:ext uri="{BB962C8B-B14F-4D97-AF65-F5344CB8AC3E}">
        <p14:creationId xmlns:p14="http://schemas.microsoft.com/office/powerpoint/2010/main" val="3844825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7C7A6-6F89-45B9-B183-C24D6F033C3B}"/>
              </a:ext>
            </a:extLst>
          </p:cNvPr>
          <p:cNvSpPr>
            <a:spLocks noGrp="1"/>
          </p:cNvSpPr>
          <p:nvPr>
            <p:ph type="title"/>
          </p:nvPr>
        </p:nvSpPr>
        <p:spPr>
          <a:xfrm>
            <a:off x="913740" y="840265"/>
            <a:ext cx="9144000" cy="621139"/>
          </a:xfrm>
        </p:spPr>
        <p:txBody>
          <a:bodyPr>
            <a:normAutofit fontScale="90000"/>
          </a:bodyPr>
          <a:lstStyle/>
          <a:p>
            <a:r>
              <a:rPr lang="en-US"/>
              <a:t>Shout </a:t>
            </a:r>
            <a:r>
              <a:rPr lang="en-US" sz="4700"/>
              <a:t>Outs</a:t>
            </a:r>
            <a:r>
              <a:rPr lang="en-US"/>
              <a:t>!</a:t>
            </a:r>
          </a:p>
        </p:txBody>
      </p:sp>
      <p:pic>
        <p:nvPicPr>
          <p:cNvPr id="3076" name="Picture 4" descr="Shout-Outs! Recognizing Employees for Great Work! -">
            <a:extLst>
              <a:ext uri="{FF2B5EF4-FFF2-40B4-BE49-F238E27FC236}">
                <a16:creationId xmlns:a16="http://schemas.microsoft.com/office/drawing/2014/main" id="{FCE8BDD8-BA23-4A70-8713-C5668C809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687" y="2061004"/>
            <a:ext cx="7978626" cy="3985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029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9" name="Rectangle 18">
            <a:extLst>
              <a:ext uri="{FF2B5EF4-FFF2-40B4-BE49-F238E27FC236}">
                <a16:creationId xmlns:a16="http://schemas.microsoft.com/office/drawing/2014/main" id="{ACEDC033-8DAA-4024-87F5-57430053A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584A691-C497-4066-927B-46560195E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descr="Graphical user interface, website&#10;&#10;Description automatically generated">
            <a:extLst>
              <a:ext uri="{FF2B5EF4-FFF2-40B4-BE49-F238E27FC236}">
                <a16:creationId xmlns:a16="http://schemas.microsoft.com/office/drawing/2014/main" id="{B207B021-7ED6-7E4C-840D-A9E28AB40E77}"/>
              </a:ext>
            </a:extLst>
          </p:cNvPr>
          <p:cNvPicPr>
            <a:picLocks noChangeAspect="1"/>
          </p:cNvPicPr>
          <p:nvPr/>
        </p:nvPicPr>
        <p:blipFill rotWithShape="1">
          <a:blip r:embed="rId3"/>
          <a:srcRect b="4975"/>
          <a:stretch/>
        </p:blipFill>
        <p:spPr>
          <a:xfrm>
            <a:off x="1409584" y="990211"/>
            <a:ext cx="9373152" cy="4698355"/>
          </a:xfrm>
          <a:prstGeom prst="rect">
            <a:avLst/>
          </a:prstGeom>
        </p:spPr>
      </p:pic>
    </p:spTree>
    <p:extLst>
      <p:ext uri="{BB962C8B-B14F-4D97-AF65-F5344CB8AC3E}">
        <p14:creationId xmlns:p14="http://schemas.microsoft.com/office/powerpoint/2010/main" val="2845338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CEDC033-8DAA-4024-87F5-57430053A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584A691-C497-4066-927B-46560195E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descr="Graphical user interface, application&#10;&#10;Description automatically generated">
            <a:extLst>
              <a:ext uri="{FF2B5EF4-FFF2-40B4-BE49-F238E27FC236}">
                <a16:creationId xmlns:a16="http://schemas.microsoft.com/office/drawing/2014/main" id="{3B0AF8F2-F0F3-6518-CB12-F38D52E977B2}"/>
              </a:ext>
            </a:extLst>
          </p:cNvPr>
          <p:cNvPicPr>
            <a:picLocks noChangeAspect="1"/>
          </p:cNvPicPr>
          <p:nvPr/>
        </p:nvPicPr>
        <p:blipFill rotWithShape="1">
          <a:blip r:embed="rId2"/>
          <a:srcRect b="11672"/>
          <a:stretch/>
        </p:blipFill>
        <p:spPr>
          <a:xfrm>
            <a:off x="1409626" y="990211"/>
            <a:ext cx="9373067" cy="4698355"/>
          </a:xfrm>
          <a:prstGeom prst="rect">
            <a:avLst/>
          </a:prstGeom>
        </p:spPr>
      </p:pic>
    </p:spTree>
    <p:extLst>
      <p:ext uri="{BB962C8B-B14F-4D97-AF65-F5344CB8AC3E}">
        <p14:creationId xmlns:p14="http://schemas.microsoft.com/office/powerpoint/2010/main" val="4207036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CEDC033-8DAA-4024-87F5-57430053A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584A691-C497-4066-927B-46560195E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a:extLst>
              <a:ext uri="{FF2B5EF4-FFF2-40B4-BE49-F238E27FC236}">
                <a16:creationId xmlns:a16="http://schemas.microsoft.com/office/drawing/2014/main" id="{E8CC78EE-02AD-8B30-9EBC-4D7E4DC972F3}"/>
              </a:ext>
            </a:extLst>
          </p:cNvPr>
          <p:cNvPicPr>
            <a:picLocks noChangeAspect="1"/>
          </p:cNvPicPr>
          <p:nvPr/>
        </p:nvPicPr>
        <p:blipFill>
          <a:blip r:embed="rId2"/>
          <a:stretch>
            <a:fillRect/>
          </a:stretch>
        </p:blipFill>
        <p:spPr>
          <a:xfrm>
            <a:off x="1882390" y="1152052"/>
            <a:ext cx="8427540" cy="4698355"/>
          </a:xfrm>
          <a:prstGeom prst="rect">
            <a:avLst/>
          </a:prstGeom>
        </p:spPr>
      </p:pic>
    </p:spTree>
    <p:extLst>
      <p:ext uri="{BB962C8B-B14F-4D97-AF65-F5344CB8AC3E}">
        <p14:creationId xmlns:p14="http://schemas.microsoft.com/office/powerpoint/2010/main" val="1380155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CEDC033-8DAA-4024-87F5-57430053A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584A691-C497-4066-927B-46560195E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descr="A picture containing text, person, posing, people&#10;&#10;Description automatically generated">
            <a:extLst>
              <a:ext uri="{FF2B5EF4-FFF2-40B4-BE49-F238E27FC236}">
                <a16:creationId xmlns:a16="http://schemas.microsoft.com/office/drawing/2014/main" id="{02D4E2BD-B57B-9AC4-77BB-3FBB420BCC99}"/>
              </a:ext>
            </a:extLst>
          </p:cNvPr>
          <p:cNvPicPr>
            <a:picLocks noChangeAspect="1"/>
          </p:cNvPicPr>
          <p:nvPr/>
        </p:nvPicPr>
        <p:blipFill rotWithShape="1">
          <a:blip r:embed="rId2"/>
          <a:srcRect r="-1" b="9505"/>
          <a:stretch/>
        </p:blipFill>
        <p:spPr>
          <a:xfrm>
            <a:off x="613644" y="117470"/>
            <a:ext cx="10695298" cy="5347435"/>
          </a:xfrm>
          <a:prstGeom prst="rect">
            <a:avLst/>
          </a:prstGeom>
        </p:spPr>
      </p:pic>
      <p:pic>
        <p:nvPicPr>
          <p:cNvPr id="3" name="Picture 3">
            <a:extLst>
              <a:ext uri="{FF2B5EF4-FFF2-40B4-BE49-F238E27FC236}">
                <a16:creationId xmlns:a16="http://schemas.microsoft.com/office/drawing/2014/main" id="{D56FF7AA-530C-269D-7BD5-80F816A05F15}"/>
              </a:ext>
            </a:extLst>
          </p:cNvPr>
          <p:cNvPicPr>
            <a:picLocks noChangeAspect="1"/>
          </p:cNvPicPr>
          <p:nvPr/>
        </p:nvPicPr>
        <p:blipFill>
          <a:blip r:embed="rId3"/>
          <a:stretch>
            <a:fillRect/>
          </a:stretch>
        </p:blipFill>
        <p:spPr>
          <a:xfrm>
            <a:off x="934630" y="5288112"/>
            <a:ext cx="3579376" cy="395228"/>
          </a:xfrm>
          <a:prstGeom prst="rect">
            <a:avLst/>
          </a:prstGeom>
        </p:spPr>
      </p:pic>
    </p:spTree>
    <p:extLst>
      <p:ext uri="{BB962C8B-B14F-4D97-AF65-F5344CB8AC3E}">
        <p14:creationId xmlns:p14="http://schemas.microsoft.com/office/powerpoint/2010/main" val="1875356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76021-A1A6-F7B0-1923-6D17AFADA3DA}"/>
              </a:ext>
            </a:extLst>
          </p:cNvPr>
          <p:cNvSpPr>
            <a:spLocks noGrp="1"/>
          </p:cNvSpPr>
          <p:nvPr>
            <p:ph type="ctrTitle"/>
          </p:nvPr>
        </p:nvSpPr>
        <p:spPr/>
        <p:txBody>
          <a:bodyPr/>
          <a:lstStyle/>
          <a:p>
            <a:r>
              <a:rPr lang="en-US" dirty="0">
                <a:cs typeface="Aharoni"/>
              </a:rPr>
              <a:t>Rikki Hall- A&amp;R Tips &amp; Waitlists</a:t>
            </a:r>
            <a:endParaRPr lang="en-US" dirty="0"/>
          </a:p>
        </p:txBody>
      </p:sp>
    </p:spTree>
    <p:extLst>
      <p:ext uri="{BB962C8B-B14F-4D97-AF65-F5344CB8AC3E}">
        <p14:creationId xmlns:p14="http://schemas.microsoft.com/office/powerpoint/2010/main" val="1796547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77749-9DA3-4C11-C727-664AC7BA9AB7}"/>
              </a:ext>
            </a:extLst>
          </p:cNvPr>
          <p:cNvSpPr>
            <a:spLocks noGrp="1"/>
          </p:cNvSpPr>
          <p:nvPr>
            <p:ph type="title"/>
          </p:nvPr>
        </p:nvSpPr>
        <p:spPr/>
        <p:txBody>
          <a:bodyPr/>
          <a:lstStyle/>
          <a:p>
            <a:r>
              <a:rPr lang="en-US">
                <a:cs typeface="Aharoni"/>
              </a:rPr>
              <a:t>Nexus Update- Nexus Coordinators</a:t>
            </a:r>
            <a:br>
              <a:rPr lang="en-US">
                <a:cs typeface="Aharoni"/>
              </a:rPr>
            </a:br>
            <a:r>
              <a:rPr lang="en-US">
                <a:cs typeface="Aharoni"/>
              </a:rPr>
              <a:t>Jen Saito &amp; Edward Haven</a:t>
            </a:r>
            <a:endParaRPr lang="en-US"/>
          </a:p>
        </p:txBody>
      </p:sp>
      <p:sp>
        <p:nvSpPr>
          <p:cNvPr id="3" name="Content Placeholder 2">
            <a:extLst>
              <a:ext uri="{FF2B5EF4-FFF2-40B4-BE49-F238E27FC236}">
                <a16:creationId xmlns:a16="http://schemas.microsoft.com/office/drawing/2014/main" id="{405148B5-09B5-B1DE-0518-06D9A453B81A}"/>
              </a:ext>
            </a:extLst>
          </p:cNvPr>
          <p:cNvSpPr>
            <a:spLocks noGrp="1"/>
          </p:cNvSpPr>
          <p:nvPr>
            <p:ph sz="half" idx="1"/>
          </p:nvPr>
        </p:nvSpPr>
        <p:spPr/>
        <p:txBody>
          <a:bodyPr vert="horz" lIns="91440" tIns="45720" rIns="91440" bIns="45720" rtlCol="0" anchor="t">
            <a:normAutofit/>
          </a:bodyPr>
          <a:lstStyle/>
          <a:p>
            <a:r>
              <a:rPr lang="en-US"/>
              <a:t>Welcome new faculty</a:t>
            </a:r>
          </a:p>
          <a:p>
            <a:r>
              <a:rPr lang="en-US"/>
              <a:t>Nexus overview and goals</a:t>
            </a:r>
          </a:p>
          <a:p>
            <a:endParaRPr lang="en-US"/>
          </a:p>
          <a:p>
            <a:endParaRPr lang="en-US"/>
          </a:p>
        </p:txBody>
      </p:sp>
      <p:sp>
        <p:nvSpPr>
          <p:cNvPr id="4" name="Content Placeholder 3">
            <a:extLst>
              <a:ext uri="{FF2B5EF4-FFF2-40B4-BE49-F238E27FC236}">
                <a16:creationId xmlns:a16="http://schemas.microsoft.com/office/drawing/2014/main" id="{DD0E6430-A24D-B396-34F8-74BC25AB7D80}"/>
              </a:ext>
            </a:extLst>
          </p:cNvPr>
          <p:cNvSpPr>
            <a:spLocks noGrp="1"/>
          </p:cNvSpPr>
          <p:nvPr>
            <p:ph sz="half" idx="2"/>
          </p:nvPr>
        </p:nvSpPr>
        <p:spPr/>
        <p:txBody>
          <a:bodyPr vert="horz" lIns="91440" tIns="45720" rIns="91440" bIns="45720" rtlCol="0" anchor="t">
            <a:normAutofit/>
          </a:bodyPr>
          <a:lstStyle/>
          <a:p>
            <a:r>
              <a:rPr lang="en-US">
                <a:ea typeface="+mn-lt"/>
                <a:cs typeface="+mn-lt"/>
              </a:rPr>
              <a:t>Dr. Hollis Extended Series:</a:t>
            </a:r>
          </a:p>
          <a:p>
            <a:pPr marL="0" indent="0">
              <a:buNone/>
            </a:pPr>
            <a:r>
              <a:rPr lang="en-US" i="1">
                <a:ea typeface="+mn-lt"/>
                <a:cs typeface="+mn-lt"/>
              </a:rPr>
              <a:t>"What to Say and How to Say It: Bringing Civility and Honesty to Tough Conversations"</a:t>
            </a:r>
            <a:endParaRPr lang="en-US"/>
          </a:p>
        </p:txBody>
      </p:sp>
    </p:spTree>
    <p:extLst>
      <p:ext uri="{BB962C8B-B14F-4D97-AF65-F5344CB8AC3E}">
        <p14:creationId xmlns:p14="http://schemas.microsoft.com/office/powerpoint/2010/main" val="2673139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77749-9DA3-4C11-C727-664AC7BA9AB7}"/>
              </a:ext>
            </a:extLst>
          </p:cNvPr>
          <p:cNvSpPr>
            <a:spLocks noGrp="1"/>
          </p:cNvSpPr>
          <p:nvPr>
            <p:ph type="title"/>
          </p:nvPr>
        </p:nvSpPr>
        <p:spPr/>
        <p:txBody>
          <a:bodyPr/>
          <a:lstStyle/>
          <a:p>
            <a:r>
              <a:rPr lang="en-US" dirty="0">
                <a:cs typeface="Aharoni"/>
              </a:rPr>
              <a:t>Office of Instruction</a:t>
            </a:r>
          </a:p>
        </p:txBody>
      </p:sp>
      <p:sp>
        <p:nvSpPr>
          <p:cNvPr id="3" name="Content Placeholder 2">
            <a:extLst>
              <a:ext uri="{FF2B5EF4-FFF2-40B4-BE49-F238E27FC236}">
                <a16:creationId xmlns:a16="http://schemas.microsoft.com/office/drawing/2014/main" id="{405148B5-09B5-B1DE-0518-06D9A453B81A}"/>
              </a:ext>
            </a:extLst>
          </p:cNvPr>
          <p:cNvSpPr>
            <a:spLocks noGrp="1"/>
          </p:cNvSpPr>
          <p:nvPr>
            <p:ph sz="half" idx="1"/>
          </p:nvPr>
        </p:nvSpPr>
        <p:spPr>
          <a:xfrm>
            <a:off x="1530096" y="2615184"/>
            <a:ext cx="5729564" cy="3118104"/>
          </a:xfrm>
        </p:spPr>
        <p:txBody>
          <a:bodyPr vert="horz" lIns="91440" tIns="45720" rIns="91440" bIns="45720" rtlCol="0" anchor="t">
            <a:normAutofit/>
          </a:bodyPr>
          <a:lstStyle/>
          <a:p>
            <a:r>
              <a:rPr lang="en-US" sz="3600" dirty="0"/>
              <a:t>Introductions- </a:t>
            </a:r>
            <a:r>
              <a:rPr lang="en-US" sz="3600" dirty="0" err="1"/>
              <a:t>OoI</a:t>
            </a:r>
            <a:r>
              <a:rPr lang="en-US" sz="3600" dirty="0"/>
              <a:t> Team</a:t>
            </a:r>
          </a:p>
          <a:p>
            <a:pPr>
              <a:buClr>
                <a:srgbClr val="C34D85"/>
              </a:buClr>
            </a:pPr>
            <a:r>
              <a:rPr lang="en-US" sz="3600" dirty="0">
                <a:solidFill>
                  <a:srgbClr val="000000"/>
                </a:solidFill>
              </a:rPr>
              <a:t>Webpage</a:t>
            </a:r>
          </a:p>
          <a:p>
            <a:pPr>
              <a:buClr>
                <a:srgbClr val="C34D85"/>
              </a:buClr>
            </a:pPr>
            <a:r>
              <a:rPr lang="en-US" sz="3600" dirty="0">
                <a:solidFill>
                  <a:srgbClr val="000000"/>
                </a:solidFill>
              </a:rPr>
              <a:t>Administrivia</a:t>
            </a:r>
          </a:p>
          <a:p>
            <a:pPr>
              <a:buClr>
                <a:srgbClr val="C34D85"/>
              </a:buClr>
            </a:pPr>
            <a:endParaRPr lang="en-US" dirty="0">
              <a:solidFill>
                <a:srgbClr val="000000"/>
              </a:solidFill>
            </a:endParaRPr>
          </a:p>
          <a:p>
            <a:pPr lvl="1"/>
            <a:endParaRPr lang="en-US" dirty="0">
              <a:solidFill>
                <a:srgbClr val="404040"/>
              </a:solidFill>
            </a:endParaRPr>
          </a:p>
          <a:p>
            <a:endParaRPr lang="en-US" dirty="0"/>
          </a:p>
          <a:p>
            <a:endParaRPr lang="en-US" dirty="0"/>
          </a:p>
        </p:txBody>
      </p:sp>
    </p:spTree>
    <p:extLst>
      <p:ext uri="{BB962C8B-B14F-4D97-AF65-F5344CB8AC3E}">
        <p14:creationId xmlns:p14="http://schemas.microsoft.com/office/powerpoint/2010/main" val="581691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2801-74D5-431B-AA3A-F8BA5D2CB289}"/>
              </a:ext>
            </a:extLst>
          </p:cNvPr>
          <p:cNvSpPr>
            <a:spLocks noGrp="1"/>
          </p:cNvSpPr>
          <p:nvPr>
            <p:ph type="ctrTitle"/>
          </p:nvPr>
        </p:nvSpPr>
        <p:spPr>
          <a:xfrm>
            <a:off x="1100051" y="2733709"/>
            <a:ext cx="9398924" cy="1373070"/>
          </a:xfrm>
        </p:spPr>
        <p:txBody>
          <a:bodyPr>
            <a:normAutofit fontScale="90000"/>
          </a:bodyPr>
          <a:lstStyle/>
          <a:p>
            <a:r>
              <a:rPr lang="en-US" sz="5000" b="1"/>
              <a:t>Enrollment Trends</a:t>
            </a:r>
            <a:br>
              <a:rPr lang="en-US" sz="5000" b="1"/>
            </a:br>
            <a:r>
              <a:rPr lang="en-US" sz="5000" b="1"/>
              <a:t>&amp; Highlighted Efforts</a:t>
            </a:r>
          </a:p>
        </p:txBody>
      </p:sp>
      <p:sp>
        <p:nvSpPr>
          <p:cNvPr id="3" name="Subtitle 2">
            <a:extLst>
              <a:ext uri="{FF2B5EF4-FFF2-40B4-BE49-F238E27FC236}">
                <a16:creationId xmlns:a16="http://schemas.microsoft.com/office/drawing/2014/main" id="{0D20D082-91B2-4C58-8F17-4F34D176D5D2}"/>
              </a:ext>
            </a:extLst>
          </p:cNvPr>
          <p:cNvSpPr>
            <a:spLocks noGrp="1"/>
          </p:cNvSpPr>
          <p:nvPr>
            <p:ph type="subTitle" idx="1"/>
          </p:nvPr>
        </p:nvSpPr>
        <p:spPr/>
        <p:txBody>
          <a:bodyPr/>
          <a:lstStyle/>
          <a:p>
            <a:r>
              <a:rPr lang="en-US"/>
              <a:t>Fall 2022</a:t>
            </a:r>
          </a:p>
        </p:txBody>
      </p:sp>
    </p:spTree>
    <p:extLst>
      <p:ext uri="{BB962C8B-B14F-4D97-AF65-F5344CB8AC3E}">
        <p14:creationId xmlns:p14="http://schemas.microsoft.com/office/powerpoint/2010/main" val="3923456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299740-1EA3-4D26-A329-ACDEF5E67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0960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F53AE-7143-4868-A9FB-24966781DF48}"/>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87287A32-281A-4C38-BFF1-B136FA065A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86136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FC71ED-D7E9-4034-A124-FB68F7BCE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386" y="762000"/>
            <a:ext cx="10654453" cy="5835227"/>
          </a:xfrm>
          <a:prstGeom prst="rect">
            <a:avLst/>
          </a:prstGeom>
        </p:spPr>
      </p:pic>
    </p:spTree>
    <p:extLst>
      <p:ext uri="{BB962C8B-B14F-4D97-AF65-F5344CB8AC3E}">
        <p14:creationId xmlns:p14="http://schemas.microsoft.com/office/powerpoint/2010/main" val="3329004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77507D-B497-4718-841D-2DD612BBBFCC}"/>
              </a:ext>
            </a:extLst>
          </p:cNvPr>
          <p:cNvPicPr>
            <a:picLocks noChangeAspect="1"/>
          </p:cNvPicPr>
          <p:nvPr/>
        </p:nvPicPr>
        <p:blipFill rotWithShape="1">
          <a:blip r:embed="rId2">
            <a:extLst>
              <a:ext uri="{28A0092B-C50C-407E-A947-70E740481C1C}">
                <a14:useLocalDpi xmlns:a14="http://schemas.microsoft.com/office/drawing/2010/main" val="0"/>
              </a:ext>
            </a:extLst>
          </a:blip>
          <a:srcRect r="2547" b="17694"/>
          <a:stretch/>
        </p:blipFill>
        <p:spPr>
          <a:xfrm>
            <a:off x="846548" y="1135053"/>
            <a:ext cx="8911116" cy="5512636"/>
          </a:xfrm>
          <a:prstGeom prst="rect">
            <a:avLst/>
          </a:prstGeom>
        </p:spPr>
      </p:pic>
      <p:sp>
        <p:nvSpPr>
          <p:cNvPr id="4" name="TextBox 3">
            <a:extLst>
              <a:ext uri="{FF2B5EF4-FFF2-40B4-BE49-F238E27FC236}">
                <a16:creationId xmlns:a16="http://schemas.microsoft.com/office/drawing/2014/main" id="{814A96F6-C69B-4CDA-9079-D9E28137FFED}"/>
              </a:ext>
            </a:extLst>
          </p:cNvPr>
          <p:cNvSpPr txBox="1"/>
          <p:nvPr/>
        </p:nvSpPr>
        <p:spPr>
          <a:xfrm>
            <a:off x="846548" y="892540"/>
            <a:ext cx="4669536" cy="369332"/>
          </a:xfrm>
          <a:prstGeom prst="rect">
            <a:avLst/>
          </a:prstGeom>
          <a:noFill/>
        </p:spPr>
        <p:txBody>
          <a:bodyPr wrap="square" rtlCol="0">
            <a:spAutoFit/>
          </a:bodyPr>
          <a:lstStyle/>
          <a:p>
            <a:r>
              <a:rPr lang="en-US" dirty="0">
                <a:hlinkClick r:id="rId3"/>
              </a:rPr>
              <a:t>https://www.losmedanos.edu/intra-out/oi/</a:t>
            </a:r>
            <a:endParaRPr lang="en-US" dirty="0"/>
          </a:p>
        </p:txBody>
      </p:sp>
    </p:spTree>
    <p:extLst>
      <p:ext uri="{BB962C8B-B14F-4D97-AF65-F5344CB8AC3E}">
        <p14:creationId xmlns:p14="http://schemas.microsoft.com/office/powerpoint/2010/main" val="8758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419D74-AEA8-459E-A596-A52B0BE6DF61}"/>
              </a:ext>
            </a:extLst>
          </p:cNvPr>
          <p:cNvPicPr>
            <a:picLocks noChangeAspect="1"/>
          </p:cNvPicPr>
          <p:nvPr/>
        </p:nvPicPr>
        <p:blipFill>
          <a:blip r:embed="rId2"/>
          <a:stretch>
            <a:fillRect/>
          </a:stretch>
        </p:blipFill>
        <p:spPr>
          <a:xfrm>
            <a:off x="772160" y="773472"/>
            <a:ext cx="8358336" cy="5194169"/>
          </a:xfrm>
          <a:prstGeom prst="rect">
            <a:avLst/>
          </a:prstGeom>
        </p:spPr>
      </p:pic>
      <p:sp>
        <p:nvSpPr>
          <p:cNvPr id="2" name="TextBox 1">
            <a:extLst>
              <a:ext uri="{FF2B5EF4-FFF2-40B4-BE49-F238E27FC236}">
                <a16:creationId xmlns:a16="http://schemas.microsoft.com/office/drawing/2014/main" id="{9487A9F1-AFE3-45C6-8BC1-55D2F5DD2EF1}"/>
              </a:ext>
            </a:extLst>
          </p:cNvPr>
          <p:cNvSpPr txBox="1"/>
          <p:nvPr/>
        </p:nvSpPr>
        <p:spPr>
          <a:xfrm>
            <a:off x="871694" y="5715196"/>
            <a:ext cx="3971239" cy="369332"/>
          </a:xfrm>
          <a:prstGeom prst="rect">
            <a:avLst/>
          </a:prstGeom>
          <a:noFill/>
        </p:spPr>
        <p:txBody>
          <a:bodyPr wrap="square" rtlCol="0">
            <a:spAutoFit/>
          </a:bodyPr>
          <a:lstStyle/>
          <a:p>
            <a:r>
              <a:rPr lang="en-US" dirty="0">
                <a:hlinkClick r:id="rId3"/>
              </a:rPr>
              <a:t>Dynamic Form Leave Request</a:t>
            </a:r>
            <a:endParaRPr lang="en-US" dirty="0"/>
          </a:p>
        </p:txBody>
      </p:sp>
    </p:spTree>
    <p:extLst>
      <p:ext uri="{BB962C8B-B14F-4D97-AF65-F5344CB8AC3E}">
        <p14:creationId xmlns:p14="http://schemas.microsoft.com/office/powerpoint/2010/main" val="1393116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D2BD48-3169-4C41-B789-570E9E69020F}"/>
              </a:ext>
            </a:extLst>
          </p:cNvPr>
          <p:cNvPicPr>
            <a:picLocks noChangeAspect="1"/>
          </p:cNvPicPr>
          <p:nvPr/>
        </p:nvPicPr>
        <p:blipFill rotWithShape="1">
          <a:blip r:embed="rId3"/>
          <a:srcRect l="4970" t="4042"/>
          <a:stretch/>
        </p:blipFill>
        <p:spPr>
          <a:xfrm>
            <a:off x="785705" y="751840"/>
            <a:ext cx="2652165" cy="2574571"/>
          </a:xfrm>
          <a:prstGeom prst="rect">
            <a:avLst/>
          </a:prstGeom>
        </p:spPr>
      </p:pic>
      <p:pic>
        <p:nvPicPr>
          <p:cNvPr id="3" name="Picture 2">
            <a:extLst>
              <a:ext uri="{FF2B5EF4-FFF2-40B4-BE49-F238E27FC236}">
                <a16:creationId xmlns:a16="http://schemas.microsoft.com/office/drawing/2014/main" id="{169A8976-A299-4B3F-9AD2-3DB51724F92A}"/>
              </a:ext>
            </a:extLst>
          </p:cNvPr>
          <p:cNvPicPr>
            <a:picLocks noChangeAspect="1"/>
          </p:cNvPicPr>
          <p:nvPr/>
        </p:nvPicPr>
        <p:blipFill rotWithShape="1">
          <a:blip r:embed="rId4"/>
          <a:srcRect r="866"/>
          <a:stretch/>
        </p:blipFill>
        <p:spPr>
          <a:xfrm>
            <a:off x="3336271" y="751840"/>
            <a:ext cx="8523836" cy="3467947"/>
          </a:xfrm>
          <a:prstGeom prst="rect">
            <a:avLst/>
          </a:prstGeom>
        </p:spPr>
      </p:pic>
      <p:pic>
        <p:nvPicPr>
          <p:cNvPr id="4" name="Picture 3">
            <a:extLst>
              <a:ext uri="{FF2B5EF4-FFF2-40B4-BE49-F238E27FC236}">
                <a16:creationId xmlns:a16="http://schemas.microsoft.com/office/drawing/2014/main" id="{00463BEA-ADB5-4C7C-9D93-A94ECEBD7941}"/>
              </a:ext>
            </a:extLst>
          </p:cNvPr>
          <p:cNvPicPr>
            <a:picLocks noChangeAspect="1"/>
          </p:cNvPicPr>
          <p:nvPr/>
        </p:nvPicPr>
        <p:blipFill rotWithShape="1">
          <a:blip r:embed="rId5"/>
          <a:srcRect r="890"/>
          <a:stretch/>
        </p:blipFill>
        <p:spPr>
          <a:xfrm>
            <a:off x="3564883" y="4219787"/>
            <a:ext cx="8295224" cy="2521080"/>
          </a:xfrm>
          <a:prstGeom prst="rect">
            <a:avLst/>
          </a:prstGeom>
        </p:spPr>
      </p:pic>
      <p:sp>
        <p:nvSpPr>
          <p:cNvPr id="5" name="Arrow: Right 4">
            <a:extLst>
              <a:ext uri="{FF2B5EF4-FFF2-40B4-BE49-F238E27FC236}">
                <a16:creationId xmlns:a16="http://schemas.microsoft.com/office/drawing/2014/main" id="{D8DB121D-8A84-4189-A2C0-D711B5EB2800}"/>
              </a:ext>
            </a:extLst>
          </p:cNvPr>
          <p:cNvSpPr/>
          <p:nvPr/>
        </p:nvSpPr>
        <p:spPr>
          <a:xfrm>
            <a:off x="3437870" y="2291342"/>
            <a:ext cx="810705" cy="4430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912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E09380-209F-478E-99AA-D7CB82B0B144}"/>
              </a:ext>
            </a:extLst>
          </p:cNvPr>
          <p:cNvPicPr>
            <a:picLocks noChangeAspect="1"/>
          </p:cNvPicPr>
          <p:nvPr/>
        </p:nvPicPr>
        <p:blipFill>
          <a:blip r:embed="rId2"/>
          <a:stretch>
            <a:fillRect/>
          </a:stretch>
        </p:blipFill>
        <p:spPr>
          <a:xfrm>
            <a:off x="765218" y="758613"/>
            <a:ext cx="4816009" cy="5112013"/>
          </a:xfrm>
          <a:prstGeom prst="rect">
            <a:avLst/>
          </a:prstGeom>
        </p:spPr>
      </p:pic>
      <p:pic>
        <p:nvPicPr>
          <p:cNvPr id="6" name="Picture 5">
            <a:extLst>
              <a:ext uri="{FF2B5EF4-FFF2-40B4-BE49-F238E27FC236}">
                <a16:creationId xmlns:a16="http://schemas.microsoft.com/office/drawing/2014/main" id="{C1BC9E9C-760C-460D-87C4-A3F01209531C}"/>
              </a:ext>
            </a:extLst>
          </p:cNvPr>
          <p:cNvPicPr>
            <a:picLocks noChangeAspect="1"/>
          </p:cNvPicPr>
          <p:nvPr/>
        </p:nvPicPr>
        <p:blipFill rotWithShape="1">
          <a:blip r:embed="rId3"/>
          <a:srcRect t="15681" b="8010"/>
          <a:stretch/>
        </p:blipFill>
        <p:spPr>
          <a:xfrm>
            <a:off x="5649129" y="3102187"/>
            <a:ext cx="5655733" cy="3610187"/>
          </a:xfrm>
          <a:prstGeom prst="rect">
            <a:avLst/>
          </a:prstGeom>
        </p:spPr>
      </p:pic>
    </p:spTree>
    <p:extLst>
      <p:ext uri="{BB962C8B-B14F-4D97-AF65-F5344CB8AC3E}">
        <p14:creationId xmlns:p14="http://schemas.microsoft.com/office/powerpoint/2010/main" val="370648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436187-189D-4EE5-90F6-B79B8E97B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612" y="751840"/>
            <a:ext cx="10668001" cy="6106160"/>
          </a:xfrm>
          <a:prstGeom prst="rect">
            <a:avLst/>
          </a:prstGeom>
        </p:spPr>
      </p:pic>
    </p:spTree>
    <p:extLst>
      <p:ext uri="{BB962C8B-B14F-4D97-AF65-F5344CB8AC3E}">
        <p14:creationId xmlns:p14="http://schemas.microsoft.com/office/powerpoint/2010/main" val="419313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C5B17-68ED-295E-72C3-7DCFE60740D0}"/>
              </a:ext>
            </a:extLst>
          </p:cNvPr>
          <p:cNvSpPr>
            <a:spLocks noGrp="1"/>
          </p:cNvSpPr>
          <p:nvPr>
            <p:ph type="title"/>
          </p:nvPr>
        </p:nvSpPr>
        <p:spPr/>
        <p:txBody>
          <a:bodyPr/>
          <a:lstStyle/>
          <a:p>
            <a:pPr algn="ctr"/>
            <a:r>
              <a:rPr lang="en-US">
                <a:cs typeface="Aharoni"/>
              </a:rPr>
              <a:t>Distance Education </a:t>
            </a:r>
            <a:br>
              <a:rPr lang="en-US">
                <a:cs typeface="Aharoni"/>
              </a:rPr>
            </a:br>
            <a:r>
              <a:rPr lang="en-US">
                <a:cs typeface="Aharoni"/>
              </a:rPr>
              <a:t>Reminders &amp; Resources</a:t>
            </a:r>
          </a:p>
        </p:txBody>
      </p:sp>
      <p:sp>
        <p:nvSpPr>
          <p:cNvPr id="3" name="Content Placeholder 2">
            <a:extLst>
              <a:ext uri="{FF2B5EF4-FFF2-40B4-BE49-F238E27FC236}">
                <a16:creationId xmlns:a16="http://schemas.microsoft.com/office/drawing/2014/main" id="{FFD375B3-B00E-AE81-3CE3-FCB25F2920DD}"/>
              </a:ext>
            </a:extLst>
          </p:cNvPr>
          <p:cNvSpPr>
            <a:spLocks noGrp="1"/>
          </p:cNvSpPr>
          <p:nvPr>
            <p:ph idx="1"/>
          </p:nvPr>
        </p:nvSpPr>
        <p:spPr/>
        <p:txBody>
          <a:bodyPr vert="horz" lIns="91440" tIns="45720" rIns="91440" bIns="45720" rtlCol="0" anchor="t">
            <a:normAutofit/>
          </a:bodyPr>
          <a:lstStyle/>
          <a:p>
            <a:r>
              <a:rPr lang="en-US">
                <a:hlinkClick r:id="rId2"/>
              </a:rPr>
              <a:t>Districtwide Guidance on Online Attendance</a:t>
            </a:r>
            <a:endParaRPr lang="en-US"/>
          </a:p>
          <a:p>
            <a:r>
              <a:rPr lang="en-US"/>
              <a:t>Canvas New Analytics</a:t>
            </a:r>
          </a:p>
          <a:p>
            <a:r>
              <a:rPr lang="en-US" err="1"/>
              <a:t>PopeTech</a:t>
            </a:r>
            <a:r>
              <a:rPr lang="en-US"/>
              <a:t> Integration – Accessibility Dashboard</a:t>
            </a:r>
          </a:p>
          <a:p>
            <a:r>
              <a:rPr lang="en-US"/>
              <a:t>Regular Substantive Interaction (RSI) - </a:t>
            </a:r>
            <a:r>
              <a:rPr lang="en-US" err="1"/>
              <a:t>PlayPosit</a:t>
            </a:r>
            <a:r>
              <a:rPr lang="en-US"/>
              <a:t> &amp; Pronto</a:t>
            </a:r>
          </a:p>
          <a:p>
            <a:r>
              <a:rPr lang="en-US"/>
              <a:t>POMP, BEHI, Equity &amp; Inclusion PD</a:t>
            </a:r>
          </a:p>
        </p:txBody>
      </p:sp>
    </p:spTree>
    <p:extLst>
      <p:ext uri="{BB962C8B-B14F-4D97-AF65-F5344CB8AC3E}">
        <p14:creationId xmlns:p14="http://schemas.microsoft.com/office/powerpoint/2010/main" val="4034944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0B63-1DBB-2488-BEF0-CC3E23CD5CEE}"/>
              </a:ext>
            </a:extLst>
          </p:cNvPr>
          <p:cNvSpPr>
            <a:spLocks noGrp="1"/>
          </p:cNvSpPr>
          <p:nvPr>
            <p:ph type="title"/>
          </p:nvPr>
        </p:nvSpPr>
        <p:spPr>
          <a:xfrm>
            <a:off x="1517904" y="1517904"/>
            <a:ext cx="9144000" cy="4300359"/>
          </a:xfrm>
        </p:spPr>
        <p:txBody>
          <a:bodyPr>
            <a:normAutofit fontScale="90000"/>
          </a:bodyPr>
          <a:lstStyle/>
          <a:p>
            <a:r>
              <a:rPr lang="en-US">
                <a:cs typeface="Aharoni"/>
              </a:rPr>
              <a:t>Curriculum &amp; Assessments: Back to Basics</a:t>
            </a:r>
            <a:br>
              <a:rPr lang="en-US">
                <a:cs typeface="Aharoni"/>
              </a:rPr>
            </a:br>
            <a:br>
              <a:rPr lang="en-US">
                <a:cs typeface="Aharoni"/>
              </a:rPr>
            </a:br>
            <a:r>
              <a:rPr lang="en-US">
                <a:cs typeface="Aharoni"/>
              </a:rPr>
              <a:t>Morgan Lynn, Curriculum Chair</a:t>
            </a:r>
            <a:br>
              <a:rPr lang="en-US">
                <a:cs typeface="Aharoni"/>
              </a:rPr>
            </a:br>
            <a:r>
              <a:rPr lang="en-US">
                <a:cs typeface="Aharoni"/>
              </a:rPr>
              <a:t>Eileen Valenzuela</a:t>
            </a:r>
            <a:br>
              <a:rPr lang="en-US">
                <a:cs typeface="Aharoni"/>
              </a:rPr>
            </a:br>
            <a:r>
              <a:rPr lang="en-US">
                <a:cs typeface="Aharoni"/>
              </a:rPr>
              <a:t>Marci </a:t>
            </a:r>
            <a:r>
              <a:rPr lang="en-US" err="1">
                <a:cs typeface="Aharoni"/>
              </a:rPr>
              <a:t>Lapriore</a:t>
            </a:r>
            <a:br>
              <a:rPr lang="en-US"/>
            </a:br>
            <a:r>
              <a:rPr lang="en-US">
                <a:cs typeface="Aharoni"/>
              </a:rPr>
              <a:t>Adrianna Simone</a:t>
            </a:r>
            <a:br>
              <a:rPr lang="en-US">
                <a:cs typeface="Aharoni"/>
              </a:rPr>
            </a:br>
            <a:endParaRPr lang="en-US"/>
          </a:p>
        </p:txBody>
      </p:sp>
    </p:spTree>
    <p:extLst>
      <p:ext uri="{BB962C8B-B14F-4D97-AF65-F5344CB8AC3E}">
        <p14:creationId xmlns:p14="http://schemas.microsoft.com/office/powerpoint/2010/main" val="3208570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0632-9B5E-454C-BD56-24E5D79E48BF}"/>
              </a:ext>
            </a:extLst>
          </p:cNvPr>
          <p:cNvSpPr>
            <a:spLocks noGrp="1"/>
          </p:cNvSpPr>
          <p:nvPr>
            <p:ph type="title"/>
          </p:nvPr>
        </p:nvSpPr>
        <p:spPr>
          <a:xfrm>
            <a:off x="938232" y="856594"/>
            <a:ext cx="9936589" cy="710946"/>
          </a:xfrm>
        </p:spPr>
        <p:txBody>
          <a:bodyPr/>
          <a:lstStyle/>
          <a:p>
            <a:r>
              <a:rPr lang="en-US"/>
              <a:t>College Enrollment Trend: Headcount</a:t>
            </a:r>
          </a:p>
        </p:txBody>
      </p:sp>
      <p:graphicFrame>
        <p:nvGraphicFramePr>
          <p:cNvPr id="6" name="Table 5">
            <a:extLst>
              <a:ext uri="{FF2B5EF4-FFF2-40B4-BE49-F238E27FC236}">
                <a16:creationId xmlns:a16="http://schemas.microsoft.com/office/drawing/2014/main" id="{6A677372-20A7-43C7-8427-F1C35DD0B938}"/>
              </a:ext>
            </a:extLst>
          </p:cNvPr>
          <p:cNvGraphicFramePr>
            <a:graphicFrameLocks noGrp="1"/>
          </p:cNvGraphicFramePr>
          <p:nvPr>
            <p:extLst>
              <p:ext uri="{D42A27DB-BD31-4B8C-83A1-F6EECF244321}">
                <p14:modId xmlns:p14="http://schemas.microsoft.com/office/powerpoint/2010/main" val="490939003"/>
              </p:ext>
            </p:extLst>
          </p:nvPr>
        </p:nvGraphicFramePr>
        <p:xfrm>
          <a:off x="1471808" y="1899780"/>
          <a:ext cx="9769722" cy="3931959"/>
        </p:xfrm>
        <a:graphic>
          <a:graphicData uri="http://schemas.openxmlformats.org/drawingml/2006/table">
            <a:tbl>
              <a:tblPr>
                <a:tableStyleId>{5C22544A-7EE6-4342-B048-85BDC9FD1C3A}</a:tableStyleId>
              </a:tblPr>
              <a:tblGrid>
                <a:gridCol w="1787568">
                  <a:extLst>
                    <a:ext uri="{9D8B030D-6E8A-4147-A177-3AD203B41FA5}">
                      <a16:colId xmlns:a16="http://schemas.microsoft.com/office/drawing/2014/main" val="1197065617"/>
                    </a:ext>
                  </a:extLst>
                </a:gridCol>
                <a:gridCol w="1978723">
                  <a:extLst>
                    <a:ext uri="{9D8B030D-6E8A-4147-A177-3AD203B41FA5}">
                      <a16:colId xmlns:a16="http://schemas.microsoft.com/office/drawing/2014/main" val="216953174"/>
                    </a:ext>
                  </a:extLst>
                </a:gridCol>
                <a:gridCol w="208280">
                  <a:extLst>
                    <a:ext uri="{9D8B030D-6E8A-4147-A177-3AD203B41FA5}">
                      <a16:colId xmlns:a16="http://schemas.microsoft.com/office/drawing/2014/main" val="616396394"/>
                    </a:ext>
                  </a:extLst>
                </a:gridCol>
                <a:gridCol w="1972593">
                  <a:extLst>
                    <a:ext uri="{9D8B030D-6E8A-4147-A177-3AD203B41FA5}">
                      <a16:colId xmlns:a16="http://schemas.microsoft.com/office/drawing/2014/main" val="2127926790"/>
                    </a:ext>
                  </a:extLst>
                </a:gridCol>
                <a:gridCol w="1989954">
                  <a:extLst>
                    <a:ext uri="{9D8B030D-6E8A-4147-A177-3AD203B41FA5}">
                      <a16:colId xmlns:a16="http://schemas.microsoft.com/office/drawing/2014/main" val="912822774"/>
                    </a:ext>
                  </a:extLst>
                </a:gridCol>
                <a:gridCol w="1832604">
                  <a:extLst>
                    <a:ext uri="{9D8B030D-6E8A-4147-A177-3AD203B41FA5}">
                      <a16:colId xmlns:a16="http://schemas.microsoft.com/office/drawing/2014/main" val="1697645615"/>
                    </a:ext>
                  </a:extLst>
                </a:gridCol>
              </a:tblGrid>
              <a:tr h="383976">
                <a:tc>
                  <a:txBody>
                    <a:bodyPr/>
                    <a:lstStyle/>
                    <a:p>
                      <a:pPr algn="l" fontAlgn="ctr"/>
                      <a:endParaRPr lang="en-US" sz="2300" b="0" i="0" u="none" strike="noStrike">
                        <a:solidFill>
                          <a:srgbClr val="000000"/>
                        </a:solidFill>
                        <a:effectLst/>
                        <a:latin typeface="Calibri" panose="020F0502020204030204" pitchFamily="34" charset="0"/>
                      </a:endParaRPr>
                    </a:p>
                  </a:txBody>
                  <a:tcPr marT="15999" marB="0" anchor="ctr"/>
                </a:tc>
                <a:tc>
                  <a:txBody>
                    <a:bodyPr/>
                    <a:lstStyle/>
                    <a:p>
                      <a:pPr algn="l" fontAlgn="ctr"/>
                      <a:r>
                        <a:rPr lang="en-US" sz="2300" b="1" i="1" u="none" strike="noStrike">
                          <a:effectLst/>
                        </a:rPr>
                        <a:t>Fall 2019</a:t>
                      </a:r>
                      <a:endParaRPr lang="en-US" sz="2300" b="1" i="1" u="none" strike="noStrike">
                        <a:solidFill>
                          <a:srgbClr val="000000"/>
                        </a:solidFill>
                        <a:effectLst/>
                        <a:latin typeface="Calibri" panose="020F0502020204030204" pitchFamily="34" charset="0"/>
                      </a:endParaRPr>
                    </a:p>
                  </a:txBody>
                  <a:tcPr marT="15999" marB="0" anchor="ctr"/>
                </a:tc>
                <a:tc>
                  <a:txBody>
                    <a:bodyPr/>
                    <a:lstStyle/>
                    <a:p>
                      <a:pPr algn="l" fontAlgn="ctr"/>
                      <a:endParaRPr lang="en-US" sz="2300" b="1" i="0" u="none" strike="noStrike">
                        <a:solidFill>
                          <a:srgbClr val="000000"/>
                        </a:solidFill>
                        <a:effectLst/>
                        <a:latin typeface="Calibri" panose="020F0502020204030204" pitchFamily="34" charset="0"/>
                      </a:endParaRPr>
                    </a:p>
                  </a:txBody>
                  <a:tcPr marT="15999" marB="0" anchor="ctr">
                    <a:solidFill>
                      <a:schemeClr val="accent2"/>
                    </a:solidFill>
                  </a:tcPr>
                </a:tc>
                <a:tc>
                  <a:txBody>
                    <a:bodyPr/>
                    <a:lstStyle/>
                    <a:p>
                      <a:pPr algn="l" fontAlgn="ctr"/>
                      <a:r>
                        <a:rPr lang="en-US" sz="2300" b="1" u="none" strike="noStrike">
                          <a:effectLst/>
                        </a:rPr>
                        <a:t>Fall 2020</a:t>
                      </a:r>
                      <a:endParaRPr lang="en-US" sz="2300" b="1" i="0" u="none" strike="noStrike">
                        <a:solidFill>
                          <a:srgbClr val="000000"/>
                        </a:solidFill>
                        <a:effectLst/>
                        <a:latin typeface="Calibri" panose="020F0502020204030204" pitchFamily="34" charset="0"/>
                      </a:endParaRPr>
                    </a:p>
                  </a:txBody>
                  <a:tcPr marT="15999" marB="0" anchor="ctr"/>
                </a:tc>
                <a:tc>
                  <a:txBody>
                    <a:bodyPr/>
                    <a:lstStyle/>
                    <a:p>
                      <a:pPr algn="l" fontAlgn="ctr"/>
                      <a:r>
                        <a:rPr lang="en-US" sz="2300" b="1" u="none" strike="noStrike">
                          <a:effectLst/>
                        </a:rPr>
                        <a:t>Fall 2021</a:t>
                      </a:r>
                      <a:endParaRPr lang="en-US" sz="2300" b="1" i="0" u="none" strike="noStrike">
                        <a:solidFill>
                          <a:srgbClr val="000000"/>
                        </a:solidFill>
                        <a:effectLst/>
                        <a:latin typeface="Calibri" panose="020F0502020204030204" pitchFamily="34" charset="0"/>
                      </a:endParaRPr>
                    </a:p>
                  </a:txBody>
                  <a:tcPr marT="15999" marB="0" anchor="ctr"/>
                </a:tc>
                <a:tc>
                  <a:txBody>
                    <a:bodyPr/>
                    <a:lstStyle/>
                    <a:p>
                      <a:pPr algn="l" fontAlgn="ctr"/>
                      <a:r>
                        <a:rPr lang="en-US" sz="2300" b="1" u="none" strike="noStrike">
                          <a:effectLst/>
                        </a:rPr>
                        <a:t>Fall 2022*</a:t>
                      </a:r>
                      <a:endParaRPr lang="en-US" sz="2300" b="1" i="0" u="none" strike="noStrike">
                        <a:solidFill>
                          <a:srgbClr val="000000"/>
                        </a:solidFill>
                        <a:effectLst/>
                        <a:latin typeface="Calibri" panose="020F0502020204030204" pitchFamily="34" charset="0"/>
                      </a:endParaRPr>
                    </a:p>
                  </a:txBody>
                  <a:tcPr marT="15999" marB="0" anchor="ctr"/>
                </a:tc>
                <a:extLst>
                  <a:ext uri="{0D108BD9-81ED-4DB2-BD59-A6C34878D82A}">
                    <a16:rowId xmlns:a16="http://schemas.microsoft.com/office/drawing/2014/main" val="1183240298"/>
                  </a:ext>
                </a:extLst>
              </a:tr>
              <a:tr h="383976">
                <a:tc>
                  <a:txBody>
                    <a:bodyPr/>
                    <a:lstStyle/>
                    <a:p>
                      <a:pPr algn="l" fontAlgn="ctr"/>
                      <a:r>
                        <a:rPr lang="en-US" sz="2300" u="none" strike="noStrike">
                          <a:effectLst/>
                        </a:rPr>
                        <a:t>New</a:t>
                      </a:r>
                      <a:endParaRPr lang="en-US" sz="2300" b="1" i="0" u="none" strike="noStrike">
                        <a:solidFill>
                          <a:srgbClr val="000000"/>
                        </a:solidFill>
                        <a:effectLst/>
                        <a:latin typeface="Calibri" panose="020F0502020204030204" pitchFamily="34" charset="0"/>
                      </a:endParaRPr>
                    </a:p>
                  </a:txBody>
                  <a:tcPr marT="15999" marB="0" anchor="ctr"/>
                </a:tc>
                <a:tc>
                  <a:txBody>
                    <a:bodyPr/>
                    <a:lstStyle/>
                    <a:p>
                      <a:pPr algn="r" fontAlgn="ctr"/>
                      <a:r>
                        <a:rPr lang="en-US" sz="2300" i="1" u="none" strike="noStrike">
                          <a:effectLst/>
                        </a:rPr>
                        <a:t>2,338</a:t>
                      </a:r>
                      <a:endParaRPr lang="en-US" sz="2300" b="0" i="1" u="none" strike="noStrike">
                        <a:solidFill>
                          <a:srgbClr val="000000"/>
                        </a:solidFill>
                        <a:effectLst/>
                        <a:latin typeface="Calibri" panose="020F0502020204030204" pitchFamily="34" charset="0"/>
                      </a:endParaRPr>
                    </a:p>
                  </a:txBody>
                  <a:tcPr marT="15999" marB="0" anchor="ctr"/>
                </a:tc>
                <a:tc>
                  <a:txBody>
                    <a:bodyPr/>
                    <a:lstStyle/>
                    <a:p>
                      <a:pPr algn="l" fontAlgn="ctr"/>
                      <a:endParaRPr lang="en-US" sz="2300" b="0" i="0" u="none" strike="noStrike">
                        <a:solidFill>
                          <a:srgbClr val="000000"/>
                        </a:solidFill>
                        <a:effectLst/>
                        <a:latin typeface="Calibri" panose="020F0502020204030204" pitchFamily="34" charset="0"/>
                      </a:endParaRPr>
                    </a:p>
                  </a:txBody>
                  <a:tcPr marT="15999" marB="0" anchor="ctr">
                    <a:solidFill>
                      <a:schemeClr val="accent2"/>
                    </a:solidFill>
                  </a:tcPr>
                </a:tc>
                <a:tc>
                  <a:txBody>
                    <a:bodyPr/>
                    <a:lstStyle/>
                    <a:p>
                      <a:pPr algn="r" fontAlgn="ctr"/>
                      <a:r>
                        <a:rPr lang="en-US" sz="2300" u="none" strike="noStrike">
                          <a:solidFill>
                            <a:srgbClr val="C00000"/>
                          </a:solidFill>
                          <a:effectLst/>
                        </a:rPr>
                        <a:t>1,753</a:t>
                      </a:r>
                      <a:endParaRPr lang="en-US" sz="2300" b="0" i="0" u="none" strike="noStrike">
                        <a:solidFill>
                          <a:srgbClr val="C00000"/>
                        </a:solidFill>
                        <a:effectLst/>
                        <a:latin typeface="Calibri" panose="020F0502020204030204" pitchFamily="34" charset="0"/>
                      </a:endParaRPr>
                    </a:p>
                  </a:txBody>
                  <a:tcPr marT="15999" marB="0" anchor="ctr"/>
                </a:tc>
                <a:tc>
                  <a:txBody>
                    <a:bodyPr/>
                    <a:lstStyle/>
                    <a:p>
                      <a:pPr algn="r" fontAlgn="ctr"/>
                      <a:r>
                        <a:rPr lang="en-US" sz="2300" u="none" strike="noStrike">
                          <a:solidFill>
                            <a:schemeClr val="tx1"/>
                          </a:solidFill>
                          <a:effectLst/>
                        </a:rPr>
                        <a:t>1,727</a:t>
                      </a:r>
                      <a:endParaRPr lang="en-US" sz="2300" b="0" i="0" u="none" strike="noStrike">
                        <a:solidFill>
                          <a:schemeClr val="tx1"/>
                        </a:solidFill>
                        <a:effectLst/>
                        <a:latin typeface="Calibri"/>
                      </a:endParaRPr>
                    </a:p>
                  </a:txBody>
                  <a:tcPr marT="15999" marB="0" anchor="ctr"/>
                </a:tc>
                <a:tc>
                  <a:txBody>
                    <a:bodyPr/>
                    <a:lstStyle/>
                    <a:p>
                      <a:pPr algn="r" fontAlgn="b"/>
                      <a:r>
                        <a:rPr lang="en-US" sz="2300" b="1" u="none" strike="noStrike">
                          <a:solidFill>
                            <a:srgbClr val="00B050"/>
                          </a:solidFill>
                          <a:effectLst/>
                        </a:rPr>
                        <a:t>1,847</a:t>
                      </a:r>
                      <a:endParaRPr lang="en-US" sz="2300" b="1" i="0" u="none" strike="noStrike">
                        <a:solidFill>
                          <a:srgbClr val="00B050"/>
                        </a:solidFill>
                        <a:effectLst/>
                        <a:latin typeface="Calibri"/>
                      </a:endParaRPr>
                    </a:p>
                  </a:txBody>
                  <a:tcPr marT="15999" marB="0" anchor="b"/>
                </a:tc>
                <a:extLst>
                  <a:ext uri="{0D108BD9-81ED-4DB2-BD59-A6C34878D82A}">
                    <a16:rowId xmlns:a16="http://schemas.microsoft.com/office/drawing/2014/main" val="3814204696"/>
                  </a:ext>
                </a:extLst>
              </a:tr>
              <a:tr h="383976">
                <a:tc>
                  <a:txBody>
                    <a:bodyPr/>
                    <a:lstStyle/>
                    <a:p>
                      <a:pPr algn="l" fontAlgn="ctr"/>
                      <a:r>
                        <a:rPr lang="en-US" sz="2300" u="none" strike="noStrike">
                          <a:effectLst/>
                        </a:rPr>
                        <a:t>Continuing</a:t>
                      </a:r>
                      <a:endParaRPr lang="en-US" sz="2300" b="1" i="0" u="none" strike="noStrike">
                        <a:solidFill>
                          <a:srgbClr val="000000"/>
                        </a:solidFill>
                        <a:effectLst/>
                        <a:latin typeface="Calibri" panose="020F0502020204030204" pitchFamily="34" charset="0"/>
                      </a:endParaRPr>
                    </a:p>
                  </a:txBody>
                  <a:tcPr marT="15999" marB="0" anchor="ctr"/>
                </a:tc>
                <a:tc>
                  <a:txBody>
                    <a:bodyPr/>
                    <a:lstStyle/>
                    <a:p>
                      <a:pPr algn="r" fontAlgn="ctr"/>
                      <a:r>
                        <a:rPr lang="en-US" sz="2300" i="1" u="none" strike="noStrike">
                          <a:effectLst/>
                        </a:rPr>
                        <a:t>5,596</a:t>
                      </a:r>
                      <a:endParaRPr lang="en-US" sz="2300" b="0" i="1" u="none" strike="noStrike">
                        <a:solidFill>
                          <a:srgbClr val="000000"/>
                        </a:solidFill>
                        <a:effectLst/>
                        <a:latin typeface="Calibri" panose="020F0502020204030204" pitchFamily="34" charset="0"/>
                      </a:endParaRPr>
                    </a:p>
                  </a:txBody>
                  <a:tcPr marT="15999" marB="0" anchor="ctr"/>
                </a:tc>
                <a:tc>
                  <a:txBody>
                    <a:bodyPr/>
                    <a:lstStyle/>
                    <a:p>
                      <a:pPr algn="l" fontAlgn="ctr"/>
                      <a:endParaRPr lang="en-US" sz="2300" b="0" i="0" u="none" strike="noStrike">
                        <a:solidFill>
                          <a:srgbClr val="000000"/>
                        </a:solidFill>
                        <a:effectLst/>
                        <a:latin typeface="Calibri" panose="020F0502020204030204" pitchFamily="34" charset="0"/>
                      </a:endParaRPr>
                    </a:p>
                  </a:txBody>
                  <a:tcPr marT="15999" marB="0" anchor="ctr">
                    <a:solidFill>
                      <a:schemeClr val="accent2"/>
                    </a:solidFill>
                  </a:tcPr>
                </a:tc>
                <a:tc>
                  <a:txBody>
                    <a:bodyPr/>
                    <a:lstStyle/>
                    <a:p>
                      <a:pPr algn="r" fontAlgn="ctr"/>
                      <a:r>
                        <a:rPr lang="en-US" sz="2300" u="none" strike="noStrike">
                          <a:solidFill>
                            <a:srgbClr val="C00000"/>
                          </a:solidFill>
                          <a:effectLst/>
                        </a:rPr>
                        <a:t>5,226</a:t>
                      </a:r>
                      <a:endParaRPr lang="en-US" sz="2300" b="0" i="0" u="none" strike="noStrike">
                        <a:solidFill>
                          <a:srgbClr val="C00000"/>
                        </a:solidFill>
                        <a:effectLst/>
                        <a:latin typeface="Calibri" panose="020F0502020204030204" pitchFamily="34" charset="0"/>
                      </a:endParaRPr>
                    </a:p>
                  </a:txBody>
                  <a:tcPr marT="15999" marB="0" anchor="ctr"/>
                </a:tc>
                <a:tc>
                  <a:txBody>
                    <a:bodyPr/>
                    <a:lstStyle/>
                    <a:p>
                      <a:pPr algn="r" fontAlgn="ctr"/>
                      <a:r>
                        <a:rPr lang="en-US" sz="2300" u="none" strike="noStrike">
                          <a:solidFill>
                            <a:srgbClr val="C00000"/>
                          </a:solidFill>
                          <a:effectLst/>
                        </a:rPr>
                        <a:t>4,564</a:t>
                      </a:r>
                      <a:endParaRPr lang="en-US" sz="2300" b="0" i="0" u="none" strike="noStrike">
                        <a:solidFill>
                          <a:srgbClr val="C00000"/>
                        </a:solidFill>
                        <a:effectLst/>
                        <a:latin typeface="Calibri" panose="020F0502020204030204" pitchFamily="34" charset="0"/>
                      </a:endParaRPr>
                    </a:p>
                  </a:txBody>
                  <a:tcPr marT="15999" marB="0" anchor="ctr"/>
                </a:tc>
                <a:tc>
                  <a:txBody>
                    <a:bodyPr/>
                    <a:lstStyle/>
                    <a:p>
                      <a:pPr algn="r" fontAlgn="b"/>
                      <a:r>
                        <a:rPr lang="en-US" sz="2300" u="none" strike="noStrike">
                          <a:solidFill>
                            <a:srgbClr val="C00000"/>
                          </a:solidFill>
                          <a:effectLst/>
                        </a:rPr>
                        <a:t>4,246</a:t>
                      </a:r>
                      <a:endParaRPr lang="en-US" sz="2300" b="0" i="0" u="none" strike="noStrike">
                        <a:solidFill>
                          <a:srgbClr val="C00000"/>
                        </a:solidFill>
                        <a:effectLst/>
                        <a:latin typeface="Calibri" panose="020F0502020204030204" pitchFamily="34" charset="0"/>
                      </a:endParaRPr>
                    </a:p>
                  </a:txBody>
                  <a:tcPr marT="15999" marB="0" anchor="b"/>
                </a:tc>
                <a:extLst>
                  <a:ext uri="{0D108BD9-81ED-4DB2-BD59-A6C34878D82A}">
                    <a16:rowId xmlns:a16="http://schemas.microsoft.com/office/drawing/2014/main" val="1100930793"/>
                  </a:ext>
                </a:extLst>
              </a:tr>
              <a:tr h="383976">
                <a:tc>
                  <a:txBody>
                    <a:bodyPr/>
                    <a:lstStyle/>
                    <a:p>
                      <a:pPr algn="l" fontAlgn="ctr"/>
                      <a:r>
                        <a:rPr lang="en-US" sz="2300" u="none" strike="noStrike">
                          <a:effectLst/>
                        </a:rPr>
                        <a:t>Returning</a:t>
                      </a:r>
                      <a:endParaRPr lang="en-US" sz="2300" b="1" i="0" u="none" strike="noStrike">
                        <a:solidFill>
                          <a:srgbClr val="000000"/>
                        </a:solidFill>
                        <a:effectLst/>
                        <a:latin typeface="Calibri" panose="020F0502020204030204" pitchFamily="34" charset="0"/>
                      </a:endParaRPr>
                    </a:p>
                  </a:txBody>
                  <a:tcPr marT="15999" marB="0" anchor="ctr"/>
                </a:tc>
                <a:tc>
                  <a:txBody>
                    <a:bodyPr/>
                    <a:lstStyle/>
                    <a:p>
                      <a:pPr algn="r" fontAlgn="ctr"/>
                      <a:r>
                        <a:rPr lang="en-US" sz="2300" i="1" u="none" strike="noStrike">
                          <a:effectLst/>
                        </a:rPr>
                        <a:t>1,785</a:t>
                      </a:r>
                      <a:endParaRPr lang="en-US" sz="2300" b="0" i="1" u="none" strike="noStrike">
                        <a:solidFill>
                          <a:srgbClr val="000000"/>
                        </a:solidFill>
                        <a:effectLst/>
                        <a:latin typeface="Calibri" panose="020F0502020204030204" pitchFamily="34" charset="0"/>
                      </a:endParaRPr>
                    </a:p>
                  </a:txBody>
                  <a:tcPr marT="15999" marB="0" anchor="ctr"/>
                </a:tc>
                <a:tc>
                  <a:txBody>
                    <a:bodyPr/>
                    <a:lstStyle/>
                    <a:p>
                      <a:pPr algn="l" fontAlgn="ctr"/>
                      <a:endParaRPr lang="en-US" sz="2300" b="0" i="0" u="none" strike="noStrike">
                        <a:solidFill>
                          <a:srgbClr val="000000"/>
                        </a:solidFill>
                        <a:effectLst/>
                        <a:latin typeface="Calibri" panose="020F0502020204030204" pitchFamily="34" charset="0"/>
                      </a:endParaRPr>
                    </a:p>
                  </a:txBody>
                  <a:tcPr marT="15999" marB="0" anchor="ctr">
                    <a:solidFill>
                      <a:schemeClr val="accent2"/>
                    </a:solidFill>
                  </a:tcPr>
                </a:tc>
                <a:tc>
                  <a:txBody>
                    <a:bodyPr/>
                    <a:lstStyle/>
                    <a:p>
                      <a:pPr algn="r" fontAlgn="ctr"/>
                      <a:r>
                        <a:rPr lang="en-US" sz="2300" u="none" strike="noStrike">
                          <a:solidFill>
                            <a:srgbClr val="C00000"/>
                          </a:solidFill>
                          <a:effectLst/>
                        </a:rPr>
                        <a:t>1,704</a:t>
                      </a:r>
                      <a:endParaRPr lang="en-US" sz="2300" b="0" i="0" u="none" strike="noStrike">
                        <a:solidFill>
                          <a:srgbClr val="C00000"/>
                        </a:solidFill>
                        <a:effectLst/>
                        <a:latin typeface="Calibri" panose="020F0502020204030204" pitchFamily="34" charset="0"/>
                      </a:endParaRPr>
                    </a:p>
                  </a:txBody>
                  <a:tcPr marT="15999" marB="0" anchor="ctr"/>
                </a:tc>
                <a:tc>
                  <a:txBody>
                    <a:bodyPr/>
                    <a:lstStyle/>
                    <a:p>
                      <a:pPr algn="r" fontAlgn="ctr"/>
                      <a:r>
                        <a:rPr lang="en-US" sz="2300" b="1" u="none" strike="noStrike">
                          <a:solidFill>
                            <a:srgbClr val="00B050"/>
                          </a:solidFill>
                          <a:effectLst/>
                        </a:rPr>
                        <a:t>1,766</a:t>
                      </a:r>
                      <a:endParaRPr lang="en-US" sz="2300" b="1" i="0" u="none" strike="noStrike">
                        <a:solidFill>
                          <a:srgbClr val="00B050"/>
                        </a:solidFill>
                        <a:effectLst/>
                        <a:latin typeface="Calibri"/>
                      </a:endParaRPr>
                    </a:p>
                  </a:txBody>
                  <a:tcPr marT="15999" marB="0" anchor="ctr"/>
                </a:tc>
                <a:tc>
                  <a:txBody>
                    <a:bodyPr/>
                    <a:lstStyle/>
                    <a:p>
                      <a:pPr algn="r" fontAlgn="b"/>
                      <a:r>
                        <a:rPr lang="en-US" sz="2300" u="none" strike="noStrike">
                          <a:solidFill>
                            <a:srgbClr val="C00000"/>
                          </a:solidFill>
                          <a:effectLst/>
                        </a:rPr>
                        <a:t>1,679</a:t>
                      </a:r>
                      <a:endParaRPr lang="en-US" sz="2300" b="0" i="0" u="none" strike="noStrike">
                        <a:solidFill>
                          <a:srgbClr val="C00000"/>
                        </a:solidFill>
                        <a:effectLst/>
                        <a:latin typeface="Calibri" panose="020F0502020204030204" pitchFamily="34" charset="0"/>
                      </a:endParaRPr>
                    </a:p>
                  </a:txBody>
                  <a:tcPr marT="15999" marB="0" anchor="b"/>
                </a:tc>
                <a:extLst>
                  <a:ext uri="{0D108BD9-81ED-4DB2-BD59-A6C34878D82A}">
                    <a16:rowId xmlns:a16="http://schemas.microsoft.com/office/drawing/2014/main" val="1317046844"/>
                  </a:ext>
                </a:extLst>
              </a:tr>
              <a:tr h="383976">
                <a:tc>
                  <a:txBody>
                    <a:bodyPr/>
                    <a:lstStyle/>
                    <a:p>
                      <a:pPr algn="l" fontAlgn="ctr"/>
                      <a:r>
                        <a:rPr lang="en-US" sz="2300" b="1" u="none" strike="noStrike">
                          <a:effectLst/>
                        </a:rPr>
                        <a:t>Total</a:t>
                      </a:r>
                      <a:endParaRPr lang="en-US" sz="2300" b="1" i="0" u="none" strike="noStrike">
                        <a:solidFill>
                          <a:srgbClr val="000000"/>
                        </a:solidFill>
                        <a:effectLst/>
                        <a:latin typeface="Calibri" panose="020F0502020204030204" pitchFamily="34" charset="0"/>
                      </a:endParaRPr>
                    </a:p>
                  </a:txBody>
                  <a:tcPr marT="15999" marB="0" anchor="ctr"/>
                </a:tc>
                <a:tc>
                  <a:txBody>
                    <a:bodyPr/>
                    <a:lstStyle/>
                    <a:p>
                      <a:pPr algn="r" fontAlgn="ctr"/>
                      <a:r>
                        <a:rPr lang="en-US" sz="2300" b="1" i="1" u="none" strike="noStrike">
                          <a:effectLst/>
                        </a:rPr>
                        <a:t>9,719</a:t>
                      </a:r>
                      <a:endParaRPr lang="en-US" sz="2300" b="1" i="1" u="none" strike="noStrike">
                        <a:solidFill>
                          <a:srgbClr val="000000"/>
                        </a:solidFill>
                        <a:effectLst/>
                        <a:latin typeface="Calibri" panose="020F0502020204030204" pitchFamily="34" charset="0"/>
                      </a:endParaRPr>
                    </a:p>
                  </a:txBody>
                  <a:tcPr marT="15999" marB="0" anchor="ctr"/>
                </a:tc>
                <a:tc>
                  <a:txBody>
                    <a:bodyPr/>
                    <a:lstStyle/>
                    <a:p>
                      <a:pPr algn="l" fontAlgn="ctr"/>
                      <a:endParaRPr lang="en-US" sz="2300" b="1" i="0" u="none" strike="noStrike">
                        <a:solidFill>
                          <a:srgbClr val="000000"/>
                        </a:solidFill>
                        <a:effectLst/>
                        <a:latin typeface="Calibri" panose="020F0502020204030204" pitchFamily="34" charset="0"/>
                      </a:endParaRPr>
                    </a:p>
                  </a:txBody>
                  <a:tcPr marT="15999" marB="0" anchor="ctr">
                    <a:solidFill>
                      <a:schemeClr val="accent2"/>
                    </a:solidFill>
                  </a:tcPr>
                </a:tc>
                <a:tc>
                  <a:txBody>
                    <a:bodyPr/>
                    <a:lstStyle/>
                    <a:p>
                      <a:pPr algn="r" fontAlgn="ctr"/>
                      <a:r>
                        <a:rPr lang="en-US" sz="2300" b="1" u="none" strike="noStrike">
                          <a:solidFill>
                            <a:srgbClr val="C00000"/>
                          </a:solidFill>
                          <a:effectLst/>
                        </a:rPr>
                        <a:t>8,683</a:t>
                      </a:r>
                      <a:endParaRPr lang="en-US" sz="2300" b="1" i="0" u="none" strike="noStrike">
                        <a:solidFill>
                          <a:srgbClr val="C00000"/>
                        </a:solidFill>
                        <a:effectLst/>
                        <a:latin typeface="Calibri" panose="020F0502020204030204" pitchFamily="34" charset="0"/>
                      </a:endParaRPr>
                    </a:p>
                  </a:txBody>
                  <a:tcPr marT="15999" marB="0" anchor="ctr"/>
                </a:tc>
                <a:tc>
                  <a:txBody>
                    <a:bodyPr/>
                    <a:lstStyle/>
                    <a:p>
                      <a:pPr algn="r" fontAlgn="ctr"/>
                      <a:r>
                        <a:rPr lang="en-US" sz="2300" b="1" u="none" strike="noStrike">
                          <a:solidFill>
                            <a:srgbClr val="C00000"/>
                          </a:solidFill>
                          <a:effectLst/>
                        </a:rPr>
                        <a:t>8,057</a:t>
                      </a:r>
                      <a:endParaRPr lang="en-US" sz="2300" b="1" i="0" u="none" strike="noStrike">
                        <a:solidFill>
                          <a:srgbClr val="C00000"/>
                        </a:solidFill>
                        <a:effectLst/>
                        <a:latin typeface="Calibri" panose="020F0502020204030204" pitchFamily="34" charset="0"/>
                      </a:endParaRPr>
                    </a:p>
                  </a:txBody>
                  <a:tcPr marT="15999" marB="0" anchor="ctr"/>
                </a:tc>
                <a:tc>
                  <a:txBody>
                    <a:bodyPr/>
                    <a:lstStyle/>
                    <a:p>
                      <a:pPr algn="r" fontAlgn="ctr"/>
                      <a:r>
                        <a:rPr lang="en-US" sz="2300" b="1" u="none" strike="noStrike">
                          <a:solidFill>
                            <a:srgbClr val="C00000"/>
                          </a:solidFill>
                          <a:effectLst/>
                        </a:rPr>
                        <a:t>7,772</a:t>
                      </a:r>
                      <a:endParaRPr lang="en-US" sz="2300" b="1" i="0" u="none" strike="noStrike">
                        <a:solidFill>
                          <a:srgbClr val="C00000"/>
                        </a:solidFill>
                        <a:effectLst/>
                        <a:latin typeface="Calibri" panose="020F0502020204030204" pitchFamily="34" charset="0"/>
                      </a:endParaRPr>
                    </a:p>
                  </a:txBody>
                  <a:tcPr marT="15999" marB="0" anchor="ctr"/>
                </a:tc>
                <a:extLst>
                  <a:ext uri="{0D108BD9-81ED-4DB2-BD59-A6C34878D82A}">
                    <a16:rowId xmlns:a16="http://schemas.microsoft.com/office/drawing/2014/main" val="3999095099"/>
                  </a:ext>
                </a:extLst>
              </a:tr>
              <a:tr h="0">
                <a:tc>
                  <a:txBody>
                    <a:bodyPr/>
                    <a:lstStyle/>
                    <a:p>
                      <a:pPr algn="l" fontAlgn="b"/>
                      <a:endParaRPr lang="en-US" sz="500" b="0" i="0" u="none" strike="noStrike">
                        <a:solidFill>
                          <a:srgbClr val="000000"/>
                        </a:solidFill>
                        <a:effectLst/>
                        <a:latin typeface="Calibri" panose="020F0502020204030204" pitchFamily="34" charset="0"/>
                      </a:endParaRPr>
                    </a:p>
                  </a:txBody>
                  <a:tcPr marT="15999" marB="0" anchor="b">
                    <a:solidFill>
                      <a:schemeClr val="bg1"/>
                    </a:solidFill>
                  </a:tcPr>
                </a:tc>
                <a:tc>
                  <a:txBody>
                    <a:bodyPr/>
                    <a:lstStyle/>
                    <a:p>
                      <a:pPr algn="l" fontAlgn="b"/>
                      <a:endParaRPr lang="en-US" sz="500" b="0" i="1" u="none" strike="noStrike">
                        <a:solidFill>
                          <a:srgbClr val="000000"/>
                        </a:solidFill>
                        <a:effectLst/>
                        <a:latin typeface="Calibri" panose="020F0502020204030204" pitchFamily="34" charset="0"/>
                      </a:endParaRPr>
                    </a:p>
                  </a:txBody>
                  <a:tcPr marT="15999" marB="0" anchor="b">
                    <a:solidFill>
                      <a:schemeClr val="bg1"/>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T="15999" marB="0" anchor="b">
                    <a:solidFill>
                      <a:schemeClr val="accent2"/>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T="15999" marB="0" anchor="b">
                    <a:solidFill>
                      <a:schemeClr val="bg1"/>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T="15999" marB="0" anchor="b">
                    <a:solidFill>
                      <a:schemeClr val="bg1"/>
                    </a:solidFill>
                  </a:tcPr>
                </a:tc>
                <a:tc>
                  <a:txBody>
                    <a:bodyPr/>
                    <a:lstStyle/>
                    <a:p>
                      <a:pPr algn="l" fontAlgn="b"/>
                      <a:endParaRPr lang="en-US" sz="500" b="0" i="0" u="none" strike="noStrike">
                        <a:solidFill>
                          <a:srgbClr val="000000"/>
                        </a:solidFill>
                        <a:effectLst/>
                        <a:latin typeface="Calibri" panose="020F0502020204030204" pitchFamily="34" charset="0"/>
                      </a:endParaRPr>
                    </a:p>
                  </a:txBody>
                  <a:tcPr marT="15999" marB="0" anchor="b">
                    <a:solidFill>
                      <a:schemeClr val="bg1"/>
                    </a:solidFill>
                  </a:tcPr>
                </a:tc>
                <a:extLst>
                  <a:ext uri="{0D108BD9-81ED-4DB2-BD59-A6C34878D82A}">
                    <a16:rowId xmlns:a16="http://schemas.microsoft.com/office/drawing/2014/main" val="661184915"/>
                  </a:ext>
                </a:extLst>
              </a:tr>
              <a:tr h="383976">
                <a:tc>
                  <a:txBody>
                    <a:bodyPr/>
                    <a:lstStyle/>
                    <a:p>
                      <a:pPr algn="l" fontAlgn="ctr"/>
                      <a:endParaRPr lang="en-US" sz="2300" b="0" i="0" u="none" strike="noStrike">
                        <a:solidFill>
                          <a:srgbClr val="000000"/>
                        </a:solidFill>
                        <a:effectLst/>
                        <a:latin typeface="Calibri" panose="020F0502020204030204" pitchFamily="34" charset="0"/>
                      </a:endParaRPr>
                    </a:p>
                  </a:txBody>
                  <a:tcPr marT="15999" marB="0" anchor="ctr"/>
                </a:tc>
                <a:tc>
                  <a:txBody>
                    <a:bodyPr/>
                    <a:lstStyle/>
                    <a:p>
                      <a:pPr algn="l" fontAlgn="ctr"/>
                      <a:r>
                        <a:rPr lang="en-US" sz="2300" b="1" i="1" u="none" strike="noStrike">
                          <a:effectLst/>
                        </a:rPr>
                        <a:t>Spring 2020</a:t>
                      </a:r>
                      <a:endParaRPr lang="en-US" sz="2300" b="1" i="1" u="none" strike="noStrike">
                        <a:solidFill>
                          <a:srgbClr val="000000"/>
                        </a:solidFill>
                        <a:effectLst/>
                        <a:latin typeface="Calibri" panose="020F0502020204030204" pitchFamily="34" charset="0"/>
                      </a:endParaRPr>
                    </a:p>
                  </a:txBody>
                  <a:tcPr marT="15999" marB="0" anchor="ctr"/>
                </a:tc>
                <a:tc>
                  <a:txBody>
                    <a:bodyPr/>
                    <a:lstStyle/>
                    <a:p>
                      <a:pPr algn="l" fontAlgn="ctr"/>
                      <a:endParaRPr lang="en-US" sz="2300" b="1" i="0" u="none" strike="noStrike">
                        <a:solidFill>
                          <a:srgbClr val="000000"/>
                        </a:solidFill>
                        <a:effectLst/>
                        <a:latin typeface="Calibri" panose="020F0502020204030204" pitchFamily="34" charset="0"/>
                      </a:endParaRPr>
                    </a:p>
                  </a:txBody>
                  <a:tcPr marT="15999" marB="0" anchor="ctr">
                    <a:solidFill>
                      <a:schemeClr val="accent2"/>
                    </a:solidFill>
                  </a:tcPr>
                </a:tc>
                <a:tc>
                  <a:txBody>
                    <a:bodyPr/>
                    <a:lstStyle/>
                    <a:p>
                      <a:pPr algn="l" fontAlgn="ctr"/>
                      <a:r>
                        <a:rPr lang="en-US" sz="2300" b="1" u="none" strike="noStrike">
                          <a:effectLst/>
                        </a:rPr>
                        <a:t>Spring 2021</a:t>
                      </a:r>
                      <a:endParaRPr lang="en-US" sz="2300" b="1" i="0" u="none" strike="noStrike">
                        <a:solidFill>
                          <a:srgbClr val="000000"/>
                        </a:solidFill>
                        <a:effectLst/>
                        <a:latin typeface="Calibri" panose="020F0502020204030204" pitchFamily="34" charset="0"/>
                      </a:endParaRPr>
                    </a:p>
                  </a:txBody>
                  <a:tcPr marT="15999" marB="0" anchor="ctr"/>
                </a:tc>
                <a:tc>
                  <a:txBody>
                    <a:bodyPr/>
                    <a:lstStyle/>
                    <a:p>
                      <a:pPr algn="l" fontAlgn="ctr"/>
                      <a:r>
                        <a:rPr lang="en-US" sz="2300" b="1" u="none" strike="noStrike">
                          <a:effectLst/>
                        </a:rPr>
                        <a:t>Spring 2022</a:t>
                      </a:r>
                      <a:endParaRPr lang="en-US" sz="2300" b="1" i="0" u="none" strike="noStrike">
                        <a:solidFill>
                          <a:srgbClr val="000000"/>
                        </a:solidFill>
                        <a:effectLst/>
                        <a:latin typeface="Calibri" panose="020F0502020204030204" pitchFamily="34" charset="0"/>
                      </a:endParaRPr>
                    </a:p>
                  </a:txBody>
                  <a:tcPr marT="15999" marB="0" anchor="ctr"/>
                </a:tc>
                <a:tc>
                  <a:txBody>
                    <a:bodyPr/>
                    <a:lstStyle/>
                    <a:p>
                      <a:pPr algn="l" fontAlgn="b"/>
                      <a:endParaRPr lang="en-US" sz="2300" b="1" i="0" u="none" strike="noStrike">
                        <a:solidFill>
                          <a:srgbClr val="000000"/>
                        </a:solidFill>
                        <a:effectLst/>
                        <a:latin typeface="Calibri" panose="020F0502020204030204" pitchFamily="34" charset="0"/>
                      </a:endParaRPr>
                    </a:p>
                  </a:txBody>
                  <a:tcPr marT="15999" marB="0" anchor="b">
                    <a:solidFill>
                      <a:schemeClr val="bg1"/>
                    </a:solidFill>
                  </a:tcPr>
                </a:tc>
                <a:extLst>
                  <a:ext uri="{0D108BD9-81ED-4DB2-BD59-A6C34878D82A}">
                    <a16:rowId xmlns:a16="http://schemas.microsoft.com/office/drawing/2014/main" val="4292024446"/>
                  </a:ext>
                </a:extLst>
              </a:tr>
              <a:tr h="383976">
                <a:tc>
                  <a:txBody>
                    <a:bodyPr/>
                    <a:lstStyle/>
                    <a:p>
                      <a:pPr algn="l" fontAlgn="ctr"/>
                      <a:r>
                        <a:rPr lang="en-US" sz="2300" u="none" strike="noStrike">
                          <a:effectLst/>
                        </a:rPr>
                        <a:t>New</a:t>
                      </a:r>
                      <a:endParaRPr lang="en-US" sz="2300" b="1" i="0" u="none" strike="noStrike">
                        <a:solidFill>
                          <a:srgbClr val="000000"/>
                        </a:solidFill>
                        <a:effectLst/>
                        <a:latin typeface="Calibri" panose="020F0502020204030204" pitchFamily="34" charset="0"/>
                      </a:endParaRPr>
                    </a:p>
                  </a:txBody>
                  <a:tcPr marT="15999" marB="0" anchor="ctr"/>
                </a:tc>
                <a:tc>
                  <a:txBody>
                    <a:bodyPr/>
                    <a:lstStyle/>
                    <a:p>
                      <a:pPr algn="r" fontAlgn="ctr"/>
                      <a:r>
                        <a:rPr lang="en-US" sz="2300" i="1" u="none" strike="noStrike">
                          <a:effectLst/>
                        </a:rPr>
                        <a:t>756</a:t>
                      </a:r>
                      <a:endParaRPr lang="en-US" sz="2300" b="0" i="1" u="none" strike="noStrike">
                        <a:solidFill>
                          <a:srgbClr val="000000"/>
                        </a:solidFill>
                        <a:effectLst/>
                        <a:latin typeface="Calibri" panose="020F0502020204030204" pitchFamily="34" charset="0"/>
                      </a:endParaRPr>
                    </a:p>
                  </a:txBody>
                  <a:tcPr marT="15999" marB="0" anchor="ctr"/>
                </a:tc>
                <a:tc>
                  <a:txBody>
                    <a:bodyPr/>
                    <a:lstStyle/>
                    <a:p>
                      <a:pPr algn="l" fontAlgn="ctr"/>
                      <a:endParaRPr lang="en-US" sz="2300" b="0" i="0" u="none" strike="noStrike">
                        <a:solidFill>
                          <a:srgbClr val="00B050"/>
                        </a:solidFill>
                        <a:effectLst/>
                        <a:latin typeface="Calibri" panose="020F0502020204030204" pitchFamily="34" charset="0"/>
                      </a:endParaRPr>
                    </a:p>
                  </a:txBody>
                  <a:tcPr marT="15999" marB="0" anchor="ctr">
                    <a:solidFill>
                      <a:schemeClr val="accent2"/>
                    </a:solidFill>
                  </a:tcPr>
                </a:tc>
                <a:tc>
                  <a:txBody>
                    <a:bodyPr/>
                    <a:lstStyle/>
                    <a:p>
                      <a:pPr algn="r" fontAlgn="ctr"/>
                      <a:r>
                        <a:rPr lang="en-US" sz="2300" u="none" strike="noStrike">
                          <a:solidFill>
                            <a:srgbClr val="C00000"/>
                          </a:solidFill>
                          <a:effectLst/>
                        </a:rPr>
                        <a:t>516</a:t>
                      </a:r>
                      <a:endParaRPr lang="en-US" sz="2300" b="0" i="0" u="none" strike="noStrike">
                        <a:solidFill>
                          <a:srgbClr val="C00000"/>
                        </a:solidFill>
                        <a:effectLst/>
                        <a:latin typeface="Calibri" panose="020F0502020204030204" pitchFamily="34" charset="0"/>
                      </a:endParaRPr>
                    </a:p>
                  </a:txBody>
                  <a:tcPr marT="15999" marB="0" anchor="ctr"/>
                </a:tc>
                <a:tc>
                  <a:txBody>
                    <a:bodyPr/>
                    <a:lstStyle/>
                    <a:p>
                      <a:pPr algn="r" fontAlgn="b"/>
                      <a:r>
                        <a:rPr lang="en-US" sz="2300" b="1" u="none" strike="noStrike">
                          <a:solidFill>
                            <a:srgbClr val="00B050"/>
                          </a:solidFill>
                          <a:effectLst/>
                        </a:rPr>
                        <a:t>554</a:t>
                      </a:r>
                      <a:endParaRPr lang="en-US" sz="2300" b="1" i="0" u="none" strike="noStrike">
                        <a:solidFill>
                          <a:srgbClr val="00B050"/>
                        </a:solidFill>
                        <a:effectLst/>
                        <a:latin typeface="Calibri" panose="020F0502020204030204" pitchFamily="34" charset="0"/>
                      </a:endParaRPr>
                    </a:p>
                  </a:txBody>
                  <a:tcPr marT="15999" marB="0" anchor="b"/>
                </a:tc>
                <a:tc>
                  <a:txBody>
                    <a:bodyPr/>
                    <a:lstStyle/>
                    <a:p>
                      <a:pPr algn="l" fontAlgn="b"/>
                      <a:endParaRPr lang="en-US" sz="2300" b="0" i="0" u="none" strike="noStrike">
                        <a:solidFill>
                          <a:srgbClr val="000000"/>
                        </a:solidFill>
                        <a:effectLst/>
                        <a:latin typeface="Calibri" panose="020F0502020204030204" pitchFamily="34" charset="0"/>
                      </a:endParaRPr>
                    </a:p>
                  </a:txBody>
                  <a:tcPr marT="15999" marB="0" anchor="b">
                    <a:solidFill>
                      <a:schemeClr val="bg1"/>
                    </a:solidFill>
                  </a:tcPr>
                </a:tc>
                <a:extLst>
                  <a:ext uri="{0D108BD9-81ED-4DB2-BD59-A6C34878D82A}">
                    <a16:rowId xmlns:a16="http://schemas.microsoft.com/office/drawing/2014/main" val="1177140507"/>
                  </a:ext>
                </a:extLst>
              </a:tr>
              <a:tr h="383976">
                <a:tc>
                  <a:txBody>
                    <a:bodyPr/>
                    <a:lstStyle/>
                    <a:p>
                      <a:pPr algn="l" fontAlgn="ctr"/>
                      <a:r>
                        <a:rPr lang="en-US" sz="2300" u="none" strike="noStrike">
                          <a:effectLst/>
                        </a:rPr>
                        <a:t>Continuing</a:t>
                      </a:r>
                      <a:endParaRPr lang="en-US" sz="2300" b="1" i="0" u="none" strike="noStrike">
                        <a:solidFill>
                          <a:srgbClr val="000000"/>
                        </a:solidFill>
                        <a:effectLst/>
                        <a:latin typeface="Calibri" panose="020F0502020204030204" pitchFamily="34" charset="0"/>
                      </a:endParaRPr>
                    </a:p>
                  </a:txBody>
                  <a:tcPr marT="15999" marB="0" anchor="ctr"/>
                </a:tc>
                <a:tc>
                  <a:txBody>
                    <a:bodyPr/>
                    <a:lstStyle/>
                    <a:p>
                      <a:pPr algn="r" fontAlgn="ctr"/>
                      <a:r>
                        <a:rPr lang="en-US" sz="2300" i="1" u="none" strike="noStrike">
                          <a:effectLst/>
                        </a:rPr>
                        <a:t>6,631</a:t>
                      </a:r>
                      <a:endParaRPr lang="en-US" sz="2300" b="0" i="1" u="none" strike="noStrike">
                        <a:solidFill>
                          <a:srgbClr val="000000"/>
                        </a:solidFill>
                        <a:effectLst/>
                        <a:latin typeface="Calibri" panose="020F0502020204030204" pitchFamily="34" charset="0"/>
                      </a:endParaRPr>
                    </a:p>
                  </a:txBody>
                  <a:tcPr marT="15999" marB="0" anchor="ctr"/>
                </a:tc>
                <a:tc>
                  <a:txBody>
                    <a:bodyPr/>
                    <a:lstStyle/>
                    <a:p>
                      <a:pPr algn="l" fontAlgn="ctr"/>
                      <a:endParaRPr lang="en-US" sz="2300" b="0" i="0" u="none" strike="noStrike">
                        <a:solidFill>
                          <a:srgbClr val="000000"/>
                        </a:solidFill>
                        <a:effectLst/>
                        <a:latin typeface="Calibri" panose="020F0502020204030204" pitchFamily="34" charset="0"/>
                      </a:endParaRPr>
                    </a:p>
                  </a:txBody>
                  <a:tcPr marT="15999" marB="0" anchor="ctr">
                    <a:solidFill>
                      <a:schemeClr val="accent2"/>
                    </a:solidFill>
                  </a:tcPr>
                </a:tc>
                <a:tc>
                  <a:txBody>
                    <a:bodyPr/>
                    <a:lstStyle/>
                    <a:p>
                      <a:pPr algn="r" fontAlgn="ctr"/>
                      <a:r>
                        <a:rPr lang="en-US" sz="2300" u="none" strike="noStrike">
                          <a:solidFill>
                            <a:srgbClr val="C00000"/>
                          </a:solidFill>
                          <a:effectLst/>
                        </a:rPr>
                        <a:t>6,075</a:t>
                      </a:r>
                      <a:endParaRPr lang="en-US" sz="2300" b="0" i="0" u="none" strike="noStrike">
                        <a:solidFill>
                          <a:srgbClr val="C00000"/>
                        </a:solidFill>
                        <a:effectLst/>
                        <a:latin typeface="Calibri" panose="020F0502020204030204" pitchFamily="34" charset="0"/>
                      </a:endParaRPr>
                    </a:p>
                  </a:txBody>
                  <a:tcPr marT="15999" marB="0" anchor="ctr"/>
                </a:tc>
                <a:tc>
                  <a:txBody>
                    <a:bodyPr/>
                    <a:lstStyle/>
                    <a:p>
                      <a:pPr algn="r" fontAlgn="b"/>
                      <a:r>
                        <a:rPr lang="en-US" sz="2300" u="none" strike="noStrike">
                          <a:solidFill>
                            <a:srgbClr val="C00000"/>
                          </a:solidFill>
                          <a:effectLst/>
                        </a:rPr>
                        <a:t>5,614</a:t>
                      </a:r>
                      <a:endParaRPr lang="en-US" sz="2300" b="0" i="0" u="none" strike="noStrike">
                        <a:solidFill>
                          <a:srgbClr val="C00000"/>
                        </a:solidFill>
                        <a:effectLst/>
                        <a:latin typeface="Calibri" panose="020F0502020204030204" pitchFamily="34" charset="0"/>
                      </a:endParaRPr>
                    </a:p>
                  </a:txBody>
                  <a:tcPr marT="15999" marB="0" anchor="b"/>
                </a:tc>
                <a:tc>
                  <a:txBody>
                    <a:bodyPr/>
                    <a:lstStyle/>
                    <a:p>
                      <a:pPr algn="l" fontAlgn="b"/>
                      <a:endParaRPr lang="en-US" sz="2300" b="0" i="0" u="none" strike="noStrike">
                        <a:solidFill>
                          <a:srgbClr val="000000"/>
                        </a:solidFill>
                        <a:effectLst/>
                        <a:latin typeface="Calibri" panose="020F0502020204030204" pitchFamily="34" charset="0"/>
                      </a:endParaRPr>
                    </a:p>
                  </a:txBody>
                  <a:tcPr marT="15999" marB="0" anchor="b">
                    <a:solidFill>
                      <a:schemeClr val="bg1"/>
                    </a:solidFill>
                  </a:tcPr>
                </a:tc>
                <a:extLst>
                  <a:ext uri="{0D108BD9-81ED-4DB2-BD59-A6C34878D82A}">
                    <a16:rowId xmlns:a16="http://schemas.microsoft.com/office/drawing/2014/main" val="52664180"/>
                  </a:ext>
                </a:extLst>
              </a:tr>
              <a:tr h="383976">
                <a:tc>
                  <a:txBody>
                    <a:bodyPr/>
                    <a:lstStyle/>
                    <a:p>
                      <a:pPr algn="l" fontAlgn="ctr"/>
                      <a:r>
                        <a:rPr lang="en-US" sz="2300" u="none" strike="noStrike">
                          <a:effectLst/>
                        </a:rPr>
                        <a:t>Returning</a:t>
                      </a:r>
                      <a:endParaRPr lang="en-US" sz="2300" b="1" i="0" u="none" strike="noStrike">
                        <a:solidFill>
                          <a:srgbClr val="000000"/>
                        </a:solidFill>
                        <a:effectLst/>
                        <a:latin typeface="Calibri" panose="020F0502020204030204" pitchFamily="34" charset="0"/>
                      </a:endParaRPr>
                    </a:p>
                  </a:txBody>
                  <a:tcPr marT="15999" marB="0" anchor="ctr"/>
                </a:tc>
                <a:tc>
                  <a:txBody>
                    <a:bodyPr/>
                    <a:lstStyle/>
                    <a:p>
                      <a:pPr algn="r" fontAlgn="ctr"/>
                      <a:r>
                        <a:rPr lang="en-US" sz="2300" i="1" u="none" strike="noStrike">
                          <a:effectLst/>
                        </a:rPr>
                        <a:t>1,270</a:t>
                      </a:r>
                      <a:endParaRPr lang="en-US" sz="2300" b="0" i="1" u="none" strike="noStrike">
                        <a:solidFill>
                          <a:srgbClr val="000000"/>
                        </a:solidFill>
                        <a:effectLst/>
                        <a:latin typeface="Calibri" panose="020F0502020204030204" pitchFamily="34" charset="0"/>
                      </a:endParaRPr>
                    </a:p>
                  </a:txBody>
                  <a:tcPr marT="15999" marB="0" anchor="ctr"/>
                </a:tc>
                <a:tc>
                  <a:txBody>
                    <a:bodyPr/>
                    <a:lstStyle/>
                    <a:p>
                      <a:pPr algn="l" fontAlgn="ctr"/>
                      <a:endParaRPr lang="en-US" sz="2300" b="0" i="0" u="none" strike="noStrike">
                        <a:solidFill>
                          <a:srgbClr val="FF0000"/>
                        </a:solidFill>
                        <a:effectLst/>
                        <a:latin typeface="Calibri" panose="020F0502020204030204" pitchFamily="34" charset="0"/>
                      </a:endParaRPr>
                    </a:p>
                  </a:txBody>
                  <a:tcPr marT="15999" marB="0" anchor="ctr">
                    <a:solidFill>
                      <a:schemeClr val="accent2"/>
                    </a:solidFill>
                  </a:tcPr>
                </a:tc>
                <a:tc>
                  <a:txBody>
                    <a:bodyPr/>
                    <a:lstStyle/>
                    <a:p>
                      <a:pPr algn="r" fontAlgn="ctr"/>
                      <a:r>
                        <a:rPr lang="en-US" sz="2300" u="none" strike="noStrike">
                          <a:solidFill>
                            <a:srgbClr val="C00000"/>
                          </a:solidFill>
                          <a:effectLst/>
                        </a:rPr>
                        <a:t>1,203</a:t>
                      </a:r>
                      <a:endParaRPr lang="en-US" sz="2300" b="0" i="0" u="none" strike="noStrike">
                        <a:solidFill>
                          <a:srgbClr val="C00000"/>
                        </a:solidFill>
                        <a:effectLst/>
                        <a:latin typeface="Calibri" panose="020F0502020204030204" pitchFamily="34" charset="0"/>
                      </a:endParaRPr>
                    </a:p>
                  </a:txBody>
                  <a:tcPr marT="15999" marB="0" anchor="ctr"/>
                </a:tc>
                <a:tc>
                  <a:txBody>
                    <a:bodyPr/>
                    <a:lstStyle/>
                    <a:p>
                      <a:pPr algn="r" fontAlgn="b"/>
                      <a:r>
                        <a:rPr lang="en-US" sz="2300" u="none" strike="noStrike">
                          <a:solidFill>
                            <a:srgbClr val="C00000"/>
                          </a:solidFill>
                          <a:effectLst/>
                        </a:rPr>
                        <a:t>1,027</a:t>
                      </a:r>
                      <a:endParaRPr lang="en-US" sz="2300" b="0" i="0" u="none" strike="noStrike">
                        <a:solidFill>
                          <a:srgbClr val="C00000"/>
                        </a:solidFill>
                        <a:effectLst/>
                        <a:latin typeface="Calibri" panose="020F0502020204030204" pitchFamily="34" charset="0"/>
                      </a:endParaRPr>
                    </a:p>
                  </a:txBody>
                  <a:tcPr marT="15999" marB="0" anchor="b"/>
                </a:tc>
                <a:tc>
                  <a:txBody>
                    <a:bodyPr/>
                    <a:lstStyle/>
                    <a:p>
                      <a:pPr algn="l" fontAlgn="b"/>
                      <a:endParaRPr lang="en-US" sz="2300" b="0" i="0" u="none" strike="noStrike">
                        <a:solidFill>
                          <a:srgbClr val="000000"/>
                        </a:solidFill>
                        <a:effectLst/>
                        <a:latin typeface="Calibri" panose="020F0502020204030204" pitchFamily="34" charset="0"/>
                      </a:endParaRPr>
                    </a:p>
                  </a:txBody>
                  <a:tcPr marT="15999" marB="0" anchor="b">
                    <a:solidFill>
                      <a:schemeClr val="bg1"/>
                    </a:solidFill>
                  </a:tcPr>
                </a:tc>
                <a:extLst>
                  <a:ext uri="{0D108BD9-81ED-4DB2-BD59-A6C34878D82A}">
                    <a16:rowId xmlns:a16="http://schemas.microsoft.com/office/drawing/2014/main" val="3951592593"/>
                  </a:ext>
                </a:extLst>
              </a:tr>
              <a:tr h="383976">
                <a:tc>
                  <a:txBody>
                    <a:bodyPr/>
                    <a:lstStyle/>
                    <a:p>
                      <a:pPr algn="l" fontAlgn="ctr"/>
                      <a:r>
                        <a:rPr lang="en-US" sz="2300" b="1" u="none" strike="noStrike">
                          <a:effectLst/>
                        </a:rPr>
                        <a:t>Total</a:t>
                      </a:r>
                      <a:endParaRPr lang="en-US" sz="2300" b="1" i="0" u="none" strike="noStrike">
                        <a:solidFill>
                          <a:srgbClr val="000000"/>
                        </a:solidFill>
                        <a:effectLst/>
                        <a:latin typeface="Calibri" panose="020F0502020204030204" pitchFamily="34" charset="0"/>
                      </a:endParaRPr>
                    </a:p>
                  </a:txBody>
                  <a:tcPr marT="15999" marB="0" anchor="ctr"/>
                </a:tc>
                <a:tc>
                  <a:txBody>
                    <a:bodyPr/>
                    <a:lstStyle/>
                    <a:p>
                      <a:pPr algn="r" fontAlgn="ctr"/>
                      <a:r>
                        <a:rPr lang="en-US" sz="2300" b="1" i="1" u="none" strike="noStrike">
                          <a:effectLst/>
                        </a:rPr>
                        <a:t>8,657</a:t>
                      </a:r>
                      <a:endParaRPr lang="en-US" sz="2300" b="1" i="1" u="none" strike="noStrike">
                        <a:solidFill>
                          <a:srgbClr val="000000"/>
                        </a:solidFill>
                        <a:effectLst/>
                        <a:latin typeface="Calibri" panose="020F0502020204030204" pitchFamily="34" charset="0"/>
                      </a:endParaRPr>
                    </a:p>
                  </a:txBody>
                  <a:tcPr marT="15999" marB="0" anchor="ctr"/>
                </a:tc>
                <a:tc>
                  <a:txBody>
                    <a:bodyPr/>
                    <a:lstStyle/>
                    <a:p>
                      <a:pPr algn="l" fontAlgn="ctr"/>
                      <a:endParaRPr lang="en-US" sz="2300" b="1" i="0" u="none" strike="noStrike">
                        <a:solidFill>
                          <a:srgbClr val="000000"/>
                        </a:solidFill>
                        <a:effectLst/>
                        <a:latin typeface="Calibri" panose="020F0502020204030204" pitchFamily="34" charset="0"/>
                      </a:endParaRPr>
                    </a:p>
                  </a:txBody>
                  <a:tcPr marT="15999" marB="0" anchor="ctr">
                    <a:solidFill>
                      <a:schemeClr val="accent2"/>
                    </a:solidFill>
                  </a:tcPr>
                </a:tc>
                <a:tc>
                  <a:txBody>
                    <a:bodyPr/>
                    <a:lstStyle/>
                    <a:p>
                      <a:pPr algn="r" fontAlgn="ctr"/>
                      <a:r>
                        <a:rPr lang="en-US" sz="2300" b="1" u="none" strike="noStrike">
                          <a:solidFill>
                            <a:srgbClr val="C00000"/>
                          </a:solidFill>
                          <a:effectLst/>
                        </a:rPr>
                        <a:t>7,794</a:t>
                      </a:r>
                      <a:endParaRPr lang="en-US" sz="2300" b="1" i="0" u="none" strike="noStrike">
                        <a:solidFill>
                          <a:srgbClr val="C00000"/>
                        </a:solidFill>
                        <a:effectLst/>
                        <a:latin typeface="Calibri" panose="020F0502020204030204" pitchFamily="34" charset="0"/>
                      </a:endParaRPr>
                    </a:p>
                  </a:txBody>
                  <a:tcPr marT="15999" marB="0" anchor="ctr"/>
                </a:tc>
                <a:tc>
                  <a:txBody>
                    <a:bodyPr/>
                    <a:lstStyle/>
                    <a:p>
                      <a:pPr algn="r" fontAlgn="ctr"/>
                      <a:r>
                        <a:rPr lang="en-US" sz="2300" b="1" u="none" strike="noStrike">
                          <a:solidFill>
                            <a:srgbClr val="C00000"/>
                          </a:solidFill>
                          <a:effectLst/>
                        </a:rPr>
                        <a:t>7,195</a:t>
                      </a:r>
                      <a:endParaRPr lang="en-US" sz="2300" b="1" i="0" u="none" strike="noStrike">
                        <a:solidFill>
                          <a:srgbClr val="C00000"/>
                        </a:solidFill>
                        <a:effectLst/>
                        <a:latin typeface="Calibri" panose="020F0502020204030204" pitchFamily="34" charset="0"/>
                      </a:endParaRPr>
                    </a:p>
                  </a:txBody>
                  <a:tcPr marT="15999" marB="0" anchor="ctr"/>
                </a:tc>
                <a:tc>
                  <a:txBody>
                    <a:bodyPr/>
                    <a:lstStyle/>
                    <a:p>
                      <a:pPr algn="l" fontAlgn="b"/>
                      <a:endParaRPr lang="en-US" sz="2300" b="0" i="0" u="none" strike="noStrike">
                        <a:solidFill>
                          <a:srgbClr val="000000"/>
                        </a:solidFill>
                        <a:effectLst/>
                        <a:latin typeface="Calibri" panose="020F0502020204030204" pitchFamily="34" charset="0"/>
                      </a:endParaRPr>
                    </a:p>
                  </a:txBody>
                  <a:tcPr marT="15999" marB="0" anchor="b">
                    <a:solidFill>
                      <a:schemeClr val="bg1"/>
                    </a:solidFill>
                  </a:tcPr>
                </a:tc>
                <a:extLst>
                  <a:ext uri="{0D108BD9-81ED-4DB2-BD59-A6C34878D82A}">
                    <a16:rowId xmlns:a16="http://schemas.microsoft.com/office/drawing/2014/main" val="724435869"/>
                  </a:ext>
                </a:extLst>
              </a:tr>
            </a:tbl>
          </a:graphicData>
        </a:graphic>
      </p:graphicFrame>
    </p:spTree>
    <p:extLst>
      <p:ext uri="{BB962C8B-B14F-4D97-AF65-F5344CB8AC3E}">
        <p14:creationId xmlns:p14="http://schemas.microsoft.com/office/powerpoint/2010/main" val="1213621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799CA8-B7F1-4D65-A500-760D5698CB52}"/>
              </a:ext>
            </a:extLst>
          </p:cNvPr>
          <p:cNvSpPr>
            <a:spLocks noGrp="1"/>
          </p:cNvSpPr>
          <p:nvPr>
            <p:ph type="title"/>
          </p:nvPr>
        </p:nvSpPr>
        <p:spPr>
          <a:xfrm>
            <a:off x="834240" y="884091"/>
            <a:ext cx="9144000" cy="1344168"/>
          </a:xfrm>
        </p:spPr>
        <p:txBody>
          <a:bodyPr/>
          <a:lstStyle/>
          <a:p>
            <a:r>
              <a:rPr lang="en-US"/>
              <a:t>Your Curriculum Team: </a:t>
            </a:r>
          </a:p>
        </p:txBody>
      </p:sp>
      <p:graphicFrame>
        <p:nvGraphicFramePr>
          <p:cNvPr id="6" name="Content Placeholder 5">
            <a:extLst>
              <a:ext uri="{FF2B5EF4-FFF2-40B4-BE49-F238E27FC236}">
                <a16:creationId xmlns:a16="http://schemas.microsoft.com/office/drawing/2014/main" id="{F57FA24A-FEA9-433A-B760-E8F0BA018E5F}"/>
              </a:ext>
            </a:extLst>
          </p:cNvPr>
          <p:cNvGraphicFramePr>
            <a:graphicFrameLocks noGrp="1"/>
          </p:cNvGraphicFramePr>
          <p:nvPr>
            <p:ph idx="1"/>
            <p:extLst>
              <p:ext uri="{D42A27DB-BD31-4B8C-83A1-F6EECF244321}">
                <p14:modId xmlns:p14="http://schemas.microsoft.com/office/powerpoint/2010/main" val="1094589854"/>
              </p:ext>
            </p:extLst>
          </p:nvPr>
        </p:nvGraphicFramePr>
        <p:xfrm>
          <a:off x="1262130" y="1632495"/>
          <a:ext cx="8416343" cy="3833803"/>
        </p:xfrm>
        <a:graphic>
          <a:graphicData uri="http://schemas.openxmlformats.org/drawingml/2006/table">
            <a:tbl>
              <a:tblPr/>
              <a:tblGrid>
                <a:gridCol w="4458687">
                  <a:extLst>
                    <a:ext uri="{9D8B030D-6E8A-4147-A177-3AD203B41FA5}">
                      <a16:colId xmlns:a16="http://schemas.microsoft.com/office/drawing/2014/main" val="271441938"/>
                    </a:ext>
                  </a:extLst>
                </a:gridCol>
                <a:gridCol w="3957656">
                  <a:extLst>
                    <a:ext uri="{9D8B030D-6E8A-4147-A177-3AD203B41FA5}">
                      <a16:colId xmlns:a16="http://schemas.microsoft.com/office/drawing/2014/main" val="1318423235"/>
                    </a:ext>
                  </a:extLst>
                </a:gridCol>
              </a:tblGrid>
              <a:tr h="3833803">
                <a:tc>
                  <a:txBody>
                    <a:bodyPr/>
                    <a:lstStyle/>
                    <a:p>
                      <a:pPr algn="ctr"/>
                      <a:r>
                        <a:rPr lang="en-US" sz="1400" b="1" i="0" dirty="0">
                          <a:solidFill>
                            <a:srgbClr val="222222"/>
                          </a:solidFill>
                          <a:effectLst/>
                          <a:latin typeface="Lato"/>
                        </a:rPr>
                        <a:t>14 Voting Members</a:t>
                      </a:r>
                      <a:endParaRPr lang="en-US" sz="1400" b="0" i="0" dirty="0">
                        <a:solidFill>
                          <a:srgbClr val="222222"/>
                        </a:solidFill>
                        <a:effectLst/>
                        <a:latin typeface="Lato"/>
                      </a:endParaRPr>
                    </a:p>
                    <a:p>
                      <a:pPr algn="l">
                        <a:buFont typeface="Arial" panose="020B0604020202020204" pitchFamily="34" charset="0"/>
                        <a:buChar char="•"/>
                      </a:pPr>
                      <a:r>
                        <a:rPr lang="en-US" sz="1400" b="1" dirty="0">
                          <a:solidFill>
                            <a:srgbClr val="222222"/>
                          </a:solidFill>
                          <a:effectLst/>
                          <a:latin typeface="inherit"/>
                        </a:rPr>
                        <a:t>Thalia Bobadilla </a:t>
                      </a:r>
                      <a:r>
                        <a:rPr lang="en-US" sz="1400" dirty="0">
                          <a:solidFill>
                            <a:srgbClr val="222222"/>
                          </a:solidFill>
                          <a:effectLst/>
                          <a:latin typeface="inherit"/>
                        </a:rPr>
                        <a:t>– Arts, Humanities, Communication</a:t>
                      </a:r>
                    </a:p>
                    <a:p>
                      <a:pPr algn="l">
                        <a:buFont typeface="Arial" panose="020B0604020202020204" pitchFamily="34" charset="0"/>
                        <a:buChar char="•"/>
                      </a:pPr>
                      <a:r>
                        <a:rPr lang="en-US" sz="1400" b="1" dirty="0">
                          <a:solidFill>
                            <a:srgbClr val="222222"/>
                          </a:solidFill>
                          <a:effectLst/>
                          <a:latin typeface="inherit"/>
                        </a:rPr>
                        <a:t>Star Louis Steers</a:t>
                      </a:r>
                      <a:r>
                        <a:rPr lang="en-US" sz="1400" dirty="0">
                          <a:solidFill>
                            <a:srgbClr val="222222"/>
                          </a:solidFill>
                          <a:effectLst/>
                          <a:latin typeface="inherit"/>
                        </a:rPr>
                        <a:t>  - Arts, Humanities, Communication</a:t>
                      </a:r>
                    </a:p>
                    <a:p>
                      <a:pPr algn="l">
                        <a:buFont typeface="Arial" panose="020B0604020202020204" pitchFamily="34" charset="0"/>
                        <a:buChar char="•"/>
                      </a:pPr>
                      <a:r>
                        <a:rPr lang="en-US" sz="1400" b="1" dirty="0">
                          <a:solidFill>
                            <a:srgbClr val="222222"/>
                          </a:solidFill>
                          <a:effectLst/>
                          <a:latin typeface="inherit"/>
                        </a:rPr>
                        <a:t>Von Wolf </a:t>
                      </a:r>
                      <a:r>
                        <a:rPr lang="en-US" sz="1400" dirty="0">
                          <a:solidFill>
                            <a:srgbClr val="222222"/>
                          </a:solidFill>
                          <a:effectLst/>
                          <a:latin typeface="inherit"/>
                        </a:rPr>
                        <a:t>- Brentwood Center</a:t>
                      </a:r>
                    </a:p>
                    <a:p>
                      <a:pPr algn="l">
                        <a:buFont typeface="Arial" panose="020B0604020202020204" pitchFamily="34" charset="0"/>
                        <a:buChar char="•"/>
                      </a:pPr>
                      <a:r>
                        <a:rPr lang="en-US" sz="1400" b="1" dirty="0">
                          <a:solidFill>
                            <a:srgbClr val="222222"/>
                          </a:solidFill>
                          <a:effectLst/>
                          <a:latin typeface="inherit"/>
                        </a:rPr>
                        <a:t>Penny Wilkins </a:t>
                      </a:r>
                      <a:r>
                        <a:rPr lang="en-US" sz="1400" dirty="0">
                          <a:solidFill>
                            <a:srgbClr val="222222"/>
                          </a:solidFill>
                          <a:effectLst/>
                          <a:latin typeface="inherit"/>
                        </a:rPr>
                        <a:t>- Business and Management</a:t>
                      </a:r>
                    </a:p>
                    <a:p>
                      <a:pPr algn="l">
                        <a:buFont typeface="Arial" panose="020B0604020202020204" pitchFamily="34" charset="0"/>
                        <a:buChar char="•"/>
                      </a:pPr>
                      <a:r>
                        <a:rPr lang="en-US" sz="1400" b="1" dirty="0">
                          <a:solidFill>
                            <a:srgbClr val="222222"/>
                          </a:solidFill>
                          <a:effectLst/>
                          <a:latin typeface="inherit"/>
                        </a:rPr>
                        <a:t>Vacant</a:t>
                      </a:r>
                      <a:r>
                        <a:rPr lang="en-US" sz="1400" dirty="0">
                          <a:solidFill>
                            <a:srgbClr val="222222"/>
                          </a:solidFill>
                          <a:effectLst/>
                          <a:latin typeface="inherit"/>
                        </a:rPr>
                        <a:t> - Career Technical Education</a:t>
                      </a:r>
                    </a:p>
                    <a:p>
                      <a:pPr algn="l">
                        <a:buFont typeface="Arial" panose="020B0604020202020204" pitchFamily="34" charset="0"/>
                        <a:buChar char="•"/>
                      </a:pPr>
                      <a:r>
                        <a:rPr lang="en-US" sz="1400" dirty="0">
                          <a:solidFill>
                            <a:srgbClr val="222222"/>
                          </a:solidFill>
                          <a:effectLst/>
                          <a:latin typeface="inherit"/>
                        </a:rPr>
                        <a:t> </a:t>
                      </a:r>
                      <a:r>
                        <a:rPr lang="en-US" sz="1400" b="1" dirty="0">
                          <a:solidFill>
                            <a:srgbClr val="222222"/>
                          </a:solidFill>
                          <a:effectLst/>
                          <a:latin typeface="inherit"/>
                        </a:rPr>
                        <a:t>Vacant</a:t>
                      </a:r>
                      <a:r>
                        <a:rPr lang="en-US" sz="1400" dirty="0">
                          <a:solidFill>
                            <a:srgbClr val="222222"/>
                          </a:solidFill>
                          <a:effectLst/>
                          <a:latin typeface="inherit"/>
                        </a:rPr>
                        <a:t>-Counseling</a:t>
                      </a:r>
                    </a:p>
                    <a:p>
                      <a:pPr algn="l">
                        <a:buFont typeface="Arial" panose="020B0604020202020204" pitchFamily="34" charset="0"/>
                        <a:buChar char="•"/>
                      </a:pPr>
                      <a:r>
                        <a:rPr lang="en-US" sz="1400" b="1" dirty="0">
                          <a:solidFill>
                            <a:srgbClr val="222222"/>
                          </a:solidFill>
                          <a:effectLst/>
                          <a:latin typeface="inherit"/>
                        </a:rPr>
                        <a:t>Scott Hubbard </a:t>
                      </a:r>
                      <a:r>
                        <a:rPr lang="en-US" sz="1400" dirty="0">
                          <a:solidFill>
                            <a:srgbClr val="222222"/>
                          </a:solidFill>
                          <a:effectLst/>
                          <a:latin typeface="inherit"/>
                        </a:rPr>
                        <a:t>- Distance Education</a:t>
                      </a:r>
                    </a:p>
                    <a:p>
                      <a:pPr algn="l">
                        <a:buFont typeface="Arial" panose="020B0604020202020204" pitchFamily="34" charset="0"/>
                        <a:buChar char="•"/>
                      </a:pPr>
                      <a:r>
                        <a:rPr lang="en-US" sz="1400" b="1" dirty="0">
                          <a:solidFill>
                            <a:srgbClr val="222222"/>
                          </a:solidFill>
                          <a:effectLst/>
                          <a:latin typeface="inherit"/>
                        </a:rPr>
                        <a:t>George Olgin</a:t>
                      </a:r>
                      <a:r>
                        <a:rPr lang="en-US" sz="1400" dirty="0">
                          <a:solidFill>
                            <a:srgbClr val="222222"/>
                          </a:solidFill>
                          <a:effectLst/>
                          <a:latin typeface="inherit"/>
                        </a:rPr>
                        <a:t> - English</a:t>
                      </a:r>
                    </a:p>
                    <a:p>
                      <a:pPr algn="l">
                        <a:buFont typeface="Arial" panose="020B0604020202020204" pitchFamily="34" charset="0"/>
                        <a:buChar char="•"/>
                      </a:pPr>
                      <a:r>
                        <a:rPr lang="en-US" sz="1400" b="1" dirty="0">
                          <a:solidFill>
                            <a:srgbClr val="222222"/>
                          </a:solidFill>
                          <a:effectLst/>
                          <a:latin typeface="inherit"/>
                        </a:rPr>
                        <a:t>Syed Hussain </a:t>
                      </a:r>
                      <a:r>
                        <a:rPr lang="en-US" sz="1400" dirty="0">
                          <a:solidFill>
                            <a:srgbClr val="222222"/>
                          </a:solidFill>
                          <a:effectLst/>
                          <a:latin typeface="inherit"/>
                        </a:rPr>
                        <a:t>-  Health, Behavioral and Social Sciences</a:t>
                      </a:r>
                    </a:p>
                    <a:p>
                      <a:pPr algn="l">
                        <a:buFont typeface="Arial" panose="020B0604020202020204" pitchFamily="34" charset="0"/>
                        <a:buChar char="•"/>
                      </a:pPr>
                      <a:r>
                        <a:rPr lang="en-US" sz="1400" b="1" dirty="0">
                          <a:solidFill>
                            <a:srgbClr val="222222"/>
                          </a:solidFill>
                          <a:effectLst/>
                          <a:latin typeface="inherit"/>
                        </a:rPr>
                        <a:t>Randi Osburn </a:t>
                      </a:r>
                      <a:r>
                        <a:rPr lang="en-US" sz="1400" dirty="0">
                          <a:solidFill>
                            <a:srgbClr val="222222"/>
                          </a:solidFill>
                          <a:effectLst/>
                          <a:latin typeface="inherit"/>
                        </a:rPr>
                        <a:t>-  Health, Behavioral and Social Sciences</a:t>
                      </a:r>
                    </a:p>
                    <a:p>
                      <a:pPr algn="l">
                        <a:buFont typeface="Arial" panose="020B0604020202020204" pitchFamily="34" charset="0"/>
                        <a:buChar char="•"/>
                      </a:pPr>
                      <a:r>
                        <a:rPr lang="en-US" sz="1400" b="1" dirty="0">
                          <a:solidFill>
                            <a:srgbClr val="222222"/>
                          </a:solidFill>
                          <a:effectLst/>
                          <a:latin typeface="inherit"/>
                        </a:rPr>
                        <a:t>Christina Goff </a:t>
                      </a:r>
                      <a:r>
                        <a:rPr lang="en-US" sz="1400" dirty="0">
                          <a:solidFill>
                            <a:srgbClr val="222222"/>
                          </a:solidFill>
                          <a:effectLst/>
                          <a:latin typeface="inherit"/>
                        </a:rPr>
                        <a:t>- Librarian</a:t>
                      </a:r>
                    </a:p>
                    <a:p>
                      <a:pPr algn="l">
                        <a:buFont typeface="Arial" panose="020B0604020202020204" pitchFamily="34" charset="0"/>
                        <a:buChar char="•"/>
                      </a:pPr>
                      <a:r>
                        <a:rPr lang="en-US" sz="1400" b="1" dirty="0">
                          <a:solidFill>
                            <a:srgbClr val="222222"/>
                          </a:solidFill>
                          <a:effectLst/>
                          <a:latin typeface="inherit"/>
                        </a:rPr>
                        <a:t>Sepideh Daroogheha</a:t>
                      </a:r>
                      <a:r>
                        <a:rPr lang="en-US" sz="1400" dirty="0">
                          <a:solidFill>
                            <a:srgbClr val="222222"/>
                          </a:solidFill>
                          <a:effectLst/>
                          <a:latin typeface="inherit"/>
                        </a:rPr>
                        <a:t> - Mathematics</a:t>
                      </a:r>
                    </a:p>
                    <a:p>
                      <a:pPr algn="l">
                        <a:buFont typeface="Arial" panose="020B0604020202020204" pitchFamily="34" charset="0"/>
                        <a:buChar char="•"/>
                      </a:pPr>
                      <a:r>
                        <a:rPr lang="en-US" sz="1400" b="1" dirty="0">
                          <a:solidFill>
                            <a:srgbClr val="222222"/>
                          </a:solidFill>
                          <a:effectLst/>
                          <a:latin typeface="inherit"/>
                        </a:rPr>
                        <a:t>Tess Shideler </a:t>
                      </a:r>
                      <a:r>
                        <a:rPr lang="en-US" sz="1400" dirty="0">
                          <a:solidFill>
                            <a:srgbClr val="222222"/>
                          </a:solidFill>
                          <a:effectLst/>
                          <a:latin typeface="inherit"/>
                        </a:rPr>
                        <a:t>- Science, Technology, Engineering and Math</a:t>
                      </a:r>
                    </a:p>
                    <a:p>
                      <a:pPr algn="l">
                        <a:buFont typeface="Arial" panose="020B0604020202020204" pitchFamily="34" charset="0"/>
                        <a:buChar char="•"/>
                      </a:pPr>
                      <a:r>
                        <a:rPr lang="en-US" sz="1400" b="1" dirty="0">
                          <a:solidFill>
                            <a:srgbClr val="222222"/>
                          </a:solidFill>
                          <a:effectLst/>
                          <a:latin typeface="inherit"/>
                        </a:rPr>
                        <a:t>Girlie Sison </a:t>
                      </a:r>
                      <a:r>
                        <a:rPr lang="en-US" sz="1400" dirty="0">
                          <a:solidFill>
                            <a:srgbClr val="222222"/>
                          </a:solidFill>
                          <a:effectLst/>
                          <a:latin typeface="inherit"/>
                        </a:rPr>
                        <a:t>- Science, Technology, Engineering and Math</a:t>
                      </a:r>
                    </a:p>
                  </a:txBody>
                  <a:tcPr marL="59336" marR="59336" marT="29669" marB="29669">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fontAlgn="t"/>
                      <a:r>
                        <a:rPr lang="en-US" sz="1400" b="1" i="0" dirty="0">
                          <a:solidFill>
                            <a:srgbClr val="222222"/>
                          </a:solidFill>
                          <a:effectLst/>
                          <a:latin typeface="Lato"/>
                        </a:rPr>
                        <a:t>Resource Members</a:t>
                      </a:r>
                      <a:endParaRPr lang="en-US" sz="1400" b="0" i="0" dirty="0">
                        <a:solidFill>
                          <a:srgbClr val="222222"/>
                        </a:solidFill>
                        <a:effectLst/>
                        <a:latin typeface="Lato"/>
                      </a:endParaRPr>
                    </a:p>
                    <a:p>
                      <a:pPr algn="l" fontAlgn="t">
                        <a:buFont typeface="Arial" panose="020B0604020202020204" pitchFamily="34" charset="0"/>
                        <a:buChar char="•"/>
                      </a:pPr>
                      <a:r>
                        <a:rPr lang="en-US" sz="1400" b="1" dirty="0">
                          <a:solidFill>
                            <a:srgbClr val="222222"/>
                          </a:solidFill>
                          <a:effectLst/>
                          <a:latin typeface="inherit"/>
                        </a:rPr>
                        <a:t>Natalie Hannum </a:t>
                      </a:r>
                      <a:r>
                        <a:rPr lang="en-US" sz="1400" dirty="0">
                          <a:solidFill>
                            <a:srgbClr val="222222"/>
                          </a:solidFill>
                          <a:effectLst/>
                          <a:latin typeface="inherit"/>
                        </a:rPr>
                        <a:t>- Vice President of Instruction </a:t>
                      </a:r>
                    </a:p>
                    <a:p>
                      <a:pPr algn="l" fontAlgn="t">
                        <a:buFont typeface="Arial" panose="020B0604020202020204" pitchFamily="34" charset="0"/>
                        <a:buChar char="•"/>
                      </a:pPr>
                      <a:r>
                        <a:rPr lang="en-US" sz="1400" b="1" dirty="0">
                          <a:solidFill>
                            <a:srgbClr val="222222"/>
                          </a:solidFill>
                          <a:effectLst/>
                          <a:latin typeface="inherit"/>
                        </a:rPr>
                        <a:t>Dennis Franco </a:t>
                      </a:r>
                      <a:r>
                        <a:rPr lang="en-US" sz="1400" dirty="0">
                          <a:solidFill>
                            <a:srgbClr val="222222"/>
                          </a:solidFill>
                          <a:effectLst/>
                          <a:latin typeface="inherit"/>
                        </a:rPr>
                        <a:t>- Dean, Instruction, Interim</a:t>
                      </a:r>
                    </a:p>
                    <a:p>
                      <a:pPr algn="l" fontAlgn="t">
                        <a:buFont typeface="Arial" panose="020B0604020202020204" pitchFamily="34" charset="0"/>
                        <a:buChar char="•"/>
                      </a:pPr>
                      <a:r>
                        <a:rPr lang="en-US" sz="1400" b="1" dirty="0">
                          <a:solidFill>
                            <a:srgbClr val="222222"/>
                          </a:solidFill>
                          <a:effectLst/>
                          <a:latin typeface="inherit"/>
                        </a:rPr>
                        <a:t>Ryan Pedersen </a:t>
                      </a:r>
                      <a:r>
                        <a:rPr lang="en-US" sz="1400" dirty="0">
                          <a:solidFill>
                            <a:srgbClr val="222222"/>
                          </a:solidFill>
                          <a:effectLst/>
                          <a:latin typeface="inherit"/>
                        </a:rPr>
                        <a:t>- Dean, Instruction</a:t>
                      </a:r>
                    </a:p>
                    <a:p>
                      <a:pPr algn="l" fontAlgn="t">
                        <a:buFont typeface="Arial" panose="020B0604020202020204" pitchFamily="34" charset="0"/>
                        <a:buChar char="•"/>
                      </a:pPr>
                      <a:r>
                        <a:rPr lang="en-US" sz="1400" b="1" dirty="0">
                          <a:solidFill>
                            <a:srgbClr val="222222"/>
                          </a:solidFill>
                          <a:effectLst/>
                          <a:latin typeface="inherit"/>
                        </a:rPr>
                        <a:t>Aprill Nogarr </a:t>
                      </a:r>
                      <a:r>
                        <a:rPr lang="en-US" sz="1400" dirty="0">
                          <a:solidFill>
                            <a:srgbClr val="222222"/>
                          </a:solidFill>
                          <a:effectLst/>
                          <a:latin typeface="inherit"/>
                        </a:rPr>
                        <a:t>- Dean, Instruction</a:t>
                      </a:r>
                    </a:p>
                    <a:p>
                      <a:pPr algn="l" fontAlgn="t">
                        <a:buFont typeface="Arial" panose="020B0604020202020204" pitchFamily="34" charset="0"/>
                        <a:buChar char="•"/>
                      </a:pPr>
                      <a:r>
                        <a:rPr lang="en-US" sz="1400" b="1" dirty="0">
                          <a:solidFill>
                            <a:srgbClr val="222222"/>
                          </a:solidFill>
                          <a:effectLst/>
                          <a:latin typeface="inherit"/>
                        </a:rPr>
                        <a:t>Rikki Hall </a:t>
                      </a:r>
                      <a:r>
                        <a:rPr lang="en-US" sz="1400" dirty="0">
                          <a:solidFill>
                            <a:srgbClr val="222222"/>
                          </a:solidFill>
                          <a:effectLst/>
                          <a:latin typeface="inherit"/>
                        </a:rPr>
                        <a:t>- Director of Admissions and Records</a:t>
                      </a:r>
                    </a:p>
                    <a:p>
                      <a:pPr algn="l" fontAlgn="t">
                        <a:buFont typeface="Arial" panose="020B0604020202020204" pitchFamily="34" charset="0"/>
                        <a:buChar char="•"/>
                      </a:pPr>
                      <a:r>
                        <a:rPr lang="en-US" sz="1400" b="1" dirty="0">
                          <a:solidFill>
                            <a:srgbClr val="222222"/>
                          </a:solidFill>
                          <a:effectLst/>
                          <a:latin typeface="inherit"/>
                        </a:rPr>
                        <a:t>Nidia Gonzalinajec -</a:t>
                      </a:r>
                      <a:r>
                        <a:rPr lang="en-US" sz="1400" dirty="0">
                          <a:solidFill>
                            <a:srgbClr val="222222"/>
                          </a:solidFill>
                          <a:effectLst/>
                          <a:latin typeface="inherit"/>
                        </a:rPr>
                        <a:t> PSLO/CSLO Coordinator</a:t>
                      </a:r>
                    </a:p>
                    <a:p>
                      <a:pPr algn="l" fontAlgn="t">
                        <a:buFont typeface="Arial" panose="020B0604020202020204" pitchFamily="34" charset="0"/>
                        <a:buChar char="•"/>
                      </a:pPr>
                      <a:r>
                        <a:rPr lang="en-US" sz="1400" b="1" dirty="0">
                          <a:solidFill>
                            <a:srgbClr val="222222"/>
                          </a:solidFill>
                          <a:effectLst/>
                          <a:latin typeface="inherit"/>
                        </a:rPr>
                        <a:t>David Reyes </a:t>
                      </a:r>
                      <a:r>
                        <a:rPr lang="en-US" sz="1400" b="0" dirty="0">
                          <a:solidFill>
                            <a:srgbClr val="222222"/>
                          </a:solidFill>
                          <a:effectLst/>
                          <a:latin typeface="inherit"/>
                        </a:rPr>
                        <a:t>- </a:t>
                      </a:r>
                      <a:r>
                        <a:rPr lang="en-US" sz="1400" dirty="0">
                          <a:solidFill>
                            <a:srgbClr val="222222"/>
                          </a:solidFill>
                          <a:effectLst/>
                          <a:latin typeface="inherit"/>
                        </a:rPr>
                        <a:t>Transfer Representative</a:t>
                      </a:r>
                    </a:p>
                    <a:p>
                      <a:pPr algn="l" fontAlgn="t">
                        <a:buFont typeface="Arial" panose="020B0604020202020204" pitchFamily="34" charset="0"/>
                        <a:buChar char="•"/>
                      </a:pPr>
                      <a:r>
                        <a:rPr lang="en-US" sz="1400" b="1" dirty="0">
                          <a:solidFill>
                            <a:srgbClr val="222222"/>
                          </a:solidFill>
                          <a:effectLst/>
                          <a:latin typeface="inherit"/>
                        </a:rPr>
                        <a:t>Adrianna Simone </a:t>
                      </a:r>
                      <a:r>
                        <a:rPr lang="en-US" sz="1400" dirty="0">
                          <a:solidFill>
                            <a:srgbClr val="222222"/>
                          </a:solidFill>
                          <a:effectLst/>
                          <a:latin typeface="inherit"/>
                        </a:rPr>
                        <a:t>- General Education Committee Representative</a:t>
                      </a:r>
                    </a:p>
                    <a:p>
                      <a:pPr algn="l" fontAlgn="t">
                        <a:buFont typeface="Arial" panose="020B0604020202020204" pitchFamily="34" charset="0"/>
                        <a:buChar char="•"/>
                      </a:pPr>
                      <a:r>
                        <a:rPr lang="en-US" sz="1400" b="1" dirty="0">
                          <a:solidFill>
                            <a:srgbClr val="222222"/>
                          </a:solidFill>
                          <a:effectLst/>
                          <a:latin typeface="inherit"/>
                        </a:rPr>
                        <a:t>Rachel Anicetti </a:t>
                      </a:r>
                      <a:r>
                        <a:rPr lang="en-US" sz="1400" dirty="0">
                          <a:solidFill>
                            <a:srgbClr val="222222"/>
                          </a:solidFill>
                          <a:effectLst/>
                          <a:latin typeface="inherit"/>
                        </a:rPr>
                        <a:t>- Transfer Representative</a:t>
                      </a:r>
                    </a:p>
                    <a:p>
                      <a:pPr algn="l" fontAlgn="t">
                        <a:buFont typeface="Arial" panose="020B0604020202020204" pitchFamily="34" charset="0"/>
                        <a:buChar char="•"/>
                      </a:pPr>
                      <a:r>
                        <a:rPr lang="en-US" sz="1400" b="1" dirty="0">
                          <a:solidFill>
                            <a:srgbClr val="222222"/>
                          </a:solidFill>
                          <a:effectLst/>
                          <a:latin typeface="inherit"/>
                        </a:rPr>
                        <a:t>Eileen Valenzuela </a:t>
                      </a:r>
                      <a:r>
                        <a:rPr lang="en-US" sz="1400" dirty="0">
                          <a:solidFill>
                            <a:srgbClr val="222222"/>
                          </a:solidFill>
                          <a:effectLst/>
                          <a:latin typeface="inherit"/>
                        </a:rPr>
                        <a:t>- Articulation Officer</a:t>
                      </a:r>
                    </a:p>
                    <a:p>
                      <a:pPr algn="l" fontAlgn="t">
                        <a:buFont typeface="Arial" panose="020B0604020202020204" pitchFamily="34" charset="0"/>
                        <a:buChar char="•"/>
                      </a:pPr>
                      <a:r>
                        <a:rPr lang="en-US" sz="1400" b="1" dirty="0">
                          <a:solidFill>
                            <a:srgbClr val="222222"/>
                          </a:solidFill>
                          <a:effectLst/>
                          <a:latin typeface="inherit"/>
                        </a:rPr>
                        <a:t>Grace Villegas </a:t>
                      </a:r>
                      <a:r>
                        <a:rPr lang="en-US" sz="1400" dirty="0">
                          <a:solidFill>
                            <a:srgbClr val="222222"/>
                          </a:solidFill>
                          <a:effectLst/>
                          <a:latin typeface="inherit"/>
                        </a:rPr>
                        <a:t>- Academic Scheduling Specialist</a:t>
                      </a:r>
                    </a:p>
                    <a:p>
                      <a:pPr algn="l" fontAlgn="t">
                        <a:buFont typeface="Arial" panose="020B0604020202020204" pitchFamily="34" charset="0"/>
                        <a:buChar char="•"/>
                      </a:pPr>
                      <a:r>
                        <a:rPr lang="en-US" sz="1400" b="1" dirty="0">
                          <a:solidFill>
                            <a:srgbClr val="222222"/>
                          </a:solidFill>
                          <a:effectLst/>
                          <a:latin typeface="inherit"/>
                        </a:rPr>
                        <a:t>Shondra West </a:t>
                      </a:r>
                      <a:r>
                        <a:rPr lang="en-US" sz="1400" dirty="0">
                          <a:solidFill>
                            <a:srgbClr val="222222"/>
                          </a:solidFill>
                          <a:effectLst/>
                          <a:latin typeface="inherit"/>
                        </a:rPr>
                        <a:t>- Note taker,  Administrative Assistant, Senior</a:t>
                      </a:r>
                    </a:p>
                    <a:p>
                      <a:pPr algn="l" fontAlgn="t">
                        <a:buFont typeface="Arial" panose="020B0604020202020204" pitchFamily="34" charset="0"/>
                        <a:buChar char="•"/>
                      </a:pPr>
                      <a:r>
                        <a:rPr lang="en-US" sz="1400" b="1" dirty="0">
                          <a:solidFill>
                            <a:srgbClr val="222222"/>
                          </a:solidFill>
                          <a:effectLst/>
                          <a:latin typeface="inherit"/>
                        </a:rPr>
                        <a:t>TBD</a:t>
                      </a:r>
                      <a:r>
                        <a:rPr lang="en-US" sz="1400" dirty="0">
                          <a:solidFill>
                            <a:srgbClr val="222222"/>
                          </a:solidFill>
                          <a:effectLst/>
                          <a:latin typeface="inherit"/>
                        </a:rPr>
                        <a:t>- Student Representative</a:t>
                      </a:r>
                    </a:p>
                  </a:txBody>
                  <a:tcPr marL="59336" marR="59336" marT="29669" marB="29669">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658328045"/>
                  </a:ext>
                </a:extLst>
              </a:tr>
            </a:tbl>
          </a:graphicData>
        </a:graphic>
      </p:graphicFrame>
    </p:spTree>
    <p:extLst>
      <p:ext uri="{BB962C8B-B14F-4D97-AF65-F5344CB8AC3E}">
        <p14:creationId xmlns:p14="http://schemas.microsoft.com/office/powerpoint/2010/main" val="574590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363D8-2247-412C-B383-4B434107FF5B}"/>
              </a:ext>
            </a:extLst>
          </p:cNvPr>
          <p:cNvSpPr>
            <a:spLocks noGrp="1"/>
          </p:cNvSpPr>
          <p:nvPr>
            <p:ph type="title"/>
          </p:nvPr>
        </p:nvSpPr>
        <p:spPr/>
        <p:txBody>
          <a:bodyPr/>
          <a:lstStyle/>
          <a:p>
            <a:r>
              <a:rPr lang="en-US"/>
              <a:t>Open Seats!</a:t>
            </a:r>
          </a:p>
        </p:txBody>
      </p:sp>
      <p:sp>
        <p:nvSpPr>
          <p:cNvPr id="3" name="Content Placeholder 2">
            <a:extLst>
              <a:ext uri="{FF2B5EF4-FFF2-40B4-BE49-F238E27FC236}">
                <a16:creationId xmlns:a16="http://schemas.microsoft.com/office/drawing/2014/main" id="{2AB5430D-9492-4ED7-902D-1AAD7BD42DDA}"/>
              </a:ext>
            </a:extLst>
          </p:cNvPr>
          <p:cNvSpPr>
            <a:spLocks noGrp="1"/>
          </p:cNvSpPr>
          <p:nvPr>
            <p:ph idx="1"/>
          </p:nvPr>
        </p:nvSpPr>
        <p:spPr/>
        <p:txBody>
          <a:bodyPr/>
          <a:lstStyle/>
          <a:p>
            <a:r>
              <a:rPr lang="en-US"/>
              <a:t>Curriculum Chair position</a:t>
            </a:r>
          </a:p>
          <a:p>
            <a:endParaRPr lang="en-US"/>
          </a:p>
          <a:p>
            <a:r>
              <a:rPr lang="en-US"/>
              <a:t>One curriculum committee representative in Arts, Humanities, and Communication</a:t>
            </a:r>
          </a:p>
          <a:p>
            <a:pPr marL="0" indent="0">
              <a:buNone/>
            </a:pPr>
            <a:endParaRPr lang="en-US"/>
          </a:p>
          <a:p>
            <a:r>
              <a:rPr lang="en-US"/>
              <a:t>One curriculum committee representative in CTE</a:t>
            </a:r>
          </a:p>
        </p:txBody>
      </p:sp>
    </p:spTree>
    <p:extLst>
      <p:ext uri="{BB962C8B-B14F-4D97-AF65-F5344CB8AC3E}">
        <p14:creationId xmlns:p14="http://schemas.microsoft.com/office/powerpoint/2010/main" val="3668222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CAA1-0E78-456C-AF60-2C3E2BE407B1}"/>
              </a:ext>
            </a:extLst>
          </p:cNvPr>
          <p:cNvSpPr>
            <a:spLocks noGrp="1"/>
          </p:cNvSpPr>
          <p:nvPr>
            <p:ph type="title"/>
          </p:nvPr>
        </p:nvSpPr>
        <p:spPr>
          <a:xfrm>
            <a:off x="1126222" y="1119100"/>
            <a:ext cx="9144000" cy="1344168"/>
          </a:xfrm>
        </p:spPr>
        <p:txBody>
          <a:bodyPr/>
          <a:lstStyle/>
          <a:p>
            <a:r>
              <a:rPr lang="en-US"/>
              <a:t>Tech Review:</a:t>
            </a:r>
          </a:p>
        </p:txBody>
      </p:sp>
      <p:sp>
        <p:nvSpPr>
          <p:cNvPr id="3" name="Content Placeholder 2">
            <a:extLst>
              <a:ext uri="{FF2B5EF4-FFF2-40B4-BE49-F238E27FC236}">
                <a16:creationId xmlns:a16="http://schemas.microsoft.com/office/drawing/2014/main" id="{3061ED0A-40E0-4970-B6E6-E804233ECA80}"/>
              </a:ext>
            </a:extLst>
          </p:cNvPr>
          <p:cNvSpPr>
            <a:spLocks noGrp="1"/>
          </p:cNvSpPr>
          <p:nvPr>
            <p:ph idx="1"/>
          </p:nvPr>
        </p:nvSpPr>
        <p:spPr>
          <a:xfrm>
            <a:off x="1668389" y="1981655"/>
            <a:ext cx="8926438" cy="4263197"/>
          </a:xfrm>
        </p:spPr>
        <p:txBody>
          <a:bodyPr vert="horz" lIns="91440" tIns="45720" rIns="91440" bIns="45720" rtlCol="0" anchor="t">
            <a:normAutofit fontScale="85000" lnSpcReduction="20000"/>
          </a:bodyPr>
          <a:lstStyle/>
          <a:p>
            <a:r>
              <a:rPr lang="en-US" dirty="0">
                <a:latin typeface="Arial Nova"/>
              </a:rPr>
              <a:t>The tech review team reviews COR and Program submissions prior to full committee review and provides feedback on any areas of concern related to their expertise</a:t>
            </a:r>
          </a:p>
          <a:p>
            <a:r>
              <a:rPr lang="en-US" dirty="0">
                <a:latin typeface="Arial Nova"/>
              </a:rPr>
              <a:t>Standing tech review meetings: (Date/Time TBA) via Zoom</a:t>
            </a:r>
          </a:p>
          <a:p>
            <a:pPr lvl="1"/>
            <a:r>
              <a:rPr lang="en-US" dirty="0">
                <a:latin typeface="Arial Nova"/>
              </a:rPr>
              <a:t>Drop in or schedule a week to come in</a:t>
            </a:r>
          </a:p>
          <a:p>
            <a:pPr lvl="1"/>
            <a:r>
              <a:rPr lang="en-US" dirty="0">
                <a:latin typeface="Arial Nova"/>
              </a:rPr>
              <a:t>An all-faculty email will come shortly with time and Zoom info</a:t>
            </a:r>
          </a:p>
          <a:p>
            <a:r>
              <a:rPr lang="en-US" dirty="0">
                <a:latin typeface="Arial Nova"/>
              </a:rPr>
              <a:t>Opportunities for feedback and collaboration to solve curricular issues</a:t>
            </a:r>
          </a:p>
          <a:p>
            <a:r>
              <a:rPr lang="en-US" dirty="0">
                <a:latin typeface="Arial Nova"/>
              </a:rPr>
              <a:t>Tech Review Team: Morgan Lynn, Christina Goff (Library), Rachel Anicetti (Transfer), Rikki Hall (A&amp;R), Scott Hubbard (DE), Eileen Valenzuela (Articulation), Adrianna Simone (GE), </a:t>
            </a:r>
            <a:r>
              <a:rPr lang="en-US" dirty="0">
                <a:solidFill>
                  <a:srgbClr val="222222"/>
                </a:solidFill>
                <a:latin typeface="Arial Nova"/>
              </a:rPr>
              <a:t>Nidia Gonzalinajec</a:t>
            </a:r>
            <a:r>
              <a:rPr lang="en-US" dirty="0">
                <a:latin typeface="Arial Nova"/>
              </a:rPr>
              <a:t> (PSLO/CSLO Coordinator)</a:t>
            </a:r>
          </a:p>
        </p:txBody>
      </p:sp>
    </p:spTree>
    <p:extLst>
      <p:ext uri="{BB962C8B-B14F-4D97-AF65-F5344CB8AC3E}">
        <p14:creationId xmlns:p14="http://schemas.microsoft.com/office/powerpoint/2010/main" val="2177225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36BBF94-7418-0A69-26F8-3C2BCCA0A70C}"/>
              </a:ext>
            </a:extLst>
          </p:cNvPr>
          <p:cNvPicPr>
            <a:picLocks noChangeAspect="1"/>
          </p:cNvPicPr>
          <p:nvPr/>
        </p:nvPicPr>
        <p:blipFill>
          <a:blip r:embed="rId2"/>
          <a:stretch>
            <a:fillRect/>
          </a:stretch>
        </p:blipFill>
        <p:spPr>
          <a:xfrm>
            <a:off x="594330" y="564969"/>
            <a:ext cx="10257365" cy="5730898"/>
          </a:xfrm>
          <a:prstGeom prst="rect">
            <a:avLst/>
          </a:prstGeom>
        </p:spPr>
      </p:pic>
    </p:spTree>
    <p:extLst>
      <p:ext uri="{BB962C8B-B14F-4D97-AF65-F5344CB8AC3E}">
        <p14:creationId xmlns:p14="http://schemas.microsoft.com/office/powerpoint/2010/main" val="3823762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0105F-D557-4978-9AC0-3A4562D0EE1B}"/>
              </a:ext>
            </a:extLst>
          </p:cNvPr>
          <p:cNvSpPr>
            <a:spLocks noGrp="1"/>
          </p:cNvSpPr>
          <p:nvPr>
            <p:ph type="title"/>
          </p:nvPr>
        </p:nvSpPr>
        <p:spPr>
          <a:xfrm>
            <a:off x="884091" y="983792"/>
            <a:ext cx="9144000" cy="1344168"/>
          </a:xfrm>
        </p:spPr>
        <p:txBody>
          <a:bodyPr/>
          <a:lstStyle/>
          <a:p>
            <a:r>
              <a:rPr lang="en-US"/>
              <a:t>Deadlines</a:t>
            </a:r>
          </a:p>
        </p:txBody>
      </p:sp>
      <p:sp>
        <p:nvSpPr>
          <p:cNvPr id="3" name="Content Placeholder 2">
            <a:extLst>
              <a:ext uri="{FF2B5EF4-FFF2-40B4-BE49-F238E27FC236}">
                <a16:creationId xmlns:a16="http://schemas.microsoft.com/office/drawing/2014/main" id="{77BB53A4-FDCD-4ECF-972B-F224A45519D5}"/>
              </a:ext>
            </a:extLst>
          </p:cNvPr>
          <p:cNvSpPr>
            <a:spLocks noGrp="1"/>
          </p:cNvSpPr>
          <p:nvPr>
            <p:ph idx="1"/>
          </p:nvPr>
        </p:nvSpPr>
        <p:spPr>
          <a:xfrm>
            <a:off x="1332745" y="1540379"/>
            <a:ext cx="9144000" cy="3127248"/>
          </a:xfrm>
        </p:spPr>
        <p:txBody>
          <a:bodyPr>
            <a:normAutofit fontScale="85000" lnSpcReduction="20000"/>
          </a:bodyPr>
          <a:lstStyle/>
          <a:p>
            <a:r>
              <a:rPr lang="en-US"/>
              <a:t>September 7, 2022: Catalog deadline! </a:t>
            </a:r>
          </a:p>
          <a:p>
            <a:endParaRPr lang="en-US"/>
          </a:p>
          <a:p>
            <a:r>
              <a:rPr lang="en-US"/>
              <a:t>Why this early? Curriculum requires approval by the District Board of Governors, and we are bound by their meeting schedule to then meet state deadlines</a:t>
            </a:r>
          </a:p>
          <a:p>
            <a:endParaRPr lang="en-US"/>
          </a:p>
          <a:p>
            <a:r>
              <a:rPr lang="en-US"/>
              <a:t>We know this is early, and particularly those of you proposing new courses will need more time. But we need all submissions by the third week of September PLEASE!</a:t>
            </a:r>
          </a:p>
        </p:txBody>
      </p:sp>
    </p:spTree>
    <p:extLst>
      <p:ext uri="{BB962C8B-B14F-4D97-AF65-F5344CB8AC3E}">
        <p14:creationId xmlns:p14="http://schemas.microsoft.com/office/powerpoint/2010/main" val="227822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9FEBE-1DB3-4B87-909D-0DB659E9D53C}"/>
              </a:ext>
            </a:extLst>
          </p:cNvPr>
          <p:cNvSpPr>
            <a:spLocks noGrp="1"/>
          </p:cNvSpPr>
          <p:nvPr>
            <p:ph type="title"/>
          </p:nvPr>
        </p:nvSpPr>
        <p:spPr>
          <a:xfrm>
            <a:off x="948184" y="905455"/>
            <a:ext cx="9144000" cy="1344168"/>
          </a:xfrm>
        </p:spPr>
        <p:txBody>
          <a:bodyPr/>
          <a:lstStyle/>
          <a:p>
            <a:r>
              <a:rPr lang="en-US"/>
              <a:t>Know where to start:</a:t>
            </a:r>
          </a:p>
        </p:txBody>
      </p:sp>
      <p:sp>
        <p:nvSpPr>
          <p:cNvPr id="3" name="Content Placeholder 2">
            <a:extLst>
              <a:ext uri="{FF2B5EF4-FFF2-40B4-BE49-F238E27FC236}">
                <a16:creationId xmlns:a16="http://schemas.microsoft.com/office/drawing/2014/main" id="{49A00D6D-983F-48F0-9F52-478333BC9CA0}"/>
              </a:ext>
            </a:extLst>
          </p:cNvPr>
          <p:cNvSpPr>
            <a:spLocks noGrp="1"/>
          </p:cNvSpPr>
          <p:nvPr>
            <p:ph idx="1"/>
          </p:nvPr>
        </p:nvSpPr>
        <p:spPr>
          <a:xfrm>
            <a:off x="1575809" y="1633111"/>
            <a:ext cx="8093223" cy="3771403"/>
          </a:xfrm>
        </p:spPr>
        <p:txBody>
          <a:bodyPr>
            <a:normAutofit fontScale="77500" lnSpcReduction="20000"/>
          </a:bodyPr>
          <a:lstStyle/>
          <a:p>
            <a:r>
              <a:rPr lang="en-US"/>
              <a:t>Title 5</a:t>
            </a:r>
          </a:p>
          <a:p>
            <a:r>
              <a:rPr lang="en-US"/>
              <a:t>The Program and Course Approval Handbook</a:t>
            </a:r>
          </a:p>
          <a:p>
            <a:r>
              <a:rPr lang="en-US"/>
              <a:t>The LMC Curriculum Committee COR Guide</a:t>
            </a:r>
          </a:p>
          <a:p>
            <a:r>
              <a:rPr lang="en-US"/>
              <a:t>Your CSLO assessment results</a:t>
            </a:r>
          </a:p>
          <a:p>
            <a:r>
              <a:rPr lang="en-US"/>
              <a:t>Student feedback</a:t>
            </a:r>
          </a:p>
          <a:p>
            <a:r>
              <a:rPr lang="en-US"/>
              <a:t>ASCCC COR Guide</a:t>
            </a:r>
          </a:p>
          <a:p>
            <a:r>
              <a:rPr lang="en-US"/>
              <a:t>LMC’s Transfer Exploration Tool</a:t>
            </a:r>
          </a:p>
          <a:p>
            <a:r>
              <a:rPr lang="en-US"/>
              <a:t>Assist.org</a:t>
            </a:r>
          </a:p>
          <a:p>
            <a:r>
              <a:rPr lang="en-US"/>
              <a:t>DEI in Curriculum: Model Principles and Practices</a:t>
            </a:r>
          </a:p>
          <a:p>
            <a:r>
              <a:rPr lang="en-US"/>
              <a:t>Your colleagues at LMC! </a:t>
            </a:r>
          </a:p>
          <a:p>
            <a:pPr marL="0" indent="0">
              <a:buNone/>
            </a:pPr>
            <a:endParaRPr lang="en-US"/>
          </a:p>
        </p:txBody>
      </p:sp>
    </p:spTree>
    <p:extLst>
      <p:ext uri="{BB962C8B-B14F-4D97-AF65-F5344CB8AC3E}">
        <p14:creationId xmlns:p14="http://schemas.microsoft.com/office/powerpoint/2010/main" val="1805828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FDA74-B885-4567-AFE7-B02D5F2A95E2}"/>
              </a:ext>
            </a:extLst>
          </p:cNvPr>
          <p:cNvSpPr>
            <a:spLocks noGrp="1"/>
          </p:cNvSpPr>
          <p:nvPr>
            <p:ph type="title"/>
          </p:nvPr>
        </p:nvSpPr>
        <p:spPr>
          <a:xfrm>
            <a:off x="983792" y="1104857"/>
            <a:ext cx="9144000" cy="1344168"/>
          </a:xfrm>
        </p:spPr>
        <p:txBody>
          <a:bodyPr/>
          <a:lstStyle/>
          <a:p>
            <a:r>
              <a:rPr lang="en-US"/>
              <a:t>Curriculum Development: IDEAA</a:t>
            </a:r>
          </a:p>
        </p:txBody>
      </p:sp>
      <p:sp>
        <p:nvSpPr>
          <p:cNvPr id="3" name="Content Placeholder 2">
            <a:extLst>
              <a:ext uri="{FF2B5EF4-FFF2-40B4-BE49-F238E27FC236}">
                <a16:creationId xmlns:a16="http://schemas.microsoft.com/office/drawing/2014/main" id="{7F4022F8-FB4D-49CB-AD93-D048E1C0554C}"/>
              </a:ext>
            </a:extLst>
          </p:cNvPr>
          <p:cNvSpPr>
            <a:spLocks noGrp="1"/>
          </p:cNvSpPr>
          <p:nvPr>
            <p:ph idx="1"/>
          </p:nvPr>
        </p:nvSpPr>
        <p:spPr>
          <a:xfrm>
            <a:off x="1372761" y="2246086"/>
            <a:ext cx="9144000" cy="3127248"/>
          </a:xfrm>
        </p:spPr>
        <p:txBody>
          <a:bodyPr>
            <a:normAutofit lnSpcReduction="10000"/>
          </a:bodyPr>
          <a:lstStyle/>
          <a:p>
            <a:pPr marL="342900" indent="-252413">
              <a:lnSpc>
                <a:spcPct val="140000"/>
              </a:lnSpc>
              <a:spcBef>
                <a:spcPts val="0"/>
              </a:spcBef>
              <a:buSzPts val="1700"/>
              <a:buChar char="●"/>
            </a:pPr>
            <a:r>
              <a:rPr lang="en-US" sz="1275" u="sng">
                <a:solidFill>
                  <a:schemeClr val="hlink"/>
                </a:solidFill>
                <a:highlight>
                  <a:srgbClr val="FFFFFF"/>
                </a:highlight>
                <a:hlinkClick r:id="rId2"/>
              </a:rPr>
              <a:t>9.01 F21 Adding Culturally Responsive Curriculum, Equity Mindedness and Anti-Racism to Course Outline of Record (COR) Requirements in Title 5</a:t>
            </a:r>
            <a:endParaRPr lang="en-US" sz="1275">
              <a:solidFill>
                <a:srgbClr val="0A0A0A"/>
              </a:solidFill>
              <a:highlight>
                <a:srgbClr val="FFFFFF"/>
              </a:highlight>
            </a:endParaRPr>
          </a:p>
          <a:p>
            <a:pPr marL="342900" indent="-252413">
              <a:lnSpc>
                <a:spcPct val="140000"/>
              </a:lnSpc>
              <a:spcBef>
                <a:spcPts val="0"/>
              </a:spcBef>
              <a:buSzPts val="1700"/>
              <a:buChar char="●"/>
            </a:pPr>
            <a:r>
              <a:rPr lang="en-US" sz="1275" u="sng">
                <a:solidFill>
                  <a:schemeClr val="hlink"/>
                </a:solidFill>
                <a:highlight>
                  <a:srgbClr val="FFFFFF"/>
                </a:highlight>
                <a:hlinkClick r:id="rId3"/>
              </a:rPr>
              <a:t>9.05 S21 Developing an Anti-Racism, Diversity, Equity, and Inclusion Curriculum Audit Process</a:t>
            </a:r>
            <a:endParaRPr lang="en-US" sz="1275">
              <a:solidFill>
                <a:srgbClr val="0A0A0A"/>
              </a:solidFill>
              <a:highlight>
                <a:srgbClr val="FFFFFF"/>
              </a:highlight>
            </a:endParaRPr>
          </a:p>
          <a:p>
            <a:pPr marL="342900" indent="-252413">
              <a:lnSpc>
                <a:spcPct val="140000"/>
              </a:lnSpc>
              <a:spcBef>
                <a:spcPts val="0"/>
              </a:spcBef>
              <a:buSzPts val="1700"/>
              <a:buChar char="●"/>
            </a:pPr>
            <a:r>
              <a:rPr lang="en-US" sz="1275" u="sng">
                <a:solidFill>
                  <a:schemeClr val="hlink"/>
                </a:solidFill>
                <a:highlight>
                  <a:srgbClr val="FFFFFF"/>
                </a:highlight>
                <a:hlinkClick r:id="rId4"/>
              </a:rPr>
              <a:t>Anti-Racism in Education Paper (Fall 2020)</a:t>
            </a:r>
            <a:endParaRPr lang="en-US" sz="1275">
              <a:solidFill>
                <a:srgbClr val="0A0A0A"/>
              </a:solidFill>
              <a:highlight>
                <a:srgbClr val="FFFFFF"/>
              </a:highlight>
            </a:endParaRPr>
          </a:p>
          <a:p>
            <a:pPr lvl="1" indent="-252413">
              <a:lnSpc>
                <a:spcPct val="140000"/>
              </a:lnSpc>
              <a:spcBef>
                <a:spcPts val="0"/>
              </a:spcBef>
              <a:buClr>
                <a:srgbClr val="0A0A0A"/>
              </a:buClr>
              <a:buSzPts val="1700"/>
              <a:buChar char="○"/>
            </a:pPr>
            <a:r>
              <a:rPr lang="en-US" sz="1275">
                <a:solidFill>
                  <a:srgbClr val="0A0A0A"/>
                </a:solidFill>
                <a:highlight>
                  <a:srgbClr val="FFFFFF"/>
                </a:highlight>
              </a:rPr>
              <a:t>Recommendation #5: Enact culturally responsive curricular redesign within disciplines, courses, and programs and with curriculum committees.</a:t>
            </a:r>
          </a:p>
          <a:p>
            <a:pPr marL="342900" indent="-252413">
              <a:spcBef>
                <a:spcPts val="0"/>
              </a:spcBef>
              <a:buClr>
                <a:schemeClr val="dk1"/>
              </a:buClr>
              <a:buSzPts val="1700"/>
              <a:buFont typeface="Arial"/>
              <a:buChar char="●"/>
            </a:pPr>
            <a:r>
              <a:rPr lang="en-US" sz="1275" b="1">
                <a:solidFill>
                  <a:schemeClr val="dk1"/>
                </a:solidFill>
                <a:highlight>
                  <a:srgbClr val="FFFFFF"/>
                </a:highlight>
                <a:latin typeface="Arial"/>
                <a:ea typeface="Arial"/>
                <a:cs typeface="Arial"/>
                <a:sym typeface="Arial"/>
              </a:rPr>
              <a:t> 3.02</a:t>
            </a:r>
            <a:r>
              <a:rPr lang="en-US" sz="1275" b="1">
                <a:solidFill>
                  <a:schemeClr val="dk1"/>
                </a:solidFill>
                <a:highlight>
                  <a:srgbClr val="FFFFFF"/>
                </a:highlight>
              </a:rPr>
              <a:t>  </a:t>
            </a:r>
            <a:r>
              <a:rPr lang="en-US" sz="1275" b="1">
                <a:solidFill>
                  <a:schemeClr val="dk1"/>
                </a:solidFill>
                <a:highlight>
                  <a:srgbClr val="FFFFFF"/>
                </a:highlight>
                <a:latin typeface="Arial"/>
                <a:ea typeface="Arial"/>
                <a:cs typeface="Arial"/>
                <a:sym typeface="Arial"/>
              </a:rPr>
              <a:t>S22 Adopt the </a:t>
            </a:r>
            <a:r>
              <a:rPr lang="en-US" sz="1275" b="1" i="1">
                <a:solidFill>
                  <a:schemeClr val="dk1"/>
                </a:solidFill>
                <a:highlight>
                  <a:srgbClr val="FFFFFF"/>
                </a:highlight>
                <a:latin typeface="Arial"/>
                <a:ea typeface="Arial"/>
                <a:cs typeface="Arial"/>
                <a:sym typeface="Arial"/>
              </a:rPr>
              <a:t>DEI in Curriculum Model Principles and Practices</a:t>
            </a:r>
            <a:r>
              <a:rPr lang="en-US" sz="1275" b="1">
                <a:solidFill>
                  <a:schemeClr val="dk1"/>
                </a:solidFill>
                <a:highlight>
                  <a:srgbClr val="FFFFFF"/>
                </a:highlight>
                <a:latin typeface="Arial"/>
                <a:ea typeface="Arial"/>
                <a:cs typeface="Arial"/>
                <a:sym typeface="Arial"/>
              </a:rPr>
              <a:t> Framework</a:t>
            </a:r>
            <a:endParaRPr lang="en-US" sz="1125">
              <a:highlight>
                <a:srgbClr val="FFFFFF"/>
              </a:highlight>
            </a:endParaRPr>
          </a:p>
          <a:p>
            <a:pPr lvl="1" indent="-252413">
              <a:spcBef>
                <a:spcPts val="0"/>
              </a:spcBef>
              <a:buClr>
                <a:schemeClr val="dk1"/>
              </a:buClr>
              <a:buSzPts val="1700"/>
              <a:buFont typeface="Arial"/>
              <a:buChar char="○"/>
            </a:pPr>
            <a:r>
              <a:rPr lang="en-US" sz="1275">
                <a:solidFill>
                  <a:schemeClr val="dk1"/>
                </a:solidFill>
                <a:highlight>
                  <a:srgbClr val="FFFFFF"/>
                </a:highlight>
                <a:latin typeface="Arial"/>
                <a:ea typeface="Arial"/>
                <a:cs typeface="Arial"/>
                <a:sym typeface="Arial"/>
              </a:rPr>
              <a:t>Resolved, That the Academic Senate for California Community Colleges adopts the </a:t>
            </a:r>
            <a:r>
              <a:rPr lang="en-US" sz="1275" i="1">
                <a:solidFill>
                  <a:schemeClr val="dk1"/>
                </a:solidFill>
                <a:highlight>
                  <a:srgbClr val="FFFFFF"/>
                </a:highlight>
                <a:latin typeface="Arial"/>
                <a:ea typeface="Arial"/>
                <a:cs typeface="Arial"/>
                <a:sym typeface="Arial"/>
              </a:rPr>
              <a:t>DEI In Curriculum Model Principles and Practices</a:t>
            </a:r>
            <a:r>
              <a:rPr lang="en-US" sz="1275">
                <a:solidFill>
                  <a:schemeClr val="dk1"/>
                </a:solidFill>
                <a:highlight>
                  <a:srgbClr val="FFFFFF"/>
                </a:highlight>
                <a:latin typeface="Arial"/>
                <a:ea typeface="Arial"/>
                <a:cs typeface="Arial"/>
                <a:sym typeface="Arial"/>
              </a:rPr>
              <a:t> and encourages local senates to use the model to review their curriculum practices; and </a:t>
            </a:r>
          </a:p>
          <a:p>
            <a:pPr marL="685800" indent="0">
              <a:spcBef>
                <a:spcPts val="0"/>
              </a:spcBef>
              <a:buNone/>
            </a:pPr>
            <a:endParaRPr lang="en-US" sz="1275">
              <a:solidFill>
                <a:schemeClr val="dk1"/>
              </a:solidFill>
              <a:highlight>
                <a:srgbClr val="FFFFFF"/>
              </a:highlight>
            </a:endParaRPr>
          </a:p>
          <a:p>
            <a:pPr lvl="1" indent="-252413">
              <a:spcBef>
                <a:spcPts val="0"/>
              </a:spcBef>
              <a:buClr>
                <a:schemeClr val="dk1"/>
              </a:buClr>
              <a:buSzPts val="1700"/>
              <a:buFont typeface="Arial"/>
              <a:buChar char="○"/>
            </a:pPr>
            <a:r>
              <a:rPr lang="en-US" sz="1275">
                <a:solidFill>
                  <a:schemeClr val="dk1"/>
                </a:solidFill>
                <a:highlight>
                  <a:srgbClr val="FFFFFF"/>
                </a:highlight>
                <a:latin typeface="Arial"/>
                <a:ea typeface="Arial"/>
                <a:cs typeface="Arial"/>
                <a:sym typeface="Arial"/>
              </a:rPr>
              <a:t>Resolved, That the Academic Senate for California Community Colleges works with system partners to support the implementation of the </a:t>
            </a:r>
            <a:r>
              <a:rPr lang="en-US" sz="1275" i="1">
                <a:solidFill>
                  <a:schemeClr val="dk1"/>
                </a:solidFill>
                <a:highlight>
                  <a:srgbClr val="FFFFFF"/>
                </a:highlight>
                <a:latin typeface="Arial"/>
                <a:ea typeface="Arial"/>
                <a:cs typeface="Arial"/>
                <a:sym typeface="Arial"/>
              </a:rPr>
              <a:t>DEI in Curriculum Model Principles and Practices</a:t>
            </a:r>
            <a:r>
              <a:rPr lang="en-US" sz="1275">
                <a:solidFill>
                  <a:schemeClr val="dk1"/>
                </a:solidFill>
                <a:highlight>
                  <a:srgbClr val="FFFFFF"/>
                </a:highlight>
                <a:latin typeface="Arial"/>
                <a:ea typeface="Arial"/>
                <a:cs typeface="Arial"/>
                <a:sym typeface="Arial"/>
              </a:rPr>
              <a:t> through collaborative professional learning. </a:t>
            </a:r>
            <a:r>
              <a:rPr lang="en-US" sz="1275" u="sng">
                <a:solidFill>
                  <a:schemeClr val="dk1"/>
                </a:solidFill>
                <a:highlight>
                  <a:srgbClr val="FFFFFF"/>
                </a:highlight>
                <a:latin typeface="Arial"/>
                <a:ea typeface="Arial"/>
                <a:cs typeface="Arial"/>
                <a:sym typeface="Arial"/>
                <a:hlinkClick r:id="rId5">
                  <a:extLst>
                    <a:ext uri="{A12FA001-AC4F-418D-AE19-62706E023703}">
                      <ahyp:hlinkClr xmlns:ahyp="http://schemas.microsoft.com/office/drawing/2018/hyperlinkcolor" val="tx"/>
                    </a:ext>
                  </a:extLst>
                </a:hlinkClick>
              </a:rPr>
              <a:t>DEI in Curriculum Model Principles and Practices</a:t>
            </a:r>
            <a:endParaRPr lang="en-US" sz="1275">
              <a:solidFill>
                <a:srgbClr val="0A0A0A"/>
              </a:solidFill>
              <a:highlight>
                <a:srgbClr val="FFFFFF"/>
              </a:highlight>
            </a:endParaRPr>
          </a:p>
          <a:p>
            <a:endParaRPr lang="en-US"/>
          </a:p>
        </p:txBody>
      </p:sp>
    </p:spTree>
    <p:extLst>
      <p:ext uri="{BB962C8B-B14F-4D97-AF65-F5344CB8AC3E}">
        <p14:creationId xmlns:p14="http://schemas.microsoft.com/office/powerpoint/2010/main" val="1465156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39093-B4CB-4418-893A-E78B4BF7A620}"/>
              </a:ext>
            </a:extLst>
          </p:cNvPr>
          <p:cNvSpPr>
            <a:spLocks noGrp="1"/>
          </p:cNvSpPr>
          <p:nvPr>
            <p:ph type="title"/>
          </p:nvPr>
        </p:nvSpPr>
        <p:spPr/>
        <p:txBody>
          <a:bodyPr/>
          <a:lstStyle/>
          <a:p>
            <a:r>
              <a:rPr lang="en-US"/>
              <a:t>From 5C:</a:t>
            </a:r>
          </a:p>
        </p:txBody>
      </p:sp>
      <p:sp>
        <p:nvSpPr>
          <p:cNvPr id="3" name="Content Placeholder 2">
            <a:extLst>
              <a:ext uri="{FF2B5EF4-FFF2-40B4-BE49-F238E27FC236}">
                <a16:creationId xmlns:a16="http://schemas.microsoft.com/office/drawing/2014/main" id="{D725BDC7-5DE6-423A-857C-6D37632396DA}"/>
              </a:ext>
            </a:extLst>
          </p:cNvPr>
          <p:cNvSpPr>
            <a:spLocks noGrp="1"/>
          </p:cNvSpPr>
          <p:nvPr>
            <p:ph idx="1"/>
          </p:nvPr>
        </p:nvSpPr>
        <p:spPr>
          <a:xfrm>
            <a:off x="1525025" y="2366473"/>
            <a:ext cx="8841620" cy="3405438"/>
          </a:xfrm>
        </p:spPr>
        <p:txBody>
          <a:bodyPr>
            <a:normAutofit fontScale="62500" lnSpcReduction="20000"/>
          </a:bodyPr>
          <a:lstStyle/>
          <a:p>
            <a:pPr marL="0" indent="0" algn="just">
              <a:lnSpc>
                <a:spcPct val="130000"/>
              </a:lnSpc>
              <a:spcBef>
                <a:spcPts val="0"/>
              </a:spcBef>
              <a:buSzPts val="2400"/>
              <a:buNone/>
            </a:pPr>
            <a:r>
              <a:rPr lang="en-US">
                <a:solidFill>
                  <a:srgbClr val="000000"/>
                </a:solidFill>
                <a:latin typeface="Source Sans Pro"/>
                <a:ea typeface="Source Sans Pro"/>
                <a:cs typeface="Source Sans Pro"/>
                <a:sym typeface="Source Sans Pro"/>
              </a:rPr>
              <a:t>As colleges design curricula to meet the needs of our diverse student populations, it is recommended that colleges address innovative ways to approach curricular design and the curricular impacts on student success as an opportunity to eliminate equity gaps.  The California Community College Curriculum Committee (5C) recommends framing dialogue and decision-making for reimagining curriculum through an equity lens using the following principles:    </a:t>
            </a:r>
          </a:p>
          <a:p>
            <a:pPr marL="342900" indent="-266700" algn="just">
              <a:lnSpc>
                <a:spcPct val="130000"/>
              </a:lnSpc>
              <a:spcBef>
                <a:spcPts val="0"/>
              </a:spcBef>
              <a:buClr>
                <a:srgbClr val="000000"/>
              </a:buClr>
              <a:buSzPts val="2000"/>
              <a:buFont typeface="Source Sans Pro"/>
              <a:buChar char="●"/>
            </a:pPr>
            <a:r>
              <a:rPr lang="en-US">
                <a:solidFill>
                  <a:srgbClr val="000000"/>
                </a:solidFill>
                <a:latin typeface="Source Sans Pro"/>
                <a:ea typeface="Source Sans Pro"/>
                <a:cs typeface="Source Sans Pro"/>
                <a:sym typeface="Source Sans Pro"/>
              </a:rPr>
              <a:t>Principle 1: Commitment to curricular diversity, culturally responsive content, and anti-racism </a:t>
            </a:r>
            <a:endParaRPr lang="en-US" strike="sngStrike">
              <a:solidFill>
                <a:srgbClr val="000000"/>
              </a:solidFill>
              <a:latin typeface="Source Sans Pro"/>
              <a:ea typeface="Source Sans Pro"/>
              <a:cs typeface="Source Sans Pro"/>
              <a:sym typeface="Source Sans Pro"/>
            </a:endParaRPr>
          </a:p>
          <a:p>
            <a:pPr marL="342900" indent="-266700" algn="just">
              <a:lnSpc>
                <a:spcPct val="130000"/>
              </a:lnSpc>
              <a:spcBef>
                <a:spcPts val="0"/>
              </a:spcBef>
              <a:buClr>
                <a:srgbClr val="000000"/>
              </a:buClr>
              <a:buSzPts val="2000"/>
              <a:buFont typeface="Source Sans Pro"/>
              <a:buChar char="●"/>
            </a:pPr>
            <a:r>
              <a:rPr lang="en-US">
                <a:solidFill>
                  <a:srgbClr val="000000"/>
                </a:solidFill>
                <a:latin typeface="Source Sans Pro"/>
                <a:ea typeface="Source Sans Pro"/>
                <a:cs typeface="Source Sans Pro"/>
                <a:sym typeface="Source Sans Pro"/>
              </a:rPr>
              <a:t>Principle 2: Commitment to change policies to remove systemic barriers to student success and equity</a:t>
            </a:r>
          </a:p>
          <a:p>
            <a:pPr marL="342900" indent="-266700" algn="just">
              <a:lnSpc>
                <a:spcPct val="130000"/>
              </a:lnSpc>
              <a:spcBef>
                <a:spcPts val="0"/>
              </a:spcBef>
              <a:buClr>
                <a:srgbClr val="000000"/>
              </a:buClr>
              <a:buSzPts val="2000"/>
              <a:buFont typeface="Source Sans Pro"/>
              <a:buChar char="●"/>
            </a:pPr>
            <a:r>
              <a:rPr lang="en-US">
                <a:solidFill>
                  <a:srgbClr val="000000"/>
                </a:solidFill>
                <a:latin typeface="Source Sans Pro"/>
                <a:ea typeface="Source Sans Pro"/>
                <a:cs typeface="Source Sans Pro"/>
                <a:sym typeface="Source Sans Pro"/>
              </a:rPr>
              <a:t>Principle 3: Commitment to building system resiliency </a:t>
            </a:r>
          </a:p>
          <a:p>
            <a:endParaRPr lang="en-US"/>
          </a:p>
        </p:txBody>
      </p:sp>
    </p:spTree>
    <p:extLst>
      <p:ext uri="{BB962C8B-B14F-4D97-AF65-F5344CB8AC3E}">
        <p14:creationId xmlns:p14="http://schemas.microsoft.com/office/powerpoint/2010/main" val="2458953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0C645-2296-45C5-B5CF-333EF0562D88}"/>
              </a:ext>
            </a:extLst>
          </p:cNvPr>
          <p:cNvSpPr>
            <a:spLocks noGrp="1"/>
          </p:cNvSpPr>
          <p:nvPr>
            <p:ph type="title"/>
          </p:nvPr>
        </p:nvSpPr>
        <p:spPr/>
        <p:txBody>
          <a:bodyPr/>
          <a:lstStyle/>
          <a:p>
            <a:r>
              <a:rPr lang="en-US"/>
              <a:t>Get your voice heard!</a:t>
            </a:r>
          </a:p>
        </p:txBody>
      </p:sp>
      <p:sp>
        <p:nvSpPr>
          <p:cNvPr id="3" name="Content Placeholder 2">
            <a:extLst>
              <a:ext uri="{FF2B5EF4-FFF2-40B4-BE49-F238E27FC236}">
                <a16:creationId xmlns:a16="http://schemas.microsoft.com/office/drawing/2014/main" id="{82881077-804B-4630-90AC-A3C9200E9348}"/>
              </a:ext>
            </a:extLst>
          </p:cNvPr>
          <p:cNvSpPr>
            <a:spLocks noGrp="1"/>
          </p:cNvSpPr>
          <p:nvPr>
            <p:ph idx="1"/>
          </p:nvPr>
        </p:nvSpPr>
        <p:spPr>
          <a:xfrm>
            <a:off x="1336475" y="2487990"/>
            <a:ext cx="9144000" cy="3127248"/>
          </a:xfrm>
        </p:spPr>
        <p:txBody>
          <a:bodyPr/>
          <a:lstStyle/>
          <a:p>
            <a:r>
              <a:rPr lang="en-US" dirty="0"/>
              <a:t>Faculty advocacy groups (ASCCC)</a:t>
            </a:r>
          </a:p>
          <a:p>
            <a:r>
              <a:rPr lang="en-US" dirty="0"/>
              <a:t>Join listservs on different issues and disciplines</a:t>
            </a:r>
          </a:p>
          <a:p>
            <a:r>
              <a:rPr lang="en-US" dirty="0"/>
              <a:t>Pending changes in regulation</a:t>
            </a:r>
          </a:p>
          <a:p>
            <a:r>
              <a:rPr lang="en-US" dirty="0" err="1"/>
              <a:t>Adhoc</a:t>
            </a:r>
            <a:r>
              <a:rPr lang="en-US" dirty="0"/>
              <a:t> groups for faculty feedback</a:t>
            </a:r>
          </a:p>
          <a:p>
            <a:r>
              <a:rPr lang="en-US" dirty="0"/>
              <a:t>Your LMC Academic senator and Academic President</a:t>
            </a:r>
          </a:p>
        </p:txBody>
      </p:sp>
    </p:spTree>
    <p:extLst>
      <p:ext uri="{BB962C8B-B14F-4D97-AF65-F5344CB8AC3E}">
        <p14:creationId xmlns:p14="http://schemas.microsoft.com/office/powerpoint/2010/main" val="77884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rotWithShape="1">
          <a:blip r:embed="rId2" cstate="print"/>
          <a:srcRect t="13896" r="422"/>
          <a:stretch/>
        </p:blipFill>
        <p:spPr>
          <a:xfrm>
            <a:off x="744146" y="1261016"/>
            <a:ext cx="8417708" cy="5357419"/>
          </a:xfrm>
          <a:prstGeom prst="rect">
            <a:avLst/>
          </a:prstGeom>
        </p:spPr>
      </p:pic>
      <p:sp>
        <p:nvSpPr>
          <p:cNvPr id="3" name="object 3"/>
          <p:cNvSpPr txBox="1"/>
          <p:nvPr/>
        </p:nvSpPr>
        <p:spPr>
          <a:xfrm>
            <a:off x="4267200" y="1450377"/>
            <a:ext cx="7620000" cy="751488"/>
          </a:xfrm>
          <a:prstGeom prst="rect">
            <a:avLst/>
          </a:prstGeom>
        </p:spPr>
        <p:txBody>
          <a:bodyPr vert="horz" wrap="square" lIns="0" tIns="12700" rIns="0" bIns="0" rtlCol="0">
            <a:spAutoFit/>
          </a:bodyPr>
          <a:lstStyle/>
          <a:p>
            <a:pPr marL="12700">
              <a:lnSpc>
                <a:spcPct val="100000"/>
              </a:lnSpc>
              <a:spcBef>
                <a:spcPts val="100"/>
              </a:spcBef>
            </a:pPr>
            <a:r>
              <a:rPr sz="2400" b="1" i="1" spc="-5">
                <a:solidFill>
                  <a:srgbClr val="0070C0"/>
                </a:solidFill>
                <a:latin typeface="Calibri"/>
                <a:cs typeface="Calibri"/>
              </a:rPr>
              <a:t>What</a:t>
            </a:r>
            <a:r>
              <a:rPr sz="2400" b="1" i="1" spc="-20">
                <a:solidFill>
                  <a:srgbClr val="0070C0"/>
                </a:solidFill>
                <a:latin typeface="Calibri"/>
                <a:cs typeface="Calibri"/>
              </a:rPr>
              <a:t> </a:t>
            </a:r>
            <a:r>
              <a:rPr sz="2400" b="1" i="1" spc="-5">
                <a:solidFill>
                  <a:srgbClr val="0070C0"/>
                </a:solidFill>
                <a:latin typeface="Calibri"/>
                <a:cs typeface="Calibri"/>
              </a:rPr>
              <a:t>do</a:t>
            </a:r>
            <a:r>
              <a:rPr sz="2400" b="1" i="1" spc="-15">
                <a:solidFill>
                  <a:srgbClr val="0070C0"/>
                </a:solidFill>
                <a:latin typeface="Calibri"/>
                <a:cs typeface="Calibri"/>
              </a:rPr>
              <a:t> </a:t>
            </a:r>
            <a:r>
              <a:rPr sz="2400" b="1" i="1" spc="-5">
                <a:solidFill>
                  <a:srgbClr val="0070C0"/>
                </a:solidFill>
                <a:latin typeface="Calibri"/>
                <a:cs typeface="Calibri"/>
              </a:rPr>
              <a:t>you</a:t>
            </a:r>
            <a:r>
              <a:rPr sz="2400" b="1" i="1" spc="-15">
                <a:solidFill>
                  <a:srgbClr val="0070C0"/>
                </a:solidFill>
                <a:latin typeface="Calibri"/>
                <a:cs typeface="Calibri"/>
              </a:rPr>
              <a:t> </a:t>
            </a:r>
            <a:r>
              <a:rPr sz="2400" b="1" i="1" spc="-5">
                <a:solidFill>
                  <a:srgbClr val="0070C0"/>
                </a:solidFill>
                <a:latin typeface="Calibri"/>
                <a:cs typeface="Calibri"/>
              </a:rPr>
              <a:t>want</a:t>
            </a:r>
            <a:r>
              <a:rPr sz="2400" b="1" i="1" spc="-15">
                <a:solidFill>
                  <a:srgbClr val="0070C0"/>
                </a:solidFill>
                <a:latin typeface="Calibri"/>
                <a:cs typeface="Calibri"/>
              </a:rPr>
              <a:t> </a:t>
            </a:r>
            <a:r>
              <a:rPr sz="2400" b="1" i="1" spc="-5">
                <a:solidFill>
                  <a:srgbClr val="0070C0"/>
                </a:solidFill>
                <a:latin typeface="Calibri"/>
                <a:cs typeface="Calibri"/>
              </a:rPr>
              <a:t>students</a:t>
            </a:r>
            <a:r>
              <a:rPr sz="2400" b="1" i="1" spc="-15">
                <a:solidFill>
                  <a:srgbClr val="0070C0"/>
                </a:solidFill>
                <a:latin typeface="Calibri"/>
                <a:cs typeface="Calibri"/>
              </a:rPr>
              <a:t> </a:t>
            </a:r>
            <a:r>
              <a:rPr sz="2400" b="1" i="1" spc="-5">
                <a:solidFill>
                  <a:srgbClr val="0070C0"/>
                </a:solidFill>
                <a:latin typeface="Calibri"/>
                <a:cs typeface="Calibri"/>
              </a:rPr>
              <a:t>to</a:t>
            </a:r>
            <a:r>
              <a:rPr sz="2400" b="1" i="1" spc="-20">
                <a:solidFill>
                  <a:srgbClr val="0070C0"/>
                </a:solidFill>
                <a:latin typeface="Calibri"/>
                <a:cs typeface="Calibri"/>
              </a:rPr>
              <a:t> </a:t>
            </a:r>
            <a:r>
              <a:rPr sz="2400" b="1" i="1" spc="-5">
                <a:solidFill>
                  <a:srgbClr val="0070C0"/>
                </a:solidFill>
                <a:latin typeface="Calibri"/>
                <a:cs typeface="Calibri"/>
              </a:rPr>
              <a:t>learn</a:t>
            </a:r>
            <a:r>
              <a:rPr lang="en-US" sz="2400" b="1" i="1" spc="-5">
                <a:solidFill>
                  <a:srgbClr val="0070C0"/>
                </a:solidFill>
                <a:latin typeface="Calibri"/>
                <a:cs typeface="Calibri"/>
              </a:rPr>
              <a:t> &amp; be skilled in by the end of your program?</a:t>
            </a:r>
            <a:endParaRPr sz="2400">
              <a:latin typeface="Calibri"/>
              <a:cs typeface="Calibri"/>
            </a:endParaRPr>
          </a:p>
        </p:txBody>
      </p:sp>
      <p:sp>
        <p:nvSpPr>
          <p:cNvPr id="4" name="object 4"/>
          <p:cNvSpPr txBox="1"/>
          <p:nvPr/>
        </p:nvSpPr>
        <p:spPr>
          <a:xfrm>
            <a:off x="6382945" y="3036434"/>
            <a:ext cx="5504255" cy="382156"/>
          </a:xfrm>
          <a:prstGeom prst="rect">
            <a:avLst/>
          </a:prstGeom>
        </p:spPr>
        <p:txBody>
          <a:bodyPr vert="horz" wrap="square" lIns="0" tIns="12700" rIns="0" bIns="0" rtlCol="0">
            <a:spAutoFit/>
          </a:bodyPr>
          <a:lstStyle/>
          <a:p>
            <a:pPr marL="12700">
              <a:lnSpc>
                <a:spcPct val="100000"/>
              </a:lnSpc>
              <a:spcBef>
                <a:spcPts val="100"/>
              </a:spcBef>
            </a:pPr>
            <a:r>
              <a:rPr sz="2400" b="1" i="1" spc="-5">
                <a:solidFill>
                  <a:srgbClr val="FF0000"/>
                </a:solidFill>
                <a:latin typeface="Calibri"/>
                <a:cs typeface="Calibri"/>
              </a:rPr>
              <a:t>How</a:t>
            </a:r>
            <a:r>
              <a:rPr sz="2400" b="1" i="1" spc="-15">
                <a:solidFill>
                  <a:srgbClr val="FF0000"/>
                </a:solidFill>
                <a:latin typeface="Calibri"/>
                <a:cs typeface="Calibri"/>
              </a:rPr>
              <a:t> </a:t>
            </a:r>
            <a:r>
              <a:rPr sz="2400" b="1" i="1" spc="-5">
                <a:solidFill>
                  <a:srgbClr val="FF0000"/>
                </a:solidFill>
                <a:latin typeface="Calibri"/>
                <a:cs typeface="Calibri"/>
              </a:rPr>
              <a:t>will</a:t>
            </a:r>
            <a:r>
              <a:rPr sz="2400" b="1" i="1" spc="-15">
                <a:solidFill>
                  <a:srgbClr val="FF0000"/>
                </a:solidFill>
                <a:latin typeface="Calibri"/>
                <a:cs typeface="Calibri"/>
              </a:rPr>
              <a:t> </a:t>
            </a:r>
            <a:r>
              <a:rPr sz="2400" b="1" i="1" spc="-5">
                <a:solidFill>
                  <a:srgbClr val="FF0000"/>
                </a:solidFill>
                <a:latin typeface="Calibri"/>
                <a:cs typeface="Calibri"/>
              </a:rPr>
              <a:t>you</a:t>
            </a:r>
            <a:r>
              <a:rPr sz="2400" b="1" i="1" spc="-15">
                <a:solidFill>
                  <a:srgbClr val="FF0000"/>
                </a:solidFill>
                <a:latin typeface="Calibri"/>
                <a:cs typeface="Calibri"/>
              </a:rPr>
              <a:t> </a:t>
            </a:r>
            <a:r>
              <a:rPr sz="2400" b="1" i="1" spc="-5">
                <a:solidFill>
                  <a:srgbClr val="FF0000"/>
                </a:solidFill>
                <a:latin typeface="Calibri"/>
                <a:cs typeface="Calibri"/>
              </a:rPr>
              <a:t>know</a:t>
            </a:r>
            <a:r>
              <a:rPr sz="2400" b="1" i="1" spc="-15">
                <a:solidFill>
                  <a:srgbClr val="FF0000"/>
                </a:solidFill>
                <a:latin typeface="Calibri"/>
                <a:cs typeface="Calibri"/>
              </a:rPr>
              <a:t> </a:t>
            </a:r>
            <a:r>
              <a:rPr sz="2400" b="1" i="1" spc="-5">
                <a:solidFill>
                  <a:srgbClr val="FF0000"/>
                </a:solidFill>
                <a:latin typeface="Calibri"/>
                <a:cs typeface="Calibri"/>
              </a:rPr>
              <a:t>they</a:t>
            </a:r>
            <a:r>
              <a:rPr sz="2400" b="1" i="1" spc="-10">
                <a:solidFill>
                  <a:srgbClr val="FF0000"/>
                </a:solidFill>
                <a:latin typeface="Calibri"/>
                <a:cs typeface="Calibri"/>
              </a:rPr>
              <a:t> </a:t>
            </a:r>
            <a:r>
              <a:rPr lang="en-US" sz="2400" b="1" i="1" spc="-5">
                <a:solidFill>
                  <a:srgbClr val="FF0000"/>
                </a:solidFill>
                <a:latin typeface="Calibri"/>
                <a:cs typeface="Calibri"/>
              </a:rPr>
              <a:t>have gotten there? </a:t>
            </a:r>
            <a:endParaRPr sz="2400">
              <a:latin typeface="Calibri"/>
              <a:cs typeface="Calibri"/>
            </a:endParaRPr>
          </a:p>
        </p:txBody>
      </p:sp>
      <p:sp>
        <p:nvSpPr>
          <p:cNvPr id="5" name="object 5"/>
          <p:cNvSpPr txBox="1"/>
          <p:nvPr/>
        </p:nvSpPr>
        <p:spPr>
          <a:xfrm>
            <a:off x="8587818" y="4267200"/>
            <a:ext cx="3595255" cy="1536318"/>
          </a:xfrm>
          <a:prstGeom prst="rect">
            <a:avLst/>
          </a:prstGeom>
        </p:spPr>
        <p:txBody>
          <a:bodyPr vert="horz" wrap="square" lIns="0" tIns="27940" rIns="0" bIns="0" rtlCol="0">
            <a:spAutoFit/>
          </a:bodyPr>
          <a:lstStyle/>
          <a:p>
            <a:pPr marL="12700" marR="189865">
              <a:lnSpc>
                <a:spcPts val="2850"/>
              </a:lnSpc>
              <a:spcBef>
                <a:spcPts val="220"/>
              </a:spcBef>
            </a:pPr>
            <a:r>
              <a:rPr sz="2400" b="1" i="1" spc="-5">
                <a:solidFill>
                  <a:schemeClr val="accent2">
                    <a:lumMod val="50000"/>
                  </a:schemeClr>
                </a:solidFill>
                <a:latin typeface="Calibri"/>
                <a:cs typeface="Calibri"/>
              </a:rPr>
              <a:t>How</a:t>
            </a:r>
            <a:r>
              <a:rPr sz="2400" b="1" i="1" spc="-25">
                <a:solidFill>
                  <a:schemeClr val="accent2">
                    <a:lumMod val="50000"/>
                  </a:schemeClr>
                </a:solidFill>
                <a:latin typeface="Calibri"/>
                <a:cs typeface="Calibri"/>
              </a:rPr>
              <a:t> </a:t>
            </a:r>
            <a:r>
              <a:rPr lang="en-US" sz="2400" b="1" i="1" spc="-5">
                <a:solidFill>
                  <a:schemeClr val="accent2">
                    <a:lumMod val="50000"/>
                  </a:schemeClr>
                </a:solidFill>
                <a:latin typeface="Calibri"/>
                <a:cs typeface="Calibri"/>
              </a:rPr>
              <a:t>will you help to get them there in courses/ experiences in a program?</a:t>
            </a:r>
            <a:endParaRPr sz="2400">
              <a:solidFill>
                <a:schemeClr val="accent2">
                  <a:lumMod val="50000"/>
                </a:schemeClr>
              </a:solidFill>
              <a:latin typeface="Calibri"/>
              <a:cs typeface="Calibri"/>
            </a:endParaRPr>
          </a:p>
          <a:p>
            <a:pPr>
              <a:lnSpc>
                <a:spcPct val="100000"/>
              </a:lnSpc>
            </a:pPr>
            <a:endParaRPr sz="2550">
              <a:solidFill>
                <a:schemeClr val="accent2">
                  <a:lumMod val="50000"/>
                </a:schemeClr>
              </a:solidFill>
              <a:latin typeface="Calibri"/>
              <a:cs typeface="Calibri"/>
            </a:endParaRPr>
          </a:p>
        </p:txBody>
      </p:sp>
      <p:sp>
        <p:nvSpPr>
          <p:cNvPr id="6" name="object 6"/>
          <p:cNvSpPr txBox="1">
            <a:spLocks noGrp="1"/>
          </p:cNvSpPr>
          <p:nvPr>
            <p:ph type="title"/>
          </p:nvPr>
        </p:nvSpPr>
        <p:spPr>
          <a:xfrm>
            <a:off x="2525098" y="233652"/>
            <a:ext cx="9657975" cy="1397819"/>
          </a:xfrm>
          <a:prstGeom prst="rect">
            <a:avLst/>
          </a:prstGeom>
        </p:spPr>
        <p:txBody>
          <a:bodyPr vert="horz" wrap="square" lIns="0" tIns="12700" rIns="0" bIns="0" rtlCol="0">
            <a:spAutoFit/>
          </a:bodyPr>
          <a:lstStyle/>
          <a:p>
            <a:pPr marL="12700" algn="r">
              <a:lnSpc>
                <a:spcPct val="100000"/>
              </a:lnSpc>
              <a:spcBef>
                <a:spcPts val="100"/>
              </a:spcBef>
            </a:pPr>
            <a:r>
              <a:rPr lang="en-US" b="1" i="1" spc="-5">
                <a:solidFill>
                  <a:schemeClr val="accent3">
                    <a:lumMod val="75000"/>
                  </a:schemeClr>
                </a:solidFill>
              </a:rPr>
              <a:t>PSLO Validation/Redesign SP22:</a:t>
            </a:r>
            <a:br>
              <a:rPr lang="en-US" sz="2400" b="1" i="1" spc="-5"/>
            </a:br>
            <a:r>
              <a:rPr lang="en-US" sz="2400" b="1" u="sng" spc="-5"/>
              <a:t>P</a:t>
            </a:r>
            <a:r>
              <a:rPr lang="en-US" sz="2400" b="1" spc="-5"/>
              <a:t>rogram-level </a:t>
            </a:r>
            <a:r>
              <a:rPr lang="en-US" sz="2400" b="1" u="sng" spc="-5"/>
              <a:t>S</a:t>
            </a:r>
            <a:r>
              <a:rPr lang="en-US" sz="2400" b="1" spc="-5"/>
              <a:t>tudent </a:t>
            </a:r>
            <a:r>
              <a:rPr lang="en-US" sz="2400" b="1" u="sng" spc="-5"/>
              <a:t>L</a:t>
            </a:r>
            <a:r>
              <a:rPr lang="en-US" sz="2400" b="1" spc="-5"/>
              <a:t>earning </a:t>
            </a:r>
            <a:r>
              <a:rPr lang="en-US" sz="2400" b="1" u="sng" spc="-5"/>
              <a:t>O</a:t>
            </a:r>
            <a:r>
              <a:rPr lang="en-US" sz="2400" b="1" spc="-5"/>
              <a:t>utcomes </a:t>
            </a:r>
            <a:br>
              <a:rPr lang="en-US" sz="2400" b="1" spc="-5"/>
            </a:br>
            <a:endParaRPr sz="2400" b="1" i="1"/>
          </a:p>
        </p:txBody>
      </p:sp>
      <p:sp>
        <p:nvSpPr>
          <p:cNvPr id="8" name="TextBox 7">
            <a:extLst>
              <a:ext uri="{FF2B5EF4-FFF2-40B4-BE49-F238E27FC236}">
                <a16:creationId xmlns:a16="http://schemas.microsoft.com/office/drawing/2014/main" id="{287318EC-6604-A917-3ABD-1D4A358226CE}"/>
              </a:ext>
            </a:extLst>
          </p:cNvPr>
          <p:cNvSpPr txBox="1"/>
          <p:nvPr/>
        </p:nvSpPr>
        <p:spPr>
          <a:xfrm>
            <a:off x="9296400" y="6412468"/>
            <a:ext cx="6477000" cy="369332"/>
          </a:xfrm>
          <a:prstGeom prst="rect">
            <a:avLst/>
          </a:prstGeom>
          <a:noFill/>
        </p:spPr>
        <p:txBody>
          <a:bodyPr wrap="square">
            <a:spAutoFit/>
          </a:bodyPr>
          <a:lstStyle/>
          <a:p>
            <a:pPr marL="1503045">
              <a:lnSpc>
                <a:spcPct val="100000"/>
              </a:lnSpc>
            </a:pPr>
            <a:r>
              <a:rPr lang="en-US" sz="1800" spc="-5">
                <a:latin typeface="Calibri"/>
                <a:cs typeface="Calibri"/>
              </a:rPr>
              <a:t>(Tyler,</a:t>
            </a:r>
            <a:r>
              <a:rPr lang="en-US" sz="1800" spc="-80">
                <a:latin typeface="Calibri"/>
                <a:cs typeface="Calibri"/>
              </a:rPr>
              <a:t> </a:t>
            </a:r>
            <a:r>
              <a:rPr lang="en-US" sz="1800" spc="-5">
                <a:latin typeface="Calibri"/>
                <a:cs typeface="Calibri"/>
              </a:rPr>
              <a:t>1949)</a:t>
            </a:r>
            <a:endParaRPr lang="en-US" sz="1800">
              <a:latin typeface="Calibri"/>
              <a:cs typeface="Calibri"/>
            </a:endParaRPr>
          </a:p>
        </p:txBody>
      </p:sp>
      <p:sp>
        <p:nvSpPr>
          <p:cNvPr id="9" name="TextBox 8">
            <a:extLst>
              <a:ext uri="{FF2B5EF4-FFF2-40B4-BE49-F238E27FC236}">
                <a16:creationId xmlns:a16="http://schemas.microsoft.com/office/drawing/2014/main" id="{A91F2598-7DC1-54F4-8040-86EE290FB681}"/>
              </a:ext>
            </a:extLst>
          </p:cNvPr>
          <p:cNvSpPr txBox="1"/>
          <p:nvPr/>
        </p:nvSpPr>
        <p:spPr>
          <a:xfrm rot="21078455">
            <a:off x="1276490" y="999406"/>
            <a:ext cx="1571973" cy="523220"/>
          </a:xfrm>
          <a:custGeom>
            <a:avLst/>
            <a:gdLst>
              <a:gd name="connsiteX0" fmla="*/ 0 w 1571973"/>
              <a:gd name="connsiteY0" fmla="*/ 0 h 523220"/>
              <a:gd name="connsiteX1" fmla="*/ 508271 w 1571973"/>
              <a:gd name="connsiteY1" fmla="*/ 0 h 523220"/>
              <a:gd name="connsiteX2" fmla="*/ 985103 w 1571973"/>
              <a:gd name="connsiteY2" fmla="*/ 0 h 523220"/>
              <a:gd name="connsiteX3" fmla="*/ 1571973 w 1571973"/>
              <a:gd name="connsiteY3" fmla="*/ 0 h 523220"/>
              <a:gd name="connsiteX4" fmla="*/ 1571973 w 1571973"/>
              <a:gd name="connsiteY4" fmla="*/ 523220 h 523220"/>
              <a:gd name="connsiteX5" fmla="*/ 1079421 w 1571973"/>
              <a:gd name="connsiteY5" fmla="*/ 523220 h 523220"/>
              <a:gd name="connsiteX6" fmla="*/ 523991 w 1571973"/>
              <a:gd name="connsiteY6" fmla="*/ 523220 h 523220"/>
              <a:gd name="connsiteX7" fmla="*/ 0 w 1571973"/>
              <a:gd name="connsiteY7" fmla="*/ 523220 h 523220"/>
              <a:gd name="connsiteX8" fmla="*/ 0 w 1571973"/>
              <a:gd name="connsiteY8"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973" h="523220" extrusionOk="0">
                <a:moveTo>
                  <a:pt x="0" y="0"/>
                </a:moveTo>
                <a:cubicBezTo>
                  <a:pt x="240121" y="-16445"/>
                  <a:pt x="305498" y="36563"/>
                  <a:pt x="508271" y="0"/>
                </a:cubicBezTo>
                <a:cubicBezTo>
                  <a:pt x="711044" y="-36563"/>
                  <a:pt x="853055" y="41035"/>
                  <a:pt x="985103" y="0"/>
                </a:cubicBezTo>
                <a:cubicBezTo>
                  <a:pt x="1117151" y="-41035"/>
                  <a:pt x="1310910" y="11370"/>
                  <a:pt x="1571973" y="0"/>
                </a:cubicBezTo>
                <a:cubicBezTo>
                  <a:pt x="1618634" y="167463"/>
                  <a:pt x="1540822" y="364065"/>
                  <a:pt x="1571973" y="523220"/>
                </a:cubicBezTo>
                <a:cubicBezTo>
                  <a:pt x="1428934" y="578272"/>
                  <a:pt x="1322385" y="479284"/>
                  <a:pt x="1079421" y="523220"/>
                </a:cubicBezTo>
                <a:cubicBezTo>
                  <a:pt x="836457" y="567156"/>
                  <a:pt x="683819" y="499498"/>
                  <a:pt x="523991" y="523220"/>
                </a:cubicBezTo>
                <a:cubicBezTo>
                  <a:pt x="364163" y="546942"/>
                  <a:pt x="239762" y="499153"/>
                  <a:pt x="0" y="523220"/>
                </a:cubicBezTo>
                <a:cubicBezTo>
                  <a:pt x="-33071" y="392278"/>
                  <a:pt x="10897" y="199333"/>
                  <a:pt x="0" y="0"/>
                </a:cubicBezTo>
                <a:close/>
              </a:path>
            </a:pathLst>
          </a:custGeom>
          <a:solidFill>
            <a:schemeClr val="bg1"/>
          </a:solidFill>
          <a:ln w="28575">
            <a:solidFill>
              <a:srgbClr val="0070C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en-US" sz="2800" b="1">
                <a:solidFill>
                  <a:srgbClr val="0070C0"/>
                </a:solidFill>
              </a:rPr>
              <a:t>PSLOs</a:t>
            </a:r>
          </a:p>
        </p:txBody>
      </p:sp>
    </p:spTree>
    <p:extLst>
      <p:ext uri="{BB962C8B-B14F-4D97-AF65-F5344CB8AC3E}">
        <p14:creationId xmlns:p14="http://schemas.microsoft.com/office/powerpoint/2010/main" val="184949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5E3B7-18C5-4236-BA4B-A678411033E4}"/>
              </a:ext>
            </a:extLst>
          </p:cNvPr>
          <p:cNvSpPr>
            <a:spLocks noGrp="1"/>
          </p:cNvSpPr>
          <p:nvPr>
            <p:ph type="title"/>
          </p:nvPr>
        </p:nvSpPr>
        <p:spPr>
          <a:xfrm>
            <a:off x="933634" y="849936"/>
            <a:ext cx="10221509" cy="684947"/>
          </a:xfrm>
        </p:spPr>
        <p:txBody>
          <a:bodyPr>
            <a:normAutofit fontScale="90000"/>
          </a:bodyPr>
          <a:lstStyle/>
          <a:p>
            <a:r>
              <a:rPr lang="en-US" sz="4700"/>
              <a:t>Continuing</a:t>
            </a:r>
            <a:r>
              <a:rPr lang="en-US"/>
              <a:t> Students: Early Registration</a:t>
            </a:r>
          </a:p>
        </p:txBody>
      </p:sp>
      <p:pic>
        <p:nvPicPr>
          <p:cNvPr id="9" name="Picture 8">
            <a:extLst>
              <a:ext uri="{FF2B5EF4-FFF2-40B4-BE49-F238E27FC236}">
                <a16:creationId xmlns:a16="http://schemas.microsoft.com/office/drawing/2014/main" id="{BB710734-3A37-4451-8246-7AE649CD6C4F}"/>
              </a:ext>
            </a:extLst>
          </p:cNvPr>
          <p:cNvPicPr>
            <a:picLocks noChangeAspect="1"/>
          </p:cNvPicPr>
          <p:nvPr/>
        </p:nvPicPr>
        <p:blipFill rotWithShape="1">
          <a:blip r:embed="rId3">
            <a:extLst>
              <a:ext uri="{28A0092B-C50C-407E-A947-70E740481C1C}">
                <a14:useLocalDpi xmlns:a14="http://schemas.microsoft.com/office/drawing/2010/main" val="0"/>
              </a:ext>
            </a:extLst>
          </a:blip>
          <a:srcRect t="2220" b="26333"/>
          <a:stretch/>
        </p:blipFill>
        <p:spPr>
          <a:xfrm>
            <a:off x="1471352" y="1911927"/>
            <a:ext cx="4029780" cy="4374356"/>
          </a:xfrm>
          <a:prstGeom prst="rect">
            <a:avLst/>
          </a:prstGeom>
        </p:spPr>
      </p:pic>
      <p:pic>
        <p:nvPicPr>
          <p:cNvPr id="10" name="Picture 9">
            <a:extLst>
              <a:ext uri="{FF2B5EF4-FFF2-40B4-BE49-F238E27FC236}">
                <a16:creationId xmlns:a16="http://schemas.microsoft.com/office/drawing/2014/main" id="{39CB8880-845D-4906-A69C-B48842E722E9}"/>
              </a:ext>
            </a:extLst>
          </p:cNvPr>
          <p:cNvPicPr>
            <a:picLocks noChangeAspect="1"/>
          </p:cNvPicPr>
          <p:nvPr/>
        </p:nvPicPr>
        <p:blipFill rotWithShape="1">
          <a:blip r:embed="rId3">
            <a:extLst>
              <a:ext uri="{28A0092B-C50C-407E-A947-70E740481C1C}">
                <a14:useLocalDpi xmlns:a14="http://schemas.microsoft.com/office/drawing/2010/main" val="0"/>
              </a:ext>
            </a:extLst>
          </a:blip>
          <a:srcRect t="76961"/>
          <a:stretch/>
        </p:blipFill>
        <p:spPr>
          <a:xfrm>
            <a:off x="5881109" y="3117273"/>
            <a:ext cx="5099306" cy="1785003"/>
          </a:xfrm>
          <a:prstGeom prst="rect">
            <a:avLst/>
          </a:prstGeom>
        </p:spPr>
      </p:pic>
    </p:spTree>
    <p:extLst>
      <p:ext uri="{BB962C8B-B14F-4D97-AF65-F5344CB8AC3E}">
        <p14:creationId xmlns:p14="http://schemas.microsoft.com/office/powerpoint/2010/main" val="840734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3CF3F-0032-7FCB-6EDC-EE8BC4C1AF44}"/>
              </a:ext>
            </a:extLst>
          </p:cNvPr>
          <p:cNvSpPr>
            <a:spLocks noGrp="1"/>
          </p:cNvSpPr>
          <p:nvPr>
            <p:ph type="title"/>
          </p:nvPr>
        </p:nvSpPr>
        <p:spPr>
          <a:xfrm>
            <a:off x="785191" y="796526"/>
            <a:ext cx="5150545" cy="916713"/>
          </a:xfrm>
          <a:solidFill>
            <a:schemeClr val="accent3">
              <a:lumMod val="20000"/>
              <a:lumOff val="80000"/>
            </a:schemeClr>
          </a:solidFill>
        </p:spPr>
        <p:txBody>
          <a:bodyPr vert="horz" lIns="91440" tIns="45720" rIns="91440" bIns="45720" rtlCol="0" anchor="ctr">
            <a:normAutofit/>
          </a:bodyPr>
          <a:lstStyle/>
          <a:p>
            <a:r>
              <a:rPr lang="en-US" sz="4200" b="1"/>
              <a:t>PSLO final products</a:t>
            </a:r>
          </a:p>
        </p:txBody>
      </p:sp>
      <p:sp>
        <p:nvSpPr>
          <p:cNvPr id="3" name="Content Placeholder 2">
            <a:extLst>
              <a:ext uri="{FF2B5EF4-FFF2-40B4-BE49-F238E27FC236}">
                <a16:creationId xmlns:a16="http://schemas.microsoft.com/office/drawing/2014/main" id="{1E1F737E-2BEC-762D-547B-744413867E1A}"/>
              </a:ext>
            </a:extLst>
          </p:cNvPr>
          <p:cNvSpPr>
            <a:spLocks noGrp="1"/>
          </p:cNvSpPr>
          <p:nvPr>
            <p:ph idx="1"/>
          </p:nvPr>
        </p:nvSpPr>
        <p:spPr>
          <a:xfrm>
            <a:off x="1186536" y="3129450"/>
            <a:ext cx="10283221" cy="3450613"/>
          </a:xfrm>
        </p:spPr>
        <p:txBody>
          <a:bodyPr>
            <a:normAutofit/>
          </a:bodyPr>
          <a:lstStyle/>
          <a:p>
            <a:pPr marL="457200" lvl="1" indent="0" algn="r">
              <a:buNone/>
            </a:pPr>
            <a:r>
              <a:rPr lang="en-US" sz="2400" b="1" i="1">
                <a:solidFill>
                  <a:schemeClr val="accent1">
                    <a:lumMod val="75000"/>
                  </a:schemeClr>
                </a:solidFill>
              </a:rPr>
              <a:t>Pursue discovery by creating and performing experiments, interpreting and communicating the results (Physical Science)</a:t>
            </a:r>
            <a:endParaRPr lang="en-US" sz="2400" b="1">
              <a:solidFill>
                <a:schemeClr val="accent1">
                  <a:lumMod val="75000"/>
                </a:schemeClr>
              </a:solidFill>
            </a:endParaRPr>
          </a:p>
        </p:txBody>
      </p:sp>
      <p:sp>
        <p:nvSpPr>
          <p:cNvPr id="5" name="TextBox 4">
            <a:extLst>
              <a:ext uri="{FF2B5EF4-FFF2-40B4-BE49-F238E27FC236}">
                <a16:creationId xmlns:a16="http://schemas.microsoft.com/office/drawing/2014/main" id="{D87D0591-063D-ED17-A8C1-9E1FEEFE7CC9}"/>
              </a:ext>
            </a:extLst>
          </p:cNvPr>
          <p:cNvSpPr txBox="1"/>
          <p:nvPr/>
        </p:nvSpPr>
        <p:spPr>
          <a:xfrm>
            <a:off x="466367" y="4145866"/>
            <a:ext cx="11582401" cy="830997"/>
          </a:xfrm>
          <a:prstGeom prst="rect">
            <a:avLst/>
          </a:prstGeom>
          <a:noFill/>
        </p:spPr>
        <p:txBody>
          <a:bodyPr wrap="square">
            <a:spAutoFit/>
          </a:bodyPr>
          <a:lstStyle/>
          <a:p>
            <a:pPr lvl="1"/>
            <a:r>
              <a:rPr lang="en-US" sz="2400" b="1">
                <a:solidFill>
                  <a:schemeClr val="accent4">
                    <a:lumMod val="50000"/>
                  </a:schemeClr>
                </a:solidFill>
                <a:latin typeface="Corbel" panose="020B0503020204020204" pitchFamily="34" charset="0"/>
              </a:rPr>
              <a:t>Approach texts through a critical, creative lens to support construction of knowledge and expression (English)</a:t>
            </a:r>
          </a:p>
        </p:txBody>
      </p:sp>
      <p:sp>
        <p:nvSpPr>
          <p:cNvPr id="7" name="TextBox 6">
            <a:extLst>
              <a:ext uri="{FF2B5EF4-FFF2-40B4-BE49-F238E27FC236}">
                <a16:creationId xmlns:a16="http://schemas.microsoft.com/office/drawing/2014/main" id="{ED7AC82E-0E08-47BD-687F-47D848BF041B}"/>
              </a:ext>
            </a:extLst>
          </p:cNvPr>
          <p:cNvSpPr txBox="1"/>
          <p:nvPr/>
        </p:nvSpPr>
        <p:spPr>
          <a:xfrm>
            <a:off x="384313" y="1993653"/>
            <a:ext cx="11277600" cy="830997"/>
          </a:xfrm>
          <a:prstGeom prst="rect">
            <a:avLst/>
          </a:prstGeom>
          <a:noFill/>
        </p:spPr>
        <p:txBody>
          <a:bodyPr wrap="square">
            <a:spAutoFit/>
          </a:bodyPr>
          <a:lstStyle/>
          <a:p>
            <a:pPr lvl="1"/>
            <a:r>
              <a:rPr lang="en-US" sz="2400" b="1">
                <a:solidFill>
                  <a:schemeClr val="accent6">
                    <a:lumMod val="50000"/>
                  </a:schemeClr>
                </a:solidFill>
                <a:latin typeface="Kannada Sangam MN" pitchFamily="2" charset="0"/>
                <a:cs typeface="Kannada Sangam MN" pitchFamily="2" charset="0"/>
              </a:rPr>
              <a:t>Demonstrate the ability to properly diagnose, adjust and repair all major automotive systems, meeting or exceeding all manufacture specifications (Automotive)</a:t>
            </a:r>
          </a:p>
        </p:txBody>
      </p:sp>
      <p:pic>
        <p:nvPicPr>
          <p:cNvPr id="8" name="Picture 4" descr="How to navigate by the stars: the basics of celestial navigation | Advnture">
            <a:extLst>
              <a:ext uri="{FF2B5EF4-FFF2-40B4-BE49-F238E27FC236}">
                <a16:creationId xmlns:a16="http://schemas.microsoft.com/office/drawing/2014/main" id="{F313C3C8-3B80-CC73-B8CA-387A56543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0822" y="129097"/>
            <a:ext cx="3251197" cy="18287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2BFB7D4-840E-C1B9-42C4-92194EE73FEA}"/>
              </a:ext>
            </a:extLst>
          </p:cNvPr>
          <p:cNvSpPr txBox="1"/>
          <p:nvPr/>
        </p:nvSpPr>
        <p:spPr>
          <a:xfrm rot="21314884">
            <a:off x="2123123" y="4958989"/>
            <a:ext cx="8572504" cy="1384995"/>
          </a:xfrm>
          <a:prstGeom prst="rect">
            <a:avLst/>
          </a:prstGeom>
          <a:solidFill>
            <a:srgbClr val="FFFF00"/>
          </a:solidFill>
          <a:ln w="38100">
            <a:solidFill>
              <a:srgbClr val="C00000"/>
            </a:solidFill>
          </a:ln>
        </p:spPr>
        <p:txBody>
          <a:bodyPr wrap="square" rtlCol="0">
            <a:spAutoFit/>
          </a:bodyPr>
          <a:lstStyle/>
          <a:p>
            <a:pPr algn="ctr"/>
            <a:r>
              <a:rPr lang="en-US" sz="2800" i="1">
                <a:solidFill>
                  <a:schemeClr val="accent1"/>
                </a:solidFill>
                <a:highlight>
                  <a:srgbClr val="FFFF00"/>
                </a:highlight>
              </a:rPr>
              <a:t>Choose 1 PSLO above: What are the knowledge, skills, &amp; behaviors you see reflected here? How might you use these to inspire &amp; motivate students?</a:t>
            </a:r>
          </a:p>
        </p:txBody>
      </p:sp>
    </p:spTree>
    <p:extLst>
      <p:ext uri="{BB962C8B-B14F-4D97-AF65-F5344CB8AC3E}">
        <p14:creationId xmlns:p14="http://schemas.microsoft.com/office/powerpoint/2010/main" val="3056061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91F5-DA9A-2CD8-E01C-EC078B1E3224}"/>
              </a:ext>
            </a:extLst>
          </p:cNvPr>
          <p:cNvSpPr>
            <a:spLocks noGrp="1"/>
          </p:cNvSpPr>
          <p:nvPr>
            <p:ph type="title"/>
          </p:nvPr>
        </p:nvSpPr>
        <p:spPr>
          <a:xfrm>
            <a:off x="823291" y="768626"/>
            <a:ext cx="10538792" cy="1059305"/>
          </a:xfrm>
          <a:solidFill>
            <a:schemeClr val="accent3">
              <a:lumMod val="20000"/>
              <a:lumOff val="80000"/>
            </a:schemeClr>
          </a:solidFill>
        </p:spPr>
        <p:txBody>
          <a:bodyPr>
            <a:noAutofit/>
          </a:bodyPr>
          <a:lstStyle/>
          <a:p>
            <a:pPr algn="ctr"/>
            <a:r>
              <a:rPr lang="en-US" sz="3600" b="1"/>
              <a:t>Use other parts of your PSLO design plan to enhance, align, &amp; tighten pedagogy &amp; curriculum</a:t>
            </a:r>
          </a:p>
        </p:txBody>
      </p:sp>
      <p:sp>
        <p:nvSpPr>
          <p:cNvPr id="3" name="Content Placeholder 2">
            <a:extLst>
              <a:ext uri="{FF2B5EF4-FFF2-40B4-BE49-F238E27FC236}">
                <a16:creationId xmlns:a16="http://schemas.microsoft.com/office/drawing/2014/main" id="{610C00AD-11AC-471E-3B56-CA68E9031A62}"/>
              </a:ext>
            </a:extLst>
          </p:cNvPr>
          <p:cNvSpPr>
            <a:spLocks noGrp="1"/>
          </p:cNvSpPr>
          <p:nvPr>
            <p:ph sz="half" idx="1"/>
          </p:nvPr>
        </p:nvSpPr>
        <p:spPr>
          <a:xfrm>
            <a:off x="824948" y="1842052"/>
            <a:ext cx="5059017" cy="4936754"/>
          </a:xfrm>
          <a:solidFill>
            <a:schemeClr val="bg2"/>
          </a:solidFill>
        </p:spPr>
        <p:txBody>
          <a:bodyPr vert="horz" lIns="91440" tIns="45720" rIns="91440" bIns="45720" rtlCol="0" anchor="t">
            <a:noAutofit/>
          </a:bodyPr>
          <a:lstStyle/>
          <a:p>
            <a:pPr marL="0" indent="0">
              <a:buNone/>
            </a:pPr>
            <a:r>
              <a:rPr lang="en-US" sz="2400" b="1">
                <a:solidFill>
                  <a:schemeClr val="accent3">
                    <a:lumMod val="50000"/>
                  </a:schemeClr>
                </a:solidFill>
              </a:rPr>
              <a:t>Essential Questions – as thinking or assessment tools:</a:t>
            </a:r>
          </a:p>
          <a:p>
            <a:r>
              <a:rPr lang="en-US" sz="2200" i="1"/>
              <a:t>How is English used differently in various contexts to create the meaning we intend? (ESL)</a:t>
            </a:r>
            <a:endParaRPr lang="en-US" sz="2200"/>
          </a:p>
          <a:p>
            <a:r>
              <a:rPr lang="en-US" sz="2200" i="1"/>
              <a:t>How does what we want to make influence what materials we should use? (3D Design)</a:t>
            </a:r>
            <a:endParaRPr lang="en-US" sz="2200"/>
          </a:p>
          <a:p>
            <a:r>
              <a:rPr lang="en-US" sz="2200" i="1"/>
              <a:t>How can I transform my thinking to deeper long-term learning? (Vocational Nursing)</a:t>
            </a:r>
            <a:endParaRPr lang="en-US" sz="2200"/>
          </a:p>
          <a:p>
            <a:r>
              <a:rPr lang="en-US" sz="2200" i="1"/>
              <a:t>Why not? (Philosophy)</a:t>
            </a:r>
            <a:r>
              <a:rPr lang="en-US" sz="2200"/>
              <a:t> </a:t>
            </a:r>
          </a:p>
        </p:txBody>
      </p:sp>
      <p:sp>
        <p:nvSpPr>
          <p:cNvPr id="5" name="Content Placeholder 2">
            <a:extLst>
              <a:ext uri="{FF2B5EF4-FFF2-40B4-BE49-F238E27FC236}">
                <a16:creationId xmlns:a16="http://schemas.microsoft.com/office/drawing/2014/main" id="{5A8E4CA5-9A6B-1BDF-8EEE-14D860461B8C}"/>
              </a:ext>
            </a:extLst>
          </p:cNvPr>
          <p:cNvSpPr txBox="1">
            <a:spLocks/>
          </p:cNvSpPr>
          <p:nvPr/>
        </p:nvSpPr>
        <p:spPr>
          <a:xfrm>
            <a:off x="5933661" y="1848679"/>
            <a:ext cx="5436705" cy="4936753"/>
          </a:xfrm>
          <a:prstGeom prst="rect">
            <a:avLst/>
          </a:prstGeom>
          <a:solidFill>
            <a:schemeClr val="accent2">
              <a:lumMod val="20000"/>
              <a:lumOff val="80000"/>
            </a:schemeClr>
          </a:solidFill>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2200" b="1">
                <a:solidFill>
                  <a:schemeClr val="accent3">
                    <a:lumMod val="50000"/>
                  </a:schemeClr>
                </a:solidFill>
              </a:rPr>
              <a:t>Enduring Understandings – as unit/ module objectives or assessment prompts:</a:t>
            </a:r>
          </a:p>
          <a:p>
            <a:r>
              <a:rPr lang="en-US" sz="1900" i="1"/>
              <a:t>A successful travel advisor is a professional that has in-depth knowledge of both travel products and client needs. (Travel Marketing)</a:t>
            </a:r>
            <a:endParaRPr lang="en-US" sz="1900"/>
          </a:p>
          <a:p>
            <a:r>
              <a:rPr lang="en-US" sz="1900" i="1"/>
              <a:t>Messages have real-world consequences for people and society. (Speech)</a:t>
            </a:r>
            <a:endParaRPr lang="en-US" sz="1900"/>
          </a:p>
          <a:p>
            <a:r>
              <a:rPr lang="en-US" sz="1900" i="1"/>
              <a:t>Organisms have surprising and often unpredictable connections in the ecosystems in which they live, and those connections shift when an ecosystem changes. (Bio)</a:t>
            </a:r>
            <a:endParaRPr lang="en-US" sz="1900"/>
          </a:p>
        </p:txBody>
      </p:sp>
    </p:spTree>
    <p:extLst>
      <p:ext uri="{BB962C8B-B14F-4D97-AF65-F5344CB8AC3E}">
        <p14:creationId xmlns:p14="http://schemas.microsoft.com/office/powerpoint/2010/main" val="29523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53180-B355-2646-B713-5C11A522AD87}"/>
              </a:ext>
            </a:extLst>
          </p:cNvPr>
          <p:cNvSpPr>
            <a:spLocks noGrp="1"/>
          </p:cNvSpPr>
          <p:nvPr>
            <p:ph type="title"/>
          </p:nvPr>
        </p:nvSpPr>
        <p:spPr>
          <a:xfrm>
            <a:off x="1419078" y="1321904"/>
            <a:ext cx="10374231" cy="1059305"/>
          </a:xfrm>
        </p:spPr>
        <p:txBody>
          <a:bodyPr>
            <a:noAutofit/>
          </a:bodyPr>
          <a:lstStyle/>
          <a:p>
            <a:r>
              <a:rPr lang="en-US" b="1">
                <a:solidFill>
                  <a:schemeClr val="accent3">
                    <a:lumMod val="50000"/>
                  </a:schemeClr>
                </a:solidFill>
              </a:rPr>
              <a:t>Don’t forget – now you have a </a:t>
            </a:r>
            <a:r>
              <a:rPr lang="en-US" b="1" err="1">
                <a:solidFill>
                  <a:schemeClr val="accent3">
                    <a:lumMod val="50000"/>
                  </a:schemeClr>
                </a:solidFill>
              </a:rPr>
              <a:t>rockin</a:t>
            </a:r>
            <a:r>
              <a:rPr lang="en-US" b="1">
                <a:solidFill>
                  <a:schemeClr val="accent3">
                    <a:lumMod val="50000"/>
                  </a:schemeClr>
                </a:solidFill>
              </a:rPr>
              <a:t>’, intentional assessment plan</a:t>
            </a:r>
          </a:p>
        </p:txBody>
      </p:sp>
      <p:sp>
        <p:nvSpPr>
          <p:cNvPr id="3" name="Content Placeholder 2">
            <a:extLst>
              <a:ext uri="{FF2B5EF4-FFF2-40B4-BE49-F238E27FC236}">
                <a16:creationId xmlns:a16="http://schemas.microsoft.com/office/drawing/2014/main" id="{F16B4056-1135-B6C5-F59C-B2A822D28A45}"/>
              </a:ext>
            </a:extLst>
          </p:cNvPr>
          <p:cNvSpPr>
            <a:spLocks noGrp="1"/>
          </p:cNvSpPr>
          <p:nvPr>
            <p:ph sz="half" idx="1"/>
          </p:nvPr>
        </p:nvSpPr>
        <p:spPr>
          <a:xfrm>
            <a:off x="1416388" y="2852530"/>
            <a:ext cx="10211269" cy="3448595"/>
          </a:xfrm>
        </p:spPr>
        <p:txBody>
          <a:bodyPr>
            <a:normAutofit/>
          </a:bodyPr>
          <a:lstStyle/>
          <a:p>
            <a:r>
              <a:rPr lang="en-US" sz="2400"/>
              <a:t>Collect evidence from courses in your program USING YOUR PLAN </a:t>
            </a:r>
          </a:p>
          <a:p>
            <a:r>
              <a:rPr lang="en-US" sz="2400"/>
              <a:t>Collect this evidence now or in 2026-27 year (next PSLO assessment year)</a:t>
            </a:r>
          </a:p>
          <a:p>
            <a:r>
              <a:rPr lang="en-US" sz="2400"/>
              <a:t>You’ve done the work! Now, use it to help prep learners for their futures </a:t>
            </a:r>
            <a:r>
              <a:rPr lang="en-US" sz="2400">
                <a:sym typeface="Wingdings" pitchFamily="2" charset="2"/>
              </a:rPr>
              <a:t></a:t>
            </a:r>
            <a:endParaRPr lang="en-US" sz="2400"/>
          </a:p>
        </p:txBody>
      </p:sp>
    </p:spTree>
    <p:extLst>
      <p:ext uri="{BB962C8B-B14F-4D97-AF65-F5344CB8AC3E}">
        <p14:creationId xmlns:p14="http://schemas.microsoft.com/office/powerpoint/2010/main" val="3488057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9C4F-EA9F-6FF0-B8C6-750B5BC468D5}"/>
              </a:ext>
            </a:extLst>
          </p:cNvPr>
          <p:cNvSpPr>
            <a:spLocks noGrp="1"/>
          </p:cNvSpPr>
          <p:nvPr>
            <p:ph type="title"/>
          </p:nvPr>
        </p:nvSpPr>
        <p:spPr>
          <a:xfrm>
            <a:off x="855232" y="950294"/>
            <a:ext cx="4176511" cy="1049235"/>
          </a:xfrm>
        </p:spPr>
        <p:txBody>
          <a:bodyPr>
            <a:normAutofit/>
          </a:bodyPr>
          <a:lstStyle/>
          <a:p>
            <a:r>
              <a:rPr lang="en-US" b="1"/>
              <a:t>What’s next?</a:t>
            </a:r>
          </a:p>
        </p:txBody>
      </p:sp>
      <p:sp>
        <p:nvSpPr>
          <p:cNvPr id="3" name="Content Placeholder 2">
            <a:extLst>
              <a:ext uri="{FF2B5EF4-FFF2-40B4-BE49-F238E27FC236}">
                <a16:creationId xmlns:a16="http://schemas.microsoft.com/office/drawing/2014/main" id="{3D8B9732-117B-E45E-0CB1-C5F7E0333900}"/>
              </a:ext>
            </a:extLst>
          </p:cNvPr>
          <p:cNvSpPr>
            <a:spLocks noGrp="1"/>
          </p:cNvSpPr>
          <p:nvPr>
            <p:ph idx="1"/>
          </p:nvPr>
        </p:nvSpPr>
        <p:spPr>
          <a:xfrm>
            <a:off x="908243" y="1710932"/>
            <a:ext cx="4940837" cy="5060752"/>
          </a:xfrm>
        </p:spPr>
        <p:txBody>
          <a:bodyPr vert="horz" lIns="91440" tIns="45720" rIns="91440" bIns="45720" rtlCol="0" anchor="t">
            <a:normAutofit fontScale="92500"/>
          </a:bodyPr>
          <a:lstStyle/>
          <a:p>
            <a:r>
              <a:rPr lang="en-US"/>
              <a:t>Get your new/validated PSLOs in </a:t>
            </a:r>
            <a:r>
              <a:rPr lang="en-US" err="1"/>
              <a:t>eLumen</a:t>
            </a:r>
            <a:r>
              <a:rPr lang="en-US"/>
              <a:t> and align to CSLOs (with guidance of TLC)</a:t>
            </a:r>
          </a:p>
          <a:p>
            <a:r>
              <a:rPr lang="en-US"/>
              <a:t>Use your plan to inform curriculum, including assessment, and pedagogy across your program</a:t>
            </a:r>
          </a:p>
          <a:p>
            <a:pPr lvl="1"/>
            <a:r>
              <a:rPr lang="en-US" b="1" i="1">
                <a:solidFill>
                  <a:srgbClr val="000000"/>
                </a:solidFill>
              </a:rPr>
              <a:t>Get students hyped about those skills!</a:t>
            </a:r>
            <a:endParaRPr lang="en-US"/>
          </a:p>
          <a:p>
            <a:r>
              <a:rPr lang="en-US"/>
              <a:t>Stay tuned for these cool learning progression maps we’re working on!</a:t>
            </a:r>
          </a:p>
        </p:txBody>
      </p:sp>
      <p:pic>
        <p:nvPicPr>
          <p:cNvPr id="4" name="Picture 3">
            <a:extLst>
              <a:ext uri="{FF2B5EF4-FFF2-40B4-BE49-F238E27FC236}">
                <a16:creationId xmlns:a16="http://schemas.microsoft.com/office/drawing/2014/main" id="{DF66D2F6-9FD3-922B-BD93-4B38C7BB863E}"/>
              </a:ext>
            </a:extLst>
          </p:cNvPr>
          <p:cNvPicPr>
            <a:picLocks noChangeAspect="1"/>
          </p:cNvPicPr>
          <p:nvPr/>
        </p:nvPicPr>
        <p:blipFill>
          <a:blip r:embed="rId2"/>
          <a:stretch>
            <a:fillRect/>
          </a:stretch>
        </p:blipFill>
        <p:spPr>
          <a:xfrm>
            <a:off x="5948720" y="1154563"/>
            <a:ext cx="6053779" cy="4542327"/>
          </a:xfrm>
          <a:prstGeom prst="rect">
            <a:avLst/>
          </a:prstGeom>
        </p:spPr>
      </p:pic>
    </p:spTree>
    <p:extLst>
      <p:ext uri="{BB962C8B-B14F-4D97-AF65-F5344CB8AC3E}">
        <p14:creationId xmlns:p14="http://schemas.microsoft.com/office/powerpoint/2010/main" val="3471077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6E7F-58C8-4083-9EF8-56967733D945}"/>
              </a:ext>
            </a:extLst>
          </p:cNvPr>
          <p:cNvSpPr>
            <a:spLocks noGrp="1"/>
          </p:cNvSpPr>
          <p:nvPr>
            <p:ph type="title"/>
          </p:nvPr>
        </p:nvSpPr>
        <p:spPr>
          <a:xfrm>
            <a:off x="1610831" y="997514"/>
            <a:ext cx="9144000" cy="1344168"/>
          </a:xfrm>
        </p:spPr>
        <p:txBody>
          <a:bodyPr/>
          <a:lstStyle/>
          <a:p>
            <a:pPr algn="ctr"/>
            <a:r>
              <a:rPr lang="en-US">
                <a:cs typeface="Aharoni"/>
              </a:rPr>
              <a:t>Local GE Overview</a:t>
            </a:r>
          </a:p>
        </p:txBody>
      </p:sp>
      <p:sp>
        <p:nvSpPr>
          <p:cNvPr id="3" name="Text Placeholder 2">
            <a:extLst>
              <a:ext uri="{FF2B5EF4-FFF2-40B4-BE49-F238E27FC236}">
                <a16:creationId xmlns:a16="http://schemas.microsoft.com/office/drawing/2014/main" id="{774AB380-6446-ED31-B4DA-623E94232800}"/>
              </a:ext>
            </a:extLst>
          </p:cNvPr>
          <p:cNvSpPr>
            <a:spLocks noGrp="1"/>
          </p:cNvSpPr>
          <p:nvPr>
            <p:ph type="body" idx="1"/>
          </p:nvPr>
        </p:nvSpPr>
        <p:spPr>
          <a:xfrm>
            <a:off x="1517905" y="1894295"/>
            <a:ext cx="4334256" cy="606026"/>
          </a:xfrm>
        </p:spPr>
        <p:txBody>
          <a:bodyPr>
            <a:normAutofit/>
          </a:bodyPr>
          <a:lstStyle/>
          <a:p>
            <a:pPr algn="ctr"/>
            <a:r>
              <a:rPr lang="en-US"/>
              <a:t>6 GE SLOs</a:t>
            </a:r>
          </a:p>
        </p:txBody>
      </p:sp>
      <p:sp>
        <p:nvSpPr>
          <p:cNvPr id="4" name="Content Placeholder 3">
            <a:extLst>
              <a:ext uri="{FF2B5EF4-FFF2-40B4-BE49-F238E27FC236}">
                <a16:creationId xmlns:a16="http://schemas.microsoft.com/office/drawing/2014/main" id="{DD433B6B-9D70-A40D-A11E-4D90D5D34DCA}"/>
              </a:ext>
            </a:extLst>
          </p:cNvPr>
          <p:cNvSpPr>
            <a:spLocks noGrp="1"/>
          </p:cNvSpPr>
          <p:nvPr>
            <p:ph sz="half" idx="2"/>
          </p:nvPr>
        </p:nvSpPr>
        <p:spPr>
          <a:xfrm>
            <a:off x="1759514" y="2501987"/>
            <a:ext cx="4334256" cy="2449645"/>
          </a:xfrm>
        </p:spPr>
        <p:txBody>
          <a:bodyPr vert="horz" lIns="91440" tIns="45720" rIns="91440" bIns="45720" rtlCol="0" anchor="t">
            <a:noAutofit/>
          </a:bodyPr>
          <a:lstStyle/>
          <a:p>
            <a:pPr marL="0" indent="0">
              <a:lnSpc>
                <a:spcPct val="100000"/>
              </a:lnSpc>
              <a:buNone/>
            </a:pPr>
            <a:r>
              <a:rPr lang="en-US" sz="2200"/>
              <a:t>1.Human Communication</a:t>
            </a:r>
            <a:endParaRPr lang="en-US"/>
          </a:p>
          <a:p>
            <a:pPr marL="0" indent="0">
              <a:lnSpc>
                <a:spcPct val="100000"/>
              </a:lnSpc>
              <a:buNone/>
            </a:pPr>
            <a:r>
              <a:rPr lang="en-US" sz="2200"/>
              <a:t>2.Information Literacy</a:t>
            </a:r>
          </a:p>
          <a:p>
            <a:pPr marL="0" indent="0">
              <a:lnSpc>
                <a:spcPct val="100000"/>
              </a:lnSpc>
              <a:buNone/>
            </a:pPr>
            <a:r>
              <a:rPr lang="en-US" sz="2200"/>
              <a:t>3.Ethical Insights</a:t>
            </a:r>
          </a:p>
          <a:p>
            <a:pPr marL="0" indent="0">
              <a:lnSpc>
                <a:spcPct val="100000"/>
              </a:lnSpc>
              <a:buNone/>
            </a:pPr>
            <a:r>
              <a:rPr lang="en-US" sz="2200"/>
              <a:t>4.Diverse Perspectives</a:t>
            </a:r>
          </a:p>
          <a:p>
            <a:pPr marL="0" indent="0">
              <a:lnSpc>
                <a:spcPct val="100000"/>
              </a:lnSpc>
              <a:buNone/>
            </a:pPr>
            <a:r>
              <a:rPr lang="en-US" sz="2200"/>
              <a:t>5.Quantitative Reasoning </a:t>
            </a:r>
          </a:p>
          <a:p>
            <a:pPr marL="0" indent="0">
              <a:lnSpc>
                <a:spcPct val="100000"/>
              </a:lnSpc>
              <a:buNone/>
            </a:pPr>
            <a:r>
              <a:rPr lang="en-US" sz="2200"/>
              <a:t>6.Scientific Inquiry</a:t>
            </a:r>
          </a:p>
          <a:p>
            <a:endParaRPr lang="en-US"/>
          </a:p>
        </p:txBody>
      </p:sp>
      <p:sp>
        <p:nvSpPr>
          <p:cNvPr id="5" name="Text Placeholder 4">
            <a:extLst>
              <a:ext uri="{FF2B5EF4-FFF2-40B4-BE49-F238E27FC236}">
                <a16:creationId xmlns:a16="http://schemas.microsoft.com/office/drawing/2014/main" id="{A0520740-43DE-4ED2-CFED-17E3ECB4F5AF}"/>
              </a:ext>
            </a:extLst>
          </p:cNvPr>
          <p:cNvSpPr>
            <a:spLocks noGrp="1"/>
          </p:cNvSpPr>
          <p:nvPr>
            <p:ph type="body" sz="quarter" idx="3"/>
          </p:nvPr>
        </p:nvSpPr>
        <p:spPr>
          <a:xfrm>
            <a:off x="6178816" y="2256710"/>
            <a:ext cx="4854646" cy="606026"/>
          </a:xfrm>
        </p:spPr>
        <p:txBody>
          <a:bodyPr>
            <a:normAutofit fontScale="92500"/>
          </a:bodyPr>
          <a:lstStyle/>
          <a:p>
            <a:pPr algn="ctr"/>
            <a:r>
              <a:rPr lang="en-US">
                <a:ea typeface="+mn-lt"/>
                <a:cs typeface="+mn-lt"/>
              </a:rPr>
              <a:t>Aligns with Discipline Categories</a:t>
            </a:r>
            <a:endParaRPr lang="en-US"/>
          </a:p>
          <a:p>
            <a:pPr algn="ctr"/>
            <a:endParaRPr lang="en-US"/>
          </a:p>
        </p:txBody>
      </p:sp>
      <p:sp>
        <p:nvSpPr>
          <p:cNvPr id="6" name="Content Placeholder 5">
            <a:extLst>
              <a:ext uri="{FF2B5EF4-FFF2-40B4-BE49-F238E27FC236}">
                <a16:creationId xmlns:a16="http://schemas.microsoft.com/office/drawing/2014/main" id="{B50B05F9-6444-94D9-BA18-59311FF09E17}"/>
              </a:ext>
            </a:extLst>
          </p:cNvPr>
          <p:cNvSpPr>
            <a:spLocks noGrp="1"/>
          </p:cNvSpPr>
          <p:nvPr>
            <p:ph sz="quarter" idx="4"/>
          </p:nvPr>
        </p:nvSpPr>
        <p:spPr>
          <a:xfrm>
            <a:off x="6290329" y="2501986"/>
            <a:ext cx="4780305" cy="3155888"/>
          </a:xfrm>
        </p:spPr>
        <p:txBody>
          <a:bodyPr vert="horz" lIns="91440" tIns="45720" rIns="91440" bIns="45720" rtlCol="0" anchor="t">
            <a:noAutofit/>
          </a:bodyPr>
          <a:lstStyle/>
          <a:p>
            <a:pPr marL="0" indent="0">
              <a:lnSpc>
                <a:spcPct val="100000"/>
              </a:lnSpc>
              <a:buNone/>
            </a:pPr>
            <a:r>
              <a:rPr lang="en-US" sz="2200"/>
              <a:t>1.Arts and Humanities</a:t>
            </a:r>
            <a:endParaRPr lang="en-US"/>
          </a:p>
          <a:p>
            <a:pPr marL="0" indent="0">
              <a:lnSpc>
                <a:spcPct val="100000"/>
              </a:lnSpc>
              <a:buNone/>
            </a:pPr>
            <a:r>
              <a:rPr lang="en-US" sz="2200"/>
              <a:t>2.Language and Rationality (LR 2B)</a:t>
            </a:r>
          </a:p>
          <a:p>
            <a:pPr marL="0" indent="0">
              <a:lnSpc>
                <a:spcPct val="100000"/>
              </a:lnSpc>
              <a:buNone/>
            </a:pPr>
            <a:r>
              <a:rPr lang="en-US" sz="2200"/>
              <a:t>3.Social and Behavioral Sciences</a:t>
            </a:r>
          </a:p>
          <a:p>
            <a:pPr marL="0" indent="0">
              <a:lnSpc>
                <a:spcPct val="100000"/>
              </a:lnSpc>
              <a:buNone/>
            </a:pPr>
            <a:r>
              <a:rPr lang="en-US" sz="2200"/>
              <a:t>4.Ethnic and Multicultural Studies</a:t>
            </a:r>
          </a:p>
          <a:p>
            <a:pPr marL="0" indent="0">
              <a:lnSpc>
                <a:spcPct val="100000"/>
              </a:lnSpc>
              <a:buNone/>
            </a:pPr>
            <a:r>
              <a:rPr lang="en-US" sz="2200"/>
              <a:t>5.Language and Rationality (LR 2A)</a:t>
            </a:r>
          </a:p>
          <a:p>
            <a:pPr marL="0" indent="0">
              <a:lnSpc>
                <a:spcPct val="100000"/>
              </a:lnSpc>
              <a:buNone/>
            </a:pPr>
            <a:r>
              <a:rPr lang="en-US" sz="2200"/>
              <a:t>6.Natural Sciences</a:t>
            </a:r>
          </a:p>
          <a:p>
            <a:endParaRPr lang="en-US"/>
          </a:p>
        </p:txBody>
      </p:sp>
      <p:sp>
        <p:nvSpPr>
          <p:cNvPr id="14" name="TextBox 13">
            <a:extLst>
              <a:ext uri="{FF2B5EF4-FFF2-40B4-BE49-F238E27FC236}">
                <a16:creationId xmlns:a16="http://schemas.microsoft.com/office/drawing/2014/main" id="{E8C8D1D3-8A0A-77D9-4E52-910731486D0A}"/>
              </a:ext>
            </a:extLst>
          </p:cNvPr>
          <p:cNvSpPr txBox="1"/>
          <p:nvPr/>
        </p:nvSpPr>
        <p:spPr>
          <a:xfrm>
            <a:off x="1904999" y="5612780"/>
            <a:ext cx="86236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If your COOR transfers as a UC or CSU GE class, it will be automatically added to the GE LMC pattern if there is a comparable LMC GE requirement. At the next regular COOR revision, you will be required to integrate the assigned GE SLO.</a:t>
            </a:r>
            <a:endParaRPr lang="en-US"/>
          </a:p>
          <a:p>
            <a:pPr algn="l"/>
            <a:endParaRPr lang="en-US"/>
          </a:p>
        </p:txBody>
      </p:sp>
    </p:spTree>
    <p:extLst>
      <p:ext uri="{BB962C8B-B14F-4D97-AF65-F5344CB8AC3E}">
        <p14:creationId xmlns:p14="http://schemas.microsoft.com/office/powerpoint/2010/main" val="2123583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9BE7E5-6211-EF08-E87A-C80F70D1D70D}"/>
              </a:ext>
            </a:extLst>
          </p:cNvPr>
          <p:cNvSpPr>
            <a:spLocks noGrp="1"/>
          </p:cNvSpPr>
          <p:nvPr>
            <p:ph type="title"/>
          </p:nvPr>
        </p:nvSpPr>
        <p:spPr>
          <a:xfrm>
            <a:off x="5411874" y="1517903"/>
            <a:ext cx="5250030" cy="1345115"/>
          </a:xfrm>
        </p:spPr>
        <p:txBody>
          <a:bodyPr vert="horz" lIns="91440" tIns="45720" rIns="91440" bIns="45720" rtlCol="0">
            <a:normAutofit/>
          </a:bodyPr>
          <a:lstStyle/>
          <a:p>
            <a:r>
              <a:rPr lang="en-US" sz="3300"/>
              <a:t>Ethnic Studies and Social Justice Studies Update</a:t>
            </a:r>
          </a:p>
        </p:txBody>
      </p:sp>
      <p:pic>
        <p:nvPicPr>
          <p:cNvPr id="4" name="Picture 4" descr="A picture containing text, queen, vector graphics&#10;&#10;Description automatically generated">
            <a:extLst>
              <a:ext uri="{FF2B5EF4-FFF2-40B4-BE49-F238E27FC236}">
                <a16:creationId xmlns:a16="http://schemas.microsoft.com/office/drawing/2014/main" id="{DC593805-34C5-02B0-0D03-FDFEAB50283C}"/>
              </a:ext>
            </a:extLst>
          </p:cNvPr>
          <p:cNvPicPr>
            <a:picLocks noChangeAspect="1"/>
          </p:cNvPicPr>
          <p:nvPr/>
        </p:nvPicPr>
        <p:blipFill rotWithShape="1">
          <a:blip r:embed="rId2"/>
          <a:srcRect l="1312" r="9558" b="-2"/>
          <a:stretch/>
        </p:blipFill>
        <p:spPr>
          <a:xfrm>
            <a:off x="762000" y="758952"/>
            <a:ext cx="3890922" cy="5340096"/>
          </a:xfrm>
          <a:prstGeom prst="rect">
            <a:avLst/>
          </a:prstGeom>
        </p:spPr>
      </p:pic>
      <p:sp>
        <p:nvSpPr>
          <p:cNvPr id="19" name="Content Placeholder 18">
            <a:extLst>
              <a:ext uri="{FF2B5EF4-FFF2-40B4-BE49-F238E27FC236}">
                <a16:creationId xmlns:a16="http://schemas.microsoft.com/office/drawing/2014/main" id="{CD5E3023-E953-8450-2107-BFA026B6A1A3}"/>
              </a:ext>
            </a:extLst>
          </p:cNvPr>
          <p:cNvSpPr>
            <a:spLocks noGrp="1"/>
          </p:cNvSpPr>
          <p:nvPr>
            <p:ph idx="1"/>
          </p:nvPr>
        </p:nvSpPr>
        <p:spPr>
          <a:xfrm>
            <a:off x="4944284" y="2658495"/>
            <a:ext cx="6419005" cy="3355452"/>
          </a:xfrm>
        </p:spPr>
        <p:txBody>
          <a:bodyPr vert="horz" lIns="91440" tIns="45720" rIns="91440" bIns="45720" rtlCol="0" anchor="t">
            <a:normAutofit/>
          </a:bodyPr>
          <a:lstStyle/>
          <a:p>
            <a:r>
              <a:rPr lang="en-US"/>
              <a:t>ETHN courses:</a:t>
            </a:r>
          </a:p>
          <a:p>
            <a:pPr lvl="1"/>
            <a:r>
              <a:rPr lang="en-US">
                <a:solidFill>
                  <a:srgbClr val="000000"/>
                </a:solidFill>
              </a:rPr>
              <a:t>ETHN 045: Introduction to Black Studies</a:t>
            </a:r>
          </a:p>
          <a:p>
            <a:pPr lvl="1"/>
            <a:r>
              <a:rPr lang="en-US">
                <a:solidFill>
                  <a:srgbClr val="000000"/>
                </a:solidFill>
              </a:rPr>
              <a:t>ETHN 101: Introduction to Ethnic Studies</a:t>
            </a:r>
          </a:p>
          <a:p>
            <a:pPr lvl="1"/>
            <a:r>
              <a:rPr lang="en-US">
                <a:solidFill>
                  <a:srgbClr val="000000"/>
                </a:solidFill>
              </a:rPr>
              <a:t>ETHN 102: Critical Thinking in Ethnic Studies</a:t>
            </a:r>
          </a:p>
          <a:p>
            <a:pPr lvl="1"/>
            <a:r>
              <a:rPr lang="en-US">
                <a:solidFill>
                  <a:srgbClr val="000000"/>
                </a:solidFill>
              </a:rPr>
              <a:t>ETHN 103: Racial and Ethnic Justice Movements</a:t>
            </a:r>
          </a:p>
          <a:p>
            <a:pPr lvl="1"/>
            <a:r>
              <a:rPr lang="en-US">
                <a:solidFill>
                  <a:srgbClr val="000000"/>
                </a:solidFill>
              </a:rPr>
              <a:t>ETHN 110: Introduction to Native American/Indigenous Studies</a:t>
            </a:r>
          </a:p>
          <a:p>
            <a:pPr lvl="1"/>
            <a:endParaRPr lang="en-US">
              <a:solidFill>
                <a:srgbClr val="000000"/>
              </a:solidFill>
            </a:endParaRPr>
          </a:p>
          <a:p>
            <a:pPr lvl="1"/>
            <a:endParaRPr lang="en-US">
              <a:solidFill>
                <a:srgbClr val="000000"/>
              </a:solidFill>
            </a:endParaRPr>
          </a:p>
          <a:p>
            <a:pPr lvl="1"/>
            <a:endParaRPr lang="en-US">
              <a:solidFill>
                <a:srgbClr val="000000"/>
              </a:solidFill>
            </a:endParaRPr>
          </a:p>
        </p:txBody>
      </p:sp>
    </p:spTree>
    <p:extLst>
      <p:ext uri="{BB962C8B-B14F-4D97-AF65-F5344CB8AC3E}">
        <p14:creationId xmlns:p14="http://schemas.microsoft.com/office/powerpoint/2010/main" val="33804850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A56B-0503-37C6-FF68-6121222F36DD}"/>
              </a:ext>
            </a:extLst>
          </p:cNvPr>
          <p:cNvSpPr>
            <a:spLocks noGrp="1"/>
          </p:cNvSpPr>
          <p:nvPr>
            <p:ph type="ctrTitle"/>
          </p:nvPr>
        </p:nvSpPr>
        <p:spPr/>
        <p:txBody>
          <a:bodyPr/>
          <a:lstStyle/>
          <a:p>
            <a:r>
              <a:rPr lang="en-US" dirty="0">
                <a:cs typeface="Aharoni"/>
              </a:rPr>
              <a:t>Department Updates</a:t>
            </a:r>
            <a:endParaRPr lang="en-US" dirty="0"/>
          </a:p>
        </p:txBody>
      </p:sp>
      <p:sp>
        <p:nvSpPr>
          <p:cNvPr id="3" name="Subtitle 2">
            <a:extLst>
              <a:ext uri="{FF2B5EF4-FFF2-40B4-BE49-F238E27FC236}">
                <a16:creationId xmlns:a16="http://schemas.microsoft.com/office/drawing/2014/main" id="{96DF5C57-4125-06BE-520A-46BA6866332A}"/>
              </a:ext>
            </a:extLst>
          </p:cNvPr>
          <p:cNvSpPr>
            <a:spLocks noGrp="1"/>
          </p:cNvSpPr>
          <p:nvPr>
            <p:ph type="subTitle" idx="1"/>
          </p:nvPr>
        </p:nvSpPr>
        <p:spPr/>
        <p:txBody>
          <a:bodyPr vert="horz" lIns="91440" tIns="45720" rIns="91440" bIns="45720" rtlCol="0" anchor="t">
            <a:normAutofit/>
          </a:bodyPr>
          <a:lstStyle/>
          <a:p>
            <a:pPr marL="342900" indent="-342900">
              <a:buFont typeface="Arial" panose="020B0504020202020204" pitchFamily="34" charset="0"/>
              <a:buChar char="•"/>
            </a:pPr>
            <a:r>
              <a:rPr lang="en-US" dirty="0"/>
              <a:t>Art, Humanities &amp; Philosophy</a:t>
            </a:r>
          </a:p>
          <a:p>
            <a:pPr marL="342900" indent="-342900">
              <a:buFont typeface="Arial" panose="020B0504020202020204" pitchFamily="34" charset="0"/>
              <a:buChar char="•"/>
            </a:pPr>
            <a:r>
              <a:rPr lang="en-US" dirty="0"/>
              <a:t>Ethnic Studies</a:t>
            </a:r>
          </a:p>
        </p:txBody>
      </p:sp>
    </p:spTree>
    <p:extLst>
      <p:ext uri="{BB962C8B-B14F-4D97-AF65-F5344CB8AC3E}">
        <p14:creationId xmlns:p14="http://schemas.microsoft.com/office/powerpoint/2010/main" val="1845890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18E670AF-873F-44DB-9862-796E652EE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30001" cy="6175613"/>
          </a:xfrm>
          <a:custGeom>
            <a:avLst/>
            <a:gdLst>
              <a:gd name="connsiteX0" fmla="*/ 0 w 11430001"/>
              <a:gd name="connsiteY0" fmla="*/ 0 h 6175613"/>
              <a:gd name="connsiteX1" fmla="*/ 5638031 w 11430001"/>
              <a:gd name="connsiteY1" fmla="*/ 0 h 6175613"/>
              <a:gd name="connsiteX2" fmla="*/ 5638031 w 11430001"/>
              <a:gd name="connsiteY2" fmla="*/ 758954 h 6175613"/>
              <a:gd name="connsiteX3" fmla="*/ 11430001 w 11430001"/>
              <a:gd name="connsiteY3" fmla="*/ 758954 h 6175613"/>
              <a:gd name="connsiteX4" fmla="*/ 11430001 w 11430001"/>
              <a:gd name="connsiteY4" fmla="*/ 6175613 h 6175613"/>
              <a:gd name="connsiteX5" fmla="*/ 5638031 w 11430001"/>
              <a:gd name="connsiteY5" fmla="*/ 6175613 h 6175613"/>
              <a:gd name="connsiteX6" fmla="*/ 5240741 w 11430001"/>
              <a:gd name="connsiteY6" fmla="*/ 6175613 h 6175613"/>
              <a:gd name="connsiteX7" fmla="*/ 0 w 11430001"/>
              <a:gd name="connsiteY7" fmla="*/ 6175613 h 617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75613">
                <a:moveTo>
                  <a:pt x="0" y="0"/>
                </a:moveTo>
                <a:lnTo>
                  <a:pt x="5638031" y="0"/>
                </a:lnTo>
                <a:lnTo>
                  <a:pt x="5638031" y="758954"/>
                </a:lnTo>
                <a:lnTo>
                  <a:pt x="11430001" y="758954"/>
                </a:lnTo>
                <a:lnTo>
                  <a:pt x="11430001" y="6175613"/>
                </a:lnTo>
                <a:lnTo>
                  <a:pt x="5638031" y="6175613"/>
                </a:lnTo>
                <a:lnTo>
                  <a:pt x="5240741" y="6175613"/>
                </a:lnTo>
                <a:lnTo>
                  <a:pt x="0" y="61756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AE09C07-0171-0974-C3A6-E70F0892BBC5}"/>
              </a:ext>
            </a:extLst>
          </p:cNvPr>
          <p:cNvSpPr>
            <a:spLocks noGrp="1"/>
          </p:cNvSpPr>
          <p:nvPr>
            <p:ph type="title"/>
          </p:nvPr>
        </p:nvSpPr>
        <p:spPr>
          <a:xfrm>
            <a:off x="762000" y="758953"/>
            <a:ext cx="4089779" cy="2028388"/>
          </a:xfrm>
        </p:spPr>
        <p:txBody>
          <a:bodyPr anchor="ctr">
            <a:normAutofit/>
          </a:bodyPr>
          <a:lstStyle/>
          <a:p>
            <a:r>
              <a:rPr lang="en-US">
                <a:cs typeface="Aharoni"/>
              </a:rPr>
              <a:t>Ethnic Studies</a:t>
            </a:r>
            <a:endParaRPr lang="en-US"/>
          </a:p>
        </p:txBody>
      </p:sp>
      <p:sp>
        <p:nvSpPr>
          <p:cNvPr id="8" name="Content Placeholder 7">
            <a:extLst>
              <a:ext uri="{FF2B5EF4-FFF2-40B4-BE49-F238E27FC236}">
                <a16:creationId xmlns:a16="http://schemas.microsoft.com/office/drawing/2014/main" id="{CFF54283-BC43-7FA6-CE6C-D768FC944037}"/>
              </a:ext>
            </a:extLst>
          </p:cNvPr>
          <p:cNvSpPr>
            <a:spLocks noGrp="1"/>
          </p:cNvSpPr>
          <p:nvPr>
            <p:ph idx="1"/>
          </p:nvPr>
        </p:nvSpPr>
        <p:spPr>
          <a:xfrm>
            <a:off x="678366" y="2270718"/>
            <a:ext cx="4405730" cy="4169111"/>
          </a:xfrm>
        </p:spPr>
        <p:txBody>
          <a:bodyPr anchor="t">
            <a:normAutofit fontScale="92500"/>
          </a:bodyPr>
          <a:lstStyle/>
          <a:p>
            <a:r>
              <a:rPr lang="en-US"/>
              <a:t>Additional five classes going through Curriculum Committee this Fall</a:t>
            </a:r>
          </a:p>
          <a:p>
            <a:r>
              <a:rPr lang="en-US"/>
              <a:t>One re-submission for Area F, ETHN 120: Immigrant Experiences in the U.S.</a:t>
            </a:r>
          </a:p>
          <a:p>
            <a:r>
              <a:rPr lang="en-US">
                <a:ea typeface="+mn-lt"/>
                <a:cs typeface="+mn-lt"/>
              </a:rPr>
              <a:t>New faculty hired</a:t>
            </a:r>
          </a:p>
          <a:p>
            <a:pPr lvl="1"/>
            <a:r>
              <a:rPr lang="en-US">
                <a:ea typeface="+mn-lt"/>
                <a:cs typeface="+mn-lt"/>
              </a:rPr>
              <a:t>1 full time ETHN/SJS faculty member</a:t>
            </a:r>
          </a:p>
          <a:p>
            <a:pPr lvl="1"/>
            <a:r>
              <a:rPr lang="en-US">
                <a:ea typeface="+mn-lt"/>
                <a:cs typeface="+mn-lt"/>
              </a:rPr>
              <a:t>6 part-time in ETHN or/and SJS</a:t>
            </a:r>
            <a:endParaRPr lang="en-US"/>
          </a:p>
        </p:txBody>
      </p:sp>
      <p:pic>
        <p:nvPicPr>
          <p:cNvPr id="4" name="Picture 4">
            <a:extLst>
              <a:ext uri="{FF2B5EF4-FFF2-40B4-BE49-F238E27FC236}">
                <a16:creationId xmlns:a16="http://schemas.microsoft.com/office/drawing/2014/main" id="{7008EFE7-E624-5FFE-6BFF-ABB1AFBB4F56}"/>
              </a:ext>
            </a:extLst>
          </p:cNvPr>
          <p:cNvPicPr>
            <a:picLocks noChangeAspect="1"/>
          </p:cNvPicPr>
          <p:nvPr/>
        </p:nvPicPr>
        <p:blipFill>
          <a:blip r:embed="rId2"/>
          <a:stretch>
            <a:fillRect/>
          </a:stretch>
        </p:blipFill>
        <p:spPr>
          <a:xfrm>
            <a:off x="5641077" y="2130740"/>
            <a:ext cx="5026924" cy="3355471"/>
          </a:xfrm>
          <a:prstGeom prst="rect">
            <a:avLst/>
          </a:prstGeom>
        </p:spPr>
      </p:pic>
    </p:spTree>
    <p:extLst>
      <p:ext uri="{BB962C8B-B14F-4D97-AF65-F5344CB8AC3E}">
        <p14:creationId xmlns:p14="http://schemas.microsoft.com/office/powerpoint/2010/main" val="42839647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0">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Freeform: Shape 34">
            <a:extLst>
              <a:ext uri="{FF2B5EF4-FFF2-40B4-BE49-F238E27FC236}">
                <a16:creationId xmlns:a16="http://schemas.microsoft.com/office/drawing/2014/main" id="{18E670AF-873F-44DB-9862-796E652EE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30001" cy="6175613"/>
          </a:xfrm>
          <a:custGeom>
            <a:avLst/>
            <a:gdLst>
              <a:gd name="connsiteX0" fmla="*/ 0 w 11430001"/>
              <a:gd name="connsiteY0" fmla="*/ 0 h 6175613"/>
              <a:gd name="connsiteX1" fmla="*/ 5638031 w 11430001"/>
              <a:gd name="connsiteY1" fmla="*/ 0 h 6175613"/>
              <a:gd name="connsiteX2" fmla="*/ 5638031 w 11430001"/>
              <a:gd name="connsiteY2" fmla="*/ 758954 h 6175613"/>
              <a:gd name="connsiteX3" fmla="*/ 11430001 w 11430001"/>
              <a:gd name="connsiteY3" fmla="*/ 758954 h 6175613"/>
              <a:gd name="connsiteX4" fmla="*/ 11430001 w 11430001"/>
              <a:gd name="connsiteY4" fmla="*/ 6175613 h 6175613"/>
              <a:gd name="connsiteX5" fmla="*/ 5638031 w 11430001"/>
              <a:gd name="connsiteY5" fmla="*/ 6175613 h 6175613"/>
              <a:gd name="connsiteX6" fmla="*/ 5240741 w 11430001"/>
              <a:gd name="connsiteY6" fmla="*/ 6175613 h 6175613"/>
              <a:gd name="connsiteX7" fmla="*/ 0 w 11430001"/>
              <a:gd name="connsiteY7" fmla="*/ 6175613 h 617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75613">
                <a:moveTo>
                  <a:pt x="0" y="0"/>
                </a:moveTo>
                <a:lnTo>
                  <a:pt x="5638031" y="0"/>
                </a:lnTo>
                <a:lnTo>
                  <a:pt x="5638031" y="758954"/>
                </a:lnTo>
                <a:lnTo>
                  <a:pt x="11430001" y="758954"/>
                </a:lnTo>
                <a:lnTo>
                  <a:pt x="11430001" y="6175613"/>
                </a:lnTo>
                <a:lnTo>
                  <a:pt x="5638031" y="6175613"/>
                </a:lnTo>
                <a:lnTo>
                  <a:pt x="5240741" y="6175613"/>
                </a:lnTo>
                <a:lnTo>
                  <a:pt x="0" y="617561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Title 1">
            <a:extLst>
              <a:ext uri="{FF2B5EF4-FFF2-40B4-BE49-F238E27FC236}">
                <a16:creationId xmlns:a16="http://schemas.microsoft.com/office/drawing/2014/main" id="{2D4E8CD6-C57F-EF31-06E7-927FA8312EAD}"/>
              </a:ext>
            </a:extLst>
          </p:cNvPr>
          <p:cNvSpPr>
            <a:spLocks noGrp="1"/>
          </p:cNvSpPr>
          <p:nvPr>
            <p:ph type="title"/>
          </p:nvPr>
        </p:nvSpPr>
        <p:spPr>
          <a:xfrm>
            <a:off x="92927" y="526636"/>
            <a:ext cx="12035022" cy="2028388"/>
          </a:xfrm>
        </p:spPr>
        <p:txBody>
          <a:bodyPr anchor="ctr">
            <a:normAutofit/>
          </a:bodyPr>
          <a:lstStyle/>
          <a:p>
            <a:r>
              <a:rPr lang="en-US" sz="3600">
                <a:cs typeface="Aharoni"/>
              </a:rPr>
              <a:t>Ethnic Studies and Social Justice Studies Department</a:t>
            </a:r>
            <a:endParaRPr lang="en-US" sz="3600"/>
          </a:p>
        </p:txBody>
      </p:sp>
      <p:sp>
        <p:nvSpPr>
          <p:cNvPr id="26" name="Content Placeholder 7">
            <a:extLst>
              <a:ext uri="{FF2B5EF4-FFF2-40B4-BE49-F238E27FC236}">
                <a16:creationId xmlns:a16="http://schemas.microsoft.com/office/drawing/2014/main" id="{92F7B176-494B-B756-6386-7AE5CF4C52B3}"/>
              </a:ext>
            </a:extLst>
          </p:cNvPr>
          <p:cNvSpPr>
            <a:spLocks noGrp="1"/>
          </p:cNvSpPr>
          <p:nvPr>
            <p:ph idx="1"/>
          </p:nvPr>
        </p:nvSpPr>
        <p:spPr>
          <a:xfrm>
            <a:off x="130097" y="1936181"/>
            <a:ext cx="4730974" cy="4921819"/>
          </a:xfrm>
        </p:spPr>
        <p:txBody>
          <a:bodyPr anchor="t">
            <a:normAutofit fontScale="70000" lnSpcReduction="20000"/>
          </a:bodyPr>
          <a:lstStyle/>
          <a:p>
            <a:pPr marL="708660" lvl="1" indent="-342900">
              <a:buChar char="•"/>
            </a:pPr>
            <a:endParaRPr lang="en-US">
              <a:solidFill>
                <a:srgbClr val="404040"/>
              </a:solidFill>
            </a:endParaRPr>
          </a:p>
          <a:p>
            <a:pPr>
              <a:buClr>
                <a:srgbClr val="C34D85"/>
              </a:buClr>
              <a:buFont typeface="Arial"/>
              <a:buChar char="•"/>
            </a:pPr>
            <a:r>
              <a:rPr lang="en-US">
                <a:ea typeface="+mn-lt"/>
                <a:cs typeface="+mn-lt"/>
              </a:rPr>
              <a:t> Program approval from CCCCO's office- September/October (awaiting their memo)</a:t>
            </a:r>
          </a:p>
          <a:p>
            <a:pPr>
              <a:buClr>
                <a:srgbClr val="C34D85"/>
              </a:buClr>
              <a:buFont typeface="Arial"/>
              <a:buChar char="•"/>
            </a:pPr>
            <a:r>
              <a:rPr lang="en-US">
                <a:ea typeface="+mn-lt"/>
                <a:cs typeface="+mn-lt"/>
              </a:rPr>
              <a:t>Box 2A for F/T faculty position for Ethnic Studies (October)</a:t>
            </a:r>
          </a:p>
          <a:p>
            <a:pPr>
              <a:buClr>
                <a:srgbClr val="C34D85"/>
              </a:buClr>
              <a:buFont typeface="Arial"/>
              <a:buChar char="•"/>
            </a:pPr>
            <a:r>
              <a:rPr lang="en-US">
                <a:ea typeface="+mn-lt"/>
                <a:cs typeface="+mn-lt"/>
              </a:rPr>
              <a:t>Alignment of remaining courses to the proposed department sign MOU (September)</a:t>
            </a:r>
          </a:p>
          <a:p>
            <a:pPr>
              <a:buClr>
                <a:srgbClr val="C34D85"/>
              </a:buClr>
              <a:buFont typeface="Arial"/>
              <a:buChar char="•"/>
            </a:pPr>
            <a:r>
              <a:rPr lang="en-US">
                <a:ea typeface="+mn-lt"/>
                <a:cs typeface="+mn-lt"/>
              </a:rPr>
              <a:t>Budget and GL development with Business Services (October/November)</a:t>
            </a:r>
          </a:p>
          <a:p>
            <a:pPr>
              <a:buClr>
                <a:srgbClr val="C34D85"/>
              </a:buClr>
              <a:buFont typeface="Arial"/>
              <a:buChar char="•"/>
            </a:pPr>
            <a:r>
              <a:rPr lang="en-US">
                <a:ea typeface="+mn-lt"/>
                <a:cs typeface="+mn-lt"/>
              </a:rPr>
              <a:t>Final review by College President (November)</a:t>
            </a:r>
          </a:p>
          <a:p>
            <a:pPr marL="91440" indent="-457200">
              <a:buFont typeface="Arial" panose="020B0504020202020204" pitchFamily="34" charset="0"/>
              <a:buChar char="•"/>
            </a:pPr>
            <a:r>
              <a:rPr lang="en-US">
                <a:ea typeface="+mn-lt"/>
                <a:cs typeface="+mn-lt"/>
              </a:rPr>
              <a:t>New Department effective January 1,</a:t>
            </a:r>
          </a:p>
          <a:p>
            <a:pPr marL="0" indent="0">
              <a:buNone/>
            </a:pPr>
            <a:r>
              <a:rPr lang="en-US">
                <a:ea typeface="+mn-lt"/>
                <a:cs typeface="+mn-lt"/>
              </a:rPr>
              <a:t>        2022</a:t>
            </a:r>
            <a:endParaRPr lang="en-US"/>
          </a:p>
          <a:p>
            <a:endParaRPr lang="en-US"/>
          </a:p>
        </p:txBody>
      </p:sp>
      <p:pic>
        <p:nvPicPr>
          <p:cNvPr id="4" name="Picture 4" descr="Text&#10;&#10;Description automatically generated">
            <a:extLst>
              <a:ext uri="{FF2B5EF4-FFF2-40B4-BE49-F238E27FC236}">
                <a16:creationId xmlns:a16="http://schemas.microsoft.com/office/drawing/2014/main" id="{A86AB82D-1F73-1BE8-4083-C5D99AA7764F}"/>
              </a:ext>
            </a:extLst>
          </p:cNvPr>
          <p:cNvPicPr>
            <a:picLocks noChangeAspect="1"/>
          </p:cNvPicPr>
          <p:nvPr/>
        </p:nvPicPr>
        <p:blipFill>
          <a:blip r:embed="rId2"/>
          <a:stretch>
            <a:fillRect/>
          </a:stretch>
        </p:blipFill>
        <p:spPr>
          <a:xfrm>
            <a:off x="4739687" y="2301814"/>
            <a:ext cx="6634558" cy="4295712"/>
          </a:xfrm>
          <a:prstGeom prst="rect">
            <a:avLst/>
          </a:prstGeom>
        </p:spPr>
      </p:pic>
    </p:spTree>
    <p:extLst>
      <p:ext uri="{BB962C8B-B14F-4D97-AF65-F5344CB8AC3E}">
        <p14:creationId xmlns:p14="http://schemas.microsoft.com/office/powerpoint/2010/main" val="600000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299A2-A9D1-3E2F-8EFB-10150AF8767D}"/>
              </a:ext>
            </a:extLst>
          </p:cNvPr>
          <p:cNvSpPr>
            <a:spLocks noGrp="1"/>
          </p:cNvSpPr>
          <p:nvPr>
            <p:ph type="title"/>
          </p:nvPr>
        </p:nvSpPr>
        <p:spPr/>
        <p:txBody>
          <a:bodyPr/>
          <a:lstStyle/>
          <a:p>
            <a:r>
              <a:rPr lang="en-US">
                <a:cs typeface="Aharoni"/>
              </a:rPr>
              <a:t>Questions &amp; Dicussion</a:t>
            </a:r>
            <a:endParaRPr lang="en-US" dirty="0">
              <a:cs typeface="Aharoni"/>
            </a:endParaRPr>
          </a:p>
        </p:txBody>
      </p:sp>
    </p:spTree>
    <p:extLst>
      <p:ext uri="{BB962C8B-B14F-4D97-AF65-F5344CB8AC3E}">
        <p14:creationId xmlns:p14="http://schemas.microsoft.com/office/powerpoint/2010/main" val="2029715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5E3B7-18C5-4236-BA4B-A678411033E4}"/>
              </a:ext>
            </a:extLst>
          </p:cNvPr>
          <p:cNvSpPr>
            <a:spLocks noGrp="1"/>
          </p:cNvSpPr>
          <p:nvPr>
            <p:ph type="title"/>
          </p:nvPr>
        </p:nvSpPr>
        <p:spPr>
          <a:xfrm>
            <a:off x="942152" y="861240"/>
            <a:ext cx="10221509" cy="709440"/>
          </a:xfrm>
        </p:spPr>
        <p:txBody>
          <a:bodyPr/>
          <a:lstStyle/>
          <a:p>
            <a:r>
              <a:rPr lang="en-US"/>
              <a:t>Continuing Students: Calling Campaigns</a:t>
            </a:r>
          </a:p>
        </p:txBody>
      </p:sp>
      <p:sp>
        <p:nvSpPr>
          <p:cNvPr id="3" name="Content Placeholder 2">
            <a:extLst>
              <a:ext uri="{FF2B5EF4-FFF2-40B4-BE49-F238E27FC236}">
                <a16:creationId xmlns:a16="http://schemas.microsoft.com/office/drawing/2014/main" id="{F56AB25F-E893-453F-8A16-65CDF4A2A593}"/>
              </a:ext>
            </a:extLst>
          </p:cNvPr>
          <p:cNvSpPr>
            <a:spLocks noGrp="1"/>
          </p:cNvSpPr>
          <p:nvPr>
            <p:ph idx="1"/>
          </p:nvPr>
        </p:nvSpPr>
        <p:spPr>
          <a:xfrm>
            <a:off x="1021080" y="1489328"/>
            <a:ext cx="10058400" cy="4673867"/>
          </a:xfrm>
        </p:spPr>
        <p:txBody>
          <a:bodyPr vert="horz" lIns="91440" tIns="45720" rIns="91440" bIns="45720" rtlCol="0" anchor="t">
            <a:normAutofit fontScale="85000" lnSpcReduction="10000"/>
          </a:bodyPr>
          <a:lstStyle/>
          <a:p>
            <a:r>
              <a:rPr lang="en-US"/>
              <a:t>1,898 Continuing Students who were:</a:t>
            </a:r>
          </a:p>
          <a:p>
            <a:pPr lvl="1"/>
            <a:r>
              <a:rPr lang="en-US"/>
              <a:t>Enrolled in classes in Spring 2022</a:t>
            </a:r>
          </a:p>
          <a:p>
            <a:pPr lvl="1"/>
            <a:r>
              <a:rPr lang="en-US"/>
              <a:t>Did not graduate in 2021-2022</a:t>
            </a:r>
          </a:p>
          <a:p>
            <a:pPr lvl="1"/>
            <a:r>
              <a:rPr lang="en-US"/>
              <a:t>Between 6 – 70 Cumulative Units</a:t>
            </a:r>
          </a:p>
          <a:p>
            <a:pPr lvl="1"/>
            <a:r>
              <a:rPr lang="en-US"/>
              <a:t>Not yet registered for Fall 2022</a:t>
            </a:r>
          </a:p>
          <a:p>
            <a:pPr>
              <a:buClr>
                <a:srgbClr val="C34D85"/>
              </a:buClr>
              <a:buFont typeface="Avenir Next LT Pro"/>
              <a:buChar char="+"/>
            </a:pPr>
            <a:endParaRPr lang="en-US">
              <a:ea typeface="+mn-lt"/>
              <a:cs typeface="+mn-lt"/>
            </a:endParaRPr>
          </a:p>
          <a:p>
            <a:pPr>
              <a:buClr>
                <a:srgbClr val="C34D85"/>
              </a:buClr>
              <a:buFont typeface="Avenir Next LT Pro"/>
              <a:buChar char="+"/>
            </a:pPr>
            <a:r>
              <a:rPr lang="en-US">
                <a:ea typeface="+mn-lt"/>
                <a:cs typeface="+mn-lt"/>
              </a:rPr>
              <a:t>Phone calls by Student Ambassadors with a Counselor “Standing By”</a:t>
            </a:r>
          </a:p>
          <a:p>
            <a:pPr lvl="1"/>
            <a:r>
              <a:rPr lang="en-US">
                <a:ea typeface="+mn-lt"/>
                <a:cs typeface="+mn-lt"/>
              </a:rPr>
              <a:t>August 8 – 17</a:t>
            </a:r>
          </a:p>
          <a:p>
            <a:pPr lvl="1"/>
            <a:endParaRPr lang="en-US">
              <a:ea typeface="+mn-lt"/>
              <a:cs typeface="+mn-lt"/>
            </a:endParaRPr>
          </a:p>
          <a:p>
            <a:r>
              <a:rPr lang="en-US">
                <a:ea typeface="+mn-lt"/>
                <a:cs typeface="+mn-lt"/>
              </a:rPr>
              <a:t>CTE In-reach</a:t>
            </a:r>
            <a:endParaRPr lang="en-US"/>
          </a:p>
          <a:p>
            <a:pPr lvl="1"/>
            <a:r>
              <a:rPr lang="en-US">
                <a:ea typeface="+mn-lt"/>
                <a:cs typeface="+mn-lt"/>
              </a:rPr>
              <a:t>For low-enrolled CTE courses there have been a mix of email, text, and calling campaigns to students that have CTE majors listed and are missing courses for completion</a:t>
            </a:r>
            <a:endParaRPr lang="en-US"/>
          </a:p>
          <a:p>
            <a:pPr lvl="1"/>
            <a:endParaRPr lang="en-US"/>
          </a:p>
          <a:p>
            <a:pPr lvl="1"/>
            <a:endParaRPr lang="en-US"/>
          </a:p>
        </p:txBody>
      </p:sp>
      <p:pic>
        <p:nvPicPr>
          <p:cNvPr id="10242" name="Picture 2" descr="Pay Per Call | Retreaver">
            <a:extLst>
              <a:ext uri="{FF2B5EF4-FFF2-40B4-BE49-F238E27FC236}">
                <a16:creationId xmlns:a16="http://schemas.microsoft.com/office/drawing/2014/main" id="{0A7FF9F3-1051-4D7B-8976-95AF8FB65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2638" y="1576176"/>
            <a:ext cx="1981200"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976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5E3B7-18C5-4236-BA4B-A678411033E4}"/>
              </a:ext>
            </a:extLst>
          </p:cNvPr>
          <p:cNvSpPr>
            <a:spLocks noGrp="1"/>
          </p:cNvSpPr>
          <p:nvPr>
            <p:ph type="title"/>
          </p:nvPr>
        </p:nvSpPr>
        <p:spPr>
          <a:xfrm>
            <a:off x="942152" y="858101"/>
            <a:ext cx="10221509" cy="709440"/>
          </a:xfrm>
        </p:spPr>
        <p:txBody>
          <a:bodyPr/>
          <a:lstStyle/>
          <a:p>
            <a:r>
              <a:rPr lang="en-US"/>
              <a:t>High School Graduating Seniors</a:t>
            </a:r>
          </a:p>
        </p:txBody>
      </p:sp>
      <p:pic>
        <p:nvPicPr>
          <p:cNvPr id="7" name="Picture 6">
            <a:extLst>
              <a:ext uri="{FF2B5EF4-FFF2-40B4-BE49-F238E27FC236}">
                <a16:creationId xmlns:a16="http://schemas.microsoft.com/office/drawing/2014/main" id="{AE5225C5-1665-42B3-80AC-20C98B156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31" y="2071094"/>
            <a:ext cx="3166376" cy="1962457"/>
          </a:xfrm>
          <a:prstGeom prst="rect">
            <a:avLst/>
          </a:prstGeom>
        </p:spPr>
      </p:pic>
      <p:pic>
        <p:nvPicPr>
          <p:cNvPr id="9" name="Picture 8">
            <a:extLst>
              <a:ext uri="{FF2B5EF4-FFF2-40B4-BE49-F238E27FC236}">
                <a16:creationId xmlns:a16="http://schemas.microsoft.com/office/drawing/2014/main" id="{F1667559-B958-4387-8428-D096E24933D3}"/>
              </a:ext>
            </a:extLst>
          </p:cNvPr>
          <p:cNvPicPr>
            <a:picLocks noChangeAspect="1"/>
          </p:cNvPicPr>
          <p:nvPr/>
        </p:nvPicPr>
        <p:blipFill rotWithShape="1">
          <a:blip r:embed="rId4">
            <a:extLst>
              <a:ext uri="{28A0092B-C50C-407E-A947-70E740481C1C}">
                <a14:useLocalDpi xmlns:a14="http://schemas.microsoft.com/office/drawing/2010/main" val="0"/>
              </a:ext>
            </a:extLst>
          </a:blip>
          <a:srcRect r="31572"/>
          <a:stretch/>
        </p:blipFill>
        <p:spPr>
          <a:xfrm>
            <a:off x="1550461" y="4217160"/>
            <a:ext cx="2366446" cy="1962458"/>
          </a:xfrm>
          <a:prstGeom prst="rect">
            <a:avLst/>
          </a:prstGeom>
        </p:spPr>
      </p:pic>
      <p:pic>
        <p:nvPicPr>
          <p:cNvPr id="11" name="Picture 10">
            <a:extLst>
              <a:ext uri="{FF2B5EF4-FFF2-40B4-BE49-F238E27FC236}">
                <a16:creationId xmlns:a16="http://schemas.microsoft.com/office/drawing/2014/main" id="{8BAD5F5B-03AC-46C5-AF65-5C68712A5C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3896" y="1519707"/>
            <a:ext cx="3106704" cy="5182188"/>
          </a:xfrm>
          <a:prstGeom prst="rect">
            <a:avLst/>
          </a:prstGeom>
        </p:spPr>
      </p:pic>
      <p:pic>
        <p:nvPicPr>
          <p:cNvPr id="13" name="Picture 12">
            <a:extLst>
              <a:ext uri="{FF2B5EF4-FFF2-40B4-BE49-F238E27FC236}">
                <a16:creationId xmlns:a16="http://schemas.microsoft.com/office/drawing/2014/main" id="{E4BA18B8-3CDD-4C52-A4D0-BE4688832F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7468" y="2542675"/>
            <a:ext cx="3713106" cy="2657761"/>
          </a:xfrm>
          <a:prstGeom prst="rect">
            <a:avLst/>
          </a:prstGeom>
        </p:spPr>
      </p:pic>
    </p:spTree>
    <p:extLst>
      <p:ext uri="{BB962C8B-B14F-4D97-AF65-F5344CB8AC3E}">
        <p14:creationId xmlns:p14="http://schemas.microsoft.com/office/powerpoint/2010/main" val="2499856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potify Logo - Small Spotify Logo Transparent, HD Png Download ,  Transparent Png Image - PNGitem">
            <a:extLst>
              <a:ext uri="{FF2B5EF4-FFF2-40B4-BE49-F238E27FC236}">
                <a16:creationId xmlns:a16="http://schemas.microsoft.com/office/drawing/2014/main" id="{F460DB82-C7DC-43CE-9ABA-C5714F30D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9130" y="933137"/>
            <a:ext cx="737058" cy="6059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ew Facebook Logo 2021 | Pnggrid">
            <a:extLst>
              <a:ext uri="{FF2B5EF4-FFF2-40B4-BE49-F238E27FC236}">
                <a16:creationId xmlns:a16="http://schemas.microsoft.com/office/drawing/2014/main" id="{5CEA0E35-8459-4D47-8732-25708A03A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2111" y="941376"/>
            <a:ext cx="591818" cy="5918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le:Instagram icon.png - Wikimedia Commons">
            <a:extLst>
              <a:ext uri="{FF2B5EF4-FFF2-40B4-BE49-F238E27FC236}">
                <a16:creationId xmlns:a16="http://schemas.microsoft.com/office/drawing/2014/main" id="{8F4431C8-D4AD-40E2-B9FA-1D00305491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5711" y="941376"/>
            <a:ext cx="591818" cy="59181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napchat Logo Vector Art, Icons, and Graphics for Free Download">
            <a:extLst>
              <a:ext uri="{FF2B5EF4-FFF2-40B4-BE49-F238E27FC236}">
                <a16:creationId xmlns:a16="http://schemas.microsoft.com/office/drawing/2014/main" id="{3DA77E7D-5FBD-48D4-A626-B8F6DD6B06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22729" y="856595"/>
            <a:ext cx="737058" cy="7370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3BD436A-D508-4412-8D7C-BB977761DB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5364" y="3429000"/>
            <a:ext cx="3048000" cy="952500"/>
          </a:xfrm>
          <a:prstGeom prst="rect">
            <a:avLst/>
          </a:prstGeom>
        </p:spPr>
      </p:pic>
      <p:pic>
        <p:nvPicPr>
          <p:cNvPr id="6" name="Picture 5">
            <a:extLst>
              <a:ext uri="{FF2B5EF4-FFF2-40B4-BE49-F238E27FC236}">
                <a16:creationId xmlns:a16="http://schemas.microsoft.com/office/drawing/2014/main" id="{2378D7B5-58F3-401E-A8DC-2BC7AA4998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9100" y="1956635"/>
            <a:ext cx="2825579" cy="4238369"/>
          </a:xfrm>
          <a:prstGeom prst="rect">
            <a:avLst/>
          </a:prstGeom>
        </p:spPr>
      </p:pic>
      <p:pic>
        <p:nvPicPr>
          <p:cNvPr id="10" name="Picture 9">
            <a:extLst>
              <a:ext uri="{FF2B5EF4-FFF2-40B4-BE49-F238E27FC236}">
                <a16:creationId xmlns:a16="http://schemas.microsoft.com/office/drawing/2014/main" id="{98C48FA0-3F62-4134-A9A3-5A79345A40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9694" y="1956634"/>
            <a:ext cx="2119185" cy="4238369"/>
          </a:xfrm>
          <a:prstGeom prst="rect">
            <a:avLst/>
          </a:prstGeom>
        </p:spPr>
      </p:pic>
      <p:sp>
        <p:nvSpPr>
          <p:cNvPr id="2" name="Title 1">
            <a:extLst>
              <a:ext uri="{FF2B5EF4-FFF2-40B4-BE49-F238E27FC236}">
                <a16:creationId xmlns:a16="http://schemas.microsoft.com/office/drawing/2014/main" id="{F7BD0632-9B5E-454C-BD56-24E5D79E48BF}"/>
              </a:ext>
            </a:extLst>
          </p:cNvPr>
          <p:cNvSpPr>
            <a:spLocks noGrp="1"/>
          </p:cNvSpPr>
          <p:nvPr>
            <p:ph type="title"/>
          </p:nvPr>
        </p:nvSpPr>
        <p:spPr>
          <a:xfrm>
            <a:off x="936468" y="856595"/>
            <a:ext cx="9144000" cy="737058"/>
          </a:xfrm>
        </p:spPr>
        <p:txBody>
          <a:bodyPr/>
          <a:lstStyle/>
          <a:p>
            <a:r>
              <a:rPr lang="en-US"/>
              <a:t>Digital Advertising</a:t>
            </a:r>
          </a:p>
        </p:txBody>
      </p:sp>
    </p:spTree>
    <p:extLst>
      <p:ext uri="{BB962C8B-B14F-4D97-AF65-F5344CB8AC3E}">
        <p14:creationId xmlns:p14="http://schemas.microsoft.com/office/powerpoint/2010/main" val="4071190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A6E5DE-12A0-4BEC-8BF3-6C0DEEA2B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918" y="2084173"/>
            <a:ext cx="1703207" cy="3930478"/>
          </a:xfrm>
          <a:prstGeom prst="rect">
            <a:avLst/>
          </a:prstGeom>
        </p:spPr>
      </p:pic>
      <p:pic>
        <p:nvPicPr>
          <p:cNvPr id="12" name="Picture 11">
            <a:extLst>
              <a:ext uri="{FF2B5EF4-FFF2-40B4-BE49-F238E27FC236}">
                <a16:creationId xmlns:a16="http://schemas.microsoft.com/office/drawing/2014/main" id="{A300E1B7-BBB6-404D-B4F8-608EA8A73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144" y="2083143"/>
            <a:ext cx="3931508" cy="3931508"/>
          </a:xfrm>
          <a:prstGeom prst="rect">
            <a:avLst/>
          </a:prstGeom>
        </p:spPr>
      </p:pic>
      <p:pic>
        <p:nvPicPr>
          <p:cNvPr id="13" name="Picture 4" descr="Spotify Logo - Small Spotify Logo Transparent, HD Png Download ,  Transparent Png Image - PNGitem">
            <a:extLst>
              <a:ext uri="{FF2B5EF4-FFF2-40B4-BE49-F238E27FC236}">
                <a16:creationId xmlns:a16="http://schemas.microsoft.com/office/drawing/2014/main" id="{3C344B94-8B53-4E8B-AE29-7F78B747AA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9130" y="933137"/>
            <a:ext cx="737058" cy="6059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ew Facebook Logo 2021 | Pnggrid">
            <a:extLst>
              <a:ext uri="{FF2B5EF4-FFF2-40B4-BE49-F238E27FC236}">
                <a16:creationId xmlns:a16="http://schemas.microsoft.com/office/drawing/2014/main" id="{C282DFBC-161B-4A0D-9E85-2C663B4301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2111" y="941376"/>
            <a:ext cx="591818" cy="5918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ile:Instagram icon.png - Wikimedia Commons">
            <a:extLst>
              <a:ext uri="{FF2B5EF4-FFF2-40B4-BE49-F238E27FC236}">
                <a16:creationId xmlns:a16="http://schemas.microsoft.com/office/drawing/2014/main" id="{463B2073-E360-4D11-92EB-8E85CF93FA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5711" y="941376"/>
            <a:ext cx="591818" cy="5918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Snapchat Logo Vector Art, Icons, and Graphics for Free Download">
            <a:extLst>
              <a:ext uri="{FF2B5EF4-FFF2-40B4-BE49-F238E27FC236}">
                <a16:creationId xmlns:a16="http://schemas.microsoft.com/office/drawing/2014/main" id="{16328E7F-623C-4398-8C0E-91C77E0346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22729" y="856595"/>
            <a:ext cx="737058" cy="737058"/>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F896D714-17A0-4D08-9AB1-60A03B635656}"/>
              </a:ext>
            </a:extLst>
          </p:cNvPr>
          <p:cNvSpPr>
            <a:spLocks noGrp="1"/>
          </p:cNvSpPr>
          <p:nvPr>
            <p:ph type="title"/>
          </p:nvPr>
        </p:nvSpPr>
        <p:spPr>
          <a:xfrm>
            <a:off x="936468" y="856595"/>
            <a:ext cx="9144000" cy="737058"/>
          </a:xfrm>
        </p:spPr>
        <p:txBody>
          <a:bodyPr/>
          <a:lstStyle/>
          <a:p>
            <a:r>
              <a:rPr lang="en-US"/>
              <a:t>Digital Advertising</a:t>
            </a:r>
          </a:p>
        </p:txBody>
      </p:sp>
    </p:spTree>
    <p:extLst>
      <p:ext uri="{BB962C8B-B14F-4D97-AF65-F5344CB8AC3E}">
        <p14:creationId xmlns:p14="http://schemas.microsoft.com/office/powerpoint/2010/main" val="294147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604F01-79F7-43AC-8C05-41A7789B1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729" y="1993557"/>
            <a:ext cx="2338783" cy="4157837"/>
          </a:xfrm>
          <a:prstGeom prst="rect">
            <a:avLst/>
          </a:prstGeom>
        </p:spPr>
      </p:pic>
      <p:pic>
        <p:nvPicPr>
          <p:cNvPr id="6" name="Picture 5">
            <a:extLst>
              <a:ext uri="{FF2B5EF4-FFF2-40B4-BE49-F238E27FC236}">
                <a16:creationId xmlns:a16="http://schemas.microsoft.com/office/drawing/2014/main" id="{71DC4C0D-5A6F-48F5-BA79-8D2DC106C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0832" y="1993556"/>
            <a:ext cx="7944914" cy="4157838"/>
          </a:xfrm>
          <a:prstGeom prst="rect">
            <a:avLst/>
          </a:prstGeom>
        </p:spPr>
      </p:pic>
      <p:pic>
        <p:nvPicPr>
          <p:cNvPr id="11" name="Picture 4" descr="Spotify Logo - Small Spotify Logo Transparent, HD Png Download ,  Transparent Png Image - PNGitem">
            <a:extLst>
              <a:ext uri="{FF2B5EF4-FFF2-40B4-BE49-F238E27FC236}">
                <a16:creationId xmlns:a16="http://schemas.microsoft.com/office/drawing/2014/main" id="{B5BA0D58-95A0-4C7D-83A4-CFFD167D6F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9130" y="933137"/>
            <a:ext cx="737058" cy="6059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ew Facebook Logo 2021 | Pnggrid">
            <a:extLst>
              <a:ext uri="{FF2B5EF4-FFF2-40B4-BE49-F238E27FC236}">
                <a16:creationId xmlns:a16="http://schemas.microsoft.com/office/drawing/2014/main" id="{4F00785B-19D3-48AB-9733-1E2F0A05CC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2111" y="941376"/>
            <a:ext cx="591818" cy="5918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File:Instagram icon.png - Wikimedia Commons">
            <a:extLst>
              <a:ext uri="{FF2B5EF4-FFF2-40B4-BE49-F238E27FC236}">
                <a16:creationId xmlns:a16="http://schemas.microsoft.com/office/drawing/2014/main" id="{44ECAEF7-1DA6-40CB-BCFB-007BE5D682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5711" y="941376"/>
            <a:ext cx="591818" cy="5918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Snapchat Logo Vector Art, Icons, and Graphics for Free Download">
            <a:extLst>
              <a:ext uri="{FF2B5EF4-FFF2-40B4-BE49-F238E27FC236}">
                <a16:creationId xmlns:a16="http://schemas.microsoft.com/office/drawing/2014/main" id="{42ED2E32-580E-4987-88E1-280E15817B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22729" y="856595"/>
            <a:ext cx="737058" cy="737058"/>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7020D8FB-84DA-4AAE-A841-CEBE876C5C6E}"/>
              </a:ext>
            </a:extLst>
          </p:cNvPr>
          <p:cNvSpPr>
            <a:spLocks noGrp="1"/>
          </p:cNvSpPr>
          <p:nvPr>
            <p:ph type="title"/>
          </p:nvPr>
        </p:nvSpPr>
        <p:spPr>
          <a:xfrm>
            <a:off x="936468" y="856595"/>
            <a:ext cx="9144000" cy="737058"/>
          </a:xfrm>
        </p:spPr>
        <p:txBody>
          <a:bodyPr/>
          <a:lstStyle/>
          <a:p>
            <a:r>
              <a:rPr lang="en-US"/>
              <a:t>Digital Advertising</a:t>
            </a:r>
          </a:p>
        </p:txBody>
      </p:sp>
    </p:spTree>
    <p:extLst>
      <p:ext uri="{BB962C8B-B14F-4D97-AF65-F5344CB8AC3E}">
        <p14:creationId xmlns:p14="http://schemas.microsoft.com/office/powerpoint/2010/main" val="840997586"/>
      </p:ext>
    </p:extLst>
  </p:cSld>
  <p:clrMapOvr>
    <a:masterClrMapping/>
  </p:clrMapOvr>
</p:sld>
</file>

<file path=ppt/theme/theme1.xml><?xml version="1.0" encoding="utf-8"?>
<a:theme xmlns:a="http://schemas.openxmlformats.org/drawingml/2006/main" name="PrismaticVTI">
  <a:themeElements>
    <a:clrScheme name="AnalogousFromDarkSeed_2SEEDS">
      <a:dk1>
        <a:srgbClr val="000000"/>
      </a:dk1>
      <a:lt1>
        <a:srgbClr val="FFFFFF"/>
      </a:lt1>
      <a:dk2>
        <a:srgbClr val="212C3A"/>
      </a:dk2>
      <a:lt2>
        <a:srgbClr val="E8E5E2"/>
      </a:lt2>
      <a:accent1>
        <a:srgbClr val="3B70B1"/>
      </a:accent1>
      <a:accent2>
        <a:srgbClr val="4BAFBF"/>
      </a:accent2>
      <a:accent3>
        <a:srgbClr val="4D51C3"/>
      </a:accent3>
      <a:accent4>
        <a:srgbClr val="B13BA5"/>
      </a:accent4>
      <a:accent5>
        <a:srgbClr val="C34D85"/>
      </a:accent5>
      <a:accent6>
        <a:srgbClr val="B13B42"/>
      </a:accent6>
      <a:hlink>
        <a:srgbClr val="BF3FB9"/>
      </a:hlink>
      <a:folHlink>
        <a:srgbClr val="7F7F7F"/>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mments xmlns="3909f517-a242-40ed-bbe6-08fb71a4775d" xsi:nil="true"/>
    <SharedWithUsers xmlns="9efca4e5-d8f3-4927-9840-886e4b9981a5">
      <UserInfo>
        <DisplayName>Norman, Janith</DisplayName>
        <AccountId>212</AccountId>
        <AccountType/>
      </UserInfo>
      <UserInfo>
        <DisplayName>Nogarr, Aprill</DisplayName>
        <AccountId>294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A338F6A4DDA8A46AD776C8339A1CEF9" ma:contentTypeVersion="12" ma:contentTypeDescription="Create a new document." ma:contentTypeScope="" ma:versionID="e25bb7488230be53b251b34621740e6c">
  <xsd:schema xmlns:xsd="http://www.w3.org/2001/XMLSchema" xmlns:xs="http://www.w3.org/2001/XMLSchema" xmlns:p="http://schemas.microsoft.com/office/2006/metadata/properties" xmlns:ns2="3909f517-a242-40ed-bbe6-08fb71a4775d" xmlns:ns3="9efca4e5-d8f3-4927-9840-886e4b9981a5" targetNamespace="http://schemas.microsoft.com/office/2006/metadata/properties" ma:root="true" ma:fieldsID="e563c56517507b22dc7830bb17f18720" ns2:_="" ns3:_="">
    <xsd:import namespace="3909f517-a242-40ed-bbe6-08fb71a4775d"/>
    <xsd:import namespace="9efca4e5-d8f3-4927-9840-886e4b9981a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09f517-a242-40ed-bbe6-08fb71a477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Comments" ma:index="19" nillable="true" ma:displayName="Comments" ma:format="Dropdown" ma:internalName="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efca4e5-d8f3-4927-9840-886e4b9981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7D9A0B-8C6F-4C24-BA40-52ACDF9C88DC}">
  <ds:schemaRefs>
    <ds:schemaRef ds:uri="http://purl.org/dc/dcmitype/"/>
    <ds:schemaRef ds:uri="http://purl.org/dc/elements/1.1/"/>
    <ds:schemaRef ds:uri="3909f517-a242-40ed-bbe6-08fb71a4775d"/>
    <ds:schemaRef ds:uri="http://www.w3.org/XML/1998/namespace"/>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 ds:uri="9efca4e5-d8f3-4927-9840-886e4b9981a5"/>
  </ds:schemaRefs>
</ds:datastoreItem>
</file>

<file path=customXml/itemProps2.xml><?xml version="1.0" encoding="utf-8"?>
<ds:datastoreItem xmlns:ds="http://schemas.openxmlformats.org/officeDocument/2006/customXml" ds:itemID="{B784B3EB-AC45-47A6-993E-C69FF5A6D4F2}">
  <ds:schemaRefs>
    <ds:schemaRef ds:uri="http://schemas.microsoft.com/sharepoint/v3/contenttype/forms"/>
  </ds:schemaRefs>
</ds:datastoreItem>
</file>

<file path=customXml/itemProps3.xml><?xml version="1.0" encoding="utf-8"?>
<ds:datastoreItem xmlns:ds="http://schemas.openxmlformats.org/officeDocument/2006/customXml" ds:itemID="{2A57D0AE-3210-4C43-94D3-1F3BECC730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09f517-a242-40ed-bbe6-08fb71a4775d"/>
    <ds:schemaRef ds:uri="9efca4e5-d8f3-4927-9840-886e4b9981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TotalTime>
  <Words>1822</Words>
  <Application>Microsoft Office PowerPoint</Application>
  <PresentationFormat>Widescreen</PresentationFormat>
  <Paragraphs>255</Paragraphs>
  <Slides>49</Slides>
  <Notes>12</Notes>
  <HiddenSlides>0</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PrismaticVTI</vt:lpstr>
      <vt:lpstr>Office Theme</vt:lpstr>
      <vt:lpstr>PowerPoint Presentation</vt:lpstr>
      <vt:lpstr>Enrollment Trends &amp; Highlighted Efforts</vt:lpstr>
      <vt:lpstr>College Enrollment Trend: Headcount</vt:lpstr>
      <vt:lpstr>Continuing Students: Early Registration</vt:lpstr>
      <vt:lpstr>Continuing Students: Calling Campaigns</vt:lpstr>
      <vt:lpstr>High School Graduating Seniors</vt:lpstr>
      <vt:lpstr>Digital Advertising</vt:lpstr>
      <vt:lpstr>Digital Advertising</vt:lpstr>
      <vt:lpstr>Digital Advertising</vt:lpstr>
      <vt:lpstr>Directed: Registration Webpage</vt:lpstr>
      <vt:lpstr>Directed: Virtual Information Sessions</vt:lpstr>
      <vt:lpstr>Shout Outs!</vt:lpstr>
      <vt:lpstr>PowerPoint Presentation</vt:lpstr>
      <vt:lpstr>PowerPoint Presentation</vt:lpstr>
      <vt:lpstr>PowerPoint Presentation</vt:lpstr>
      <vt:lpstr>PowerPoint Presentation</vt:lpstr>
      <vt:lpstr>Rikki Hall- A&amp;R Tips &amp; Waitlists</vt:lpstr>
      <vt:lpstr>Nexus Update- Nexus Coordinators Jen Saito &amp; Edward Haven</vt:lpstr>
      <vt:lpstr>Office of Instruction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Distance Education  Reminders &amp; Resources</vt:lpstr>
      <vt:lpstr>Curriculum &amp; Assessments: Back to Basics  Morgan Lynn, Curriculum Chair Eileen Valenzuela Marci Lapriore Adrianna Simone </vt:lpstr>
      <vt:lpstr>Your Curriculum Team: </vt:lpstr>
      <vt:lpstr>Open Seats!</vt:lpstr>
      <vt:lpstr>Tech Review:</vt:lpstr>
      <vt:lpstr>PowerPoint Presentation</vt:lpstr>
      <vt:lpstr>Deadlines</vt:lpstr>
      <vt:lpstr>Know where to start:</vt:lpstr>
      <vt:lpstr>Curriculum Development: IDEAA</vt:lpstr>
      <vt:lpstr>From 5C:</vt:lpstr>
      <vt:lpstr>Get your voice heard!</vt:lpstr>
      <vt:lpstr>PSLO Validation/Redesign SP22: Program-level Student Learning Outcomes  </vt:lpstr>
      <vt:lpstr>PSLO final products</vt:lpstr>
      <vt:lpstr>Use other parts of your PSLO design plan to enhance, align, &amp; tighten pedagogy &amp; curriculum</vt:lpstr>
      <vt:lpstr>Don’t forget – now you have a rockin’, intentional assessment plan</vt:lpstr>
      <vt:lpstr>What’s next?</vt:lpstr>
      <vt:lpstr>Local GE Overview</vt:lpstr>
      <vt:lpstr>Ethnic Studies and Social Justice Studies Update</vt:lpstr>
      <vt:lpstr>Department Updates</vt:lpstr>
      <vt:lpstr>Ethnic Studies</vt:lpstr>
      <vt:lpstr>Ethnic Studies and Social Justice Studies Department</vt:lpstr>
      <vt:lpstr>Questions &amp; Dicussion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dc:creator>
  <cp:lastModifiedBy>Robertson, Leetha</cp:lastModifiedBy>
  <cp:revision>37</cp:revision>
  <dcterms:created xsi:type="dcterms:W3CDTF">2022-08-16T01:01:33Z</dcterms:created>
  <dcterms:modified xsi:type="dcterms:W3CDTF">2022-08-20T00:26:24Z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0x0101009A338F6A4DDA8A46AD776C8339A1CEF9</vt:lpwstr>
  </property>
</Properties>
</file>