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sldIdLst>
    <p:sldId id="256" r:id="rId2"/>
    <p:sldId id="260" r:id="rId3"/>
    <p:sldId id="257" r:id="rId4"/>
    <p:sldId id="258"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11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379F3F-5A29-431C-8B34-573FC186F966}" type="datetimeFigureOut">
              <a:rPr lang="en-US" smtClean="0"/>
              <a:t>10/5/2016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AFE24C-8730-4E21-B2F9-3D6CD50BB279}" type="slidenum">
              <a:rPr lang="en-US" smtClean="0"/>
              <a:t>‹#›</a:t>
            </a:fld>
            <a:endParaRPr lang="en-US" dirty="0"/>
          </a:p>
        </p:txBody>
      </p:sp>
    </p:spTree>
    <p:extLst>
      <p:ext uri="{BB962C8B-B14F-4D97-AF65-F5344CB8AC3E}">
        <p14:creationId xmlns:p14="http://schemas.microsoft.com/office/powerpoint/2010/main" val="956567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AFE24C-8730-4E21-B2F9-3D6CD50BB279}" type="slidenum">
              <a:rPr lang="en-US" smtClean="0"/>
              <a:t>5</a:t>
            </a:fld>
            <a:endParaRPr lang="en-US" dirty="0"/>
          </a:p>
        </p:txBody>
      </p:sp>
    </p:spTree>
    <p:extLst>
      <p:ext uri="{BB962C8B-B14F-4D97-AF65-F5344CB8AC3E}">
        <p14:creationId xmlns:p14="http://schemas.microsoft.com/office/powerpoint/2010/main" val="298008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DE2C26-125B-41FC-B96F-7357432B14B6}" type="slidenum">
              <a:rPr lang="en-US" smtClean="0"/>
              <a:t>‹#›</a:t>
            </a:fld>
            <a:endParaRPr lang="en-US"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DE2C26-125B-41FC-B96F-7357432B14B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DE2C26-125B-41FC-B96F-7357432B14B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DE2C26-125B-41FC-B96F-7357432B14B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91" name="Footer Placeholder 90"/>
          <p:cNvSpPr>
            <a:spLocks noGrp="1"/>
          </p:cNvSpPr>
          <p:nvPr>
            <p:ph type="ftr" sz="quarter" idx="11"/>
          </p:nvPr>
        </p:nvSpPr>
        <p:spPr/>
        <p:txBody>
          <a:bodyPr/>
          <a:lstStyle/>
          <a:p>
            <a:endParaRPr lang="en-US" dirty="0"/>
          </a:p>
        </p:txBody>
      </p:sp>
      <p:sp>
        <p:nvSpPr>
          <p:cNvPr id="92" name="Slide Number Placeholder 91"/>
          <p:cNvSpPr>
            <a:spLocks noGrp="1"/>
          </p:cNvSpPr>
          <p:nvPr>
            <p:ph type="sldNum" sz="quarter" idx="12"/>
          </p:nvPr>
        </p:nvSpPr>
        <p:spPr/>
        <p:txBody>
          <a:bodyPr/>
          <a:lstStyle/>
          <a:p>
            <a:fld id="{AADE2C26-125B-41FC-B96F-7357432B14B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DE2C26-125B-41FC-B96F-7357432B14B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DE2C26-125B-41FC-B96F-7357432B14B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DE2C26-125B-41FC-B96F-7357432B14B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DE2C26-125B-41FC-B96F-7357432B14B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DE2C26-125B-41FC-B96F-7357432B14B6}" type="slidenum">
              <a:rPr lang="en-US" smtClean="0"/>
              <a:t>‹#›</a:t>
            </a:fld>
            <a:endParaRPr lang="en-US"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247EC414-468B-47A6-B860-F4228C454607}" type="datetimeFigureOut">
              <a:rPr lang="en-US" smtClean="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DE2C26-125B-41FC-B96F-7357432B14B6}" type="slidenum">
              <a:rPr lang="en-US" smtClean="0"/>
              <a:t>‹#›</a:t>
            </a:fld>
            <a:endParaRPr lang="en-US"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247EC414-468B-47A6-B860-F4228C454607}" type="datetimeFigureOut">
              <a:rPr lang="en-US" smtClean="0"/>
              <a:t>10/5/2016</a:t>
            </a:fld>
            <a:endParaRPr lang="en-US"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ADE2C26-125B-41FC-B96F-7357432B14B6}"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1"/>
            <a:ext cx="7848600" cy="2362200"/>
          </a:xfrm>
        </p:spPr>
        <p:style>
          <a:lnRef idx="0">
            <a:schemeClr val="dk1"/>
          </a:lnRef>
          <a:fillRef idx="3">
            <a:schemeClr val="dk1"/>
          </a:fillRef>
          <a:effectRef idx="3">
            <a:schemeClr val="dk1"/>
          </a:effectRef>
          <a:fontRef idx="minor">
            <a:schemeClr val="lt1"/>
          </a:fontRef>
        </p:style>
        <p:txBody>
          <a:bodyPr>
            <a:normAutofit/>
          </a:bodyPr>
          <a:lstStyle/>
          <a:p>
            <a:r>
              <a:rPr lang="en-US" dirty="0" smtClean="0"/>
              <a:t>Criminal Justice and Writing Literacy: Value and Challenges for “Our” Student Populations</a:t>
            </a:r>
            <a:endParaRPr lang="en-US" dirty="0"/>
          </a:p>
        </p:txBody>
      </p:sp>
      <p:sp>
        <p:nvSpPr>
          <p:cNvPr id="3" name="Subtitle 2"/>
          <p:cNvSpPr>
            <a:spLocks noGrp="1"/>
          </p:cNvSpPr>
          <p:nvPr>
            <p:ph type="subTitle" idx="1"/>
          </p:nvPr>
        </p:nvSpPr>
        <p:spPr>
          <a:xfrm>
            <a:off x="228600" y="2971800"/>
            <a:ext cx="8153400" cy="3124200"/>
          </a:xfrm>
        </p:spPr>
        <p:txBody>
          <a:bodyPr>
            <a:normAutofit fontScale="85000" lnSpcReduction="10000"/>
          </a:bodyPr>
          <a:lstStyle/>
          <a:p>
            <a:r>
              <a:rPr lang="en-US" sz="3000" dirty="0" smtClean="0"/>
              <a:t>Dr. Sanjay Marwah</a:t>
            </a:r>
            <a:endParaRPr lang="en-US" sz="3000" dirty="0"/>
          </a:p>
          <a:p>
            <a:r>
              <a:rPr lang="en-US" sz="3000" dirty="0" smtClean="0"/>
              <a:t>California State University East Bay, Department of Criminal Justice Administration</a:t>
            </a:r>
          </a:p>
          <a:p>
            <a:r>
              <a:rPr lang="en-US" sz="3000" dirty="0" smtClean="0"/>
              <a:t>October 10, 2016</a:t>
            </a:r>
          </a:p>
          <a:p>
            <a:r>
              <a:rPr lang="en-US" sz="3000" dirty="0" smtClean="0"/>
              <a:t>Presented to the Academic Senate, Los Medanos College</a:t>
            </a:r>
          </a:p>
          <a:p>
            <a:r>
              <a:rPr lang="en-US" sz="3000" dirty="0" smtClean="0"/>
              <a:t>Pittsburg, CA</a:t>
            </a:r>
          </a:p>
          <a:p>
            <a:r>
              <a:rPr lang="en-US" sz="3000" dirty="0" smtClean="0"/>
              <a:t>October 10, 2016</a:t>
            </a:r>
          </a:p>
          <a:p>
            <a:endParaRPr lang="en-US" dirty="0"/>
          </a:p>
        </p:txBody>
      </p:sp>
    </p:spTree>
    <p:extLst>
      <p:ext uri="{BB962C8B-B14F-4D97-AF65-F5344CB8AC3E}">
        <p14:creationId xmlns:p14="http://schemas.microsoft.com/office/powerpoint/2010/main" val="283642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1)">
                                      <p:cBhvr>
                                        <p:cTn id="16" dur="2000"/>
                                        <p:tgtEl>
                                          <p:spTgt spid="3">
                                            <p:txEl>
                                              <p:pRg st="1" end="1"/>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heel(1)">
                                      <p:cBhvr>
                                        <p:cTn id="25" dur="2000"/>
                                        <p:tgtEl>
                                          <p:spTgt spid="3">
                                            <p:txEl>
                                              <p:pRg st="4" end="4"/>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heel(1)">
                                      <p:cBhvr>
                                        <p:cTn id="2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371002"/>
            <a:ext cx="8077200" cy="2862322"/>
          </a:xfrm>
          <a:prstGeom prst="rect">
            <a:avLst/>
          </a:prstGeom>
        </p:spPr>
        <p:txBody>
          <a:bodyPr wrap="square">
            <a:spAutoFit/>
          </a:bodyPr>
          <a:lstStyle/>
          <a:p>
            <a:r>
              <a:rPr lang="en-US" sz="3600" dirty="0"/>
              <a:t>Writing is thinking on paper, or talking to someone on paper</a:t>
            </a:r>
            <a:r>
              <a:rPr lang="en-US" sz="3600" dirty="0" smtClean="0"/>
              <a:t>. If </a:t>
            </a:r>
            <a:r>
              <a:rPr lang="en-US" sz="3600" dirty="0"/>
              <a:t>you can think clearly, or if you can talk to someone about the things you know and care about, you can write - with confidence and enjoyment.</a:t>
            </a:r>
          </a:p>
        </p:txBody>
      </p:sp>
      <p:sp>
        <p:nvSpPr>
          <p:cNvPr id="5" name="TextBox 4"/>
          <p:cNvSpPr txBox="1"/>
          <p:nvPr/>
        </p:nvSpPr>
        <p:spPr>
          <a:xfrm>
            <a:off x="1066800" y="4572000"/>
            <a:ext cx="6705600" cy="584775"/>
          </a:xfrm>
          <a:prstGeom prst="rect">
            <a:avLst/>
          </a:prstGeom>
          <a:noFill/>
        </p:spPr>
        <p:txBody>
          <a:bodyPr wrap="square" rtlCol="0">
            <a:spAutoFit/>
          </a:bodyPr>
          <a:lstStyle/>
          <a:p>
            <a:r>
              <a:rPr lang="en-US" sz="3200" dirty="0" smtClean="0">
                <a:solidFill>
                  <a:srgbClr val="00B050"/>
                </a:solidFill>
              </a:rPr>
              <a:t>William Zinsser in </a:t>
            </a:r>
            <a:r>
              <a:rPr lang="en-US" sz="3200" i="1" dirty="0" smtClean="0">
                <a:solidFill>
                  <a:srgbClr val="00B050"/>
                </a:solidFill>
              </a:rPr>
              <a:t>Writing Well (1976)</a:t>
            </a:r>
            <a:endParaRPr lang="en-US" sz="3200" dirty="0">
              <a:solidFill>
                <a:srgbClr val="00B050"/>
              </a:solidFill>
            </a:endParaRPr>
          </a:p>
        </p:txBody>
      </p:sp>
    </p:spTree>
    <p:extLst>
      <p:ext uri="{BB962C8B-B14F-4D97-AF65-F5344CB8AC3E}">
        <p14:creationId xmlns:p14="http://schemas.microsoft.com/office/powerpoint/2010/main" val="833834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anim calcmode="lin" valueType="num">
                                      <p:cBhvr>
                                        <p:cTn id="13"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i="1" dirty="0" smtClean="0"/>
              <a:t>Diversity: Content to Cognition</a:t>
            </a:r>
            <a:endParaRPr lang="en-US" i="1" dirty="0"/>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dirty="0" smtClean="0"/>
              <a:t>Why start here?</a:t>
            </a:r>
          </a:p>
          <a:p>
            <a:pPr lvl="1"/>
            <a:r>
              <a:rPr lang="en-US" sz="2400" dirty="0" smtClean="0"/>
              <a:t>Student needs not being served</a:t>
            </a:r>
          </a:p>
          <a:p>
            <a:pPr lvl="1"/>
            <a:r>
              <a:rPr lang="en-US" sz="2400" dirty="0" smtClean="0"/>
              <a:t>Not only learning styles but purpose of learning</a:t>
            </a:r>
          </a:p>
          <a:p>
            <a:pPr lvl="2"/>
            <a:r>
              <a:rPr lang="en-US" sz="2400" dirty="0" smtClean="0"/>
              <a:t>Students see little connections &amp; value</a:t>
            </a:r>
          </a:p>
          <a:p>
            <a:pPr lvl="2"/>
            <a:r>
              <a:rPr lang="en-US" sz="2400" dirty="0" smtClean="0"/>
              <a:t>We work for their learning</a:t>
            </a:r>
          </a:p>
          <a:p>
            <a:pPr lvl="1"/>
            <a:r>
              <a:rPr lang="en-US" sz="2400" dirty="0" smtClean="0"/>
              <a:t>Faculty view content of learning as separate from communication of learning (cognition)</a:t>
            </a:r>
          </a:p>
          <a:p>
            <a:pPr lvl="2"/>
            <a:r>
              <a:rPr lang="en-US" sz="2400" dirty="0" smtClean="0"/>
              <a:t>21</a:t>
            </a:r>
            <a:r>
              <a:rPr lang="en-US" sz="2400" baseline="30000" dirty="0" smtClean="0"/>
              <a:t>st</a:t>
            </a:r>
            <a:r>
              <a:rPr lang="en-US" sz="2400" dirty="0" smtClean="0"/>
              <a:t> century – cognition much greater than content</a:t>
            </a:r>
          </a:p>
          <a:p>
            <a:pPr lvl="2"/>
            <a:r>
              <a:rPr lang="en-US" sz="2400" dirty="0" smtClean="0"/>
              <a:t>Life-long learning</a:t>
            </a:r>
          </a:p>
          <a:p>
            <a:r>
              <a:rPr lang="en-US" dirty="0" smtClean="0"/>
              <a:t>Consequences</a:t>
            </a:r>
          </a:p>
          <a:p>
            <a:pPr lvl="1"/>
            <a:r>
              <a:rPr lang="en-US" sz="2400" dirty="0" smtClean="0"/>
              <a:t>Career</a:t>
            </a:r>
          </a:p>
          <a:p>
            <a:pPr lvl="1"/>
            <a:r>
              <a:rPr lang="en-US" sz="2400" dirty="0" smtClean="0"/>
              <a:t>High-Stakes</a:t>
            </a:r>
          </a:p>
          <a:p>
            <a:pPr lvl="1"/>
            <a:endParaRPr lang="en-US" dirty="0"/>
          </a:p>
        </p:txBody>
      </p:sp>
    </p:spTree>
    <p:extLst>
      <p:ext uri="{BB962C8B-B14F-4D97-AF65-F5344CB8AC3E}">
        <p14:creationId xmlns:p14="http://schemas.microsoft.com/office/powerpoint/2010/main" val="118647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80">
                                          <p:stCondLst>
                                            <p:cond delay="0"/>
                                          </p:stCondLst>
                                        </p:cTn>
                                        <p:tgtEl>
                                          <p:spTgt spid="3">
                                            <p:txEl>
                                              <p:pRg st="0" end="0"/>
                                            </p:txEl>
                                          </p:spTgt>
                                        </p:tgtEl>
                                      </p:cBhvr>
                                    </p:animEffect>
                                    <p:anim calcmode="lin" valueType="num">
                                      <p:cBhvr>
                                        <p:cTn id="12"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0" end="0"/>
                                            </p:txEl>
                                          </p:spTgt>
                                        </p:tgtEl>
                                      </p:cBhvr>
                                      <p:to x="100000" y="60000"/>
                                    </p:animScale>
                                    <p:animScale>
                                      <p:cBhvr>
                                        <p:cTn id="18" dur="166" decel="50000">
                                          <p:stCondLst>
                                            <p:cond delay="676"/>
                                          </p:stCondLst>
                                        </p:cTn>
                                        <p:tgtEl>
                                          <p:spTgt spid="3">
                                            <p:txEl>
                                              <p:pRg st="0" end="0"/>
                                            </p:txEl>
                                          </p:spTgt>
                                        </p:tgtEl>
                                      </p:cBhvr>
                                      <p:to x="100000" y="100000"/>
                                    </p:animScale>
                                    <p:animScale>
                                      <p:cBhvr>
                                        <p:cTn id="19" dur="26">
                                          <p:stCondLst>
                                            <p:cond delay="1312"/>
                                          </p:stCondLst>
                                        </p:cTn>
                                        <p:tgtEl>
                                          <p:spTgt spid="3">
                                            <p:txEl>
                                              <p:pRg st="0" end="0"/>
                                            </p:txEl>
                                          </p:spTgt>
                                        </p:tgtEl>
                                      </p:cBhvr>
                                      <p:to x="100000" y="80000"/>
                                    </p:animScale>
                                    <p:animScale>
                                      <p:cBhvr>
                                        <p:cTn id="20" dur="166" decel="50000">
                                          <p:stCondLst>
                                            <p:cond delay="1338"/>
                                          </p:stCondLst>
                                        </p:cTn>
                                        <p:tgtEl>
                                          <p:spTgt spid="3">
                                            <p:txEl>
                                              <p:pRg st="0" end="0"/>
                                            </p:txEl>
                                          </p:spTgt>
                                        </p:tgtEl>
                                      </p:cBhvr>
                                      <p:to x="100000" y="100000"/>
                                    </p:animScale>
                                    <p:animScale>
                                      <p:cBhvr>
                                        <p:cTn id="21" dur="26">
                                          <p:stCondLst>
                                            <p:cond delay="1642"/>
                                          </p:stCondLst>
                                        </p:cTn>
                                        <p:tgtEl>
                                          <p:spTgt spid="3">
                                            <p:txEl>
                                              <p:pRg st="0" end="0"/>
                                            </p:txEl>
                                          </p:spTgt>
                                        </p:tgtEl>
                                      </p:cBhvr>
                                      <p:to x="100000" y="90000"/>
                                    </p:animScale>
                                    <p:animScale>
                                      <p:cBhvr>
                                        <p:cTn id="22" dur="166" decel="50000">
                                          <p:stCondLst>
                                            <p:cond delay="1668"/>
                                          </p:stCondLst>
                                        </p:cTn>
                                        <p:tgtEl>
                                          <p:spTgt spid="3">
                                            <p:txEl>
                                              <p:pRg st="0" end="0"/>
                                            </p:txEl>
                                          </p:spTgt>
                                        </p:tgtEl>
                                      </p:cBhvr>
                                      <p:to x="100000" y="100000"/>
                                    </p:animScale>
                                    <p:animScale>
                                      <p:cBhvr>
                                        <p:cTn id="23" dur="26">
                                          <p:stCondLst>
                                            <p:cond delay="1808"/>
                                          </p:stCondLst>
                                        </p:cTn>
                                        <p:tgtEl>
                                          <p:spTgt spid="3">
                                            <p:txEl>
                                              <p:pRg st="0" end="0"/>
                                            </p:txEl>
                                          </p:spTgt>
                                        </p:tgtEl>
                                      </p:cBhvr>
                                      <p:to x="100000" y="95000"/>
                                    </p:animScale>
                                    <p:animScale>
                                      <p:cBhvr>
                                        <p:cTn id="24" dur="166" decel="50000">
                                          <p:stCondLst>
                                            <p:cond delay="1834"/>
                                          </p:stCondLst>
                                        </p:cTn>
                                        <p:tgtEl>
                                          <p:spTgt spid="3">
                                            <p:txEl>
                                              <p:pRg st="0" end="0"/>
                                            </p:txEl>
                                          </p:spTgt>
                                        </p:tgtEl>
                                      </p:cBhvr>
                                      <p:to x="100000" y="100000"/>
                                    </p:animScale>
                                  </p:childTnLst>
                                </p:cTn>
                              </p:par>
                              <p:par>
                                <p:cTn id="25" presetID="26" presetClass="entr"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ipe(down)">
                                      <p:cBhvr>
                                        <p:cTn id="27" dur="580">
                                          <p:stCondLst>
                                            <p:cond delay="0"/>
                                          </p:stCondLst>
                                        </p:cTn>
                                        <p:tgtEl>
                                          <p:spTgt spid="3">
                                            <p:txEl>
                                              <p:pRg st="1" end="1"/>
                                            </p:txEl>
                                          </p:spTgt>
                                        </p:tgtEl>
                                      </p:cBhvr>
                                    </p:animEffect>
                                    <p:anim calcmode="lin" valueType="num">
                                      <p:cBhvr>
                                        <p:cTn id="2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1" end="1"/>
                                            </p:txEl>
                                          </p:spTgt>
                                        </p:tgtEl>
                                      </p:cBhvr>
                                      <p:to x="100000" y="60000"/>
                                    </p:animScale>
                                    <p:animScale>
                                      <p:cBhvr>
                                        <p:cTn id="34" dur="166" decel="50000">
                                          <p:stCondLst>
                                            <p:cond delay="676"/>
                                          </p:stCondLst>
                                        </p:cTn>
                                        <p:tgtEl>
                                          <p:spTgt spid="3">
                                            <p:txEl>
                                              <p:pRg st="1" end="1"/>
                                            </p:txEl>
                                          </p:spTgt>
                                        </p:tgtEl>
                                      </p:cBhvr>
                                      <p:to x="100000" y="100000"/>
                                    </p:animScale>
                                    <p:animScale>
                                      <p:cBhvr>
                                        <p:cTn id="35" dur="26">
                                          <p:stCondLst>
                                            <p:cond delay="1312"/>
                                          </p:stCondLst>
                                        </p:cTn>
                                        <p:tgtEl>
                                          <p:spTgt spid="3">
                                            <p:txEl>
                                              <p:pRg st="1" end="1"/>
                                            </p:txEl>
                                          </p:spTgt>
                                        </p:tgtEl>
                                      </p:cBhvr>
                                      <p:to x="100000" y="80000"/>
                                    </p:animScale>
                                    <p:animScale>
                                      <p:cBhvr>
                                        <p:cTn id="36" dur="166" decel="50000">
                                          <p:stCondLst>
                                            <p:cond delay="1338"/>
                                          </p:stCondLst>
                                        </p:cTn>
                                        <p:tgtEl>
                                          <p:spTgt spid="3">
                                            <p:txEl>
                                              <p:pRg st="1" end="1"/>
                                            </p:txEl>
                                          </p:spTgt>
                                        </p:tgtEl>
                                      </p:cBhvr>
                                      <p:to x="100000" y="100000"/>
                                    </p:animScale>
                                    <p:animScale>
                                      <p:cBhvr>
                                        <p:cTn id="37" dur="26">
                                          <p:stCondLst>
                                            <p:cond delay="1642"/>
                                          </p:stCondLst>
                                        </p:cTn>
                                        <p:tgtEl>
                                          <p:spTgt spid="3">
                                            <p:txEl>
                                              <p:pRg st="1" end="1"/>
                                            </p:txEl>
                                          </p:spTgt>
                                        </p:tgtEl>
                                      </p:cBhvr>
                                      <p:to x="100000" y="90000"/>
                                    </p:animScale>
                                    <p:animScale>
                                      <p:cBhvr>
                                        <p:cTn id="38" dur="166" decel="50000">
                                          <p:stCondLst>
                                            <p:cond delay="1668"/>
                                          </p:stCondLst>
                                        </p:cTn>
                                        <p:tgtEl>
                                          <p:spTgt spid="3">
                                            <p:txEl>
                                              <p:pRg st="1" end="1"/>
                                            </p:txEl>
                                          </p:spTgt>
                                        </p:tgtEl>
                                      </p:cBhvr>
                                      <p:to x="100000" y="100000"/>
                                    </p:animScale>
                                    <p:animScale>
                                      <p:cBhvr>
                                        <p:cTn id="39" dur="26">
                                          <p:stCondLst>
                                            <p:cond delay="1808"/>
                                          </p:stCondLst>
                                        </p:cTn>
                                        <p:tgtEl>
                                          <p:spTgt spid="3">
                                            <p:txEl>
                                              <p:pRg st="1" end="1"/>
                                            </p:txEl>
                                          </p:spTgt>
                                        </p:tgtEl>
                                      </p:cBhvr>
                                      <p:to x="100000" y="95000"/>
                                    </p:animScale>
                                    <p:animScale>
                                      <p:cBhvr>
                                        <p:cTn id="40" dur="166" decel="50000">
                                          <p:stCondLst>
                                            <p:cond delay="1834"/>
                                          </p:stCondLst>
                                        </p:cTn>
                                        <p:tgtEl>
                                          <p:spTgt spid="3">
                                            <p:txEl>
                                              <p:pRg st="1" end="1"/>
                                            </p:txEl>
                                          </p:spTgt>
                                        </p:tgtEl>
                                      </p:cBhvr>
                                      <p:to x="100000" y="100000"/>
                                    </p:animScale>
                                  </p:childTnLst>
                                </p:cTn>
                              </p:par>
                              <p:par>
                                <p:cTn id="41" presetID="26" presetClass="entr" presetSubtype="0" fill="hold" nodeType="with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par>
                                <p:cTn id="57" presetID="26" presetClass="entr" presetSubtype="0" fill="hold" nodeType="withEffect">
                                  <p:stCondLst>
                                    <p:cond delay="0"/>
                                  </p:stCondLst>
                                  <p:childTnLst>
                                    <p:set>
                                      <p:cBhvr>
                                        <p:cTn id="58" dur="1" fill="hold">
                                          <p:stCondLst>
                                            <p:cond delay="0"/>
                                          </p:stCondLst>
                                        </p:cTn>
                                        <p:tgtEl>
                                          <p:spTgt spid="3">
                                            <p:txEl>
                                              <p:pRg st="3" end="3"/>
                                            </p:txEl>
                                          </p:spTgt>
                                        </p:tgtEl>
                                        <p:attrNameLst>
                                          <p:attrName>style.visibility</p:attrName>
                                        </p:attrNameLst>
                                      </p:cBhvr>
                                      <p:to>
                                        <p:strVal val="visible"/>
                                      </p:to>
                                    </p:set>
                                    <p:animEffect transition="in" filter="wipe(down)">
                                      <p:cBhvr>
                                        <p:cTn id="59" dur="580">
                                          <p:stCondLst>
                                            <p:cond delay="0"/>
                                          </p:stCondLst>
                                        </p:cTn>
                                        <p:tgtEl>
                                          <p:spTgt spid="3">
                                            <p:txEl>
                                              <p:pRg st="3" end="3"/>
                                            </p:txEl>
                                          </p:spTgt>
                                        </p:tgtEl>
                                      </p:cBhvr>
                                    </p:animEffect>
                                    <p:anim calcmode="lin" valueType="num">
                                      <p:cBhvr>
                                        <p:cTn id="6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3">
                                            <p:txEl>
                                              <p:pRg st="3" end="3"/>
                                            </p:txEl>
                                          </p:spTgt>
                                        </p:tgtEl>
                                      </p:cBhvr>
                                      <p:to x="100000" y="60000"/>
                                    </p:animScale>
                                    <p:animScale>
                                      <p:cBhvr>
                                        <p:cTn id="66" dur="166" decel="50000">
                                          <p:stCondLst>
                                            <p:cond delay="676"/>
                                          </p:stCondLst>
                                        </p:cTn>
                                        <p:tgtEl>
                                          <p:spTgt spid="3">
                                            <p:txEl>
                                              <p:pRg st="3" end="3"/>
                                            </p:txEl>
                                          </p:spTgt>
                                        </p:tgtEl>
                                      </p:cBhvr>
                                      <p:to x="100000" y="100000"/>
                                    </p:animScale>
                                    <p:animScale>
                                      <p:cBhvr>
                                        <p:cTn id="67" dur="26">
                                          <p:stCondLst>
                                            <p:cond delay="1312"/>
                                          </p:stCondLst>
                                        </p:cTn>
                                        <p:tgtEl>
                                          <p:spTgt spid="3">
                                            <p:txEl>
                                              <p:pRg st="3" end="3"/>
                                            </p:txEl>
                                          </p:spTgt>
                                        </p:tgtEl>
                                      </p:cBhvr>
                                      <p:to x="100000" y="80000"/>
                                    </p:animScale>
                                    <p:animScale>
                                      <p:cBhvr>
                                        <p:cTn id="68" dur="166" decel="50000">
                                          <p:stCondLst>
                                            <p:cond delay="1338"/>
                                          </p:stCondLst>
                                        </p:cTn>
                                        <p:tgtEl>
                                          <p:spTgt spid="3">
                                            <p:txEl>
                                              <p:pRg st="3" end="3"/>
                                            </p:txEl>
                                          </p:spTgt>
                                        </p:tgtEl>
                                      </p:cBhvr>
                                      <p:to x="100000" y="100000"/>
                                    </p:animScale>
                                    <p:animScale>
                                      <p:cBhvr>
                                        <p:cTn id="69" dur="26">
                                          <p:stCondLst>
                                            <p:cond delay="1642"/>
                                          </p:stCondLst>
                                        </p:cTn>
                                        <p:tgtEl>
                                          <p:spTgt spid="3">
                                            <p:txEl>
                                              <p:pRg st="3" end="3"/>
                                            </p:txEl>
                                          </p:spTgt>
                                        </p:tgtEl>
                                      </p:cBhvr>
                                      <p:to x="100000" y="90000"/>
                                    </p:animScale>
                                    <p:animScale>
                                      <p:cBhvr>
                                        <p:cTn id="70" dur="166" decel="50000">
                                          <p:stCondLst>
                                            <p:cond delay="1668"/>
                                          </p:stCondLst>
                                        </p:cTn>
                                        <p:tgtEl>
                                          <p:spTgt spid="3">
                                            <p:txEl>
                                              <p:pRg st="3" end="3"/>
                                            </p:txEl>
                                          </p:spTgt>
                                        </p:tgtEl>
                                      </p:cBhvr>
                                      <p:to x="100000" y="100000"/>
                                    </p:animScale>
                                    <p:animScale>
                                      <p:cBhvr>
                                        <p:cTn id="71" dur="26">
                                          <p:stCondLst>
                                            <p:cond delay="1808"/>
                                          </p:stCondLst>
                                        </p:cTn>
                                        <p:tgtEl>
                                          <p:spTgt spid="3">
                                            <p:txEl>
                                              <p:pRg st="3" end="3"/>
                                            </p:txEl>
                                          </p:spTgt>
                                        </p:tgtEl>
                                      </p:cBhvr>
                                      <p:to x="100000" y="95000"/>
                                    </p:animScale>
                                    <p:animScale>
                                      <p:cBhvr>
                                        <p:cTn id="72" dur="166" decel="50000">
                                          <p:stCondLst>
                                            <p:cond delay="1834"/>
                                          </p:stCondLst>
                                        </p:cTn>
                                        <p:tgtEl>
                                          <p:spTgt spid="3">
                                            <p:txEl>
                                              <p:pRg st="3" end="3"/>
                                            </p:txEl>
                                          </p:spTgt>
                                        </p:tgtEl>
                                      </p:cBhvr>
                                      <p:to x="100000" y="100000"/>
                                    </p:animScale>
                                  </p:childTnLst>
                                </p:cTn>
                              </p:par>
                              <p:par>
                                <p:cTn id="73" presetID="26" presetClass="entr" presetSubtype="0" fill="hold" nodeType="withEffect">
                                  <p:stCondLst>
                                    <p:cond delay="0"/>
                                  </p:stCondLst>
                                  <p:childTnLst>
                                    <p:set>
                                      <p:cBhvr>
                                        <p:cTn id="74" dur="1" fill="hold">
                                          <p:stCondLst>
                                            <p:cond delay="0"/>
                                          </p:stCondLst>
                                        </p:cTn>
                                        <p:tgtEl>
                                          <p:spTgt spid="3">
                                            <p:txEl>
                                              <p:pRg st="4" end="4"/>
                                            </p:txEl>
                                          </p:spTgt>
                                        </p:tgtEl>
                                        <p:attrNameLst>
                                          <p:attrName>style.visibility</p:attrName>
                                        </p:attrNameLst>
                                      </p:cBhvr>
                                      <p:to>
                                        <p:strVal val="visible"/>
                                      </p:to>
                                    </p:set>
                                    <p:animEffect transition="in" filter="wipe(down)">
                                      <p:cBhvr>
                                        <p:cTn id="75" dur="580">
                                          <p:stCondLst>
                                            <p:cond delay="0"/>
                                          </p:stCondLst>
                                        </p:cTn>
                                        <p:tgtEl>
                                          <p:spTgt spid="3">
                                            <p:txEl>
                                              <p:pRg st="4" end="4"/>
                                            </p:txEl>
                                          </p:spTgt>
                                        </p:tgtEl>
                                      </p:cBhvr>
                                    </p:animEffect>
                                    <p:anim calcmode="lin" valueType="num">
                                      <p:cBhvr>
                                        <p:cTn id="7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3">
                                            <p:txEl>
                                              <p:pRg st="4" end="4"/>
                                            </p:txEl>
                                          </p:spTgt>
                                        </p:tgtEl>
                                      </p:cBhvr>
                                      <p:to x="100000" y="60000"/>
                                    </p:animScale>
                                    <p:animScale>
                                      <p:cBhvr>
                                        <p:cTn id="82" dur="166" decel="50000">
                                          <p:stCondLst>
                                            <p:cond delay="676"/>
                                          </p:stCondLst>
                                        </p:cTn>
                                        <p:tgtEl>
                                          <p:spTgt spid="3">
                                            <p:txEl>
                                              <p:pRg st="4" end="4"/>
                                            </p:txEl>
                                          </p:spTgt>
                                        </p:tgtEl>
                                      </p:cBhvr>
                                      <p:to x="100000" y="100000"/>
                                    </p:animScale>
                                    <p:animScale>
                                      <p:cBhvr>
                                        <p:cTn id="83" dur="26">
                                          <p:stCondLst>
                                            <p:cond delay="1312"/>
                                          </p:stCondLst>
                                        </p:cTn>
                                        <p:tgtEl>
                                          <p:spTgt spid="3">
                                            <p:txEl>
                                              <p:pRg st="4" end="4"/>
                                            </p:txEl>
                                          </p:spTgt>
                                        </p:tgtEl>
                                      </p:cBhvr>
                                      <p:to x="100000" y="80000"/>
                                    </p:animScale>
                                    <p:animScale>
                                      <p:cBhvr>
                                        <p:cTn id="84" dur="166" decel="50000">
                                          <p:stCondLst>
                                            <p:cond delay="1338"/>
                                          </p:stCondLst>
                                        </p:cTn>
                                        <p:tgtEl>
                                          <p:spTgt spid="3">
                                            <p:txEl>
                                              <p:pRg st="4" end="4"/>
                                            </p:txEl>
                                          </p:spTgt>
                                        </p:tgtEl>
                                      </p:cBhvr>
                                      <p:to x="100000" y="100000"/>
                                    </p:animScale>
                                    <p:animScale>
                                      <p:cBhvr>
                                        <p:cTn id="85" dur="26">
                                          <p:stCondLst>
                                            <p:cond delay="1642"/>
                                          </p:stCondLst>
                                        </p:cTn>
                                        <p:tgtEl>
                                          <p:spTgt spid="3">
                                            <p:txEl>
                                              <p:pRg st="4" end="4"/>
                                            </p:txEl>
                                          </p:spTgt>
                                        </p:tgtEl>
                                      </p:cBhvr>
                                      <p:to x="100000" y="90000"/>
                                    </p:animScale>
                                    <p:animScale>
                                      <p:cBhvr>
                                        <p:cTn id="86" dur="166" decel="50000">
                                          <p:stCondLst>
                                            <p:cond delay="1668"/>
                                          </p:stCondLst>
                                        </p:cTn>
                                        <p:tgtEl>
                                          <p:spTgt spid="3">
                                            <p:txEl>
                                              <p:pRg st="4" end="4"/>
                                            </p:txEl>
                                          </p:spTgt>
                                        </p:tgtEl>
                                      </p:cBhvr>
                                      <p:to x="100000" y="100000"/>
                                    </p:animScale>
                                    <p:animScale>
                                      <p:cBhvr>
                                        <p:cTn id="87" dur="26">
                                          <p:stCondLst>
                                            <p:cond delay="1808"/>
                                          </p:stCondLst>
                                        </p:cTn>
                                        <p:tgtEl>
                                          <p:spTgt spid="3">
                                            <p:txEl>
                                              <p:pRg st="4" end="4"/>
                                            </p:txEl>
                                          </p:spTgt>
                                        </p:tgtEl>
                                      </p:cBhvr>
                                      <p:to x="100000" y="95000"/>
                                    </p:animScale>
                                    <p:animScale>
                                      <p:cBhvr>
                                        <p:cTn id="88" dur="166" decel="50000">
                                          <p:stCondLst>
                                            <p:cond delay="1834"/>
                                          </p:stCondLst>
                                        </p:cTn>
                                        <p:tgtEl>
                                          <p:spTgt spid="3">
                                            <p:txEl>
                                              <p:pRg st="4" end="4"/>
                                            </p:txEl>
                                          </p:spTgt>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nodeType="clickEffect">
                                  <p:stCondLst>
                                    <p:cond delay="0"/>
                                  </p:stCondLst>
                                  <p:childTnLst>
                                    <p:set>
                                      <p:cBhvr>
                                        <p:cTn id="92" dur="1" fill="hold">
                                          <p:stCondLst>
                                            <p:cond delay="0"/>
                                          </p:stCondLst>
                                        </p:cTn>
                                        <p:tgtEl>
                                          <p:spTgt spid="3">
                                            <p:txEl>
                                              <p:pRg st="5" end="5"/>
                                            </p:txEl>
                                          </p:spTgt>
                                        </p:tgtEl>
                                        <p:attrNameLst>
                                          <p:attrName>style.visibility</p:attrName>
                                        </p:attrNameLst>
                                      </p:cBhvr>
                                      <p:to>
                                        <p:strVal val="visible"/>
                                      </p:to>
                                    </p:set>
                                    <p:anim calcmode="lin" valueType="num">
                                      <p:cBhvr>
                                        <p:cTn id="9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94"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95" dur="500"/>
                                        <p:tgtEl>
                                          <p:spTgt spid="3">
                                            <p:txEl>
                                              <p:pRg st="5" end="5"/>
                                            </p:txEl>
                                          </p:spTgt>
                                        </p:tgtEl>
                                      </p:cBhvr>
                                    </p:animEffect>
                                  </p:childTnLst>
                                </p:cTn>
                              </p:par>
                              <p:par>
                                <p:cTn id="96" presetID="53" presetClass="entr" presetSubtype="16" fill="hold" nodeType="withEffect">
                                  <p:stCondLst>
                                    <p:cond delay="0"/>
                                  </p:stCondLst>
                                  <p:childTnLst>
                                    <p:set>
                                      <p:cBhvr>
                                        <p:cTn id="97" dur="1" fill="hold">
                                          <p:stCondLst>
                                            <p:cond delay="0"/>
                                          </p:stCondLst>
                                        </p:cTn>
                                        <p:tgtEl>
                                          <p:spTgt spid="3">
                                            <p:txEl>
                                              <p:pRg st="6" end="6"/>
                                            </p:txEl>
                                          </p:spTgt>
                                        </p:tgtEl>
                                        <p:attrNameLst>
                                          <p:attrName>style.visibility</p:attrName>
                                        </p:attrNameLst>
                                      </p:cBhvr>
                                      <p:to>
                                        <p:strVal val="visible"/>
                                      </p:to>
                                    </p:set>
                                    <p:anim calcmode="lin" valueType="num">
                                      <p:cBhvr>
                                        <p:cTn id="9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9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00" dur="500"/>
                                        <p:tgtEl>
                                          <p:spTgt spid="3">
                                            <p:txEl>
                                              <p:pRg st="6" end="6"/>
                                            </p:txEl>
                                          </p:spTgt>
                                        </p:tgtEl>
                                      </p:cBhvr>
                                    </p:animEffect>
                                  </p:childTnLst>
                                </p:cTn>
                              </p:par>
                              <p:par>
                                <p:cTn id="101" presetID="53" presetClass="entr" presetSubtype="16" fill="hold" nodeType="withEffect">
                                  <p:stCondLst>
                                    <p:cond delay="0"/>
                                  </p:stCondLst>
                                  <p:childTnLst>
                                    <p:set>
                                      <p:cBhvr>
                                        <p:cTn id="102" dur="1" fill="hold">
                                          <p:stCondLst>
                                            <p:cond delay="0"/>
                                          </p:stCondLst>
                                        </p:cTn>
                                        <p:tgtEl>
                                          <p:spTgt spid="3">
                                            <p:txEl>
                                              <p:pRg st="7" end="7"/>
                                            </p:txEl>
                                          </p:spTgt>
                                        </p:tgtEl>
                                        <p:attrNameLst>
                                          <p:attrName>style.visibility</p:attrName>
                                        </p:attrNameLst>
                                      </p:cBhvr>
                                      <p:to>
                                        <p:strVal val="visible"/>
                                      </p:to>
                                    </p:set>
                                    <p:anim calcmode="lin" valueType="num">
                                      <p:cBhvr>
                                        <p:cTn id="10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04"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105" dur="500"/>
                                        <p:tgtEl>
                                          <p:spTgt spid="3">
                                            <p:txEl>
                                              <p:pRg st="7" end="7"/>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6" presetClass="emph" presetSubtype="0" fill="hold" nodeType="clickEffect">
                                  <p:stCondLst>
                                    <p:cond delay="0"/>
                                  </p:stCondLst>
                                  <p:childTnLst>
                                    <p:animScale>
                                      <p:cBhvr>
                                        <p:cTn id="109" dur="2000" fill="hold"/>
                                        <p:tgtEl>
                                          <p:spTgt spid="3">
                                            <p:txEl>
                                              <p:pRg st="8" end="8"/>
                                            </p:txEl>
                                          </p:spTgt>
                                        </p:tgtEl>
                                      </p:cBhvr>
                                      <p:by x="150000" y="150000"/>
                                    </p:animScale>
                                  </p:childTnLst>
                                </p:cTn>
                              </p:par>
                              <p:par>
                                <p:cTn id="110" presetID="6" presetClass="emph" presetSubtype="0" fill="hold" nodeType="withEffect">
                                  <p:stCondLst>
                                    <p:cond delay="0"/>
                                  </p:stCondLst>
                                  <p:childTnLst>
                                    <p:animScale>
                                      <p:cBhvr>
                                        <p:cTn id="111" dur="2000" fill="hold"/>
                                        <p:tgtEl>
                                          <p:spTgt spid="3">
                                            <p:txEl>
                                              <p:pRg st="9" end="9"/>
                                            </p:txEl>
                                          </p:spTgt>
                                        </p:tgtEl>
                                      </p:cBhvr>
                                      <p:by x="150000" y="150000"/>
                                    </p:animScale>
                                  </p:childTnLst>
                                </p:cTn>
                              </p:par>
                              <p:par>
                                <p:cTn id="112" presetID="6" presetClass="emph" presetSubtype="0" fill="hold" nodeType="withEffect">
                                  <p:stCondLst>
                                    <p:cond delay="0"/>
                                  </p:stCondLst>
                                  <p:childTnLst>
                                    <p:animScale>
                                      <p:cBhvr>
                                        <p:cTn id="113" dur="2000" fill="hold"/>
                                        <p:tgtEl>
                                          <p:spTgt spid="3">
                                            <p:txEl>
                                              <p:pRg st="10" end="1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u="sng" dirty="0" smtClean="0">
                <a:effectLst>
                  <a:outerShdw blurRad="38100" dist="38100" dir="2700000" algn="tl">
                    <a:srgbClr val="000000">
                      <a:alpha val="43137"/>
                    </a:srgbClr>
                  </a:outerShdw>
                </a:effectLst>
              </a:rPr>
              <a:t>Educators’ Roles &amp; Healthy Practices</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066800"/>
            <a:ext cx="8229600" cy="5257800"/>
          </a:xfrm>
        </p:spPr>
        <p:txBody>
          <a:bodyPr>
            <a:normAutofit lnSpcReduction="10000"/>
          </a:bodyPr>
          <a:lstStyle/>
          <a:p>
            <a:r>
              <a:rPr lang="en-US" dirty="0" smtClean="0"/>
              <a:t>Facilitators vs. Lecturers</a:t>
            </a:r>
          </a:p>
          <a:p>
            <a:pPr lvl="1"/>
            <a:r>
              <a:rPr lang="en-US" sz="2400" dirty="0" smtClean="0"/>
              <a:t>Develop and practice skills in low-stakes environments</a:t>
            </a:r>
          </a:p>
          <a:p>
            <a:pPr lvl="1"/>
            <a:r>
              <a:rPr lang="en-US" sz="2400" dirty="0" smtClean="0"/>
              <a:t>Provide opportunities &amp; quality feedback</a:t>
            </a:r>
          </a:p>
          <a:p>
            <a:pPr lvl="1"/>
            <a:r>
              <a:rPr lang="en-US" sz="2400" dirty="0" smtClean="0"/>
              <a:t>Use for your instruction</a:t>
            </a:r>
          </a:p>
          <a:p>
            <a:r>
              <a:rPr lang="en-US" dirty="0" smtClean="0"/>
              <a:t>Assessors vs. Evaluators</a:t>
            </a:r>
          </a:p>
          <a:p>
            <a:pPr lvl="1"/>
            <a:r>
              <a:rPr lang="en-US" sz="2400" dirty="0" smtClean="0"/>
              <a:t>Improvements with less focus on grades</a:t>
            </a:r>
          </a:p>
          <a:p>
            <a:pPr lvl="1"/>
            <a:r>
              <a:rPr lang="en-US" sz="2400" dirty="0" smtClean="0"/>
              <a:t>Learning from mistakes</a:t>
            </a:r>
          </a:p>
          <a:p>
            <a:pPr lvl="1"/>
            <a:r>
              <a:rPr lang="en-US" sz="2400" dirty="0" smtClean="0"/>
              <a:t>Integrate to assignments</a:t>
            </a:r>
          </a:p>
          <a:p>
            <a:r>
              <a:rPr lang="en-US" dirty="0" smtClean="0"/>
              <a:t>Motivators vs. Judges</a:t>
            </a:r>
          </a:p>
          <a:p>
            <a:pPr lvl="1"/>
            <a:r>
              <a:rPr lang="en-US" sz="2400" dirty="0" smtClean="0"/>
              <a:t>Humanize learning – content &amp; skills</a:t>
            </a:r>
          </a:p>
          <a:p>
            <a:pPr lvl="1"/>
            <a:r>
              <a:rPr lang="en-US" sz="2400" dirty="0" smtClean="0"/>
              <a:t>Articulate situations connected to “real-world” &amp; professional communication</a:t>
            </a:r>
          </a:p>
          <a:p>
            <a:pPr lvl="1"/>
            <a:r>
              <a:rPr lang="en-US" sz="2400" dirty="0" smtClean="0"/>
              <a:t>Judge less, Reinforce more</a:t>
            </a:r>
          </a:p>
          <a:p>
            <a:pPr lvl="1"/>
            <a:endParaRPr lang="en-US" dirty="0" smtClean="0"/>
          </a:p>
          <a:p>
            <a:pPr marL="457200" lvl="1" indent="0">
              <a:buNone/>
            </a:pPr>
            <a:endParaRPr lang="en-US" dirty="0"/>
          </a:p>
        </p:txBody>
      </p:sp>
    </p:spTree>
    <p:extLst>
      <p:ext uri="{BB962C8B-B14F-4D97-AF65-F5344CB8AC3E}">
        <p14:creationId xmlns:p14="http://schemas.microsoft.com/office/powerpoint/2010/main" val="8429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34" presetClass="emph" presetSubtype="0" fill="hold" nodeType="click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3">
                                            <p:txEl>
                                              <p:pRg st="0" end="0"/>
                                            </p:txEl>
                                          </p:spTgt>
                                        </p:tgtEl>
                                        <p:attrNameLst>
                                          <p:attrName>ppt_x</p:attrName>
                                          <p:attrName>ppt_y</p:attrName>
                                        </p:attrNameLst>
                                      </p:cBhvr>
                                    </p:animMotion>
                                    <p:animRot by="1500000">
                                      <p:cBhvr>
                                        <p:cTn id="11" dur="125" fill="hold">
                                          <p:stCondLst>
                                            <p:cond delay="0"/>
                                          </p:stCondLst>
                                        </p:cTn>
                                        <p:tgtEl>
                                          <p:spTgt spid="3">
                                            <p:txEl>
                                              <p:pRg st="0" end="0"/>
                                            </p:txEl>
                                          </p:spTgt>
                                        </p:tgtEl>
                                        <p:attrNameLst>
                                          <p:attrName>r</p:attrName>
                                        </p:attrNameLst>
                                      </p:cBhvr>
                                    </p:animRot>
                                    <p:animRot by="-1500000">
                                      <p:cBhvr>
                                        <p:cTn id="12" dur="125" fill="hold">
                                          <p:stCondLst>
                                            <p:cond delay="125"/>
                                          </p:stCondLst>
                                        </p:cTn>
                                        <p:tgtEl>
                                          <p:spTgt spid="3">
                                            <p:txEl>
                                              <p:pRg st="0" end="0"/>
                                            </p:txEl>
                                          </p:spTgt>
                                        </p:tgtEl>
                                        <p:attrNameLst>
                                          <p:attrName>r</p:attrName>
                                        </p:attrNameLst>
                                      </p:cBhvr>
                                    </p:animRot>
                                    <p:animRot by="-1500000">
                                      <p:cBhvr>
                                        <p:cTn id="13" dur="125" fill="hold">
                                          <p:stCondLst>
                                            <p:cond delay="250"/>
                                          </p:stCondLst>
                                        </p:cTn>
                                        <p:tgtEl>
                                          <p:spTgt spid="3">
                                            <p:txEl>
                                              <p:pRg st="0" end="0"/>
                                            </p:txEl>
                                          </p:spTgt>
                                        </p:tgtEl>
                                        <p:attrNameLst>
                                          <p:attrName>r</p:attrName>
                                        </p:attrNameLst>
                                      </p:cBhvr>
                                    </p:animRot>
                                    <p:animRot by="1500000">
                                      <p:cBhvr>
                                        <p:cTn id="14" dur="125" fill="hold">
                                          <p:stCondLst>
                                            <p:cond delay="375"/>
                                          </p:stCondLst>
                                        </p:cTn>
                                        <p:tgtEl>
                                          <p:spTgt spid="3">
                                            <p:txEl>
                                              <p:pRg st="0" end="0"/>
                                            </p:txEl>
                                          </p:spTgt>
                                        </p:tgtEl>
                                        <p:attrNameLst>
                                          <p:attrName>r</p:attrName>
                                        </p:attrNameLst>
                                      </p:cBhvr>
                                    </p:animRot>
                                  </p:childTnLst>
                                </p:cTn>
                              </p:par>
                              <p:par>
                                <p:cTn id="15" presetID="34" presetClass="emph" presetSubtype="0" fill="hold" nodeType="withEffect">
                                  <p:stCondLst>
                                    <p:cond delay="0"/>
                                  </p:stCondLst>
                                  <p:iterate type="lt">
                                    <p:tmPct val="10000"/>
                                  </p:iterate>
                                  <p:childTnLst>
                                    <p:animMotion origin="layout" path="M 0.0 0.0 L 0.0 -0.07213" pathEditMode="relative" ptsTypes="">
                                      <p:cBhvr>
                                        <p:cTn id="16" dur="250" accel="50000" decel="50000" autoRev="1" fill="hold">
                                          <p:stCondLst>
                                            <p:cond delay="0"/>
                                          </p:stCondLst>
                                        </p:cTn>
                                        <p:tgtEl>
                                          <p:spTgt spid="3">
                                            <p:txEl>
                                              <p:pRg st="1" end="1"/>
                                            </p:txEl>
                                          </p:spTgt>
                                        </p:tgtEl>
                                        <p:attrNameLst>
                                          <p:attrName>ppt_x</p:attrName>
                                          <p:attrName>ppt_y</p:attrName>
                                        </p:attrNameLst>
                                      </p:cBhvr>
                                    </p:animMotion>
                                    <p:animRot by="1500000">
                                      <p:cBhvr>
                                        <p:cTn id="17" dur="125" fill="hold">
                                          <p:stCondLst>
                                            <p:cond delay="0"/>
                                          </p:stCondLst>
                                        </p:cTn>
                                        <p:tgtEl>
                                          <p:spTgt spid="3">
                                            <p:txEl>
                                              <p:pRg st="1" end="1"/>
                                            </p:txEl>
                                          </p:spTgt>
                                        </p:tgtEl>
                                        <p:attrNameLst>
                                          <p:attrName>r</p:attrName>
                                        </p:attrNameLst>
                                      </p:cBhvr>
                                    </p:animRot>
                                    <p:animRot by="-1500000">
                                      <p:cBhvr>
                                        <p:cTn id="18" dur="125" fill="hold">
                                          <p:stCondLst>
                                            <p:cond delay="125"/>
                                          </p:stCondLst>
                                        </p:cTn>
                                        <p:tgtEl>
                                          <p:spTgt spid="3">
                                            <p:txEl>
                                              <p:pRg st="1" end="1"/>
                                            </p:txEl>
                                          </p:spTgt>
                                        </p:tgtEl>
                                        <p:attrNameLst>
                                          <p:attrName>r</p:attrName>
                                        </p:attrNameLst>
                                      </p:cBhvr>
                                    </p:animRot>
                                    <p:animRot by="-1500000">
                                      <p:cBhvr>
                                        <p:cTn id="19" dur="125" fill="hold">
                                          <p:stCondLst>
                                            <p:cond delay="250"/>
                                          </p:stCondLst>
                                        </p:cTn>
                                        <p:tgtEl>
                                          <p:spTgt spid="3">
                                            <p:txEl>
                                              <p:pRg st="1" end="1"/>
                                            </p:txEl>
                                          </p:spTgt>
                                        </p:tgtEl>
                                        <p:attrNameLst>
                                          <p:attrName>r</p:attrName>
                                        </p:attrNameLst>
                                      </p:cBhvr>
                                    </p:animRot>
                                    <p:animRot by="1500000">
                                      <p:cBhvr>
                                        <p:cTn id="20" dur="125" fill="hold">
                                          <p:stCondLst>
                                            <p:cond delay="375"/>
                                          </p:stCondLst>
                                        </p:cTn>
                                        <p:tgtEl>
                                          <p:spTgt spid="3">
                                            <p:txEl>
                                              <p:pRg st="1" end="1"/>
                                            </p:txEl>
                                          </p:spTgt>
                                        </p:tgtEl>
                                        <p:attrNameLst>
                                          <p:attrName>r</p:attrName>
                                        </p:attrNameLst>
                                      </p:cBhvr>
                                    </p:animRot>
                                  </p:childTnLst>
                                </p:cTn>
                              </p:par>
                              <p:par>
                                <p:cTn id="21" presetID="34" presetClass="emph" presetSubtype="0" fill="hold" nodeType="withEffect">
                                  <p:stCondLst>
                                    <p:cond delay="0"/>
                                  </p:stCondLst>
                                  <p:iterate type="lt">
                                    <p:tmPct val="10000"/>
                                  </p:iterate>
                                  <p:childTnLst>
                                    <p:animMotion origin="layout" path="M 0.0 0.0 L 0.0 -0.07213" pathEditMode="relative" ptsTypes="">
                                      <p:cBhvr>
                                        <p:cTn id="22" dur="250" accel="50000" decel="50000" autoRev="1" fill="hold">
                                          <p:stCondLst>
                                            <p:cond delay="0"/>
                                          </p:stCondLst>
                                        </p:cTn>
                                        <p:tgtEl>
                                          <p:spTgt spid="3">
                                            <p:txEl>
                                              <p:pRg st="2" end="2"/>
                                            </p:txEl>
                                          </p:spTgt>
                                        </p:tgtEl>
                                        <p:attrNameLst>
                                          <p:attrName>ppt_x</p:attrName>
                                          <p:attrName>ppt_y</p:attrName>
                                        </p:attrNameLst>
                                      </p:cBhvr>
                                    </p:animMotion>
                                    <p:animRot by="1500000">
                                      <p:cBhvr>
                                        <p:cTn id="23" dur="125" fill="hold">
                                          <p:stCondLst>
                                            <p:cond delay="0"/>
                                          </p:stCondLst>
                                        </p:cTn>
                                        <p:tgtEl>
                                          <p:spTgt spid="3">
                                            <p:txEl>
                                              <p:pRg st="2" end="2"/>
                                            </p:txEl>
                                          </p:spTgt>
                                        </p:tgtEl>
                                        <p:attrNameLst>
                                          <p:attrName>r</p:attrName>
                                        </p:attrNameLst>
                                      </p:cBhvr>
                                    </p:animRot>
                                    <p:animRot by="-1500000">
                                      <p:cBhvr>
                                        <p:cTn id="24" dur="125" fill="hold">
                                          <p:stCondLst>
                                            <p:cond delay="125"/>
                                          </p:stCondLst>
                                        </p:cTn>
                                        <p:tgtEl>
                                          <p:spTgt spid="3">
                                            <p:txEl>
                                              <p:pRg st="2" end="2"/>
                                            </p:txEl>
                                          </p:spTgt>
                                        </p:tgtEl>
                                        <p:attrNameLst>
                                          <p:attrName>r</p:attrName>
                                        </p:attrNameLst>
                                      </p:cBhvr>
                                    </p:animRot>
                                    <p:animRot by="-1500000">
                                      <p:cBhvr>
                                        <p:cTn id="25" dur="125" fill="hold">
                                          <p:stCondLst>
                                            <p:cond delay="250"/>
                                          </p:stCondLst>
                                        </p:cTn>
                                        <p:tgtEl>
                                          <p:spTgt spid="3">
                                            <p:txEl>
                                              <p:pRg st="2" end="2"/>
                                            </p:txEl>
                                          </p:spTgt>
                                        </p:tgtEl>
                                        <p:attrNameLst>
                                          <p:attrName>r</p:attrName>
                                        </p:attrNameLst>
                                      </p:cBhvr>
                                    </p:animRot>
                                    <p:animRot by="1500000">
                                      <p:cBhvr>
                                        <p:cTn id="26" dur="125" fill="hold">
                                          <p:stCondLst>
                                            <p:cond delay="375"/>
                                          </p:stCondLst>
                                        </p:cTn>
                                        <p:tgtEl>
                                          <p:spTgt spid="3">
                                            <p:txEl>
                                              <p:pRg st="2" end="2"/>
                                            </p:txEl>
                                          </p:spTgt>
                                        </p:tgtEl>
                                        <p:attrNameLst>
                                          <p:attrName>r</p:attrName>
                                        </p:attrNameLst>
                                      </p:cBhvr>
                                    </p:animRot>
                                  </p:childTnLst>
                                </p:cTn>
                              </p:par>
                              <p:par>
                                <p:cTn id="27" presetID="34" presetClass="emph" presetSubtype="0" fill="hold" nodeType="withEffect">
                                  <p:stCondLst>
                                    <p:cond delay="0"/>
                                  </p:stCondLst>
                                  <p:iterate type="lt">
                                    <p:tmPct val="10000"/>
                                  </p:iterate>
                                  <p:childTnLst>
                                    <p:animMotion origin="layout" path="M 0.0 0.0 L 0.0 -0.07213" pathEditMode="relative" ptsTypes="">
                                      <p:cBhvr>
                                        <p:cTn id="28" dur="250" accel="50000" decel="50000" autoRev="1" fill="hold">
                                          <p:stCondLst>
                                            <p:cond delay="0"/>
                                          </p:stCondLst>
                                        </p:cTn>
                                        <p:tgtEl>
                                          <p:spTgt spid="3">
                                            <p:txEl>
                                              <p:pRg st="3" end="3"/>
                                            </p:txEl>
                                          </p:spTgt>
                                        </p:tgtEl>
                                        <p:attrNameLst>
                                          <p:attrName>ppt_x</p:attrName>
                                          <p:attrName>ppt_y</p:attrName>
                                        </p:attrNameLst>
                                      </p:cBhvr>
                                    </p:animMotion>
                                    <p:animRot by="1500000">
                                      <p:cBhvr>
                                        <p:cTn id="29" dur="125" fill="hold">
                                          <p:stCondLst>
                                            <p:cond delay="0"/>
                                          </p:stCondLst>
                                        </p:cTn>
                                        <p:tgtEl>
                                          <p:spTgt spid="3">
                                            <p:txEl>
                                              <p:pRg st="3" end="3"/>
                                            </p:txEl>
                                          </p:spTgt>
                                        </p:tgtEl>
                                        <p:attrNameLst>
                                          <p:attrName>r</p:attrName>
                                        </p:attrNameLst>
                                      </p:cBhvr>
                                    </p:animRot>
                                    <p:animRot by="-1500000">
                                      <p:cBhvr>
                                        <p:cTn id="30" dur="125" fill="hold">
                                          <p:stCondLst>
                                            <p:cond delay="125"/>
                                          </p:stCondLst>
                                        </p:cTn>
                                        <p:tgtEl>
                                          <p:spTgt spid="3">
                                            <p:txEl>
                                              <p:pRg st="3" end="3"/>
                                            </p:txEl>
                                          </p:spTgt>
                                        </p:tgtEl>
                                        <p:attrNameLst>
                                          <p:attrName>r</p:attrName>
                                        </p:attrNameLst>
                                      </p:cBhvr>
                                    </p:animRot>
                                    <p:animRot by="-1500000">
                                      <p:cBhvr>
                                        <p:cTn id="31" dur="125" fill="hold">
                                          <p:stCondLst>
                                            <p:cond delay="250"/>
                                          </p:stCondLst>
                                        </p:cTn>
                                        <p:tgtEl>
                                          <p:spTgt spid="3">
                                            <p:txEl>
                                              <p:pRg st="3" end="3"/>
                                            </p:txEl>
                                          </p:spTgt>
                                        </p:tgtEl>
                                        <p:attrNameLst>
                                          <p:attrName>r</p:attrName>
                                        </p:attrNameLst>
                                      </p:cBhvr>
                                    </p:animRot>
                                    <p:animRot by="1500000">
                                      <p:cBhvr>
                                        <p:cTn id="32" dur="125" fill="hold">
                                          <p:stCondLst>
                                            <p:cond delay="375"/>
                                          </p:stCondLst>
                                        </p:cTn>
                                        <p:tgtEl>
                                          <p:spTgt spid="3">
                                            <p:txEl>
                                              <p:pRg st="3" end="3"/>
                                            </p:txEl>
                                          </p:spTgt>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4" end="4"/>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5" end="5"/>
                                            </p:txEl>
                                          </p:spTgt>
                                        </p:tgtEl>
                                      </p:cBhvr>
                                    </p:animEffect>
                                  </p:childTnLst>
                                </p:cTn>
                              </p:par>
                              <p:par>
                                <p:cTn id="47" presetID="31" presetClass="entr" presetSubtype="0" fill="hold" nodeType="with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6" end="6"/>
                                            </p:txEl>
                                          </p:spTgt>
                                        </p:tgtEl>
                                      </p:cBhvr>
                                    </p:animEffect>
                                  </p:childTnLst>
                                </p:cTn>
                              </p:par>
                              <p:par>
                                <p:cTn id="53" presetID="31" presetClass="entr" presetSubtype="0" fill="hold"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6" presetClass="emph" presetSubtype="0" fill="hold" nodeType="clickEffect">
                                  <p:stCondLst>
                                    <p:cond delay="0"/>
                                  </p:stCondLst>
                                  <p:childTnLst>
                                    <p:animEffect transition="out" filter="fade">
                                      <p:cBhvr>
                                        <p:cTn id="62" dur="500" tmFilter="0, 0; .2, .5; .8, .5; 1, 0"/>
                                        <p:tgtEl>
                                          <p:spTgt spid="3">
                                            <p:txEl>
                                              <p:pRg st="8" end="8"/>
                                            </p:txEl>
                                          </p:spTgt>
                                        </p:tgtEl>
                                      </p:cBhvr>
                                    </p:animEffect>
                                    <p:animScale>
                                      <p:cBhvr>
                                        <p:cTn id="63" dur="250" autoRev="1" fill="hold"/>
                                        <p:tgtEl>
                                          <p:spTgt spid="3">
                                            <p:txEl>
                                              <p:pRg st="8" end="8"/>
                                            </p:txEl>
                                          </p:spTgt>
                                        </p:tgtEl>
                                      </p:cBhvr>
                                      <p:by x="105000" y="105000"/>
                                    </p:animScale>
                                  </p:childTnLst>
                                </p:cTn>
                              </p:par>
                              <p:par>
                                <p:cTn id="64" presetID="26" presetClass="emph" presetSubtype="0" fill="hold" nodeType="withEffect">
                                  <p:stCondLst>
                                    <p:cond delay="0"/>
                                  </p:stCondLst>
                                  <p:childTnLst>
                                    <p:animEffect transition="out" filter="fade">
                                      <p:cBhvr>
                                        <p:cTn id="65" dur="500" tmFilter="0, 0; .2, .5; .8, .5; 1, 0"/>
                                        <p:tgtEl>
                                          <p:spTgt spid="3">
                                            <p:txEl>
                                              <p:pRg st="9" end="9"/>
                                            </p:txEl>
                                          </p:spTgt>
                                        </p:tgtEl>
                                      </p:cBhvr>
                                    </p:animEffect>
                                    <p:animScale>
                                      <p:cBhvr>
                                        <p:cTn id="66" dur="250" autoRev="1" fill="hold"/>
                                        <p:tgtEl>
                                          <p:spTgt spid="3">
                                            <p:txEl>
                                              <p:pRg st="9" end="9"/>
                                            </p:txEl>
                                          </p:spTgt>
                                        </p:tgtEl>
                                      </p:cBhvr>
                                      <p:by x="105000" y="105000"/>
                                    </p:animScale>
                                  </p:childTnLst>
                                </p:cTn>
                              </p:par>
                              <p:par>
                                <p:cTn id="67" presetID="26" presetClass="emph" presetSubtype="0" fill="hold" nodeType="withEffect">
                                  <p:stCondLst>
                                    <p:cond delay="0"/>
                                  </p:stCondLst>
                                  <p:childTnLst>
                                    <p:animEffect transition="out" filter="fade">
                                      <p:cBhvr>
                                        <p:cTn id="68" dur="500" tmFilter="0, 0; .2, .5; .8, .5; 1, 0"/>
                                        <p:tgtEl>
                                          <p:spTgt spid="3">
                                            <p:txEl>
                                              <p:pRg st="10" end="10"/>
                                            </p:txEl>
                                          </p:spTgt>
                                        </p:tgtEl>
                                      </p:cBhvr>
                                    </p:animEffect>
                                    <p:animScale>
                                      <p:cBhvr>
                                        <p:cTn id="69" dur="250" autoRev="1" fill="hold"/>
                                        <p:tgtEl>
                                          <p:spTgt spid="3">
                                            <p:txEl>
                                              <p:pRg st="10" end="10"/>
                                            </p:txEl>
                                          </p:spTgt>
                                        </p:tgtEl>
                                      </p:cBhvr>
                                      <p:by x="105000" y="105000"/>
                                    </p:animScale>
                                  </p:childTnLst>
                                </p:cTn>
                              </p:par>
                              <p:par>
                                <p:cTn id="70" presetID="26" presetClass="emph" presetSubtype="0" fill="hold" nodeType="withEffect">
                                  <p:stCondLst>
                                    <p:cond delay="0"/>
                                  </p:stCondLst>
                                  <p:childTnLst>
                                    <p:animEffect transition="out" filter="fade">
                                      <p:cBhvr>
                                        <p:cTn id="71" dur="500" tmFilter="0, 0; .2, .5; .8, .5; 1, 0"/>
                                        <p:tgtEl>
                                          <p:spTgt spid="3">
                                            <p:txEl>
                                              <p:pRg st="11" end="11"/>
                                            </p:txEl>
                                          </p:spTgt>
                                        </p:tgtEl>
                                      </p:cBhvr>
                                    </p:animEffect>
                                    <p:animScale>
                                      <p:cBhvr>
                                        <p:cTn id="72" dur="250" autoRev="1" fill="hold"/>
                                        <p:tgtEl>
                                          <p:spTgt spid="3">
                                            <p:txEl>
                                              <p:pRg st="11" end="1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066800"/>
          </a:xfrm>
        </p:spPr>
        <p:txBody>
          <a:bodyPr>
            <a:noAutofit/>
          </a:bodyPr>
          <a:lstStyle/>
          <a:p>
            <a:r>
              <a:rPr lang="en-US" dirty="0" smtClean="0">
                <a:solidFill>
                  <a:srgbClr val="00B0F0"/>
                </a:solidFill>
              </a:rPr>
              <a:t>Writing – Universal Content to Transferable Skill</a:t>
            </a:r>
            <a:endParaRPr lang="en-US" dirty="0">
              <a:solidFill>
                <a:srgbClr val="00B0F0"/>
              </a:solidFill>
            </a:endParaRPr>
          </a:p>
        </p:txBody>
      </p:sp>
      <p:sp>
        <p:nvSpPr>
          <p:cNvPr id="3" name="Content Placeholder 2"/>
          <p:cNvSpPr>
            <a:spLocks noGrp="1"/>
          </p:cNvSpPr>
          <p:nvPr>
            <p:ph idx="1"/>
          </p:nvPr>
        </p:nvSpPr>
        <p:spPr>
          <a:xfrm>
            <a:off x="381000" y="1371600"/>
            <a:ext cx="8305800" cy="4754563"/>
          </a:xfrm>
        </p:spPr>
        <p:txBody>
          <a:bodyPr>
            <a:normAutofit lnSpcReduction="10000"/>
          </a:bodyPr>
          <a:lstStyle/>
          <a:p>
            <a:r>
              <a:rPr lang="en-US" sz="3200" dirty="0" smtClean="0">
                <a:solidFill>
                  <a:srgbClr val="FF0000"/>
                </a:solidFill>
              </a:rPr>
              <a:t>Today</a:t>
            </a:r>
          </a:p>
          <a:p>
            <a:pPr lvl="1"/>
            <a:r>
              <a:rPr lang="en-US" dirty="0" smtClean="0"/>
              <a:t>Students See Writing for Factual Purposes</a:t>
            </a:r>
          </a:p>
          <a:p>
            <a:pPr lvl="1"/>
            <a:r>
              <a:rPr lang="en-US" dirty="0" smtClean="0"/>
              <a:t>Students Struggle with Comprehension</a:t>
            </a:r>
          </a:p>
          <a:p>
            <a:pPr lvl="1"/>
            <a:r>
              <a:rPr lang="en-US" dirty="0" smtClean="0"/>
              <a:t>Not Know Audience/Readership</a:t>
            </a:r>
          </a:p>
          <a:p>
            <a:pPr lvl="1"/>
            <a:r>
              <a:rPr lang="en-US" dirty="0" smtClean="0"/>
              <a:t>Students Perceive One Size Fits All</a:t>
            </a:r>
          </a:p>
          <a:p>
            <a:pPr lvl="1"/>
            <a:r>
              <a:rPr lang="en-US" dirty="0" smtClean="0"/>
              <a:t>Not Confident in Their Abilities</a:t>
            </a:r>
          </a:p>
          <a:p>
            <a:r>
              <a:rPr lang="en-US" sz="3200" dirty="0" smtClean="0">
                <a:solidFill>
                  <a:srgbClr val="FFFF00"/>
                </a:solidFill>
              </a:rPr>
              <a:t>Tomorrow</a:t>
            </a:r>
          </a:p>
          <a:p>
            <a:pPr lvl="1"/>
            <a:r>
              <a:rPr lang="en-US" dirty="0" smtClean="0">
                <a:solidFill>
                  <a:schemeClr val="bg1"/>
                </a:solidFill>
              </a:rPr>
              <a:t>Students Organize &amp; Craft</a:t>
            </a:r>
          </a:p>
          <a:p>
            <a:pPr lvl="1"/>
            <a:r>
              <a:rPr lang="en-US" dirty="0" smtClean="0">
                <a:solidFill>
                  <a:schemeClr val="bg1"/>
                </a:solidFill>
              </a:rPr>
              <a:t>Students Appreciate Challenges in Comprehension</a:t>
            </a:r>
          </a:p>
          <a:p>
            <a:pPr lvl="1"/>
            <a:r>
              <a:rPr lang="en-US" dirty="0" smtClean="0">
                <a:solidFill>
                  <a:schemeClr val="bg1"/>
                </a:solidFill>
              </a:rPr>
              <a:t>Audience Allow for Clarity and Organization of Writing</a:t>
            </a:r>
          </a:p>
          <a:p>
            <a:pPr lvl="1"/>
            <a:r>
              <a:rPr lang="en-US" dirty="0" smtClean="0">
                <a:solidFill>
                  <a:schemeClr val="bg1"/>
                </a:solidFill>
              </a:rPr>
              <a:t>Adjust &amp; Be Flexible</a:t>
            </a:r>
          </a:p>
          <a:p>
            <a:pPr lvl="1"/>
            <a:r>
              <a:rPr lang="en-US" dirty="0" smtClean="0">
                <a:solidFill>
                  <a:schemeClr val="bg1"/>
                </a:solidFill>
              </a:rPr>
              <a:t>Growing Confidence with Diligence to Process &amp; Improvement</a:t>
            </a:r>
          </a:p>
          <a:p>
            <a:pPr lvl="1"/>
            <a:endParaRPr lang="en-US" dirty="0" smtClean="0">
              <a:solidFill>
                <a:schemeClr val="bg1"/>
              </a:solidFill>
            </a:endParaRPr>
          </a:p>
          <a:p>
            <a:pPr lvl="1"/>
            <a:endParaRPr lang="en-US" dirty="0" smtClean="0"/>
          </a:p>
        </p:txBody>
      </p:sp>
    </p:spTree>
    <p:extLst>
      <p:ext uri="{BB962C8B-B14F-4D97-AF65-F5344CB8AC3E}">
        <p14:creationId xmlns:p14="http://schemas.microsoft.com/office/powerpoint/2010/main" val="231712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mph" presetSubtype="0" fill="remove" nodeType="clickEffect">
                                  <p:stCondLst>
                                    <p:cond delay="0"/>
                                  </p:stCondLst>
                                  <p:childTnLst>
                                    <p:animClr clrSpc="rgb" dir="cw">
                                      <p:cBhvr override="childStyle">
                                        <p:cTn id="11" dur="250" autoRev="1" fill="remove"/>
                                        <p:tgtEl>
                                          <p:spTgt spid="3">
                                            <p:txEl>
                                              <p:pRg st="0" end="0"/>
                                            </p:txEl>
                                          </p:spTgt>
                                        </p:tgtEl>
                                        <p:attrNameLst>
                                          <p:attrName>style.color</p:attrName>
                                        </p:attrNameLst>
                                      </p:cBhvr>
                                      <p:to>
                                        <a:schemeClr val="bg1"/>
                                      </p:to>
                                    </p:animClr>
                                    <p:animClr clrSpc="rgb" dir="cw">
                                      <p:cBhvr>
                                        <p:cTn id="12" dur="250" autoRev="1" fill="remove"/>
                                        <p:tgtEl>
                                          <p:spTgt spid="3">
                                            <p:txEl>
                                              <p:pRg st="0" end="0"/>
                                            </p:txEl>
                                          </p:spTgt>
                                        </p:tgtEl>
                                        <p:attrNameLst>
                                          <p:attrName>fillcolor</p:attrName>
                                        </p:attrNameLst>
                                      </p:cBhvr>
                                      <p:to>
                                        <a:schemeClr val="bg1"/>
                                      </p:to>
                                    </p:animClr>
                                    <p:set>
                                      <p:cBhvr>
                                        <p:cTn id="13" dur="250" autoRev="1" fill="remove"/>
                                        <p:tgtEl>
                                          <p:spTgt spid="3">
                                            <p:txEl>
                                              <p:pRg st="0" end="0"/>
                                            </p:txEl>
                                          </p:spTgt>
                                        </p:tgtEl>
                                        <p:attrNameLst>
                                          <p:attrName>fill.type</p:attrName>
                                        </p:attrNameLst>
                                      </p:cBhvr>
                                      <p:to>
                                        <p:strVal val="solid"/>
                                      </p:to>
                                    </p:set>
                                    <p:set>
                                      <p:cBhvr>
                                        <p:cTn id="14" dur="250" autoRev="1" fill="remove"/>
                                        <p:tgtEl>
                                          <p:spTgt spid="3">
                                            <p:txEl>
                                              <p:pRg st="0" end="0"/>
                                            </p:txEl>
                                          </p:spTgt>
                                        </p:tgtEl>
                                        <p:attrNameLst>
                                          <p:attrName>fill.on</p:attrName>
                                        </p:attrNameLst>
                                      </p:cBhvr>
                                      <p:to>
                                        <p:strVal val="true"/>
                                      </p:to>
                                    </p:set>
                                  </p:childTnLst>
                                </p:cTn>
                              </p:par>
                              <p:par>
                                <p:cTn id="15" presetID="27" presetClass="emph" presetSubtype="0" fill="remove" nodeType="withEffect">
                                  <p:stCondLst>
                                    <p:cond delay="0"/>
                                  </p:stCondLst>
                                  <p:childTnLst>
                                    <p:animClr clrSpc="rgb" dir="cw">
                                      <p:cBhvr override="childStyle">
                                        <p:cTn id="16" dur="250" autoRev="1" fill="remove"/>
                                        <p:tgtEl>
                                          <p:spTgt spid="3">
                                            <p:txEl>
                                              <p:pRg st="1" end="1"/>
                                            </p:txEl>
                                          </p:spTgt>
                                        </p:tgtEl>
                                        <p:attrNameLst>
                                          <p:attrName>style.color</p:attrName>
                                        </p:attrNameLst>
                                      </p:cBhvr>
                                      <p:to>
                                        <a:schemeClr val="bg1"/>
                                      </p:to>
                                    </p:animClr>
                                    <p:animClr clrSpc="rgb" dir="cw">
                                      <p:cBhvr>
                                        <p:cTn id="17" dur="250" autoRev="1" fill="remove"/>
                                        <p:tgtEl>
                                          <p:spTgt spid="3">
                                            <p:txEl>
                                              <p:pRg st="1" end="1"/>
                                            </p:txEl>
                                          </p:spTgt>
                                        </p:tgtEl>
                                        <p:attrNameLst>
                                          <p:attrName>fillcolor</p:attrName>
                                        </p:attrNameLst>
                                      </p:cBhvr>
                                      <p:to>
                                        <a:schemeClr val="bg1"/>
                                      </p:to>
                                    </p:animClr>
                                    <p:set>
                                      <p:cBhvr>
                                        <p:cTn id="18" dur="250" autoRev="1" fill="remove"/>
                                        <p:tgtEl>
                                          <p:spTgt spid="3">
                                            <p:txEl>
                                              <p:pRg st="1" end="1"/>
                                            </p:txEl>
                                          </p:spTgt>
                                        </p:tgtEl>
                                        <p:attrNameLst>
                                          <p:attrName>fill.type</p:attrName>
                                        </p:attrNameLst>
                                      </p:cBhvr>
                                      <p:to>
                                        <p:strVal val="solid"/>
                                      </p:to>
                                    </p:set>
                                    <p:set>
                                      <p:cBhvr>
                                        <p:cTn id="19" dur="250" autoRev="1" fill="remove"/>
                                        <p:tgtEl>
                                          <p:spTgt spid="3">
                                            <p:txEl>
                                              <p:pRg st="1" end="1"/>
                                            </p:txEl>
                                          </p:spTgt>
                                        </p:tgtEl>
                                        <p:attrNameLst>
                                          <p:attrName>fill.on</p:attrName>
                                        </p:attrNameLst>
                                      </p:cBhvr>
                                      <p:to>
                                        <p:strVal val="true"/>
                                      </p:to>
                                    </p:set>
                                  </p:childTnLst>
                                </p:cTn>
                              </p:par>
                              <p:par>
                                <p:cTn id="20" presetID="27" presetClass="emph" presetSubtype="0" fill="remove" nodeType="withEffect">
                                  <p:stCondLst>
                                    <p:cond delay="0"/>
                                  </p:stCondLst>
                                  <p:childTnLst>
                                    <p:animClr clrSpc="rgb" dir="cw">
                                      <p:cBhvr override="childStyle">
                                        <p:cTn id="21" dur="250" autoRev="1" fill="remove"/>
                                        <p:tgtEl>
                                          <p:spTgt spid="3">
                                            <p:txEl>
                                              <p:pRg st="2" end="2"/>
                                            </p:txEl>
                                          </p:spTgt>
                                        </p:tgtEl>
                                        <p:attrNameLst>
                                          <p:attrName>style.color</p:attrName>
                                        </p:attrNameLst>
                                      </p:cBhvr>
                                      <p:to>
                                        <a:schemeClr val="bg1"/>
                                      </p:to>
                                    </p:animClr>
                                    <p:animClr clrSpc="rgb" dir="cw">
                                      <p:cBhvr>
                                        <p:cTn id="22" dur="250" autoRev="1" fill="remove"/>
                                        <p:tgtEl>
                                          <p:spTgt spid="3">
                                            <p:txEl>
                                              <p:pRg st="2" end="2"/>
                                            </p:txEl>
                                          </p:spTgt>
                                        </p:tgtEl>
                                        <p:attrNameLst>
                                          <p:attrName>fillcolor</p:attrName>
                                        </p:attrNameLst>
                                      </p:cBhvr>
                                      <p:to>
                                        <a:schemeClr val="bg1"/>
                                      </p:to>
                                    </p:animClr>
                                    <p:set>
                                      <p:cBhvr>
                                        <p:cTn id="23" dur="250" autoRev="1" fill="remove"/>
                                        <p:tgtEl>
                                          <p:spTgt spid="3">
                                            <p:txEl>
                                              <p:pRg st="2" end="2"/>
                                            </p:txEl>
                                          </p:spTgt>
                                        </p:tgtEl>
                                        <p:attrNameLst>
                                          <p:attrName>fill.type</p:attrName>
                                        </p:attrNameLst>
                                      </p:cBhvr>
                                      <p:to>
                                        <p:strVal val="solid"/>
                                      </p:to>
                                    </p:set>
                                    <p:set>
                                      <p:cBhvr>
                                        <p:cTn id="24" dur="250" autoRev="1" fill="remove"/>
                                        <p:tgtEl>
                                          <p:spTgt spid="3">
                                            <p:txEl>
                                              <p:pRg st="2" end="2"/>
                                            </p:txEl>
                                          </p:spTgt>
                                        </p:tgtEl>
                                        <p:attrNameLst>
                                          <p:attrName>fill.on</p:attrName>
                                        </p:attrNameLst>
                                      </p:cBhvr>
                                      <p:to>
                                        <p:strVal val="true"/>
                                      </p:to>
                                    </p:set>
                                  </p:childTnLst>
                                </p:cTn>
                              </p:par>
                              <p:par>
                                <p:cTn id="25" presetID="27" presetClass="emph" presetSubtype="0" fill="remove" nodeType="withEffect">
                                  <p:stCondLst>
                                    <p:cond delay="0"/>
                                  </p:stCondLst>
                                  <p:childTnLst>
                                    <p:animClr clrSpc="rgb" dir="cw">
                                      <p:cBhvr override="childStyle">
                                        <p:cTn id="26" dur="250" autoRev="1" fill="remove"/>
                                        <p:tgtEl>
                                          <p:spTgt spid="3">
                                            <p:txEl>
                                              <p:pRg st="3" end="3"/>
                                            </p:txEl>
                                          </p:spTgt>
                                        </p:tgtEl>
                                        <p:attrNameLst>
                                          <p:attrName>style.color</p:attrName>
                                        </p:attrNameLst>
                                      </p:cBhvr>
                                      <p:to>
                                        <a:schemeClr val="bg1"/>
                                      </p:to>
                                    </p:animClr>
                                    <p:animClr clrSpc="rgb" dir="cw">
                                      <p:cBhvr>
                                        <p:cTn id="27" dur="250" autoRev="1" fill="remove"/>
                                        <p:tgtEl>
                                          <p:spTgt spid="3">
                                            <p:txEl>
                                              <p:pRg st="3" end="3"/>
                                            </p:txEl>
                                          </p:spTgt>
                                        </p:tgtEl>
                                        <p:attrNameLst>
                                          <p:attrName>fillcolor</p:attrName>
                                        </p:attrNameLst>
                                      </p:cBhvr>
                                      <p:to>
                                        <a:schemeClr val="bg1"/>
                                      </p:to>
                                    </p:animClr>
                                    <p:set>
                                      <p:cBhvr>
                                        <p:cTn id="28" dur="250" autoRev="1" fill="remove"/>
                                        <p:tgtEl>
                                          <p:spTgt spid="3">
                                            <p:txEl>
                                              <p:pRg st="3" end="3"/>
                                            </p:txEl>
                                          </p:spTgt>
                                        </p:tgtEl>
                                        <p:attrNameLst>
                                          <p:attrName>fill.type</p:attrName>
                                        </p:attrNameLst>
                                      </p:cBhvr>
                                      <p:to>
                                        <p:strVal val="solid"/>
                                      </p:to>
                                    </p:set>
                                    <p:set>
                                      <p:cBhvr>
                                        <p:cTn id="29" dur="250" autoRev="1" fill="remove"/>
                                        <p:tgtEl>
                                          <p:spTgt spid="3">
                                            <p:txEl>
                                              <p:pRg st="3" end="3"/>
                                            </p:txEl>
                                          </p:spTgt>
                                        </p:tgtEl>
                                        <p:attrNameLst>
                                          <p:attrName>fill.on</p:attrName>
                                        </p:attrNameLst>
                                      </p:cBhvr>
                                      <p:to>
                                        <p:strVal val="true"/>
                                      </p:to>
                                    </p:set>
                                  </p:childTnLst>
                                </p:cTn>
                              </p:par>
                              <p:par>
                                <p:cTn id="30" presetID="27" presetClass="emph" presetSubtype="0" fill="remove" nodeType="withEffect">
                                  <p:stCondLst>
                                    <p:cond delay="0"/>
                                  </p:stCondLst>
                                  <p:childTnLst>
                                    <p:animClr clrSpc="rgb" dir="cw">
                                      <p:cBhvr override="childStyle">
                                        <p:cTn id="31" dur="250" autoRev="1" fill="remove"/>
                                        <p:tgtEl>
                                          <p:spTgt spid="3">
                                            <p:txEl>
                                              <p:pRg st="4" end="4"/>
                                            </p:txEl>
                                          </p:spTgt>
                                        </p:tgtEl>
                                        <p:attrNameLst>
                                          <p:attrName>style.color</p:attrName>
                                        </p:attrNameLst>
                                      </p:cBhvr>
                                      <p:to>
                                        <a:schemeClr val="bg1"/>
                                      </p:to>
                                    </p:animClr>
                                    <p:animClr clrSpc="rgb" dir="cw">
                                      <p:cBhvr>
                                        <p:cTn id="32" dur="250" autoRev="1" fill="remove"/>
                                        <p:tgtEl>
                                          <p:spTgt spid="3">
                                            <p:txEl>
                                              <p:pRg st="4" end="4"/>
                                            </p:txEl>
                                          </p:spTgt>
                                        </p:tgtEl>
                                        <p:attrNameLst>
                                          <p:attrName>fillcolor</p:attrName>
                                        </p:attrNameLst>
                                      </p:cBhvr>
                                      <p:to>
                                        <a:schemeClr val="bg1"/>
                                      </p:to>
                                    </p:animClr>
                                    <p:set>
                                      <p:cBhvr>
                                        <p:cTn id="33" dur="250" autoRev="1" fill="remove"/>
                                        <p:tgtEl>
                                          <p:spTgt spid="3">
                                            <p:txEl>
                                              <p:pRg st="4" end="4"/>
                                            </p:txEl>
                                          </p:spTgt>
                                        </p:tgtEl>
                                        <p:attrNameLst>
                                          <p:attrName>fill.type</p:attrName>
                                        </p:attrNameLst>
                                      </p:cBhvr>
                                      <p:to>
                                        <p:strVal val="solid"/>
                                      </p:to>
                                    </p:set>
                                    <p:set>
                                      <p:cBhvr>
                                        <p:cTn id="34" dur="250" autoRev="1" fill="remove"/>
                                        <p:tgtEl>
                                          <p:spTgt spid="3">
                                            <p:txEl>
                                              <p:pRg st="4" end="4"/>
                                            </p:txEl>
                                          </p:spTgt>
                                        </p:tgtEl>
                                        <p:attrNameLst>
                                          <p:attrName>fill.on</p:attrName>
                                        </p:attrNameLst>
                                      </p:cBhvr>
                                      <p:to>
                                        <p:strVal val="true"/>
                                      </p:to>
                                    </p:set>
                                  </p:childTnLst>
                                </p:cTn>
                              </p:par>
                              <p:par>
                                <p:cTn id="35" presetID="27" presetClass="emph" presetSubtype="0" fill="remove" nodeType="withEffect">
                                  <p:stCondLst>
                                    <p:cond delay="0"/>
                                  </p:stCondLst>
                                  <p:childTnLst>
                                    <p:animClr clrSpc="rgb" dir="cw">
                                      <p:cBhvr override="childStyle">
                                        <p:cTn id="36" dur="250" autoRev="1" fill="remove"/>
                                        <p:tgtEl>
                                          <p:spTgt spid="3">
                                            <p:txEl>
                                              <p:pRg st="5" end="5"/>
                                            </p:txEl>
                                          </p:spTgt>
                                        </p:tgtEl>
                                        <p:attrNameLst>
                                          <p:attrName>style.color</p:attrName>
                                        </p:attrNameLst>
                                      </p:cBhvr>
                                      <p:to>
                                        <a:schemeClr val="bg1"/>
                                      </p:to>
                                    </p:animClr>
                                    <p:animClr clrSpc="rgb" dir="cw">
                                      <p:cBhvr>
                                        <p:cTn id="37" dur="250" autoRev="1" fill="remove"/>
                                        <p:tgtEl>
                                          <p:spTgt spid="3">
                                            <p:txEl>
                                              <p:pRg st="5" end="5"/>
                                            </p:txEl>
                                          </p:spTgt>
                                        </p:tgtEl>
                                        <p:attrNameLst>
                                          <p:attrName>fillcolor</p:attrName>
                                        </p:attrNameLst>
                                      </p:cBhvr>
                                      <p:to>
                                        <a:schemeClr val="bg1"/>
                                      </p:to>
                                    </p:animClr>
                                    <p:set>
                                      <p:cBhvr>
                                        <p:cTn id="38" dur="250" autoRev="1" fill="remove"/>
                                        <p:tgtEl>
                                          <p:spTgt spid="3">
                                            <p:txEl>
                                              <p:pRg st="5" end="5"/>
                                            </p:txEl>
                                          </p:spTgt>
                                        </p:tgtEl>
                                        <p:attrNameLst>
                                          <p:attrName>fill.type</p:attrName>
                                        </p:attrNameLst>
                                      </p:cBhvr>
                                      <p:to>
                                        <p:strVal val="solid"/>
                                      </p:to>
                                    </p:set>
                                    <p:set>
                                      <p:cBhvr>
                                        <p:cTn id="39" dur="250" autoRev="1" fill="remove"/>
                                        <p:tgtEl>
                                          <p:spTgt spid="3">
                                            <p:txEl>
                                              <p:pRg st="5" end="5"/>
                                            </p:txEl>
                                          </p:spTgt>
                                        </p:tgtEl>
                                        <p:attrNameLst>
                                          <p:attrName>fill.on</p:attrName>
                                        </p:attrNameLst>
                                      </p:cBhvr>
                                      <p:to>
                                        <p:strVal val="true"/>
                                      </p:to>
                                    </p:set>
                                  </p:childTnLst>
                                </p:cTn>
                              </p:par>
                            </p:childTnLst>
                          </p:cTn>
                        </p:par>
                      </p:childTnLst>
                    </p:cTn>
                  </p:par>
                  <p:par>
                    <p:cTn id="40" fill="hold">
                      <p:stCondLst>
                        <p:cond delay="indefinite"/>
                      </p:stCondLst>
                      <p:childTnLst>
                        <p:par>
                          <p:cTn id="41" fill="hold">
                            <p:stCondLst>
                              <p:cond delay="0"/>
                            </p:stCondLst>
                            <p:childTnLst>
                              <p:par>
                                <p:cTn id="42" presetID="27" presetClass="emph" presetSubtype="0" fill="remove" nodeType="clickEffect">
                                  <p:stCondLst>
                                    <p:cond delay="0"/>
                                  </p:stCondLst>
                                  <p:childTnLst>
                                    <p:animClr clrSpc="rgb" dir="cw">
                                      <p:cBhvr override="childStyle">
                                        <p:cTn id="43" dur="250" autoRev="1" fill="remove"/>
                                        <p:tgtEl>
                                          <p:spTgt spid="3">
                                            <p:txEl>
                                              <p:pRg st="6" end="6"/>
                                            </p:txEl>
                                          </p:spTgt>
                                        </p:tgtEl>
                                        <p:attrNameLst>
                                          <p:attrName>style.color</p:attrName>
                                        </p:attrNameLst>
                                      </p:cBhvr>
                                      <p:to>
                                        <a:schemeClr val="bg1"/>
                                      </p:to>
                                    </p:animClr>
                                    <p:animClr clrSpc="rgb" dir="cw">
                                      <p:cBhvr>
                                        <p:cTn id="44" dur="250" autoRev="1" fill="remove"/>
                                        <p:tgtEl>
                                          <p:spTgt spid="3">
                                            <p:txEl>
                                              <p:pRg st="6" end="6"/>
                                            </p:txEl>
                                          </p:spTgt>
                                        </p:tgtEl>
                                        <p:attrNameLst>
                                          <p:attrName>fillcolor</p:attrName>
                                        </p:attrNameLst>
                                      </p:cBhvr>
                                      <p:to>
                                        <a:schemeClr val="bg1"/>
                                      </p:to>
                                    </p:animClr>
                                    <p:set>
                                      <p:cBhvr>
                                        <p:cTn id="45" dur="250" autoRev="1" fill="remove"/>
                                        <p:tgtEl>
                                          <p:spTgt spid="3">
                                            <p:txEl>
                                              <p:pRg st="6" end="6"/>
                                            </p:txEl>
                                          </p:spTgt>
                                        </p:tgtEl>
                                        <p:attrNameLst>
                                          <p:attrName>fill.type</p:attrName>
                                        </p:attrNameLst>
                                      </p:cBhvr>
                                      <p:to>
                                        <p:strVal val="solid"/>
                                      </p:to>
                                    </p:set>
                                    <p:set>
                                      <p:cBhvr>
                                        <p:cTn id="46" dur="250" autoRev="1" fill="remove"/>
                                        <p:tgtEl>
                                          <p:spTgt spid="3">
                                            <p:txEl>
                                              <p:pRg st="6" end="6"/>
                                            </p:txEl>
                                          </p:spTgt>
                                        </p:tgtEl>
                                        <p:attrNameLst>
                                          <p:attrName>fill.on</p:attrName>
                                        </p:attrNameLst>
                                      </p:cBhvr>
                                      <p:to>
                                        <p:strVal val="true"/>
                                      </p:to>
                                    </p:set>
                                  </p:childTnLst>
                                </p:cTn>
                              </p:par>
                              <p:par>
                                <p:cTn id="47" presetID="27" presetClass="emph" presetSubtype="0" fill="remove" nodeType="withEffect">
                                  <p:stCondLst>
                                    <p:cond delay="0"/>
                                  </p:stCondLst>
                                  <p:childTnLst>
                                    <p:animClr clrSpc="rgb" dir="cw">
                                      <p:cBhvr override="childStyle">
                                        <p:cTn id="48" dur="250" autoRev="1" fill="remove"/>
                                        <p:tgtEl>
                                          <p:spTgt spid="3">
                                            <p:txEl>
                                              <p:pRg st="7" end="7"/>
                                            </p:txEl>
                                          </p:spTgt>
                                        </p:tgtEl>
                                        <p:attrNameLst>
                                          <p:attrName>style.color</p:attrName>
                                        </p:attrNameLst>
                                      </p:cBhvr>
                                      <p:to>
                                        <a:schemeClr val="bg1"/>
                                      </p:to>
                                    </p:animClr>
                                    <p:animClr clrSpc="rgb" dir="cw">
                                      <p:cBhvr>
                                        <p:cTn id="49" dur="250" autoRev="1" fill="remove"/>
                                        <p:tgtEl>
                                          <p:spTgt spid="3">
                                            <p:txEl>
                                              <p:pRg st="7" end="7"/>
                                            </p:txEl>
                                          </p:spTgt>
                                        </p:tgtEl>
                                        <p:attrNameLst>
                                          <p:attrName>fillcolor</p:attrName>
                                        </p:attrNameLst>
                                      </p:cBhvr>
                                      <p:to>
                                        <a:schemeClr val="bg1"/>
                                      </p:to>
                                    </p:animClr>
                                    <p:set>
                                      <p:cBhvr>
                                        <p:cTn id="50" dur="250" autoRev="1" fill="remove"/>
                                        <p:tgtEl>
                                          <p:spTgt spid="3">
                                            <p:txEl>
                                              <p:pRg st="7" end="7"/>
                                            </p:txEl>
                                          </p:spTgt>
                                        </p:tgtEl>
                                        <p:attrNameLst>
                                          <p:attrName>fill.type</p:attrName>
                                        </p:attrNameLst>
                                      </p:cBhvr>
                                      <p:to>
                                        <p:strVal val="solid"/>
                                      </p:to>
                                    </p:set>
                                    <p:set>
                                      <p:cBhvr>
                                        <p:cTn id="51" dur="250" autoRev="1" fill="remove"/>
                                        <p:tgtEl>
                                          <p:spTgt spid="3">
                                            <p:txEl>
                                              <p:pRg st="7" end="7"/>
                                            </p:txEl>
                                          </p:spTgt>
                                        </p:tgtEl>
                                        <p:attrNameLst>
                                          <p:attrName>fill.on</p:attrName>
                                        </p:attrNameLst>
                                      </p:cBhvr>
                                      <p:to>
                                        <p:strVal val="true"/>
                                      </p:to>
                                    </p:set>
                                  </p:childTnLst>
                                </p:cTn>
                              </p:par>
                              <p:par>
                                <p:cTn id="52" presetID="27" presetClass="emph" presetSubtype="0" fill="remove" nodeType="withEffect">
                                  <p:stCondLst>
                                    <p:cond delay="0"/>
                                  </p:stCondLst>
                                  <p:childTnLst>
                                    <p:animClr clrSpc="rgb" dir="cw">
                                      <p:cBhvr override="childStyle">
                                        <p:cTn id="53" dur="250" autoRev="1" fill="remove"/>
                                        <p:tgtEl>
                                          <p:spTgt spid="3">
                                            <p:txEl>
                                              <p:pRg st="8" end="8"/>
                                            </p:txEl>
                                          </p:spTgt>
                                        </p:tgtEl>
                                        <p:attrNameLst>
                                          <p:attrName>style.color</p:attrName>
                                        </p:attrNameLst>
                                      </p:cBhvr>
                                      <p:to>
                                        <a:schemeClr val="bg1"/>
                                      </p:to>
                                    </p:animClr>
                                    <p:animClr clrSpc="rgb" dir="cw">
                                      <p:cBhvr>
                                        <p:cTn id="54" dur="250" autoRev="1" fill="remove"/>
                                        <p:tgtEl>
                                          <p:spTgt spid="3">
                                            <p:txEl>
                                              <p:pRg st="8" end="8"/>
                                            </p:txEl>
                                          </p:spTgt>
                                        </p:tgtEl>
                                        <p:attrNameLst>
                                          <p:attrName>fillcolor</p:attrName>
                                        </p:attrNameLst>
                                      </p:cBhvr>
                                      <p:to>
                                        <a:schemeClr val="bg1"/>
                                      </p:to>
                                    </p:animClr>
                                    <p:set>
                                      <p:cBhvr>
                                        <p:cTn id="55" dur="250" autoRev="1" fill="remove"/>
                                        <p:tgtEl>
                                          <p:spTgt spid="3">
                                            <p:txEl>
                                              <p:pRg st="8" end="8"/>
                                            </p:txEl>
                                          </p:spTgt>
                                        </p:tgtEl>
                                        <p:attrNameLst>
                                          <p:attrName>fill.type</p:attrName>
                                        </p:attrNameLst>
                                      </p:cBhvr>
                                      <p:to>
                                        <p:strVal val="solid"/>
                                      </p:to>
                                    </p:set>
                                    <p:set>
                                      <p:cBhvr>
                                        <p:cTn id="56" dur="250" autoRev="1" fill="remove"/>
                                        <p:tgtEl>
                                          <p:spTgt spid="3">
                                            <p:txEl>
                                              <p:pRg st="8" end="8"/>
                                            </p:txEl>
                                          </p:spTgt>
                                        </p:tgtEl>
                                        <p:attrNameLst>
                                          <p:attrName>fill.on</p:attrName>
                                        </p:attrNameLst>
                                      </p:cBhvr>
                                      <p:to>
                                        <p:strVal val="true"/>
                                      </p:to>
                                    </p:set>
                                  </p:childTnLst>
                                </p:cTn>
                              </p:par>
                              <p:par>
                                <p:cTn id="57" presetID="27" presetClass="emph" presetSubtype="0" fill="remove" nodeType="withEffect">
                                  <p:stCondLst>
                                    <p:cond delay="0"/>
                                  </p:stCondLst>
                                  <p:childTnLst>
                                    <p:animClr clrSpc="rgb" dir="cw">
                                      <p:cBhvr override="childStyle">
                                        <p:cTn id="58" dur="250" autoRev="1" fill="remove"/>
                                        <p:tgtEl>
                                          <p:spTgt spid="3">
                                            <p:txEl>
                                              <p:pRg st="9" end="9"/>
                                            </p:txEl>
                                          </p:spTgt>
                                        </p:tgtEl>
                                        <p:attrNameLst>
                                          <p:attrName>style.color</p:attrName>
                                        </p:attrNameLst>
                                      </p:cBhvr>
                                      <p:to>
                                        <a:schemeClr val="bg1"/>
                                      </p:to>
                                    </p:animClr>
                                    <p:animClr clrSpc="rgb" dir="cw">
                                      <p:cBhvr>
                                        <p:cTn id="59" dur="250" autoRev="1" fill="remove"/>
                                        <p:tgtEl>
                                          <p:spTgt spid="3">
                                            <p:txEl>
                                              <p:pRg st="9" end="9"/>
                                            </p:txEl>
                                          </p:spTgt>
                                        </p:tgtEl>
                                        <p:attrNameLst>
                                          <p:attrName>fillcolor</p:attrName>
                                        </p:attrNameLst>
                                      </p:cBhvr>
                                      <p:to>
                                        <a:schemeClr val="bg1"/>
                                      </p:to>
                                    </p:animClr>
                                    <p:set>
                                      <p:cBhvr>
                                        <p:cTn id="60" dur="250" autoRev="1" fill="remove"/>
                                        <p:tgtEl>
                                          <p:spTgt spid="3">
                                            <p:txEl>
                                              <p:pRg st="9" end="9"/>
                                            </p:txEl>
                                          </p:spTgt>
                                        </p:tgtEl>
                                        <p:attrNameLst>
                                          <p:attrName>fill.type</p:attrName>
                                        </p:attrNameLst>
                                      </p:cBhvr>
                                      <p:to>
                                        <p:strVal val="solid"/>
                                      </p:to>
                                    </p:set>
                                    <p:set>
                                      <p:cBhvr>
                                        <p:cTn id="61" dur="250" autoRev="1" fill="remove"/>
                                        <p:tgtEl>
                                          <p:spTgt spid="3">
                                            <p:txEl>
                                              <p:pRg st="9" end="9"/>
                                            </p:txEl>
                                          </p:spTgt>
                                        </p:tgtEl>
                                        <p:attrNameLst>
                                          <p:attrName>fill.on</p:attrName>
                                        </p:attrNameLst>
                                      </p:cBhvr>
                                      <p:to>
                                        <p:strVal val="true"/>
                                      </p:to>
                                    </p:set>
                                  </p:childTnLst>
                                </p:cTn>
                              </p:par>
                              <p:par>
                                <p:cTn id="62" presetID="27" presetClass="emph" presetSubtype="0" fill="remove" nodeType="withEffect">
                                  <p:stCondLst>
                                    <p:cond delay="0"/>
                                  </p:stCondLst>
                                  <p:childTnLst>
                                    <p:animClr clrSpc="rgb" dir="cw">
                                      <p:cBhvr override="childStyle">
                                        <p:cTn id="63" dur="250" autoRev="1" fill="remove"/>
                                        <p:tgtEl>
                                          <p:spTgt spid="3">
                                            <p:txEl>
                                              <p:pRg st="10" end="10"/>
                                            </p:txEl>
                                          </p:spTgt>
                                        </p:tgtEl>
                                        <p:attrNameLst>
                                          <p:attrName>style.color</p:attrName>
                                        </p:attrNameLst>
                                      </p:cBhvr>
                                      <p:to>
                                        <a:schemeClr val="bg1"/>
                                      </p:to>
                                    </p:animClr>
                                    <p:animClr clrSpc="rgb" dir="cw">
                                      <p:cBhvr>
                                        <p:cTn id="64" dur="250" autoRev="1" fill="remove"/>
                                        <p:tgtEl>
                                          <p:spTgt spid="3">
                                            <p:txEl>
                                              <p:pRg st="10" end="10"/>
                                            </p:txEl>
                                          </p:spTgt>
                                        </p:tgtEl>
                                        <p:attrNameLst>
                                          <p:attrName>fillcolor</p:attrName>
                                        </p:attrNameLst>
                                      </p:cBhvr>
                                      <p:to>
                                        <a:schemeClr val="bg1"/>
                                      </p:to>
                                    </p:animClr>
                                    <p:set>
                                      <p:cBhvr>
                                        <p:cTn id="65" dur="250" autoRev="1" fill="remove"/>
                                        <p:tgtEl>
                                          <p:spTgt spid="3">
                                            <p:txEl>
                                              <p:pRg st="10" end="10"/>
                                            </p:txEl>
                                          </p:spTgt>
                                        </p:tgtEl>
                                        <p:attrNameLst>
                                          <p:attrName>fill.type</p:attrName>
                                        </p:attrNameLst>
                                      </p:cBhvr>
                                      <p:to>
                                        <p:strVal val="solid"/>
                                      </p:to>
                                    </p:set>
                                    <p:set>
                                      <p:cBhvr>
                                        <p:cTn id="66" dur="250" autoRev="1" fill="remove"/>
                                        <p:tgtEl>
                                          <p:spTgt spid="3">
                                            <p:txEl>
                                              <p:pRg st="10" end="10"/>
                                            </p:txEl>
                                          </p:spTgt>
                                        </p:tgtEl>
                                        <p:attrNameLst>
                                          <p:attrName>fill.on</p:attrName>
                                        </p:attrNameLst>
                                      </p:cBhvr>
                                      <p:to>
                                        <p:strVal val="true"/>
                                      </p:to>
                                    </p:set>
                                  </p:childTnLst>
                                </p:cTn>
                              </p:par>
                              <p:par>
                                <p:cTn id="67" presetID="27" presetClass="emph" presetSubtype="0" fill="remove" nodeType="withEffect">
                                  <p:stCondLst>
                                    <p:cond delay="0"/>
                                  </p:stCondLst>
                                  <p:childTnLst>
                                    <p:animClr clrSpc="rgb" dir="cw">
                                      <p:cBhvr override="childStyle">
                                        <p:cTn id="68" dur="250" autoRev="1" fill="remove"/>
                                        <p:tgtEl>
                                          <p:spTgt spid="3">
                                            <p:txEl>
                                              <p:pRg st="11" end="11"/>
                                            </p:txEl>
                                          </p:spTgt>
                                        </p:tgtEl>
                                        <p:attrNameLst>
                                          <p:attrName>style.color</p:attrName>
                                        </p:attrNameLst>
                                      </p:cBhvr>
                                      <p:to>
                                        <a:schemeClr val="bg1"/>
                                      </p:to>
                                    </p:animClr>
                                    <p:animClr clrSpc="rgb" dir="cw">
                                      <p:cBhvr>
                                        <p:cTn id="69" dur="250" autoRev="1" fill="remove"/>
                                        <p:tgtEl>
                                          <p:spTgt spid="3">
                                            <p:txEl>
                                              <p:pRg st="11" end="11"/>
                                            </p:txEl>
                                          </p:spTgt>
                                        </p:tgtEl>
                                        <p:attrNameLst>
                                          <p:attrName>fillcolor</p:attrName>
                                        </p:attrNameLst>
                                      </p:cBhvr>
                                      <p:to>
                                        <a:schemeClr val="bg1"/>
                                      </p:to>
                                    </p:animClr>
                                    <p:set>
                                      <p:cBhvr>
                                        <p:cTn id="70" dur="250" autoRev="1" fill="remove"/>
                                        <p:tgtEl>
                                          <p:spTgt spid="3">
                                            <p:txEl>
                                              <p:pRg st="11" end="11"/>
                                            </p:txEl>
                                          </p:spTgt>
                                        </p:tgtEl>
                                        <p:attrNameLst>
                                          <p:attrName>fill.type</p:attrName>
                                        </p:attrNameLst>
                                      </p:cBhvr>
                                      <p:to>
                                        <p:strVal val="solid"/>
                                      </p:to>
                                    </p:set>
                                    <p:set>
                                      <p:cBhvr>
                                        <p:cTn id="71" dur="250" autoRev="1" fill="remove"/>
                                        <p:tgtEl>
                                          <p:spTgt spid="3">
                                            <p:txEl>
                                              <p:pRg st="11" end="1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889844"/>
            <a:ext cx="8534400" cy="4524315"/>
          </a:xfrm>
          <a:prstGeom prst="rect">
            <a:avLst/>
          </a:prstGeom>
        </p:spPr>
        <p:txBody>
          <a:bodyPr wrap="square">
            <a:spAutoFit/>
          </a:bodyPr>
          <a:lstStyle/>
          <a:p>
            <a:pPr fontAlgn="base"/>
            <a:r>
              <a:rPr lang="en-US" sz="2400" dirty="0" smtClean="0"/>
              <a:t>One day </a:t>
            </a:r>
            <a:r>
              <a:rPr lang="en-US" sz="2400" dirty="0"/>
              <a:t>in 1987 I received a letter from Joan Countyman, head of the mathematics department at Germantown Friends School in Philadelphia. She had heard about my interest in the educational movement called “writing across the curriculum.”</a:t>
            </a:r>
          </a:p>
          <a:p>
            <a:pPr fontAlgn="base"/>
            <a:r>
              <a:rPr lang="en-US" sz="2400" dirty="0"/>
              <a:t>“For many years,” she said, “I’ve been asking my students to write about mathematics as they learned it, with predictably wonderful results. Writing frees them of the idea that math is a collection of right answers owned by the teacher —a body of knowledge that she will dispense in chunks and that they have to swallow and digest. That's how most non-mathematicians perceive it. But what makes mathematics really interesting is not the right answer but where it came from and where it leads.”</a:t>
            </a:r>
          </a:p>
        </p:txBody>
      </p:sp>
      <p:sp>
        <p:nvSpPr>
          <p:cNvPr id="7" name="TextBox 6"/>
          <p:cNvSpPr txBox="1"/>
          <p:nvPr/>
        </p:nvSpPr>
        <p:spPr>
          <a:xfrm>
            <a:off x="990600" y="5414159"/>
            <a:ext cx="6407727" cy="1077218"/>
          </a:xfrm>
          <a:prstGeom prst="rect">
            <a:avLst/>
          </a:prstGeom>
          <a:noFill/>
        </p:spPr>
        <p:txBody>
          <a:bodyPr wrap="square" rtlCol="0">
            <a:spAutoFit/>
          </a:bodyPr>
          <a:lstStyle/>
          <a:p>
            <a:r>
              <a:rPr lang="en-US" sz="3200" dirty="0">
                <a:solidFill>
                  <a:srgbClr val="00B050"/>
                </a:solidFill>
              </a:rPr>
              <a:t>William </a:t>
            </a:r>
            <a:r>
              <a:rPr lang="en-US" sz="3200" dirty="0" smtClean="0">
                <a:solidFill>
                  <a:srgbClr val="00B050"/>
                </a:solidFill>
              </a:rPr>
              <a:t>Zinsser in </a:t>
            </a:r>
            <a:r>
              <a:rPr lang="en-US" sz="3200" i="1" dirty="0" smtClean="0">
                <a:solidFill>
                  <a:srgbClr val="00B050"/>
                </a:solidFill>
              </a:rPr>
              <a:t>Writing to Learn (1993)</a:t>
            </a:r>
            <a:endParaRPr lang="en-US" sz="3200" dirty="0"/>
          </a:p>
        </p:txBody>
      </p:sp>
    </p:spTree>
    <p:extLst>
      <p:ext uri="{BB962C8B-B14F-4D97-AF65-F5344CB8AC3E}">
        <p14:creationId xmlns:p14="http://schemas.microsoft.com/office/powerpoint/2010/main" val="37820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94</TotalTime>
  <Words>436</Words>
  <Application>Microsoft Office PowerPoint</Application>
  <PresentationFormat>On-screen Show (4:3)</PresentationFormat>
  <Paragraphs>51</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Tw Cen MT</vt:lpstr>
      <vt:lpstr>Thatch</vt:lpstr>
      <vt:lpstr>Criminal Justice and Writing Literacy: Value and Challenges for “Our” Student Populations</vt:lpstr>
      <vt:lpstr>PowerPoint Presentation</vt:lpstr>
      <vt:lpstr>Diversity: Content to Cognition</vt:lpstr>
      <vt:lpstr>Educators’ Roles &amp; Healthy Practices</vt:lpstr>
      <vt:lpstr>Writing – Universal Content to Transferable Skill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Literacy: Value and Challenges</dc:title>
  <dc:creator>CSUEB User</dc:creator>
  <cp:lastModifiedBy>Abigail Duldulao</cp:lastModifiedBy>
  <cp:revision>11</cp:revision>
  <dcterms:created xsi:type="dcterms:W3CDTF">2016-10-02T07:52:09Z</dcterms:created>
  <dcterms:modified xsi:type="dcterms:W3CDTF">2016-10-05T15:10:02Z</dcterms:modified>
</cp:coreProperties>
</file>