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5" d="100"/>
          <a:sy n="115" d="100"/>
        </p:scale>
        <p:origin x="-89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0322A6-14D9-44E1-8F20-CE84832B8859}"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383416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0322A6-14D9-44E1-8F20-CE84832B8859}"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518773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0322A6-14D9-44E1-8F20-CE84832B8859}"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1898797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0322A6-14D9-44E1-8F20-CE84832B8859}"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80484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322A6-14D9-44E1-8F20-CE84832B8859}"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265836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0322A6-14D9-44E1-8F20-CE84832B8859}"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28537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0322A6-14D9-44E1-8F20-CE84832B8859}" type="datetimeFigureOut">
              <a:rPr lang="en-US" smtClean="0"/>
              <a:t>4/28/2014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18891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0322A6-14D9-44E1-8F20-CE84832B8859}" type="datetimeFigureOut">
              <a:rPr lang="en-US" smtClean="0"/>
              <a:t>4/28/2014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324939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0322A6-14D9-44E1-8F20-CE84832B8859}" type="datetimeFigureOut">
              <a:rPr lang="en-US" smtClean="0"/>
              <a:t>4/28/2014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3307649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0322A6-14D9-44E1-8F20-CE84832B8859}"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383956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0322A6-14D9-44E1-8F20-CE84832B8859}"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FC405-A371-4478-A30B-43FDBBC28A1F}" type="slidenum">
              <a:rPr lang="en-US" smtClean="0"/>
              <a:t>‹#›</a:t>
            </a:fld>
            <a:endParaRPr lang="en-US"/>
          </a:p>
        </p:txBody>
      </p:sp>
    </p:spTree>
    <p:extLst>
      <p:ext uri="{BB962C8B-B14F-4D97-AF65-F5344CB8AC3E}">
        <p14:creationId xmlns:p14="http://schemas.microsoft.com/office/powerpoint/2010/main" val="107969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322A6-14D9-44E1-8F20-CE84832B8859}" type="datetimeFigureOut">
              <a:rPr lang="en-US" smtClean="0"/>
              <a:t>4/28/2014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FC405-A371-4478-A30B-43FDBBC28A1F}" type="slidenum">
              <a:rPr lang="en-US" smtClean="0"/>
              <a:t>‹#›</a:t>
            </a:fld>
            <a:endParaRPr lang="en-US"/>
          </a:p>
        </p:txBody>
      </p:sp>
    </p:spTree>
    <p:extLst>
      <p:ext uri="{BB962C8B-B14F-4D97-AF65-F5344CB8AC3E}">
        <p14:creationId xmlns:p14="http://schemas.microsoft.com/office/powerpoint/2010/main" val="3640407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20.csueastbay.edu/ecat/general-info/bacc-degree-info.html#transfer-requiremen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sueastbay.edu/ws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LMC Students @ CSUEB</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8066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2011362"/>
          </a:xfrm>
        </p:spPr>
        <p:txBody>
          <a:bodyPr>
            <a:normAutofit fontScale="90000"/>
          </a:bodyPr>
          <a:lstStyle/>
          <a:p>
            <a:r>
              <a:rPr lang="en-US" dirty="0" smtClean="0"/>
              <a:t>What could LMC do to ensure our students have greater success at CSU East Bay? </a:t>
            </a:r>
            <a:endParaRPr lang="en-US" dirty="0"/>
          </a:p>
        </p:txBody>
      </p:sp>
      <p:sp>
        <p:nvSpPr>
          <p:cNvPr id="3" name="Content Placeholder 2"/>
          <p:cNvSpPr>
            <a:spLocks noGrp="1"/>
          </p:cNvSpPr>
          <p:nvPr>
            <p:ph idx="1"/>
          </p:nvPr>
        </p:nvSpPr>
        <p:spPr>
          <a:xfrm>
            <a:off x="533400" y="2362200"/>
            <a:ext cx="8153400" cy="3763963"/>
          </a:xfrm>
        </p:spPr>
        <p:txBody>
          <a:bodyPr/>
          <a:lstStyle/>
          <a:p>
            <a:r>
              <a:rPr lang="en-US" dirty="0" smtClean="0"/>
              <a:t>(My opinion) Ensure students have experience writing, preferably within their intended majors.</a:t>
            </a:r>
            <a:endParaRPr lang="en-US" dirty="0"/>
          </a:p>
        </p:txBody>
      </p:sp>
    </p:spTree>
    <p:extLst>
      <p:ext uri="{BB962C8B-B14F-4D97-AF65-F5344CB8AC3E}">
        <p14:creationId xmlns:p14="http://schemas.microsoft.com/office/powerpoint/2010/main" val="134908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dirty="0" smtClean="0"/>
              <a:t>How are our African American and Latino American male students performing at your campus?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54770411"/>
              </p:ext>
            </p:extLst>
          </p:nvPr>
        </p:nvGraphicFramePr>
        <p:xfrm>
          <a:off x="457200" y="2362200"/>
          <a:ext cx="8229600" cy="42976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609600">
                <a:tc>
                  <a:txBody>
                    <a:bodyPr/>
                    <a:lstStyle/>
                    <a:p>
                      <a:endParaRPr lang="en-US" dirty="0"/>
                    </a:p>
                  </a:txBody>
                  <a:tcPr/>
                </a:tc>
                <a:tc>
                  <a:txBody>
                    <a:bodyPr/>
                    <a:lstStyle/>
                    <a:p>
                      <a:r>
                        <a:rPr lang="en-US" dirty="0" smtClean="0"/>
                        <a:t>African</a:t>
                      </a:r>
                      <a:r>
                        <a:rPr lang="en-US" baseline="0" dirty="0" smtClean="0"/>
                        <a:t> American</a:t>
                      </a:r>
                      <a:endParaRPr lang="en-US" dirty="0"/>
                    </a:p>
                  </a:txBody>
                  <a:tcPr/>
                </a:tc>
                <a:tc>
                  <a:txBody>
                    <a:bodyPr/>
                    <a:lstStyle/>
                    <a:p>
                      <a:r>
                        <a:rPr lang="en-US" dirty="0" smtClean="0"/>
                        <a:t>Latino/a</a:t>
                      </a:r>
                      <a:endParaRPr lang="en-US" dirty="0"/>
                    </a:p>
                  </a:txBody>
                  <a:tcPr/>
                </a:tc>
                <a:tc>
                  <a:txBody>
                    <a:bodyPr/>
                    <a:lstStyle/>
                    <a:p>
                      <a:r>
                        <a:rPr lang="en-US" dirty="0" smtClean="0"/>
                        <a:t>LMC Overall</a:t>
                      </a:r>
                      <a:endParaRPr lang="en-US" dirty="0"/>
                    </a:p>
                  </a:txBody>
                  <a:tcPr/>
                </a:tc>
                <a:tc>
                  <a:txBody>
                    <a:bodyPr/>
                    <a:lstStyle/>
                    <a:p>
                      <a:r>
                        <a:rPr lang="en-US" dirty="0" smtClean="0"/>
                        <a:t>University-wide</a:t>
                      </a:r>
                      <a:endParaRPr lang="en-US" dirty="0"/>
                    </a:p>
                  </a:txBody>
                  <a:tcPr/>
                </a:tc>
              </a:tr>
              <a:tr h="609600">
                <a:tc>
                  <a:txBody>
                    <a:bodyPr/>
                    <a:lstStyle/>
                    <a:p>
                      <a:r>
                        <a:rPr lang="en-US" dirty="0" smtClean="0"/>
                        <a:t>Fall, 2008</a:t>
                      </a:r>
                      <a:endParaRPr lang="en-US" dirty="0"/>
                    </a:p>
                  </a:txBody>
                  <a:tcPr/>
                </a:tc>
                <a:tc>
                  <a:txBody>
                    <a:bodyPr/>
                    <a:lstStyle/>
                    <a:p>
                      <a:r>
                        <a:rPr lang="en-US" dirty="0" smtClean="0"/>
                        <a:t>3.00</a:t>
                      </a:r>
                      <a:endParaRPr lang="en-US" dirty="0"/>
                    </a:p>
                  </a:txBody>
                  <a:tcPr/>
                </a:tc>
                <a:tc>
                  <a:txBody>
                    <a:bodyPr/>
                    <a:lstStyle/>
                    <a:p>
                      <a:r>
                        <a:rPr lang="en-US" dirty="0" smtClean="0"/>
                        <a:t>2.89</a:t>
                      </a:r>
                      <a:endParaRPr lang="en-US" dirty="0"/>
                    </a:p>
                  </a:txBody>
                  <a:tcPr/>
                </a:tc>
                <a:tc>
                  <a:txBody>
                    <a:bodyPr/>
                    <a:lstStyle/>
                    <a:p>
                      <a:r>
                        <a:rPr lang="en-US" dirty="0" smtClean="0"/>
                        <a:t>3.06</a:t>
                      </a:r>
                      <a:endParaRPr lang="en-US" dirty="0"/>
                    </a:p>
                  </a:txBody>
                  <a:tcPr/>
                </a:tc>
                <a:tc>
                  <a:txBody>
                    <a:bodyPr/>
                    <a:lstStyle/>
                    <a:p>
                      <a:endParaRPr lang="en-US" dirty="0"/>
                    </a:p>
                  </a:txBody>
                  <a:tcPr/>
                </a:tc>
              </a:tr>
              <a:tr h="609600">
                <a:tc>
                  <a:txBody>
                    <a:bodyPr/>
                    <a:lstStyle/>
                    <a:p>
                      <a:r>
                        <a:rPr lang="en-US" dirty="0" smtClean="0"/>
                        <a:t>Fall, 2009</a:t>
                      </a:r>
                      <a:endParaRPr lang="en-US" dirty="0"/>
                    </a:p>
                  </a:txBody>
                  <a:tcPr/>
                </a:tc>
                <a:tc>
                  <a:txBody>
                    <a:bodyPr/>
                    <a:lstStyle/>
                    <a:p>
                      <a:r>
                        <a:rPr lang="en-US" dirty="0" smtClean="0"/>
                        <a:t>2.91</a:t>
                      </a:r>
                      <a:endParaRPr lang="en-US" dirty="0"/>
                    </a:p>
                  </a:txBody>
                  <a:tcPr/>
                </a:tc>
                <a:tc>
                  <a:txBody>
                    <a:bodyPr/>
                    <a:lstStyle/>
                    <a:p>
                      <a:r>
                        <a:rPr lang="en-US" dirty="0" smtClean="0"/>
                        <a:t>2.93</a:t>
                      </a:r>
                      <a:endParaRPr lang="en-US" dirty="0"/>
                    </a:p>
                  </a:txBody>
                  <a:tcPr/>
                </a:tc>
                <a:tc>
                  <a:txBody>
                    <a:bodyPr/>
                    <a:lstStyle/>
                    <a:p>
                      <a:r>
                        <a:rPr lang="en-US" dirty="0" smtClean="0"/>
                        <a:t>3.05</a:t>
                      </a:r>
                      <a:endParaRPr lang="en-US" dirty="0"/>
                    </a:p>
                  </a:txBody>
                  <a:tcPr/>
                </a:tc>
                <a:tc>
                  <a:txBody>
                    <a:bodyPr/>
                    <a:lstStyle/>
                    <a:p>
                      <a:r>
                        <a:rPr lang="en-US" dirty="0" smtClean="0"/>
                        <a:t>2.90</a:t>
                      </a:r>
                      <a:endParaRPr lang="en-US" dirty="0"/>
                    </a:p>
                  </a:txBody>
                  <a:tcPr/>
                </a:tc>
              </a:tr>
              <a:tr h="609600">
                <a:tc>
                  <a:txBody>
                    <a:bodyPr/>
                    <a:lstStyle/>
                    <a:p>
                      <a:r>
                        <a:rPr lang="en-US" dirty="0" smtClean="0"/>
                        <a:t>Fall, 2010</a:t>
                      </a:r>
                      <a:endParaRPr lang="en-US" dirty="0"/>
                    </a:p>
                  </a:txBody>
                  <a:tcPr/>
                </a:tc>
                <a:tc>
                  <a:txBody>
                    <a:bodyPr/>
                    <a:lstStyle/>
                    <a:p>
                      <a:r>
                        <a:rPr lang="en-US" dirty="0" smtClean="0"/>
                        <a:t>2.97</a:t>
                      </a:r>
                      <a:endParaRPr lang="en-US" dirty="0"/>
                    </a:p>
                  </a:txBody>
                  <a:tcPr/>
                </a:tc>
                <a:tc>
                  <a:txBody>
                    <a:bodyPr/>
                    <a:lstStyle/>
                    <a:p>
                      <a:r>
                        <a:rPr lang="en-US" dirty="0" smtClean="0"/>
                        <a:t>3.01</a:t>
                      </a:r>
                      <a:endParaRPr lang="en-US" dirty="0"/>
                    </a:p>
                  </a:txBody>
                  <a:tcPr/>
                </a:tc>
                <a:tc>
                  <a:txBody>
                    <a:bodyPr/>
                    <a:lstStyle/>
                    <a:p>
                      <a:r>
                        <a:rPr lang="en-US" dirty="0" smtClean="0"/>
                        <a:t>3.11</a:t>
                      </a:r>
                      <a:endParaRPr lang="en-US" dirty="0"/>
                    </a:p>
                  </a:txBody>
                  <a:tcPr/>
                </a:tc>
                <a:tc>
                  <a:txBody>
                    <a:bodyPr/>
                    <a:lstStyle/>
                    <a:p>
                      <a:r>
                        <a:rPr lang="en-US" dirty="0" smtClean="0"/>
                        <a:t>2.92</a:t>
                      </a:r>
                      <a:endParaRPr lang="en-US" dirty="0"/>
                    </a:p>
                  </a:txBody>
                  <a:tcPr/>
                </a:tc>
              </a:tr>
              <a:tr h="609600">
                <a:tc>
                  <a:txBody>
                    <a:bodyPr/>
                    <a:lstStyle/>
                    <a:p>
                      <a:r>
                        <a:rPr lang="en-US" dirty="0" smtClean="0"/>
                        <a:t>Fall, 2011</a:t>
                      </a:r>
                      <a:endParaRPr lang="en-US" dirty="0"/>
                    </a:p>
                  </a:txBody>
                  <a:tcPr/>
                </a:tc>
                <a:tc>
                  <a:txBody>
                    <a:bodyPr/>
                    <a:lstStyle/>
                    <a:p>
                      <a:r>
                        <a:rPr lang="en-US" dirty="0" smtClean="0"/>
                        <a:t>3.14</a:t>
                      </a:r>
                      <a:endParaRPr lang="en-US" dirty="0"/>
                    </a:p>
                  </a:txBody>
                  <a:tcPr/>
                </a:tc>
                <a:tc>
                  <a:txBody>
                    <a:bodyPr/>
                    <a:lstStyle/>
                    <a:p>
                      <a:r>
                        <a:rPr lang="en-US" dirty="0" smtClean="0"/>
                        <a:t>3.04</a:t>
                      </a:r>
                      <a:endParaRPr lang="en-US" dirty="0"/>
                    </a:p>
                  </a:txBody>
                  <a:tcPr/>
                </a:tc>
                <a:tc>
                  <a:txBody>
                    <a:bodyPr/>
                    <a:lstStyle/>
                    <a:p>
                      <a:r>
                        <a:rPr lang="en-US" dirty="0" smtClean="0"/>
                        <a:t>3.14</a:t>
                      </a:r>
                      <a:endParaRPr lang="en-US" dirty="0"/>
                    </a:p>
                  </a:txBody>
                  <a:tcPr/>
                </a:tc>
                <a:tc>
                  <a:txBody>
                    <a:bodyPr/>
                    <a:lstStyle/>
                    <a:p>
                      <a:r>
                        <a:rPr lang="en-US" dirty="0" smtClean="0"/>
                        <a:t>2.93</a:t>
                      </a:r>
                      <a:endParaRPr lang="en-US" dirty="0"/>
                    </a:p>
                  </a:txBody>
                  <a:tcPr/>
                </a:tc>
              </a:tr>
              <a:tr h="609600">
                <a:tc>
                  <a:txBody>
                    <a:bodyPr/>
                    <a:lstStyle/>
                    <a:p>
                      <a:r>
                        <a:rPr lang="en-US" dirty="0" smtClean="0"/>
                        <a:t>Fall, 2012</a:t>
                      </a:r>
                      <a:endParaRPr lang="en-US" dirty="0"/>
                    </a:p>
                  </a:txBody>
                  <a:tcPr/>
                </a:tc>
                <a:tc>
                  <a:txBody>
                    <a:bodyPr/>
                    <a:lstStyle/>
                    <a:p>
                      <a:r>
                        <a:rPr lang="en-US" dirty="0" smtClean="0"/>
                        <a:t>3.01</a:t>
                      </a:r>
                      <a:endParaRPr lang="en-US" dirty="0"/>
                    </a:p>
                  </a:txBody>
                  <a:tcPr/>
                </a:tc>
                <a:tc>
                  <a:txBody>
                    <a:bodyPr/>
                    <a:lstStyle/>
                    <a:p>
                      <a:r>
                        <a:rPr lang="en-US" dirty="0" smtClean="0"/>
                        <a:t>2.99</a:t>
                      </a:r>
                      <a:endParaRPr lang="en-US" dirty="0"/>
                    </a:p>
                  </a:txBody>
                  <a:tcPr/>
                </a:tc>
                <a:tc>
                  <a:txBody>
                    <a:bodyPr/>
                    <a:lstStyle/>
                    <a:p>
                      <a:r>
                        <a:rPr lang="en-US" dirty="0" smtClean="0"/>
                        <a:t>3.08</a:t>
                      </a:r>
                      <a:endParaRPr lang="en-US" dirty="0"/>
                    </a:p>
                  </a:txBody>
                  <a:tcPr/>
                </a:tc>
                <a:tc>
                  <a:txBody>
                    <a:bodyPr/>
                    <a:lstStyle/>
                    <a:p>
                      <a:r>
                        <a:rPr lang="en-US" dirty="0" smtClean="0"/>
                        <a:t>2.93</a:t>
                      </a:r>
                      <a:endParaRPr lang="en-US" dirty="0"/>
                    </a:p>
                  </a:txBody>
                  <a:tcPr/>
                </a:tc>
              </a:tr>
              <a:tr h="609600">
                <a:tc>
                  <a:txBody>
                    <a:bodyPr/>
                    <a:lstStyle/>
                    <a:p>
                      <a:r>
                        <a:rPr lang="en-US" dirty="0" smtClean="0"/>
                        <a:t>Fall, 2013</a:t>
                      </a:r>
                      <a:endParaRPr lang="en-US" dirty="0"/>
                    </a:p>
                  </a:txBody>
                  <a:tcPr/>
                </a:tc>
                <a:tc>
                  <a:txBody>
                    <a:bodyPr/>
                    <a:lstStyle/>
                    <a:p>
                      <a:r>
                        <a:rPr lang="en-US" dirty="0" smtClean="0"/>
                        <a:t>2.95</a:t>
                      </a:r>
                      <a:endParaRPr lang="en-US" dirty="0"/>
                    </a:p>
                  </a:txBody>
                  <a:tcPr/>
                </a:tc>
                <a:tc>
                  <a:txBody>
                    <a:bodyPr/>
                    <a:lstStyle/>
                    <a:p>
                      <a:r>
                        <a:rPr lang="en-US" dirty="0" smtClean="0"/>
                        <a:t>3.09</a:t>
                      </a:r>
                      <a:endParaRPr lang="en-US" dirty="0"/>
                    </a:p>
                  </a:txBody>
                  <a:tcPr/>
                </a:tc>
                <a:tc>
                  <a:txBody>
                    <a:bodyPr/>
                    <a:lstStyle/>
                    <a:p>
                      <a:r>
                        <a:rPr lang="en-US" dirty="0" smtClean="0"/>
                        <a:t>3.09</a:t>
                      </a:r>
                      <a:endParaRPr lang="en-US" dirty="0"/>
                    </a:p>
                  </a:txBody>
                  <a:tcPr/>
                </a:tc>
                <a:tc>
                  <a:txBody>
                    <a:bodyPr/>
                    <a:lstStyle/>
                    <a:p>
                      <a:r>
                        <a:rPr lang="en-US" dirty="0" smtClean="0"/>
                        <a:t>2.94</a:t>
                      </a:r>
                      <a:endParaRPr lang="en-US" dirty="0"/>
                    </a:p>
                  </a:txBody>
                  <a:tcPr/>
                </a:tc>
              </a:tr>
            </a:tbl>
          </a:graphicData>
        </a:graphic>
      </p:graphicFrame>
    </p:spTree>
    <p:extLst>
      <p:ext uri="{BB962C8B-B14F-4D97-AF65-F5344CB8AC3E}">
        <p14:creationId xmlns:p14="http://schemas.microsoft.com/office/powerpoint/2010/main" val="3297039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r>
              <a:rPr lang="en-US" dirty="0" smtClean="0"/>
              <a:t>Does our AAT Degree adequately prepare students to be successful in their major? </a:t>
            </a:r>
            <a:endParaRPr lang="en-US" dirty="0"/>
          </a:p>
        </p:txBody>
      </p:sp>
      <p:sp>
        <p:nvSpPr>
          <p:cNvPr id="3" name="Content Placeholder 2"/>
          <p:cNvSpPr>
            <a:spLocks noGrp="1"/>
          </p:cNvSpPr>
          <p:nvPr>
            <p:ph idx="1"/>
          </p:nvPr>
        </p:nvSpPr>
        <p:spPr>
          <a:xfrm>
            <a:off x="533400" y="2286000"/>
            <a:ext cx="8153400" cy="3840163"/>
          </a:xfrm>
        </p:spPr>
        <p:txBody>
          <a:bodyPr/>
          <a:lstStyle/>
          <a:p>
            <a:endParaRPr lang="en-US" dirty="0"/>
          </a:p>
        </p:txBody>
      </p:sp>
    </p:spTree>
    <p:extLst>
      <p:ext uri="{BB962C8B-B14F-4D97-AF65-F5344CB8AC3E}">
        <p14:creationId xmlns:p14="http://schemas.microsoft.com/office/powerpoint/2010/main" val="1053778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a:bodyPr>
          <a:lstStyle/>
          <a:p>
            <a:r>
              <a:rPr lang="en-US" dirty="0" smtClean="0"/>
              <a:t>What are some of your Senate's concerns as they relates to the AAT degrees</a:t>
            </a:r>
            <a:endParaRPr lang="en-US" dirty="0"/>
          </a:p>
        </p:txBody>
      </p:sp>
      <p:sp>
        <p:nvSpPr>
          <p:cNvPr id="3" name="Content Placeholder 2"/>
          <p:cNvSpPr>
            <a:spLocks noGrp="1"/>
          </p:cNvSpPr>
          <p:nvPr>
            <p:ph idx="1"/>
          </p:nvPr>
        </p:nvSpPr>
        <p:spPr>
          <a:xfrm>
            <a:off x="457200" y="2819400"/>
            <a:ext cx="8229600" cy="3306763"/>
          </a:xfrm>
        </p:spPr>
        <p:txBody>
          <a:bodyPr/>
          <a:lstStyle/>
          <a:p>
            <a:r>
              <a:rPr lang="en-US" dirty="0" smtClean="0"/>
              <a:t>Faculty control over curriculum.</a:t>
            </a:r>
          </a:p>
          <a:p>
            <a:pPr lvl="1"/>
            <a:r>
              <a:rPr lang="en-US" dirty="0" smtClean="0"/>
              <a:t>Are the CCC courses the same as CSUEB’s?</a:t>
            </a:r>
          </a:p>
          <a:p>
            <a:pPr lvl="1"/>
            <a:r>
              <a:rPr lang="en-US" dirty="0" smtClean="0"/>
              <a:t>Cannot require more than 78 upper division (quarter) units in the major</a:t>
            </a:r>
          </a:p>
          <a:p>
            <a:r>
              <a:rPr lang="en-US" dirty="0" smtClean="0"/>
              <a:t>Alignment of degree program goals/outcomes</a:t>
            </a:r>
          </a:p>
        </p:txBody>
      </p:sp>
    </p:spTree>
    <p:extLst>
      <p:ext uri="{BB962C8B-B14F-4D97-AF65-F5344CB8AC3E}">
        <p14:creationId xmlns:p14="http://schemas.microsoft.com/office/powerpoint/2010/main" val="1792357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3687762"/>
          </a:xfrm>
        </p:spPr>
        <p:txBody>
          <a:bodyPr>
            <a:normAutofit fontScale="90000"/>
          </a:bodyPr>
          <a:lstStyle/>
          <a:p>
            <a:r>
              <a:rPr lang="en-US" dirty="0" smtClean="0"/>
              <a:t>What sort of additional partnerships could be created between LMC and CSU to improve the success </a:t>
            </a:r>
            <a:br>
              <a:rPr lang="en-US" dirty="0" smtClean="0"/>
            </a:br>
            <a:r>
              <a:rPr lang="en-US" dirty="0" smtClean="0"/>
              <a:t>of our African American and Latino Male Students? </a:t>
            </a:r>
            <a:endParaRPr lang="en-US" dirty="0"/>
          </a:p>
        </p:txBody>
      </p:sp>
      <p:sp>
        <p:nvSpPr>
          <p:cNvPr id="3" name="Content Placeholder 2"/>
          <p:cNvSpPr>
            <a:spLocks noGrp="1"/>
          </p:cNvSpPr>
          <p:nvPr>
            <p:ph idx="1"/>
          </p:nvPr>
        </p:nvSpPr>
        <p:spPr>
          <a:xfrm>
            <a:off x="457200" y="3657600"/>
            <a:ext cx="8229600" cy="2468563"/>
          </a:xfrm>
        </p:spPr>
        <p:txBody>
          <a:bodyPr/>
          <a:lstStyle/>
          <a:p>
            <a:r>
              <a:rPr lang="en-US" dirty="0" smtClean="0"/>
              <a:t>CSUEB wants to improve the success of all our students.  President </a:t>
            </a:r>
            <a:r>
              <a:rPr lang="en-US" dirty="0" err="1" smtClean="0"/>
              <a:t>Morishita</a:t>
            </a:r>
            <a:r>
              <a:rPr lang="en-US" dirty="0" smtClean="0"/>
              <a:t> set an ambitious goal of improving graduation rates across the board</a:t>
            </a:r>
            <a:endParaRPr lang="en-US" dirty="0"/>
          </a:p>
        </p:txBody>
      </p:sp>
    </p:spTree>
    <p:extLst>
      <p:ext uri="{BB962C8B-B14F-4D97-AF65-F5344CB8AC3E}">
        <p14:creationId xmlns:p14="http://schemas.microsoft.com/office/powerpoint/2010/main" val="1833984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fontScale="90000"/>
          </a:bodyPr>
          <a:lstStyle/>
          <a:p>
            <a:r>
              <a:rPr lang="en-US" dirty="0" smtClean="0"/>
              <a:t>What sort of additional partnerships could be created between LMC and CSU to improve the success </a:t>
            </a:r>
            <a:br>
              <a:rPr lang="en-US" dirty="0" smtClean="0"/>
            </a:br>
            <a:r>
              <a:rPr lang="en-US" dirty="0" smtClean="0"/>
              <a:t>of our African American and Latino Male Students? </a:t>
            </a:r>
            <a:endParaRPr lang="en-US" dirty="0"/>
          </a:p>
        </p:txBody>
      </p:sp>
      <p:sp>
        <p:nvSpPr>
          <p:cNvPr id="3" name="Content Placeholder 2"/>
          <p:cNvSpPr>
            <a:spLocks noGrp="1"/>
          </p:cNvSpPr>
          <p:nvPr>
            <p:ph idx="1"/>
          </p:nvPr>
        </p:nvSpPr>
        <p:spPr>
          <a:xfrm>
            <a:off x="609600" y="3581400"/>
            <a:ext cx="8077200" cy="2544763"/>
          </a:xfrm>
        </p:spPr>
        <p:txBody>
          <a:bodyPr>
            <a:normAutofit/>
          </a:bodyPr>
          <a:lstStyle/>
          <a:p>
            <a:r>
              <a:rPr lang="en-US" dirty="0" smtClean="0"/>
              <a:t>Faculty members have cited low graduation rates, particularly for African American males, as a call to action.  </a:t>
            </a:r>
          </a:p>
        </p:txBody>
      </p:sp>
    </p:spTree>
    <p:extLst>
      <p:ext uri="{BB962C8B-B14F-4D97-AF65-F5344CB8AC3E}">
        <p14:creationId xmlns:p14="http://schemas.microsoft.com/office/powerpoint/2010/main" val="3839556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sort of additional partnerships could be created…?</a:t>
            </a:r>
            <a:endParaRPr lang="en-US" dirty="0"/>
          </a:p>
        </p:txBody>
      </p:sp>
      <p:sp>
        <p:nvSpPr>
          <p:cNvPr id="3" name="Content Placeholder 2"/>
          <p:cNvSpPr>
            <a:spLocks noGrp="1"/>
          </p:cNvSpPr>
          <p:nvPr>
            <p:ph idx="1"/>
          </p:nvPr>
        </p:nvSpPr>
        <p:spPr/>
        <p:txBody>
          <a:bodyPr>
            <a:normAutofit/>
          </a:bodyPr>
          <a:lstStyle/>
          <a:p>
            <a:r>
              <a:rPr lang="en-US" dirty="0" smtClean="0"/>
              <a:t>I sit on the Student Retention and Graduation Subcommittee and we have identified the University Writing Skills Requirement as the main hurdle to graduation (hence, my earlier recommendation to include substantial writing)</a:t>
            </a:r>
          </a:p>
          <a:p>
            <a:r>
              <a:rPr lang="en-US" dirty="0" smtClean="0"/>
              <a:t>Could advising be aligned?  </a:t>
            </a:r>
          </a:p>
        </p:txBody>
      </p:sp>
    </p:spTree>
    <p:extLst>
      <p:ext uri="{BB962C8B-B14F-4D97-AF65-F5344CB8AC3E}">
        <p14:creationId xmlns:p14="http://schemas.microsoft.com/office/powerpoint/2010/main" val="233035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sort of additional partnerships could be created…?</a:t>
            </a:r>
            <a:endParaRPr lang="en-US" dirty="0"/>
          </a:p>
        </p:txBody>
      </p:sp>
      <p:sp>
        <p:nvSpPr>
          <p:cNvPr id="3" name="Content Placeholder 2"/>
          <p:cNvSpPr>
            <a:spLocks noGrp="1"/>
          </p:cNvSpPr>
          <p:nvPr>
            <p:ph idx="1"/>
          </p:nvPr>
        </p:nvSpPr>
        <p:spPr/>
        <p:txBody>
          <a:bodyPr/>
          <a:lstStyle/>
          <a:p>
            <a:r>
              <a:rPr lang="en-US" dirty="0" smtClean="0"/>
              <a:t>Are students, particularly Latino/a, aware of GANAS? http://www20.csueastbay.edu/class/ganas/</a:t>
            </a:r>
          </a:p>
          <a:p>
            <a:endParaRPr lang="en-US" dirty="0"/>
          </a:p>
        </p:txBody>
      </p:sp>
    </p:spTree>
    <p:extLst>
      <p:ext uri="{BB962C8B-B14F-4D97-AF65-F5344CB8AC3E}">
        <p14:creationId xmlns:p14="http://schemas.microsoft.com/office/powerpoint/2010/main" val="6563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students from LMC, attend CSU East Bay on average, per year? </a:t>
            </a:r>
            <a:endParaRPr lang="en-US" dirty="0"/>
          </a:p>
        </p:txBody>
      </p:sp>
      <p:sp>
        <p:nvSpPr>
          <p:cNvPr id="3" name="Content Placeholder 2"/>
          <p:cNvSpPr>
            <a:spLocks noGrp="1"/>
          </p:cNvSpPr>
          <p:nvPr>
            <p:ph idx="1"/>
          </p:nvPr>
        </p:nvSpPr>
        <p:spPr/>
        <p:txBody>
          <a:bodyPr>
            <a:normAutofit/>
          </a:bodyPr>
          <a:lstStyle/>
          <a:p>
            <a:r>
              <a:rPr lang="en-US" sz="4000" dirty="0" smtClean="0"/>
              <a:t>Fall, 2008:  244 (84 new)</a:t>
            </a:r>
          </a:p>
          <a:p>
            <a:r>
              <a:rPr lang="en-US" sz="4000" dirty="0" smtClean="0"/>
              <a:t>Fall, 2009:  260  (69 new)</a:t>
            </a:r>
          </a:p>
          <a:p>
            <a:r>
              <a:rPr lang="en-US" sz="4000" dirty="0" smtClean="0"/>
              <a:t>Fall, 2010:  202 (53 new)</a:t>
            </a:r>
          </a:p>
          <a:p>
            <a:r>
              <a:rPr lang="en-US" sz="4000" dirty="0" smtClean="0"/>
              <a:t>Fall, 2011:  238 (80 new)</a:t>
            </a:r>
          </a:p>
          <a:p>
            <a:r>
              <a:rPr lang="en-US" sz="4000" dirty="0" smtClean="0"/>
              <a:t>Fall, 2012:  268 (72 new)</a:t>
            </a:r>
          </a:p>
          <a:p>
            <a:r>
              <a:rPr lang="en-US" sz="4000" dirty="0" smtClean="0"/>
              <a:t>Fall, 2013:  309 (111 new)</a:t>
            </a:r>
            <a:endParaRPr lang="en-US" sz="4000" dirty="0"/>
          </a:p>
        </p:txBody>
      </p:sp>
    </p:spTree>
    <p:extLst>
      <p:ext uri="{BB962C8B-B14F-4D97-AF65-F5344CB8AC3E}">
        <p14:creationId xmlns:p14="http://schemas.microsoft.com/office/powerpoint/2010/main" val="1986827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academic areas that the students are majoring in?</a:t>
            </a:r>
            <a:endParaRPr lang="en-US" dirty="0"/>
          </a:p>
        </p:txBody>
      </p:sp>
      <p:sp>
        <p:nvSpPr>
          <p:cNvPr id="3" name="Content Placeholder 2"/>
          <p:cNvSpPr>
            <a:spLocks noGrp="1"/>
          </p:cNvSpPr>
          <p:nvPr>
            <p:ph idx="1"/>
          </p:nvPr>
        </p:nvSpPr>
        <p:spPr/>
        <p:txBody>
          <a:bodyPr/>
          <a:lstStyle/>
          <a:p>
            <a:r>
              <a:rPr lang="en-US" dirty="0" smtClean="0"/>
              <a:t>Currently largest:  Health Sciences (52), up from 9 five years ago</a:t>
            </a:r>
          </a:p>
          <a:p>
            <a:r>
              <a:rPr lang="en-US" dirty="0" smtClean="0"/>
              <a:t>Second largest:  Business Administration (38), down from 50-60.</a:t>
            </a:r>
          </a:p>
          <a:p>
            <a:r>
              <a:rPr lang="en-US" dirty="0" smtClean="0"/>
              <a:t>Other popular majors:  Psychology (28), Nursing (26), Pre-Nursing (21), Sociology (19), Criminal Justice (17), Liberal Studies (17), and Kinesiology (16).</a:t>
            </a:r>
            <a:endParaRPr lang="en-US" dirty="0"/>
          </a:p>
        </p:txBody>
      </p:sp>
    </p:spTree>
    <p:extLst>
      <p:ext uri="{BB962C8B-B14F-4D97-AF65-F5344CB8AC3E}">
        <p14:creationId xmlns:p14="http://schemas.microsoft.com/office/powerpoint/2010/main" val="325235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Once the student are at CSU East Bay, are additional GE courses required?</a:t>
            </a:r>
            <a:endParaRPr lang="en-US" dirty="0"/>
          </a:p>
        </p:txBody>
      </p:sp>
      <p:sp>
        <p:nvSpPr>
          <p:cNvPr id="3" name="Content Placeholder 2"/>
          <p:cNvSpPr>
            <a:spLocks noGrp="1"/>
          </p:cNvSpPr>
          <p:nvPr>
            <p:ph idx="1"/>
          </p:nvPr>
        </p:nvSpPr>
        <p:spPr/>
        <p:txBody>
          <a:bodyPr/>
          <a:lstStyle/>
          <a:p>
            <a:r>
              <a:rPr lang="en-US" dirty="0" smtClean="0"/>
              <a:t>Yes.  Students must take 3 upper division GE courses </a:t>
            </a:r>
          </a:p>
          <a:p>
            <a:pPr lvl="1"/>
            <a:r>
              <a:rPr lang="en-US" dirty="0" smtClean="0"/>
              <a:t>Humanities C4</a:t>
            </a:r>
          </a:p>
          <a:p>
            <a:pPr lvl="1"/>
            <a:r>
              <a:rPr lang="en-US" dirty="0" smtClean="0"/>
              <a:t>Social Sciences D4</a:t>
            </a:r>
          </a:p>
          <a:p>
            <a:pPr lvl="1"/>
            <a:r>
              <a:rPr lang="en-US" dirty="0" smtClean="0"/>
              <a:t>Science B6</a:t>
            </a:r>
          </a:p>
          <a:p>
            <a:pPr marL="457200" lvl="1" indent="0">
              <a:buNone/>
            </a:pPr>
            <a:endParaRPr lang="en-US" dirty="0"/>
          </a:p>
          <a:p>
            <a:pPr marL="457200" lvl="1" indent="0">
              <a:buNone/>
            </a:pPr>
            <a:r>
              <a:rPr lang="en-US" dirty="0" smtClean="0"/>
              <a:t>(see </a:t>
            </a:r>
            <a:r>
              <a:rPr lang="en-US" dirty="0" smtClean="0">
                <a:hlinkClick r:id="rId2"/>
              </a:rPr>
              <a:t>http://www20.csueastbay.edu/ecat/general-info/bacc-degree-info.html#transfer-requirements</a:t>
            </a:r>
            <a:r>
              <a:rPr lang="en-US" dirty="0" smtClean="0"/>
              <a:t>)</a:t>
            </a:r>
          </a:p>
        </p:txBody>
      </p:sp>
    </p:spTree>
    <p:extLst>
      <p:ext uri="{BB962C8B-B14F-4D97-AF65-F5344CB8AC3E}">
        <p14:creationId xmlns:p14="http://schemas.microsoft.com/office/powerpoint/2010/main" val="3885438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Once the student are at CSU East Bay, are additional GE courses required?</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additional (non-GE) courses outside the major that may be required of students:</a:t>
            </a:r>
          </a:p>
          <a:p>
            <a:pPr lvl="1"/>
            <a:r>
              <a:rPr lang="en-US" dirty="0" smtClean="0"/>
              <a:t>“Code Classes” (Community Colleges offer courses that may completely satisfy this requirement)</a:t>
            </a:r>
          </a:p>
          <a:p>
            <a:pPr lvl="1"/>
            <a:r>
              <a:rPr lang="en-US" dirty="0" smtClean="0"/>
              <a:t>University Writing Skills Requirement cannot be satisfied from courses at Community Colleges (see </a:t>
            </a:r>
            <a:r>
              <a:rPr lang="en-US" dirty="0" smtClean="0">
                <a:hlinkClick r:id="rId2"/>
              </a:rPr>
              <a:t>http://www.csueastbay.edu/wst</a:t>
            </a:r>
            <a:r>
              <a:rPr lang="en-US" dirty="0" smtClean="0"/>
              <a:t>), but students may pass a writing test to satisfy the requirement.</a:t>
            </a:r>
          </a:p>
          <a:p>
            <a:pPr lvl="1"/>
            <a:r>
              <a:rPr lang="en-US" dirty="0" smtClean="0"/>
              <a:t>Cultural Groups/Women requirement (usually overlaps with a GE course)</a:t>
            </a:r>
            <a:endParaRPr lang="en-US" dirty="0"/>
          </a:p>
        </p:txBody>
      </p:sp>
    </p:spTree>
    <p:extLst>
      <p:ext uri="{BB962C8B-B14F-4D97-AF65-F5344CB8AC3E}">
        <p14:creationId xmlns:p14="http://schemas.microsoft.com/office/powerpoint/2010/main" val="247387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long are the LMC students at CSU East Bay, before they graduate? </a:t>
            </a:r>
            <a:endParaRPr lang="en-US" dirty="0"/>
          </a:p>
        </p:txBody>
      </p:sp>
      <p:sp>
        <p:nvSpPr>
          <p:cNvPr id="3" name="Content Placeholder 2"/>
          <p:cNvSpPr>
            <a:spLocks noGrp="1"/>
          </p:cNvSpPr>
          <p:nvPr>
            <p:ph idx="1"/>
          </p:nvPr>
        </p:nvSpPr>
        <p:spPr/>
        <p:txBody>
          <a:bodyPr>
            <a:normAutofit lnSpcReduction="10000"/>
          </a:bodyPr>
          <a:lstStyle/>
          <a:p>
            <a:r>
              <a:rPr lang="en-US" dirty="0" smtClean="0"/>
              <a:t>84 new students Fall, 2008</a:t>
            </a:r>
          </a:p>
          <a:p>
            <a:pPr lvl="1"/>
            <a:r>
              <a:rPr lang="en-US" dirty="0" smtClean="0"/>
              <a:t>31 graduated in 2 years, </a:t>
            </a:r>
          </a:p>
          <a:p>
            <a:pPr lvl="1"/>
            <a:r>
              <a:rPr lang="en-US" dirty="0" smtClean="0"/>
              <a:t>63 in 5 years (present) &lt;6 remain</a:t>
            </a:r>
          </a:p>
          <a:p>
            <a:r>
              <a:rPr lang="en-US" dirty="0" smtClean="0"/>
              <a:t>69 new students Fall, 2009</a:t>
            </a:r>
          </a:p>
          <a:p>
            <a:pPr lvl="1"/>
            <a:r>
              <a:rPr lang="en-US" dirty="0" smtClean="0"/>
              <a:t>24 graduated in 2 years</a:t>
            </a:r>
          </a:p>
          <a:p>
            <a:pPr lvl="1"/>
            <a:r>
              <a:rPr lang="en-US" dirty="0" smtClean="0"/>
              <a:t>46 in 4 years (present) 6 remain</a:t>
            </a:r>
          </a:p>
          <a:p>
            <a:r>
              <a:rPr lang="en-US" dirty="0" smtClean="0"/>
              <a:t>53 new students Fall, 2010</a:t>
            </a:r>
          </a:p>
          <a:p>
            <a:pPr lvl="1"/>
            <a:r>
              <a:rPr lang="en-US" dirty="0" smtClean="0"/>
              <a:t>17 graduated in 2 years</a:t>
            </a:r>
          </a:p>
          <a:p>
            <a:pPr lvl="1"/>
            <a:r>
              <a:rPr lang="en-US" dirty="0" smtClean="0"/>
              <a:t>39 graduated in 3 years (present) 5 remain</a:t>
            </a:r>
          </a:p>
          <a:p>
            <a:endParaRPr lang="en-US" dirty="0"/>
          </a:p>
        </p:txBody>
      </p:sp>
    </p:spTree>
    <p:extLst>
      <p:ext uri="{BB962C8B-B14F-4D97-AF65-F5344CB8AC3E}">
        <p14:creationId xmlns:p14="http://schemas.microsoft.com/office/powerpoint/2010/main" val="218675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long are the LMC students at CSU East Bay, before they graduate? </a:t>
            </a:r>
            <a:endParaRPr lang="en-US" dirty="0"/>
          </a:p>
        </p:txBody>
      </p:sp>
      <p:sp>
        <p:nvSpPr>
          <p:cNvPr id="3" name="Content Placeholder 2"/>
          <p:cNvSpPr>
            <a:spLocks noGrp="1"/>
          </p:cNvSpPr>
          <p:nvPr>
            <p:ph idx="1"/>
          </p:nvPr>
        </p:nvSpPr>
        <p:spPr/>
        <p:txBody>
          <a:bodyPr/>
          <a:lstStyle/>
          <a:p>
            <a:r>
              <a:rPr lang="en-US" dirty="0" smtClean="0"/>
              <a:t>80 new students in Fall, 2011</a:t>
            </a:r>
          </a:p>
          <a:p>
            <a:pPr lvl="1"/>
            <a:r>
              <a:rPr lang="en-US" dirty="0" smtClean="0"/>
              <a:t> 28 graduated in 2 years</a:t>
            </a:r>
          </a:p>
          <a:p>
            <a:pPr lvl="1"/>
            <a:r>
              <a:rPr lang="en-US" dirty="0" smtClean="0"/>
              <a:t>36 remain after one year (16 drop out)</a:t>
            </a:r>
          </a:p>
          <a:p>
            <a:r>
              <a:rPr lang="en-US" dirty="0" smtClean="0"/>
              <a:t>72 new students in Fall, 2012</a:t>
            </a:r>
          </a:p>
          <a:p>
            <a:pPr lvl="1"/>
            <a:r>
              <a:rPr lang="en-US" dirty="0" smtClean="0"/>
              <a:t>61 remain after one year (11 drop out)</a:t>
            </a:r>
          </a:p>
          <a:p>
            <a:pPr marL="0" indent="0">
              <a:buNone/>
            </a:pPr>
            <a:endParaRPr lang="en-US" dirty="0"/>
          </a:p>
        </p:txBody>
      </p:sp>
    </p:spTree>
    <p:extLst>
      <p:ext uri="{BB962C8B-B14F-4D97-AF65-F5344CB8AC3E}">
        <p14:creationId xmlns:p14="http://schemas.microsoft.com/office/powerpoint/2010/main" val="3687354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your faculty view community college education? </a:t>
            </a:r>
            <a:endParaRPr lang="en-US" dirty="0"/>
          </a:p>
        </p:txBody>
      </p:sp>
      <p:sp>
        <p:nvSpPr>
          <p:cNvPr id="3" name="Content Placeholder 2"/>
          <p:cNvSpPr>
            <a:spLocks noGrp="1"/>
          </p:cNvSpPr>
          <p:nvPr>
            <p:ph idx="1"/>
          </p:nvPr>
        </p:nvSpPr>
        <p:spPr/>
        <p:txBody>
          <a:bodyPr/>
          <a:lstStyle/>
          <a:p>
            <a:r>
              <a:rPr lang="en-US" dirty="0" smtClean="0"/>
              <a:t>I believe the view varies by discipline</a:t>
            </a:r>
          </a:p>
          <a:p>
            <a:r>
              <a:rPr lang="en-US" dirty="0" smtClean="0"/>
              <a:t>My personal opinion is that community colleges, when they teach Statistics, tend to be too focused on the math/arithmetic.</a:t>
            </a:r>
          </a:p>
        </p:txBody>
      </p:sp>
    </p:spTree>
    <p:extLst>
      <p:ext uri="{BB962C8B-B14F-4D97-AF65-F5344CB8AC3E}">
        <p14:creationId xmlns:p14="http://schemas.microsoft.com/office/powerpoint/2010/main" val="3540828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our students prepared for the CSU curriculum after attending LMC? </a:t>
            </a:r>
            <a:endParaRPr lang="en-US" dirty="0"/>
          </a:p>
        </p:txBody>
      </p:sp>
      <p:sp>
        <p:nvSpPr>
          <p:cNvPr id="3" name="Content Placeholder 2"/>
          <p:cNvSpPr>
            <a:spLocks noGrp="1"/>
          </p:cNvSpPr>
          <p:nvPr>
            <p:ph idx="1"/>
          </p:nvPr>
        </p:nvSpPr>
        <p:spPr/>
        <p:txBody>
          <a:bodyPr/>
          <a:lstStyle/>
          <a:p>
            <a:r>
              <a:rPr lang="en-US" dirty="0" smtClean="0"/>
              <a:t>That probably depends on the discipline.  </a:t>
            </a:r>
          </a:p>
          <a:p>
            <a:r>
              <a:rPr lang="en-US" dirty="0" smtClean="0"/>
              <a:t>I cannot say I’ve had any experience with LMC students in Statistics, either as a major or in my courses.</a:t>
            </a:r>
            <a:endParaRPr lang="en-US" dirty="0"/>
          </a:p>
        </p:txBody>
      </p:sp>
    </p:spTree>
    <p:extLst>
      <p:ext uri="{BB962C8B-B14F-4D97-AF65-F5344CB8AC3E}">
        <p14:creationId xmlns:p14="http://schemas.microsoft.com/office/powerpoint/2010/main" val="2838328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789</Words>
  <Application>Microsoft Office PowerPoint</Application>
  <PresentationFormat>On-screen Show (4:3)</PresentationFormat>
  <Paragraphs>97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LMC Students @ CSUEB</vt:lpstr>
      <vt:lpstr>How many students from LMC, attend CSU East Bay on average, per year? </vt:lpstr>
      <vt:lpstr>What are the academic areas that the students are majoring in?</vt:lpstr>
      <vt:lpstr>Once the student are at CSU East Bay, are additional GE courses required?</vt:lpstr>
      <vt:lpstr>Once the student are at CSU East Bay, are additional GE courses required?</vt:lpstr>
      <vt:lpstr>How long are the LMC students at CSU East Bay, before they graduate? </vt:lpstr>
      <vt:lpstr>How long are the LMC students at CSU East Bay, before they graduate? </vt:lpstr>
      <vt:lpstr>How does your faculty view community college education? </vt:lpstr>
      <vt:lpstr>Are our students prepared for the CSU curriculum after attending LMC? </vt:lpstr>
      <vt:lpstr>What could LMC do to ensure our students have greater success at CSU East Bay? </vt:lpstr>
      <vt:lpstr>How are our African American and Latino American male students performing at your campus? </vt:lpstr>
      <vt:lpstr>Does our AAT Degree adequately prepare students to be successful in their major? </vt:lpstr>
      <vt:lpstr>What are some of your Senate's concerns as they relates to the AAT degrees</vt:lpstr>
      <vt:lpstr>What sort of additional partnerships could be created between LMC and CSU to improve the success  of our African American and Latino Male Students? </vt:lpstr>
      <vt:lpstr>What sort of additional partnerships could be created between LMC and CSU to improve the success  of our African American and Latino Male Students? </vt:lpstr>
      <vt:lpstr>What sort of additional partnerships could be created…?</vt:lpstr>
      <vt:lpstr>What sort of additional partnerships could be created…?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LMC Students @ CSUEB</dc:title>
  <dc:creator>Mitch Watnik</dc:creator>
  <cp:lastModifiedBy>Los Medanos College</cp:lastModifiedBy>
  <cp:revision>8</cp:revision>
  <dcterms:created xsi:type="dcterms:W3CDTF">2014-04-25T20:40:33Z</dcterms:created>
  <dcterms:modified xsi:type="dcterms:W3CDTF">2014-04-28T20:42:49Z</dcterms:modified>
</cp:coreProperties>
</file>