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8"/>
  </p:notesMasterIdLst>
  <p:sldIdLst>
    <p:sldId id="256" r:id="rId2"/>
    <p:sldId id="257" r:id="rId3"/>
    <p:sldId id="263" r:id="rId4"/>
    <p:sldId id="264" r:id="rId5"/>
    <p:sldId id="265" r:id="rId6"/>
    <p:sldId id="258" r:id="rId7"/>
    <p:sldId id="269" r:id="rId8"/>
    <p:sldId id="270" r:id="rId9"/>
    <p:sldId id="271" r:id="rId10"/>
    <p:sldId id="273" r:id="rId11"/>
    <p:sldId id="275" r:id="rId12"/>
    <p:sldId id="276" r:id="rId13"/>
    <p:sldId id="277" r:id="rId14"/>
    <p:sldId id="278" r:id="rId15"/>
    <p:sldId id="272" r:id="rId16"/>
    <p:sldId id="274" r:id="rId17"/>
  </p:sldIdLst>
  <p:sldSz cx="9144000" cy="5143500" type="screen16x9"/>
  <p:notesSz cx="6858000" cy="9144000"/>
  <p:embeddedFontLst>
    <p:embeddedFont>
      <p:font typeface="Proxima Nova" panose="020B0604020202020204" charset="0"/>
      <p:regular r:id="rId19"/>
      <p:bold r:id="rId20"/>
      <p:italic r:id="rId21"/>
      <p:boldItalic r:id="rId22"/>
    </p:embeddedFont>
    <p:embeddedFont>
      <p:font typeface="Verdana" panose="020B0604030504040204" pitchFamily="34" charset="0"/>
      <p:regular r:id="rId23"/>
      <p:bold r:id="rId24"/>
      <p:italic r:id="rId25"/>
      <p:boldItalic r:id="rId26"/>
    </p:embeddedFont>
    <p:embeddedFont>
      <p:font typeface="Alfa Slab One" panose="020B0604020202020204" charset="0"/>
      <p:regular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81D2CD0-2FD1-4E13-8180-E76561A19ED7}">
  <a:tblStyle styleId="{C81D2CD0-2FD1-4E13-8180-E76561A19ED7}"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72" autoAdjust="0"/>
    <p:restoredTop sz="94660"/>
  </p:normalViewPr>
  <p:slideViewPr>
    <p:cSldViewPr snapToGrid="0">
      <p:cViewPr varScale="1">
        <p:scale>
          <a:sx n="140" d="100"/>
          <a:sy n="140" d="100"/>
        </p:scale>
        <p:origin x="156"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font" Target="fonts/font9.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25240503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58911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08647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696468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118361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073067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149893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17180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33273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cxnSp>
        <p:nvCxnSpPr>
          <p:cNvPr id="10" name="Shape 10"/>
          <p:cNvCxnSpPr/>
          <p:nvPr/>
        </p:nvCxnSpPr>
        <p:spPr>
          <a:xfrm>
            <a:off x="4278300" y="2751162"/>
            <a:ext cx="587400" cy="0"/>
          </a:xfrm>
          <a:prstGeom prst="straightConnector1">
            <a:avLst/>
          </a:prstGeom>
          <a:noFill/>
          <a:ln w="76200" cap="flat" cmpd="sng">
            <a:solidFill>
              <a:schemeClr val="dk1"/>
            </a:solidFill>
            <a:prstDash val="solid"/>
            <a:round/>
            <a:headEnd type="none" w="med" len="med"/>
            <a:tailEnd type="none" w="med" len="med"/>
          </a:ln>
        </p:spPr>
      </p:cxnSp>
      <p:sp>
        <p:nvSpPr>
          <p:cNvPr id="11" name="Shape 11"/>
          <p:cNvSpPr txBox="1">
            <a:spLocks noGrp="1"/>
          </p:cNvSpPr>
          <p:nvPr>
            <p:ph type="ctrTitle"/>
          </p:nvPr>
        </p:nvSpPr>
        <p:spPr>
          <a:xfrm>
            <a:off x="311700" y="595975"/>
            <a:ext cx="8520600" cy="1957800"/>
          </a:xfrm>
          <a:prstGeom prst="rect">
            <a:avLst/>
          </a:prstGeom>
        </p:spPr>
        <p:txBody>
          <a:bodyPr lIns="91425" tIns="91425" rIns="91425" bIns="91425" anchor="b" anchorCtr="0"/>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a:endParaRPr/>
          </a:p>
        </p:txBody>
      </p:sp>
      <p:sp>
        <p:nvSpPr>
          <p:cNvPr id="12" name="Shape 12"/>
          <p:cNvSpPr txBox="1">
            <a:spLocks noGrp="1"/>
          </p:cNvSpPr>
          <p:nvPr>
            <p:ph type="subTitle" idx="1"/>
          </p:nvPr>
        </p:nvSpPr>
        <p:spPr>
          <a:xfrm>
            <a:off x="311700" y="3165823"/>
            <a:ext cx="8520600" cy="733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400"/>
            </a:lvl1pPr>
            <a:lvl2pPr lvl="1" algn="ctr">
              <a:lnSpc>
                <a:spcPct val="100000"/>
              </a:lnSpc>
              <a:spcBef>
                <a:spcPts val="0"/>
              </a:spcBef>
              <a:spcAft>
                <a:spcPts val="0"/>
              </a:spcAft>
              <a:buSzPct val="100000"/>
              <a:buNone/>
              <a:defRPr sz="2400"/>
            </a:lvl2pPr>
            <a:lvl3pPr lvl="2" algn="ctr">
              <a:lnSpc>
                <a:spcPct val="100000"/>
              </a:lnSpc>
              <a:spcBef>
                <a:spcPts val="0"/>
              </a:spcBef>
              <a:spcAft>
                <a:spcPts val="0"/>
              </a:spcAft>
              <a:buSzPct val="100000"/>
              <a:buNone/>
              <a:defRPr sz="2400"/>
            </a:lvl3pPr>
            <a:lvl4pPr lvl="3" algn="ctr">
              <a:lnSpc>
                <a:spcPct val="100000"/>
              </a:lnSpc>
              <a:spcBef>
                <a:spcPts val="0"/>
              </a:spcBef>
              <a:spcAft>
                <a:spcPts val="0"/>
              </a:spcAft>
              <a:buSzPct val="100000"/>
              <a:buNone/>
              <a:defRPr sz="2400"/>
            </a:lvl4pPr>
            <a:lvl5pPr lvl="4" algn="ctr">
              <a:lnSpc>
                <a:spcPct val="100000"/>
              </a:lnSpc>
              <a:spcBef>
                <a:spcPts val="0"/>
              </a:spcBef>
              <a:spcAft>
                <a:spcPts val="0"/>
              </a:spcAft>
              <a:buSzPct val="100000"/>
              <a:buNone/>
              <a:defRPr sz="2400"/>
            </a:lvl5pPr>
            <a:lvl6pPr lvl="5" algn="ctr">
              <a:lnSpc>
                <a:spcPct val="100000"/>
              </a:lnSpc>
              <a:spcBef>
                <a:spcPts val="0"/>
              </a:spcBef>
              <a:spcAft>
                <a:spcPts val="0"/>
              </a:spcAft>
              <a:buSzPct val="100000"/>
              <a:buNone/>
              <a:defRPr sz="2400"/>
            </a:lvl6pPr>
            <a:lvl7pPr lvl="6" algn="ctr">
              <a:lnSpc>
                <a:spcPct val="100000"/>
              </a:lnSpc>
              <a:spcBef>
                <a:spcPts val="0"/>
              </a:spcBef>
              <a:spcAft>
                <a:spcPts val="0"/>
              </a:spcAft>
              <a:buSzPct val="100000"/>
              <a:buNone/>
              <a:defRPr sz="2400"/>
            </a:lvl7pPr>
            <a:lvl8pPr lvl="7" algn="ctr">
              <a:lnSpc>
                <a:spcPct val="100000"/>
              </a:lnSpc>
              <a:spcBef>
                <a:spcPts val="0"/>
              </a:spcBef>
              <a:spcAft>
                <a:spcPts val="0"/>
              </a:spcAft>
              <a:buSzPct val="100000"/>
              <a:buNone/>
              <a:defRPr sz="2400"/>
            </a:lvl8pPr>
            <a:lvl9pPr lvl="8" algn="ctr">
              <a:lnSpc>
                <a:spcPct val="100000"/>
              </a:lnSpc>
              <a:spcBef>
                <a:spcPts val="0"/>
              </a:spcBef>
              <a:spcAft>
                <a:spcPts val="0"/>
              </a:spcAft>
              <a:buSzPct val="100000"/>
              <a:buNone/>
              <a:defRPr sz="2400"/>
            </a:lvl9pPr>
          </a:lstStyle>
          <a:p>
            <a:endParaRPr/>
          </a:p>
        </p:txBody>
      </p:sp>
      <p:sp>
        <p:nvSpPr>
          <p:cNvPr id="13" name="Shape 1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311700" y="2480550"/>
            <a:ext cx="8114400" cy="2445900"/>
          </a:xfrm>
          <a:prstGeom prst="rect">
            <a:avLst/>
          </a:prstGeom>
        </p:spPr>
        <p:txBody>
          <a:bodyPr lIns="91425" tIns="91425" rIns="91425" bIns="91425" anchor="b" anchorCtr="0"/>
          <a:lstStyle>
            <a:lvl1pPr lvl="0">
              <a:spcBef>
                <a:spcPts val="0"/>
              </a:spcBef>
              <a:buClr>
                <a:schemeClr val="lt1"/>
              </a:buClr>
              <a:buSzPct val="100000"/>
              <a:defRPr sz="6800">
                <a:solidFill>
                  <a:schemeClr val="lt1"/>
                </a:solidFill>
              </a:defRPr>
            </a:lvl1pPr>
            <a:lvl2pPr lvl="1">
              <a:spcBef>
                <a:spcPts val="0"/>
              </a:spcBef>
              <a:buClr>
                <a:schemeClr val="lt1"/>
              </a:buClr>
              <a:buSzPct val="100000"/>
              <a:defRPr sz="6800">
                <a:solidFill>
                  <a:schemeClr val="lt1"/>
                </a:solidFill>
              </a:defRPr>
            </a:lvl2pPr>
            <a:lvl3pPr lvl="2">
              <a:spcBef>
                <a:spcPts val="0"/>
              </a:spcBef>
              <a:buClr>
                <a:schemeClr val="lt1"/>
              </a:buClr>
              <a:buSzPct val="100000"/>
              <a:defRPr sz="6800">
                <a:solidFill>
                  <a:schemeClr val="lt1"/>
                </a:solidFill>
              </a:defRPr>
            </a:lvl3pPr>
            <a:lvl4pPr lvl="3">
              <a:spcBef>
                <a:spcPts val="0"/>
              </a:spcBef>
              <a:buClr>
                <a:schemeClr val="lt1"/>
              </a:buClr>
              <a:buSzPct val="100000"/>
              <a:defRPr sz="6800">
                <a:solidFill>
                  <a:schemeClr val="lt1"/>
                </a:solidFill>
              </a:defRPr>
            </a:lvl4pPr>
            <a:lvl5pPr lvl="4">
              <a:spcBef>
                <a:spcPts val="0"/>
              </a:spcBef>
              <a:buClr>
                <a:schemeClr val="lt1"/>
              </a:buClr>
              <a:buSzPct val="100000"/>
              <a:defRPr sz="6800">
                <a:solidFill>
                  <a:schemeClr val="lt1"/>
                </a:solidFill>
              </a:defRPr>
            </a:lvl5pPr>
            <a:lvl6pPr lvl="5">
              <a:spcBef>
                <a:spcPts val="0"/>
              </a:spcBef>
              <a:buClr>
                <a:schemeClr val="lt1"/>
              </a:buClr>
              <a:buSzPct val="100000"/>
              <a:defRPr sz="6800">
                <a:solidFill>
                  <a:schemeClr val="lt1"/>
                </a:solidFill>
              </a:defRPr>
            </a:lvl6pPr>
            <a:lvl7pPr lvl="6">
              <a:spcBef>
                <a:spcPts val="0"/>
              </a:spcBef>
              <a:buClr>
                <a:schemeClr val="lt1"/>
              </a:buClr>
              <a:buSzPct val="100000"/>
              <a:defRPr sz="6800">
                <a:solidFill>
                  <a:schemeClr val="lt1"/>
                </a:solidFill>
              </a:defRPr>
            </a:lvl7pPr>
            <a:lvl8pPr lvl="7">
              <a:spcBef>
                <a:spcPts val="0"/>
              </a:spcBef>
              <a:buClr>
                <a:schemeClr val="lt1"/>
              </a:buClr>
              <a:buSzPct val="100000"/>
              <a:defRPr sz="6800">
                <a:solidFill>
                  <a:schemeClr val="lt1"/>
                </a:solidFill>
              </a:defRPr>
            </a:lvl8pPr>
            <a:lvl9pPr lvl="8">
              <a:spcBef>
                <a:spcPts val="0"/>
              </a:spcBef>
              <a:buClr>
                <a:schemeClr val="lt1"/>
              </a:buClr>
              <a:buSzPct val="100000"/>
              <a:defRPr sz="6800">
                <a:solidFill>
                  <a:schemeClr val="lt1"/>
                </a:solidFill>
              </a:defRPr>
            </a:lvl9pPr>
          </a:lstStyle>
          <a:p>
            <a:endParaRPr/>
          </a:p>
        </p:txBody>
      </p:sp>
      <p:sp>
        <p:nvSpPr>
          <p:cNvPr id="16" name="Shape 1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 name="Shape 2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6318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1" name="Shape 31"/>
          <p:cNvSpPr txBox="1">
            <a:spLocks noGrp="1"/>
          </p:cNvSpPr>
          <p:nvPr>
            <p:ph type="body" idx="1"/>
          </p:nvPr>
        </p:nvSpPr>
        <p:spPr>
          <a:xfrm>
            <a:off x="311700" y="1490875"/>
            <a:ext cx="2808000" cy="30780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2" name="Shape 3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Main point">
    <p:bg>
      <p:bgPr>
        <a:solidFill>
          <a:schemeClr val="accent3"/>
        </a:solidFill>
        <a:effectLst/>
      </p:bgPr>
    </p:bg>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90250" y="526350"/>
            <a:ext cx="5683800" cy="4090800"/>
          </a:xfrm>
          <a:prstGeom prst="rect">
            <a:avLst/>
          </a:prstGeom>
        </p:spPr>
        <p:txBody>
          <a:bodyPr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35" name="Shape 3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6"/>
        <p:cNvGrpSpPr/>
        <p:nvPr/>
      </p:nvGrpSpPr>
      <p:grpSpPr>
        <a:xfrm>
          <a:off x="0" y="0"/>
          <a:ext cx="0" cy="0"/>
          <a:chOff x="0" y="0"/>
          <a:chExt cx="0" cy="0"/>
        </a:xfrm>
      </p:grpSpPr>
      <p:sp>
        <p:nvSpPr>
          <p:cNvPr id="37" name="Shape 37"/>
          <p:cNvSpPr/>
          <p:nvPr/>
        </p:nvSpPr>
        <p:spPr>
          <a:xfrm>
            <a:off x="4572000" y="100"/>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38" name="Shape 38"/>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39" name="Shape 39"/>
          <p:cNvSpPr txBox="1">
            <a:spLocks noGrp="1"/>
          </p:cNvSpPr>
          <p:nvPr>
            <p:ph type="title"/>
          </p:nvPr>
        </p:nvSpPr>
        <p:spPr>
          <a:xfrm>
            <a:off x="265500" y="1375599"/>
            <a:ext cx="4045200" cy="1551900"/>
          </a:xfrm>
          <a:prstGeom prst="rect">
            <a:avLst/>
          </a:prstGeom>
        </p:spPr>
        <p:txBody>
          <a:bodyPr lIns="91425" tIns="91425" rIns="91425" bIns="91425" anchor="b" anchorCtr="0"/>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a:endParaRPr/>
          </a:p>
        </p:txBody>
      </p:sp>
      <p:sp>
        <p:nvSpPr>
          <p:cNvPr id="40" name="Shape 40"/>
          <p:cNvSpPr txBox="1">
            <a:spLocks noGrp="1"/>
          </p:cNvSpPr>
          <p:nvPr>
            <p:ph type="subTitle" idx="1"/>
          </p:nvPr>
        </p:nvSpPr>
        <p:spPr>
          <a:xfrm>
            <a:off x="265500" y="2981125"/>
            <a:ext cx="4045200" cy="1345499"/>
          </a:xfrm>
          <a:prstGeom prst="rect">
            <a:avLst/>
          </a:prstGeom>
        </p:spPr>
        <p:txBody>
          <a:bodyPr lIns="91425" tIns="91425" rIns="91425" bIns="91425" anchor="t" anchorCtr="0"/>
          <a:lstStyle>
            <a:lvl1pPr lvl="0" algn="ctr">
              <a:lnSpc>
                <a:spcPct val="100000"/>
              </a:lnSpc>
              <a:spcBef>
                <a:spcPts val="0"/>
              </a:spcBef>
              <a:spcAft>
                <a:spcPts val="0"/>
              </a:spcAft>
              <a:buNone/>
              <a:defRPr/>
            </a:lvl1pPr>
            <a:lvl2pPr lvl="1" algn="ctr">
              <a:lnSpc>
                <a:spcPct val="100000"/>
              </a:lnSpc>
              <a:spcBef>
                <a:spcPts val="0"/>
              </a:spcBef>
              <a:spcAft>
                <a:spcPts val="0"/>
              </a:spcAft>
              <a:buSzPct val="100000"/>
              <a:buNone/>
              <a:defRPr sz="1800"/>
            </a:lvl2pPr>
            <a:lvl3pPr lvl="2" algn="ctr">
              <a:lnSpc>
                <a:spcPct val="100000"/>
              </a:lnSpc>
              <a:spcBef>
                <a:spcPts val="0"/>
              </a:spcBef>
              <a:spcAft>
                <a:spcPts val="0"/>
              </a:spcAft>
              <a:buSzPct val="100000"/>
              <a:buNone/>
              <a:defRPr sz="1800"/>
            </a:lvl3pPr>
            <a:lvl4pPr lvl="3" algn="ctr">
              <a:lnSpc>
                <a:spcPct val="100000"/>
              </a:lnSpc>
              <a:spcBef>
                <a:spcPts val="0"/>
              </a:spcBef>
              <a:spcAft>
                <a:spcPts val="0"/>
              </a:spcAft>
              <a:buSzPct val="100000"/>
              <a:buNone/>
              <a:defRPr sz="1800"/>
            </a:lvl4pPr>
            <a:lvl5pPr lvl="4" algn="ctr">
              <a:lnSpc>
                <a:spcPct val="100000"/>
              </a:lnSpc>
              <a:spcBef>
                <a:spcPts val="0"/>
              </a:spcBef>
              <a:spcAft>
                <a:spcPts val="0"/>
              </a:spcAft>
              <a:buSzPct val="100000"/>
              <a:buNone/>
              <a:defRPr sz="1800"/>
            </a:lvl5pPr>
            <a:lvl6pPr lvl="5" algn="ctr">
              <a:lnSpc>
                <a:spcPct val="100000"/>
              </a:lnSpc>
              <a:spcBef>
                <a:spcPts val="0"/>
              </a:spcBef>
              <a:spcAft>
                <a:spcPts val="0"/>
              </a:spcAft>
              <a:buSzPct val="100000"/>
              <a:buNone/>
              <a:defRPr sz="1800"/>
            </a:lvl6pPr>
            <a:lvl7pPr lvl="6" algn="ctr">
              <a:lnSpc>
                <a:spcPct val="100000"/>
              </a:lnSpc>
              <a:spcBef>
                <a:spcPts val="0"/>
              </a:spcBef>
              <a:spcAft>
                <a:spcPts val="0"/>
              </a:spcAft>
              <a:buSzPct val="100000"/>
              <a:buNone/>
              <a:defRPr sz="1800"/>
            </a:lvl7pPr>
            <a:lvl8pPr lvl="7" algn="ctr">
              <a:lnSpc>
                <a:spcPct val="100000"/>
              </a:lnSpc>
              <a:spcBef>
                <a:spcPts val="0"/>
              </a:spcBef>
              <a:spcAft>
                <a:spcPts val="0"/>
              </a:spcAft>
              <a:buSzPct val="100000"/>
              <a:buNone/>
              <a:defRPr sz="1800"/>
            </a:lvl8pPr>
            <a:lvl9pPr lvl="8" algn="ctr">
              <a:lnSpc>
                <a:spcPct val="100000"/>
              </a:lnSpc>
              <a:spcBef>
                <a:spcPts val="0"/>
              </a:spcBef>
              <a:spcAft>
                <a:spcPts val="0"/>
              </a:spcAft>
              <a:buSzPct val="100000"/>
              <a:buNone/>
              <a:defRPr sz="1800"/>
            </a:lvl9pPr>
          </a:lstStyle>
          <a:p>
            <a:endParaRPr/>
          </a:p>
        </p:txBody>
      </p:sp>
      <p:sp>
        <p:nvSpPr>
          <p:cNvPr id="41" name="Shape 41"/>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2" name="Shape 4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aption">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319500" y="4233725"/>
            <a:ext cx="5998800" cy="598800"/>
          </a:xfrm>
          <a:prstGeom prst="rect">
            <a:avLst/>
          </a:prstGeom>
        </p:spPr>
        <p:txBody>
          <a:bodyPr lIns="91425" tIns="91425" rIns="91425" bIns="91425" anchor="ctr" anchorCtr="0"/>
          <a:lstStyle>
            <a:lvl1pPr lvl="0">
              <a:lnSpc>
                <a:spcPct val="100000"/>
              </a:lnSpc>
              <a:spcBef>
                <a:spcPts val="0"/>
              </a:spcBef>
              <a:spcAft>
                <a:spcPts val="0"/>
              </a:spcAft>
              <a:buClr>
                <a:schemeClr val="accent3"/>
              </a:buClr>
              <a:buFont typeface="Alfa Slab One"/>
              <a:buNone/>
              <a:defRPr>
                <a:solidFill>
                  <a:schemeClr val="accent3"/>
                </a:solidFill>
                <a:latin typeface="Alfa Slab One"/>
                <a:ea typeface="Alfa Slab One"/>
                <a:cs typeface="Alfa Slab One"/>
                <a:sym typeface="Alfa Slab One"/>
              </a:defRPr>
            </a:lvl1pPr>
          </a:lstStyle>
          <a:p>
            <a:endParaRPr/>
          </a:p>
        </p:txBody>
      </p:sp>
      <p:sp>
        <p:nvSpPr>
          <p:cNvPr id="45" name="Shape 4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ig number">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11700" y="1167925"/>
            <a:ext cx="8520600" cy="1980000"/>
          </a:xfrm>
          <a:prstGeom prst="rect">
            <a:avLst/>
          </a:prstGeom>
        </p:spPr>
        <p:txBody>
          <a:bodyPr lIns="91425" tIns="91425" rIns="91425" bIns="91425" anchor="ctr" anchorCtr="0"/>
          <a:lstStyle>
            <a:lvl1pPr lvl="0" algn="ctr">
              <a:spcBef>
                <a:spcPts val="0"/>
              </a:spcBef>
              <a:buClr>
                <a:schemeClr val="dk1"/>
              </a:buClr>
              <a:buSzPct val="100000"/>
              <a:defRPr sz="11000">
                <a:solidFill>
                  <a:schemeClr val="dk1"/>
                </a:solidFill>
              </a:defRPr>
            </a:lvl1pPr>
            <a:lvl2pPr lvl="1" algn="ctr">
              <a:spcBef>
                <a:spcPts val="0"/>
              </a:spcBef>
              <a:buClr>
                <a:schemeClr val="dk1"/>
              </a:buClr>
              <a:buSzPct val="100000"/>
              <a:defRPr sz="11000">
                <a:solidFill>
                  <a:schemeClr val="dk1"/>
                </a:solidFill>
              </a:defRPr>
            </a:lvl2pPr>
            <a:lvl3pPr lvl="2" algn="ctr">
              <a:spcBef>
                <a:spcPts val="0"/>
              </a:spcBef>
              <a:buClr>
                <a:schemeClr val="dk1"/>
              </a:buClr>
              <a:buSzPct val="100000"/>
              <a:defRPr sz="11000">
                <a:solidFill>
                  <a:schemeClr val="dk1"/>
                </a:solidFill>
              </a:defRPr>
            </a:lvl3pPr>
            <a:lvl4pPr lvl="3" algn="ctr">
              <a:spcBef>
                <a:spcPts val="0"/>
              </a:spcBef>
              <a:buClr>
                <a:schemeClr val="dk1"/>
              </a:buClr>
              <a:buSzPct val="100000"/>
              <a:defRPr sz="11000">
                <a:solidFill>
                  <a:schemeClr val="dk1"/>
                </a:solidFill>
              </a:defRPr>
            </a:lvl4pPr>
            <a:lvl5pPr lvl="4" algn="ctr">
              <a:spcBef>
                <a:spcPts val="0"/>
              </a:spcBef>
              <a:buClr>
                <a:schemeClr val="dk1"/>
              </a:buClr>
              <a:buSzPct val="100000"/>
              <a:defRPr sz="11000">
                <a:solidFill>
                  <a:schemeClr val="dk1"/>
                </a:solidFill>
              </a:defRPr>
            </a:lvl5pPr>
            <a:lvl6pPr lvl="5" algn="ctr">
              <a:spcBef>
                <a:spcPts val="0"/>
              </a:spcBef>
              <a:buClr>
                <a:schemeClr val="dk1"/>
              </a:buClr>
              <a:buSzPct val="100000"/>
              <a:defRPr sz="11000">
                <a:solidFill>
                  <a:schemeClr val="dk1"/>
                </a:solidFill>
              </a:defRPr>
            </a:lvl6pPr>
            <a:lvl7pPr lvl="6" algn="ctr">
              <a:spcBef>
                <a:spcPts val="0"/>
              </a:spcBef>
              <a:buClr>
                <a:schemeClr val="dk1"/>
              </a:buClr>
              <a:buSzPct val="100000"/>
              <a:defRPr sz="11000">
                <a:solidFill>
                  <a:schemeClr val="dk1"/>
                </a:solidFill>
              </a:defRPr>
            </a:lvl7pPr>
            <a:lvl8pPr lvl="7" algn="ctr">
              <a:spcBef>
                <a:spcPts val="0"/>
              </a:spcBef>
              <a:buClr>
                <a:schemeClr val="dk1"/>
              </a:buClr>
              <a:buSzPct val="100000"/>
              <a:defRPr sz="11000">
                <a:solidFill>
                  <a:schemeClr val="dk1"/>
                </a:solidFill>
              </a:defRPr>
            </a:lvl8pPr>
            <a:lvl9pPr lvl="8" algn="ctr">
              <a:spcBef>
                <a:spcPts val="0"/>
              </a:spcBef>
              <a:buClr>
                <a:schemeClr val="dk1"/>
              </a:buClr>
              <a:buSzPct val="100000"/>
              <a:defRPr sz="11000">
                <a:solidFill>
                  <a:schemeClr val="dk1"/>
                </a:solidFill>
              </a:defRPr>
            </a:lvl9pPr>
          </a:lstStyle>
          <a:p>
            <a:endParaRPr/>
          </a:p>
        </p:txBody>
      </p:sp>
      <p:sp>
        <p:nvSpPr>
          <p:cNvPr id="48" name="Shape 48"/>
          <p:cNvSpPr txBox="1">
            <a:spLocks noGrp="1"/>
          </p:cNvSpPr>
          <p:nvPr>
            <p:ph type="body" idx="1"/>
          </p:nvPr>
        </p:nvSpPr>
        <p:spPr>
          <a:xfrm>
            <a:off x="311700" y="3224250"/>
            <a:ext cx="85206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1pPr>
            <a:lvl2pPr lvl="1">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2pPr>
            <a:lvl3pPr lvl="2">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3pPr>
            <a:lvl4pPr lvl="3">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4pPr>
            <a:lvl5pPr lvl="4">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5pPr>
            <a:lvl6pPr lvl="5">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6pPr>
            <a:lvl7pPr lvl="6">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7pPr>
            <a:lvl8pPr lvl="7">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8pPr>
            <a:lvl9pPr lvl="8">
              <a:spcBef>
                <a:spcPts val="0"/>
              </a:spcBef>
              <a:buClr>
                <a:schemeClr val="accent3"/>
              </a:buClr>
              <a:buSzPct val="100000"/>
              <a:buFont typeface="Alfa Slab One"/>
              <a:buNone/>
              <a:defRPr sz="3000">
                <a:solidFill>
                  <a:schemeClr val="accent3"/>
                </a:solidFill>
                <a:latin typeface="Alfa Slab One"/>
                <a:ea typeface="Alfa Slab One"/>
                <a:cs typeface="Alfa Slab One"/>
                <a:sym typeface="Alfa Slab One"/>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Proxima Nova"/>
              <a:defRPr sz="1800">
                <a:solidFill>
                  <a:schemeClr val="dk2"/>
                </a:solidFill>
                <a:latin typeface="Proxima Nova"/>
                <a:ea typeface="Proxima Nova"/>
                <a:cs typeface="Proxima Nova"/>
                <a:sym typeface="Proxima Nova"/>
              </a:defRPr>
            </a:lvl1pPr>
            <a:lvl2pPr lvl="1">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2pPr>
            <a:lvl3pPr lvl="2">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3pPr>
            <a:lvl4pPr lvl="3">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4pPr>
            <a:lvl5pPr lvl="4">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5pPr>
            <a:lvl6pPr lvl="5">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6pPr>
            <a:lvl7pPr lvl="6">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7pPr>
            <a:lvl8pPr lvl="7">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8pPr>
            <a:lvl9pPr lvl="8">
              <a:lnSpc>
                <a:spcPct val="115000"/>
              </a:lnSpc>
              <a:spcBef>
                <a:spcPts val="0"/>
              </a:spcBef>
              <a:spcAft>
                <a:spcPts val="1600"/>
              </a:spcAft>
              <a:buClr>
                <a:schemeClr val="dk2"/>
              </a:buClr>
              <a:buFont typeface="Proxima Nova"/>
              <a:defRPr>
                <a:solidFill>
                  <a:schemeClr val="dk2"/>
                </a:solidFill>
                <a:latin typeface="Proxima Nova"/>
                <a:ea typeface="Proxima Nova"/>
                <a:cs typeface="Proxima Nova"/>
                <a:sym typeface="Proxima Nova"/>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Proxima Nova"/>
                <a:ea typeface="Proxima Nova"/>
                <a:cs typeface="Proxima Nova"/>
                <a:sym typeface="Proxima Nova"/>
              </a:rPr>
              <a:t>‹#›</a:t>
            </a:fld>
            <a:endParaRPr lang="en" sz="1000">
              <a:solidFill>
                <a:schemeClr val="dk2"/>
              </a:solidFill>
              <a:latin typeface="Proxima Nova"/>
              <a:ea typeface="Proxima Nova"/>
              <a:cs typeface="Proxima Nova"/>
              <a:sym typeface="Proxima Nova"/>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mailto:jmoniz@jfku.edu"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WellnessLMC@email.4cd.edu"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C4587"/>
        </a:solidFill>
        <a:effectLst/>
      </p:bgPr>
    </p:bg>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311700" y="1114900"/>
            <a:ext cx="8520600" cy="1517700"/>
          </a:xfrm>
          <a:prstGeom prst="rect">
            <a:avLst/>
          </a:prstGeom>
        </p:spPr>
        <p:txBody>
          <a:bodyPr lIns="91425" tIns="91425" rIns="91425" bIns="91425" anchor="b" anchorCtr="0">
            <a:noAutofit/>
          </a:bodyPr>
          <a:lstStyle/>
          <a:p>
            <a:pPr lvl="0">
              <a:spcBef>
                <a:spcPts val="0"/>
              </a:spcBef>
              <a:buNone/>
            </a:pPr>
            <a:r>
              <a:rPr lang="en" sz="6000">
                <a:solidFill>
                  <a:srgbClr val="F1C62C"/>
                </a:solidFill>
                <a:latin typeface="Proxima Nova"/>
                <a:ea typeface="Proxima Nova"/>
                <a:cs typeface="Proxima Nova"/>
                <a:sym typeface="Proxima Nova"/>
              </a:rPr>
              <a:t>Wellness Program</a:t>
            </a:r>
          </a:p>
        </p:txBody>
      </p:sp>
      <p:sp>
        <p:nvSpPr>
          <p:cNvPr id="57" name="Shape 57"/>
          <p:cNvSpPr txBox="1">
            <a:spLocks noGrp="1"/>
          </p:cNvSpPr>
          <p:nvPr>
            <p:ph type="subTitle" idx="1"/>
          </p:nvPr>
        </p:nvSpPr>
        <p:spPr>
          <a:xfrm>
            <a:off x="367925" y="2824750"/>
            <a:ext cx="8520600" cy="1047900"/>
          </a:xfrm>
          <a:prstGeom prst="rect">
            <a:avLst/>
          </a:prstGeom>
        </p:spPr>
        <p:txBody>
          <a:bodyPr lIns="91425" tIns="91425" rIns="91425" bIns="91425" anchor="t" anchorCtr="0">
            <a:noAutofit/>
          </a:bodyPr>
          <a:lstStyle/>
          <a:p>
            <a:pPr lvl="0">
              <a:spcBef>
                <a:spcPts val="0"/>
              </a:spcBef>
              <a:buNone/>
            </a:pPr>
            <a:r>
              <a:rPr lang="en" dirty="0">
                <a:solidFill>
                  <a:srgbClr val="FFFFFF"/>
                </a:solidFill>
              </a:rPr>
              <a:t>Los Medanos </a:t>
            </a:r>
            <a:r>
              <a:rPr lang="en" dirty="0" smtClean="0">
                <a:solidFill>
                  <a:srgbClr val="FFFFFF"/>
                </a:solidFill>
              </a:rPr>
              <a:t>Academic Senate </a:t>
            </a:r>
            <a:r>
              <a:rPr lang="en" dirty="0">
                <a:solidFill>
                  <a:srgbClr val="FFFFFF"/>
                </a:solidFill>
              </a:rPr>
              <a:t>Presentation</a:t>
            </a:r>
          </a:p>
          <a:p>
            <a:pPr lvl="0">
              <a:spcBef>
                <a:spcPts val="0"/>
              </a:spcBef>
              <a:buNone/>
            </a:pPr>
            <a:r>
              <a:rPr lang="en" dirty="0" smtClean="0">
                <a:solidFill>
                  <a:srgbClr val="FFFFFF"/>
                </a:solidFill>
              </a:rPr>
              <a:t>Spring 2017</a:t>
            </a:r>
            <a:endParaRPr lang="en" dirty="0">
              <a:solidFill>
                <a:srgbClr val="FFFFFF"/>
              </a:solidFill>
            </a:endParaRPr>
          </a:p>
        </p:txBody>
      </p:sp>
      <p:pic>
        <p:nvPicPr>
          <p:cNvPr id="58" name="Shape 58" descr="JFKU_Stacked_Logo500.jpg"/>
          <p:cNvPicPr preferRelativeResize="0"/>
          <p:nvPr/>
        </p:nvPicPr>
        <p:blipFill>
          <a:blip r:embed="rId3">
            <a:alphaModFix/>
          </a:blip>
          <a:stretch>
            <a:fillRect/>
          </a:stretch>
        </p:blipFill>
        <p:spPr>
          <a:xfrm>
            <a:off x="3259575" y="3722450"/>
            <a:ext cx="2624850" cy="137542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lumMod val="50000"/>
                  </a:schemeClr>
                </a:solidFill>
              </a:rPr>
              <a:t>Student Success Stories</a:t>
            </a:r>
            <a:endParaRPr lang="en-US" dirty="0">
              <a:solidFill>
                <a:schemeClr val="tx1">
                  <a:lumMod val="50000"/>
                </a:schemeClr>
              </a:solidFill>
            </a:endParaRPr>
          </a:p>
        </p:txBody>
      </p:sp>
      <p:sp>
        <p:nvSpPr>
          <p:cNvPr id="3" name="Text Placeholder 2"/>
          <p:cNvSpPr>
            <a:spLocks noGrp="1"/>
          </p:cNvSpPr>
          <p:nvPr>
            <p:ph type="body" idx="1"/>
          </p:nvPr>
        </p:nvSpPr>
        <p:spPr>
          <a:xfrm>
            <a:off x="311700" y="1152475"/>
            <a:ext cx="8520600" cy="3847038"/>
          </a:xfrm>
        </p:spPr>
        <p:txBody>
          <a:bodyPr/>
          <a:lstStyle/>
          <a:p>
            <a:r>
              <a:rPr lang="en-US" dirty="0" smtClean="0"/>
              <a:t>1. Janet Garcia is one of the Wellness Counselors at LMC.  She is also received her Associates Degree in Liberal Arts: Arts &amp; Humanities at LMC, before transferring to San Francisco State and receiving a Bachelor’s Degree in Raza Studies.  She continued on to pursue a Masters in Counseling Psychology at JFKU, where she is now reaching the end of her program and gaining practicum hours towards MFT licensure by providing mental health services to LMC students.  Interestingly enough, the JFKU master’s program was recommended to Janet by one of LMC’s other successful former grad, Marco Godinez.  He is currently an Academic Counselor at LMC, but also graduated from LMC and JFKU.   Janet remembers her time at LMC fondly, stating she has always felt very supported by the LMC community and is excited about the opportunity to give back.  </a:t>
            </a:r>
            <a:endParaRPr lang="en-US" dirty="0"/>
          </a:p>
        </p:txBody>
      </p:sp>
    </p:spTree>
    <p:extLst>
      <p:ext uri="{BB962C8B-B14F-4D97-AF65-F5344CB8AC3E}">
        <p14:creationId xmlns:p14="http://schemas.microsoft.com/office/powerpoint/2010/main" val="2339056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1">
                    <a:lumMod val="50000"/>
                  </a:schemeClr>
                </a:solidFill>
              </a:rPr>
              <a:t>Student Success Stories</a:t>
            </a:r>
            <a:endParaRPr lang="en-US" dirty="0"/>
          </a:p>
        </p:txBody>
      </p:sp>
      <p:sp>
        <p:nvSpPr>
          <p:cNvPr id="3" name="Text Placeholder 2"/>
          <p:cNvSpPr>
            <a:spLocks noGrp="1"/>
          </p:cNvSpPr>
          <p:nvPr>
            <p:ph type="body" idx="1"/>
          </p:nvPr>
        </p:nvSpPr>
        <p:spPr>
          <a:xfrm>
            <a:off x="311700" y="1152475"/>
            <a:ext cx="8520600" cy="3787660"/>
          </a:xfrm>
        </p:spPr>
        <p:txBody>
          <a:bodyPr/>
          <a:lstStyle/>
          <a:p>
            <a:r>
              <a:rPr lang="en-US" sz="1600" dirty="0" smtClean="0"/>
              <a:t>2. A student </a:t>
            </a:r>
            <a:r>
              <a:rPr lang="en-US" sz="1600" dirty="0"/>
              <a:t>was experiencing a lot of anxiety daily about school and life in general. </a:t>
            </a:r>
            <a:r>
              <a:rPr lang="en-US" sz="1600" dirty="0" smtClean="0"/>
              <a:t>He had </a:t>
            </a:r>
            <a:r>
              <a:rPr lang="en-US" sz="1600" dirty="0"/>
              <a:t>experienced two prior disabling anxiety attacks and was fearful this would happy again. At the end of eight sessions, the student felt ready to terminate therapy, stating that "I knew it already (how to overcome anxiety), but you made me understand." This student was also engaging in activities that were previously being avoided, as well as expanding into more social situations. </a:t>
            </a:r>
          </a:p>
          <a:p>
            <a:r>
              <a:rPr lang="en-US" sz="1600" dirty="0" smtClean="0"/>
              <a:t>3. A student who was finding it difficult to </a:t>
            </a:r>
            <a:r>
              <a:rPr lang="en-US" sz="1600" dirty="0"/>
              <a:t>stay on track in school due to anxiety and stress, and was using marijuana to self medicate and avoid dealing with </a:t>
            </a:r>
            <a:r>
              <a:rPr lang="en-US" sz="1600" dirty="0" smtClean="0"/>
              <a:t>issues, came in for therapy. </a:t>
            </a:r>
            <a:r>
              <a:rPr lang="en-US" sz="1600" dirty="0"/>
              <a:t>By the end of our sessions, the student's drug use had diminished significantly. The student was also able to use stress reducing techniques from our sessions to help minimize the impact of anxiety and stress </a:t>
            </a:r>
            <a:r>
              <a:rPr lang="en-US" sz="1600" dirty="0" smtClean="0"/>
              <a:t>of </a:t>
            </a:r>
            <a:r>
              <a:rPr lang="en-US" sz="1600" dirty="0"/>
              <a:t>school. This student felt ready to take on the next semester without help. </a:t>
            </a:r>
          </a:p>
        </p:txBody>
      </p:sp>
    </p:spTree>
    <p:extLst>
      <p:ext uri="{BB962C8B-B14F-4D97-AF65-F5344CB8AC3E}">
        <p14:creationId xmlns:p14="http://schemas.microsoft.com/office/powerpoint/2010/main" val="2921320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1">
                    <a:lumMod val="50000"/>
                  </a:schemeClr>
                </a:solidFill>
              </a:rPr>
              <a:t>Student Success Stories</a:t>
            </a:r>
            <a:endParaRPr lang="en-US" dirty="0"/>
          </a:p>
        </p:txBody>
      </p:sp>
      <p:sp>
        <p:nvSpPr>
          <p:cNvPr id="3" name="Text Placeholder 2"/>
          <p:cNvSpPr>
            <a:spLocks noGrp="1"/>
          </p:cNvSpPr>
          <p:nvPr>
            <p:ph type="body" idx="1"/>
          </p:nvPr>
        </p:nvSpPr>
        <p:spPr/>
        <p:txBody>
          <a:bodyPr/>
          <a:lstStyle/>
          <a:p>
            <a:r>
              <a:rPr lang="en-US" dirty="0" smtClean="0"/>
              <a:t>4. A student with Asperger’s </a:t>
            </a:r>
            <a:r>
              <a:rPr lang="en-US" dirty="0"/>
              <a:t>syndrome, came in with his mother. </a:t>
            </a:r>
            <a:r>
              <a:rPr lang="en-US" dirty="0" smtClean="0"/>
              <a:t>His mom </a:t>
            </a:r>
            <a:r>
              <a:rPr lang="en-US" dirty="0"/>
              <a:t>explained that although the client sees a therapist and a psychiatrist at </a:t>
            </a:r>
            <a:r>
              <a:rPr lang="en-US" dirty="0" smtClean="0"/>
              <a:t>Kaiser</a:t>
            </a:r>
            <a:r>
              <a:rPr lang="en-US" dirty="0"/>
              <a:t>, he </a:t>
            </a:r>
            <a:r>
              <a:rPr lang="en-US" dirty="0" smtClean="0"/>
              <a:t>felt </a:t>
            </a:r>
            <a:r>
              <a:rPr lang="en-US" dirty="0"/>
              <a:t>like he </a:t>
            </a:r>
            <a:r>
              <a:rPr lang="en-US" dirty="0" smtClean="0"/>
              <a:t>needed </a:t>
            </a:r>
            <a:r>
              <a:rPr lang="en-US" dirty="0"/>
              <a:t>more support. </a:t>
            </a:r>
            <a:r>
              <a:rPr lang="en-US" dirty="0" smtClean="0"/>
              <a:t>The student has reported that, </a:t>
            </a:r>
            <a:r>
              <a:rPr lang="en-US" dirty="0"/>
              <a:t>by coming to </a:t>
            </a:r>
            <a:r>
              <a:rPr lang="en-US" dirty="0" smtClean="0"/>
              <a:t>therapy on campus, </a:t>
            </a:r>
            <a:r>
              <a:rPr lang="en-US" dirty="0"/>
              <a:t>he feels </a:t>
            </a:r>
            <a:r>
              <a:rPr lang="en-US" dirty="0" smtClean="0"/>
              <a:t>happy and better able to focus on his academic goals.  </a:t>
            </a:r>
            <a:endParaRPr lang="en-US" dirty="0"/>
          </a:p>
          <a:p>
            <a:r>
              <a:rPr lang="en-US" dirty="0" smtClean="0"/>
              <a:t>5. A student </a:t>
            </a:r>
            <a:r>
              <a:rPr lang="en-US" dirty="0"/>
              <a:t>came in with concerns around her living situation and job. She explained that she felt depressed and was under a lot of stress and anxiety. </a:t>
            </a:r>
            <a:r>
              <a:rPr lang="en-US" dirty="0" smtClean="0"/>
              <a:t>The Wellness Counselor </a:t>
            </a:r>
            <a:r>
              <a:rPr lang="en-US" dirty="0"/>
              <a:t>provided her with resources to find a new apartment. </a:t>
            </a:r>
            <a:r>
              <a:rPr lang="en-US" dirty="0" smtClean="0"/>
              <a:t>She also addressed the student’s anxiety and depression  through validation and providing her the opportunity to talk openly about how she feels. The student reports that she </a:t>
            </a:r>
            <a:r>
              <a:rPr lang="en-US" dirty="0"/>
              <a:t>is now </a:t>
            </a:r>
            <a:r>
              <a:rPr lang="en-US" dirty="0" smtClean="0"/>
              <a:t>better able to cope with her stress.  </a:t>
            </a:r>
            <a:endParaRPr lang="en-US" dirty="0"/>
          </a:p>
        </p:txBody>
      </p:sp>
    </p:spTree>
    <p:extLst>
      <p:ext uri="{BB962C8B-B14F-4D97-AF65-F5344CB8AC3E}">
        <p14:creationId xmlns:p14="http://schemas.microsoft.com/office/powerpoint/2010/main" val="1452415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1">
                    <a:lumMod val="50000"/>
                  </a:schemeClr>
                </a:solidFill>
              </a:rPr>
              <a:t>Student Success Stories</a:t>
            </a:r>
            <a:endParaRPr lang="en-US" dirty="0"/>
          </a:p>
        </p:txBody>
      </p:sp>
      <p:sp>
        <p:nvSpPr>
          <p:cNvPr id="3" name="Text Placeholder 2"/>
          <p:cNvSpPr>
            <a:spLocks noGrp="1"/>
          </p:cNvSpPr>
          <p:nvPr>
            <p:ph type="body" idx="1"/>
          </p:nvPr>
        </p:nvSpPr>
        <p:spPr/>
        <p:txBody>
          <a:bodyPr/>
          <a:lstStyle/>
          <a:p>
            <a:r>
              <a:rPr lang="en-US" dirty="0"/>
              <a:t>6. A student came in </a:t>
            </a:r>
            <a:r>
              <a:rPr lang="en-US" dirty="0" smtClean="0"/>
              <a:t>wanting to work through relational issues with </a:t>
            </a:r>
            <a:r>
              <a:rPr lang="en-US" dirty="0"/>
              <a:t>her mother.  </a:t>
            </a:r>
            <a:r>
              <a:rPr lang="en-US" dirty="0" smtClean="0"/>
              <a:t>After some assessment it was determined that a CPS report would have to be filed.  As difficult as it was to realize the necessity of having to make a report with CPS, it opened the door for the client to explore </a:t>
            </a:r>
            <a:r>
              <a:rPr lang="en-US" dirty="0"/>
              <a:t>issues she had with her family in the past. These issues have become the primary focus of </a:t>
            </a:r>
            <a:r>
              <a:rPr lang="en-US" dirty="0" smtClean="0"/>
              <a:t>therapy. </a:t>
            </a:r>
            <a:r>
              <a:rPr lang="en-US" dirty="0"/>
              <a:t>She explained that she came in the session with a different issue but has </a:t>
            </a:r>
            <a:r>
              <a:rPr lang="en-US" dirty="0" smtClean="0"/>
              <a:t>discovered how </a:t>
            </a:r>
            <a:r>
              <a:rPr lang="en-US" dirty="0"/>
              <a:t>much she has been affected by the memories of her childhood that she had suppressed for years.</a:t>
            </a:r>
          </a:p>
          <a:p>
            <a:endParaRPr lang="en-US" dirty="0"/>
          </a:p>
        </p:txBody>
      </p:sp>
    </p:spTree>
    <p:extLst>
      <p:ext uri="{BB962C8B-B14F-4D97-AF65-F5344CB8AC3E}">
        <p14:creationId xmlns:p14="http://schemas.microsoft.com/office/powerpoint/2010/main" val="4104079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1">
                    <a:lumMod val="50000"/>
                  </a:schemeClr>
                </a:solidFill>
              </a:rPr>
              <a:t>Student Success Stories</a:t>
            </a:r>
            <a:endParaRPr lang="en-US" dirty="0"/>
          </a:p>
        </p:txBody>
      </p:sp>
      <p:sp>
        <p:nvSpPr>
          <p:cNvPr id="3" name="Text Placeholder 2"/>
          <p:cNvSpPr>
            <a:spLocks noGrp="1"/>
          </p:cNvSpPr>
          <p:nvPr>
            <p:ph type="body" idx="1"/>
          </p:nvPr>
        </p:nvSpPr>
        <p:spPr>
          <a:xfrm>
            <a:off x="311700" y="1056904"/>
            <a:ext cx="8520600" cy="3906981"/>
          </a:xfrm>
        </p:spPr>
        <p:txBody>
          <a:bodyPr/>
          <a:lstStyle/>
          <a:p>
            <a:r>
              <a:rPr lang="en-US" sz="1600" dirty="0"/>
              <a:t>7. A student had experienced a loss in her family and around the same time became ill and missed many of her classes.  One of her instructors advised her to withdraw from her course, because she had so much to make up, it would be difficult to pass.  This student was determined to pass, so she came to therapy for support.  She often spoke about her relational issues in her family and among peers, and how she wanted a better life.  For her, that meant going to school, getting a degree and meeting motivated people like her.  Towards the end of her treatment, she expressed how happy she was that she “got though this semester”.  I </a:t>
            </a:r>
            <a:r>
              <a:rPr lang="en-US" sz="1600" dirty="0" smtClean="0"/>
              <a:t>reminded her that she did </a:t>
            </a:r>
            <a:r>
              <a:rPr lang="en-US" sz="1600" dirty="0"/>
              <a:t>more than just </a:t>
            </a:r>
            <a:r>
              <a:rPr lang="en-US" sz="1600" dirty="0" smtClean="0"/>
              <a:t>“get through” </a:t>
            </a:r>
            <a:r>
              <a:rPr lang="en-US" sz="1600" dirty="0"/>
              <a:t>this semester, </a:t>
            </a:r>
            <a:r>
              <a:rPr lang="en-US" sz="1600" dirty="0" smtClean="0"/>
              <a:t>she overcame </a:t>
            </a:r>
            <a:r>
              <a:rPr lang="en-US" sz="1600" dirty="0"/>
              <a:t>a number of obstacles that could have prevented </a:t>
            </a:r>
            <a:r>
              <a:rPr lang="en-US" sz="1600" dirty="0" smtClean="0"/>
              <a:t>her </a:t>
            </a:r>
            <a:r>
              <a:rPr lang="en-US" sz="1600" dirty="0"/>
              <a:t>from passing, </a:t>
            </a:r>
            <a:r>
              <a:rPr lang="en-US" sz="1600" dirty="0" smtClean="0"/>
              <a:t>utilized every resource she could, learned </a:t>
            </a:r>
            <a:r>
              <a:rPr lang="en-US" sz="1600" dirty="0"/>
              <a:t>more about how strong </a:t>
            </a:r>
            <a:r>
              <a:rPr lang="en-US" sz="1600" dirty="0" smtClean="0"/>
              <a:t>she is </a:t>
            </a:r>
            <a:r>
              <a:rPr lang="en-US" sz="1600" dirty="0"/>
              <a:t>and what </a:t>
            </a:r>
            <a:r>
              <a:rPr lang="en-US" sz="1600" dirty="0" smtClean="0"/>
              <a:t>she wants </a:t>
            </a:r>
            <a:r>
              <a:rPr lang="en-US" sz="1600" dirty="0"/>
              <a:t>out of life, and </a:t>
            </a:r>
            <a:r>
              <a:rPr lang="en-US" sz="1600" dirty="0" smtClean="0"/>
              <a:t>learned that she can </a:t>
            </a:r>
            <a:r>
              <a:rPr lang="en-US" sz="1600" dirty="0"/>
              <a:t>prevail</a:t>
            </a:r>
            <a:r>
              <a:rPr lang="en-US" sz="1600" dirty="0" smtClean="0"/>
              <a:t>.  </a:t>
            </a:r>
            <a:r>
              <a:rPr lang="en-US" sz="1600" dirty="0"/>
              <a:t>She smiled and blushed, and became </a:t>
            </a:r>
            <a:r>
              <a:rPr lang="en-US" sz="1600" dirty="0" smtClean="0"/>
              <a:t>teary </a:t>
            </a:r>
            <a:r>
              <a:rPr lang="en-US" sz="1600" dirty="0"/>
              <a:t>eyed as she thanked me and then stated, “You’re right!  I am stronger than I give myself credit for, and I am going to do </a:t>
            </a:r>
            <a:r>
              <a:rPr lang="en-US" sz="1600" dirty="0" smtClean="0"/>
              <a:t>make sure I remember </a:t>
            </a:r>
            <a:r>
              <a:rPr lang="en-US" sz="1600" dirty="0"/>
              <a:t>that.”</a:t>
            </a:r>
          </a:p>
        </p:txBody>
      </p:sp>
    </p:spTree>
    <p:extLst>
      <p:ext uri="{BB962C8B-B14F-4D97-AF65-F5344CB8AC3E}">
        <p14:creationId xmlns:p14="http://schemas.microsoft.com/office/powerpoint/2010/main" val="560213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lumMod val="50000"/>
                  </a:schemeClr>
                </a:solidFill>
              </a:rPr>
              <a:t>Challenges</a:t>
            </a:r>
            <a:endParaRPr lang="en-US" dirty="0">
              <a:solidFill>
                <a:schemeClr val="tx1">
                  <a:lumMod val="50000"/>
                </a:schemeClr>
              </a:solidFill>
            </a:endParaRPr>
          </a:p>
        </p:txBody>
      </p:sp>
      <p:sp>
        <p:nvSpPr>
          <p:cNvPr id="3" name="Text Placeholder 2"/>
          <p:cNvSpPr>
            <a:spLocks noGrp="1"/>
          </p:cNvSpPr>
          <p:nvPr>
            <p:ph type="body" idx="1"/>
          </p:nvPr>
        </p:nvSpPr>
        <p:spPr>
          <a:xfrm>
            <a:off x="311700" y="1355153"/>
            <a:ext cx="8520600" cy="3213721"/>
          </a:xfrm>
        </p:spPr>
        <p:txBody>
          <a:bodyPr/>
          <a:lstStyle/>
          <a:p>
            <a:pPr marL="285750" indent="-285750">
              <a:buFont typeface="Arial" panose="020B0604020202020204" pitchFamily="34" charset="0"/>
              <a:buChar char="•"/>
            </a:pPr>
            <a:r>
              <a:rPr lang="en-US" dirty="0" smtClean="0"/>
              <a:t>Wellness Program is still new and relatively unknown</a:t>
            </a:r>
          </a:p>
          <a:p>
            <a:pPr marL="285750" indent="-285750">
              <a:buFont typeface="Arial" panose="020B0604020202020204" pitchFamily="34" charset="0"/>
              <a:buChar char="•"/>
            </a:pPr>
            <a:r>
              <a:rPr lang="en-US" dirty="0" smtClean="0"/>
              <a:t>Students are referred for academic counseling or think they are referred for academic counseling</a:t>
            </a:r>
          </a:p>
          <a:p>
            <a:pPr marL="285750" indent="-285750">
              <a:buFont typeface="Arial" panose="020B0604020202020204" pitchFamily="34" charset="0"/>
              <a:buChar char="•"/>
            </a:pPr>
            <a:r>
              <a:rPr lang="en-US" dirty="0"/>
              <a:t>S</a:t>
            </a:r>
            <a:r>
              <a:rPr lang="en-US" dirty="0" smtClean="0"/>
              <a:t>tudents are mistakenly referred to help calm while in the midst of crisis</a:t>
            </a:r>
          </a:p>
          <a:p>
            <a:pPr marL="285750" indent="-285750">
              <a:buFont typeface="Arial" panose="020B0604020202020204" pitchFamily="34" charset="0"/>
              <a:buChar char="•"/>
            </a:pPr>
            <a:r>
              <a:rPr lang="en-US" dirty="0" smtClean="0"/>
              <a:t>Waiting List</a:t>
            </a:r>
          </a:p>
          <a:p>
            <a:pPr marL="285750" indent="-285750">
              <a:buFont typeface="Arial" panose="020B0604020202020204" pitchFamily="34" charset="0"/>
              <a:buChar char="•"/>
            </a:pPr>
            <a:r>
              <a:rPr lang="en-US" dirty="0" smtClean="0"/>
              <a:t>Mental health stigma</a:t>
            </a:r>
            <a:endParaRPr lang="en-US" dirty="0"/>
          </a:p>
        </p:txBody>
      </p:sp>
    </p:spTree>
    <p:extLst>
      <p:ext uri="{BB962C8B-B14F-4D97-AF65-F5344CB8AC3E}">
        <p14:creationId xmlns:p14="http://schemas.microsoft.com/office/powerpoint/2010/main" val="404283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lumMod val="50000"/>
                  </a:schemeClr>
                </a:solidFill>
              </a:rPr>
              <a:t>Future Goals of Program</a:t>
            </a:r>
            <a:endParaRPr lang="en-US" dirty="0">
              <a:solidFill>
                <a:schemeClr val="tx1">
                  <a:lumMod val="50000"/>
                </a:schemeClr>
              </a:solidFill>
            </a:endParaRPr>
          </a:p>
        </p:txBody>
      </p:sp>
      <p:sp>
        <p:nvSpPr>
          <p:cNvPr id="3" name="Text Placeholder 2"/>
          <p:cNvSpPr>
            <a:spLocks noGrp="1"/>
          </p:cNvSpPr>
          <p:nvPr>
            <p:ph type="body" idx="1"/>
          </p:nvPr>
        </p:nvSpPr>
        <p:spPr>
          <a:xfrm>
            <a:off x="311700" y="1578819"/>
            <a:ext cx="8520600" cy="2990055"/>
          </a:xfrm>
        </p:spPr>
        <p:txBody>
          <a:bodyPr/>
          <a:lstStyle/>
          <a:p>
            <a:pPr marL="285750" indent="-285750" algn="ctr">
              <a:buFont typeface="Arial" panose="020B0604020202020204" pitchFamily="34" charset="0"/>
              <a:buChar char="•"/>
            </a:pPr>
            <a:r>
              <a:rPr lang="en-US" dirty="0" smtClean="0"/>
              <a:t>Continue to provide individual and group counseling sessions to students</a:t>
            </a:r>
          </a:p>
          <a:p>
            <a:pPr marL="285750" indent="-285750" algn="ctr">
              <a:buFont typeface="Arial" panose="020B0604020202020204" pitchFamily="34" charset="0"/>
              <a:buChar char="•"/>
            </a:pPr>
            <a:r>
              <a:rPr lang="en-US" dirty="0" smtClean="0"/>
              <a:t>Provide mental/behavioral/social health workshops to students, faculty, administration, and staff </a:t>
            </a:r>
          </a:p>
          <a:p>
            <a:pPr marL="285750" indent="-285750" algn="ctr">
              <a:buFont typeface="Arial" panose="020B0604020202020204" pitchFamily="34" charset="0"/>
              <a:buChar char="•"/>
            </a:pPr>
            <a:r>
              <a:rPr lang="en-US" dirty="0" smtClean="0"/>
              <a:t>Provide LMC students with family counseling services</a:t>
            </a:r>
          </a:p>
          <a:p>
            <a:endParaRPr lang="en-US" dirty="0" smtClean="0"/>
          </a:p>
          <a:p>
            <a:endParaRPr lang="en-US" dirty="0"/>
          </a:p>
        </p:txBody>
      </p:sp>
    </p:spTree>
    <p:extLst>
      <p:ext uri="{BB962C8B-B14F-4D97-AF65-F5344CB8AC3E}">
        <p14:creationId xmlns:p14="http://schemas.microsoft.com/office/powerpoint/2010/main" val="131593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311700" y="445025"/>
            <a:ext cx="8520600" cy="572400"/>
          </a:xfrm>
          <a:prstGeom prst="rect">
            <a:avLst/>
          </a:prstGeom>
        </p:spPr>
        <p:txBody>
          <a:bodyPr lIns="91425" tIns="91425" rIns="91425" bIns="91425" anchor="t" anchorCtr="0">
            <a:noAutofit/>
          </a:bodyPr>
          <a:lstStyle/>
          <a:p>
            <a:pPr lvl="0" algn="ctr">
              <a:spcBef>
                <a:spcPts val="0"/>
              </a:spcBef>
              <a:buNone/>
            </a:pPr>
            <a:r>
              <a:rPr lang="en">
                <a:solidFill>
                  <a:srgbClr val="1C4587"/>
                </a:solidFill>
              </a:rPr>
              <a:t>What is the Wellness Program?</a:t>
            </a:r>
          </a:p>
        </p:txBody>
      </p:sp>
      <p:sp>
        <p:nvSpPr>
          <p:cNvPr id="64" name="Shape 64"/>
          <p:cNvSpPr txBox="1">
            <a:spLocks noGrp="1"/>
          </p:cNvSpPr>
          <p:nvPr>
            <p:ph type="body" idx="1"/>
          </p:nvPr>
        </p:nvSpPr>
        <p:spPr>
          <a:xfrm>
            <a:off x="311700" y="1116625"/>
            <a:ext cx="8520600" cy="3452400"/>
          </a:xfrm>
          <a:prstGeom prst="rect">
            <a:avLst/>
          </a:prstGeom>
        </p:spPr>
        <p:txBody>
          <a:bodyPr lIns="91425" tIns="91425" rIns="91425" bIns="91425" anchor="t" anchorCtr="0">
            <a:noAutofit/>
          </a:bodyPr>
          <a:lstStyle/>
          <a:p>
            <a:pPr lvl="0" algn="ctr">
              <a:spcBef>
                <a:spcPts val="0"/>
              </a:spcBef>
              <a:buNone/>
            </a:pPr>
            <a:r>
              <a:rPr lang="en" dirty="0">
                <a:solidFill>
                  <a:srgbClr val="000000"/>
                </a:solidFill>
              </a:rPr>
              <a:t>The Wellness Program falls under the umbrella of the School Based Programs at </a:t>
            </a:r>
            <a:r>
              <a:rPr lang="en" dirty="0" smtClean="0">
                <a:solidFill>
                  <a:srgbClr val="000000"/>
                </a:solidFill>
              </a:rPr>
              <a:t>John F. Kennedy Univeristy Community Cousneling Center (JFKU CCC).  </a:t>
            </a:r>
            <a:r>
              <a:rPr lang="en" dirty="0">
                <a:solidFill>
                  <a:srgbClr val="000000"/>
                </a:solidFill>
              </a:rPr>
              <a:t>It was formed out of a collaborative effort between Contra Costa Community College District (4CD) and JFKU CCC, to provide resources that will facilitate the academic, professional and personal success of 4CD students in all five campuses.  </a:t>
            </a:r>
          </a:p>
          <a:p>
            <a:pPr lvl="0" algn="ctr">
              <a:spcBef>
                <a:spcPts val="0"/>
              </a:spcBef>
              <a:buNone/>
            </a:pPr>
            <a:r>
              <a:rPr lang="en" dirty="0">
                <a:solidFill>
                  <a:srgbClr val="000000"/>
                </a:solidFill>
              </a:rPr>
              <a:t>In addition, the program also provides a rich and unique training experience for JFKU CCC trainees and interns who are obtaining clinical hours towards licensure as MFTs, LPCCs and PsyDs.    </a:t>
            </a:r>
          </a:p>
          <a:p>
            <a:pPr lvl="0">
              <a:spcBef>
                <a:spcPts val="0"/>
              </a:spcBef>
              <a:buClr>
                <a:schemeClr val="dk1"/>
              </a:buClr>
              <a:buSzPct val="61111"/>
              <a:buFont typeface="Arial"/>
              <a:buNone/>
            </a:pPr>
            <a:r>
              <a:rPr lang="en" dirty="0">
                <a:solidFill>
                  <a:srgbClr val="000000"/>
                </a:solidFill>
              </a:rPr>
              <a:t> </a:t>
            </a:r>
          </a:p>
          <a:p>
            <a:pPr lvl="0">
              <a:spcBef>
                <a:spcPts val="0"/>
              </a:spcBef>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C4587"/>
        </a:solidFill>
        <a:effectLst/>
      </p:bgPr>
    </p:bg>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547375" y="1806450"/>
            <a:ext cx="7867500" cy="1530600"/>
          </a:xfrm>
          <a:prstGeom prst="rect">
            <a:avLst/>
          </a:prstGeom>
        </p:spPr>
        <p:txBody>
          <a:bodyPr lIns="91425" tIns="91425" rIns="91425" bIns="91425" anchor="b" anchorCtr="0">
            <a:noAutofit/>
          </a:bodyPr>
          <a:lstStyle/>
          <a:p>
            <a:pPr lvl="0" algn="ctr">
              <a:spcBef>
                <a:spcPts val="0"/>
              </a:spcBef>
              <a:buNone/>
            </a:pPr>
            <a:r>
              <a:rPr lang="en" sz="4800">
                <a:solidFill>
                  <a:srgbClr val="F1C232"/>
                </a:solidFill>
                <a:latin typeface="Proxima Nova"/>
                <a:ea typeface="Proxima Nova"/>
                <a:cs typeface="Proxima Nova"/>
                <a:sym typeface="Proxima Nova"/>
              </a:rPr>
              <a:t>What can Wellness Counselors help students with?</a:t>
            </a:r>
            <a:r>
              <a:rPr lang="en" sz="3600">
                <a:solidFill>
                  <a:srgbClr val="F1C232"/>
                </a:solidFill>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311700" y="445025"/>
            <a:ext cx="8520600" cy="535200"/>
          </a:xfrm>
          <a:prstGeom prst="rect">
            <a:avLst/>
          </a:prstGeom>
        </p:spPr>
        <p:txBody>
          <a:bodyPr lIns="91425" tIns="91425" rIns="91425" bIns="91425" anchor="t" anchorCtr="0">
            <a:noAutofit/>
          </a:bodyPr>
          <a:lstStyle/>
          <a:p>
            <a:pPr lvl="0" algn="ctr">
              <a:spcBef>
                <a:spcPts val="0"/>
              </a:spcBef>
              <a:buClr>
                <a:schemeClr val="dk1"/>
              </a:buClr>
              <a:buSzPct val="61111"/>
              <a:buFont typeface="Arial"/>
              <a:buNone/>
            </a:pPr>
            <a:r>
              <a:rPr lang="en" sz="1800" b="1">
                <a:solidFill>
                  <a:srgbClr val="1C4587"/>
                </a:solidFill>
                <a:latin typeface="Proxima Nova"/>
                <a:ea typeface="Proxima Nova"/>
                <a:cs typeface="Proxima Nova"/>
                <a:sym typeface="Proxima Nova"/>
              </a:rPr>
              <a:t>Build skills to strengthen resilience and enable clients to cope with: </a:t>
            </a:r>
          </a:p>
        </p:txBody>
      </p:sp>
      <p:graphicFrame>
        <p:nvGraphicFramePr>
          <p:cNvPr id="105" name="Shape 105"/>
          <p:cNvGraphicFramePr/>
          <p:nvPr>
            <p:extLst>
              <p:ext uri="{D42A27DB-BD31-4B8C-83A1-F6EECF244321}">
                <p14:modId xmlns:p14="http://schemas.microsoft.com/office/powerpoint/2010/main" val="2467265570"/>
              </p:ext>
            </p:extLst>
          </p:nvPr>
        </p:nvGraphicFramePr>
        <p:xfrm>
          <a:off x="402200" y="980225"/>
          <a:ext cx="8430100" cy="4084140"/>
        </p:xfrm>
        <a:graphic>
          <a:graphicData uri="http://schemas.openxmlformats.org/drawingml/2006/table">
            <a:tbl>
              <a:tblPr>
                <a:noFill/>
                <a:tableStyleId>{C81D2CD0-2FD1-4E13-8180-E76561A19ED7}</a:tableStyleId>
              </a:tblPr>
              <a:tblGrid>
                <a:gridCol w="1983450"/>
                <a:gridCol w="2095125"/>
                <a:gridCol w="2119925"/>
                <a:gridCol w="2231600"/>
              </a:tblGrid>
              <a:tr h="381000">
                <a:tc>
                  <a:txBody>
                    <a:bodyPr/>
                    <a:lstStyle/>
                    <a:p>
                      <a:pPr lvl="0" algn="ctr" rtl="0">
                        <a:spcBef>
                          <a:spcPts val="0"/>
                        </a:spcBef>
                        <a:buClr>
                          <a:schemeClr val="dk1"/>
                        </a:buClr>
                        <a:buSzPct val="78571"/>
                        <a:buFont typeface="Arial"/>
                        <a:buNone/>
                      </a:pPr>
                      <a:r>
                        <a:rPr lang="en" dirty="0"/>
                        <a:t>Test Anxiety</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Clr>
                          <a:schemeClr val="dk1"/>
                        </a:buClr>
                        <a:buSzPct val="78571"/>
                        <a:buFont typeface="Arial"/>
                        <a:buNone/>
                      </a:pPr>
                      <a:r>
                        <a:rPr lang="en"/>
                        <a:t>Managing work, family and school responsibilities</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Clr>
                          <a:schemeClr val="dk1"/>
                        </a:buClr>
                        <a:buSzPct val="78571"/>
                        <a:buFont typeface="Arial"/>
                        <a:buNone/>
                      </a:pPr>
                      <a:r>
                        <a:rPr lang="en"/>
                        <a:t>Acclimating to College life (e.g. organizational skills, course load management)</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Clr>
                          <a:schemeClr val="dk1"/>
                        </a:buClr>
                        <a:buSzPct val="78571"/>
                        <a:buFont typeface="Arial"/>
                        <a:buNone/>
                      </a:pPr>
                      <a:r>
                        <a:rPr lang="en"/>
                        <a:t>Cultural and Familial Issues</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r>
              <a:tr h="381000">
                <a:tc>
                  <a:txBody>
                    <a:bodyPr/>
                    <a:lstStyle/>
                    <a:p>
                      <a:pPr lvl="0" algn="ctr" rtl="0">
                        <a:spcBef>
                          <a:spcPts val="0"/>
                        </a:spcBef>
                        <a:buClr>
                          <a:schemeClr val="dk1"/>
                        </a:buClr>
                        <a:buSzPct val="78571"/>
                        <a:buFont typeface="Arial"/>
                        <a:buNone/>
                      </a:pPr>
                      <a:r>
                        <a:rPr lang="en"/>
                        <a:t>Relationship Issues</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Clr>
                          <a:schemeClr val="dk1"/>
                        </a:buClr>
                        <a:buSzPct val="78571"/>
                        <a:buFont typeface="Arial"/>
                        <a:buNone/>
                      </a:pPr>
                      <a:r>
                        <a:rPr lang="en"/>
                        <a:t>Life transitions</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Clr>
                          <a:schemeClr val="dk1"/>
                        </a:buClr>
                        <a:buSzPct val="78571"/>
                        <a:buFont typeface="Arial"/>
                        <a:buNone/>
                      </a:pPr>
                      <a:r>
                        <a:rPr lang="en"/>
                        <a:t>Conflicts and/or exploration of Identity</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Clr>
                          <a:schemeClr val="dk1"/>
                        </a:buClr>
                        <a:buSzPct val="78571"/>
                        <a:buFont typeface="Arial"/>
                        <a:buNone/>
                      </a:pPr>
                      <a:r>
                        <a:rPr lang="en"/>
                        <a:t>Issues relating to LGBTQ identity</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r>
              <a:tr h="381000">
                <a:tc>
                  <a:txBody>
                    <a:bodyPr/>
                    <a:lstStyle/>
                    <a:p>
                      <a:pPr lvl="0" algn="ctr" rtl="0">
                        <a:spcBef>
                          <a:spcPts val="0"/>
                        </a:spcBef>
                        <a:buClr>
                          <a:schemeClr val="dk1"/>
                        </a:buClr>
                        <a:buSzPct val="78571"/>
                        <a:buFont typeface="Arial"/>
                        <a:buNone/>
                      </a:pPr>
                      <a:r>
                        <a:rPr lang="en" dirty="0"/>
                        <a:t>Housing issues/homelessness/unemployment</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Clr>
                          <a:schemeClr val="dk1"/>
                        </a:buClr>
                        <a:buSzPct val="78571"/>
                        <a:buFont typeface="Arial"/>
                        <a:buNone/>
                      </a:pPr>
                      <a:r>
                        <a:rPr lang="en"/>
                        <a:t>Substance use (personal or familial)</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Clr>
                          <a:schemeClr val="dk1"/>
                        </a:buClr>
                        <a:buSzPct val="78571"/>
                        <a:buFont typeface="Arial"/>
                        <a:buNone/>
                      </a:pPr>
                      <a:r>
                        <a:rPr lang="en"/>
                        <a:t>Trauma/PTSD</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Clr>
                          <a:schemeClr val="dk1"/>
                        </a:buClr>
                        <a:buSzPct val="78571"/>
                        <a:buFont typeface="Arial"/>
                        <a:buNone/>
                      </a:pPr>
                      <a:r>
                        <a:rPr lang="en"/>
                        <a:t>Crisis, Self/harm, suicide (not crisis counselors)</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r>
              <a:tr h="381000">
                <a:tc>
                  <a:txBody>
                    <a:bodyPr/>
                    <a:lstStyle/>
                    <a:p>
                      <a:pPr lvl="0" algn="ctr" rtl="0">
                        <a:spcBef>
                          <a:spcPts val="0"/>
                        </a:spcBef>
                        <a:buClr>
                          <a:schemeClr val="dk1"/>
                        </a:buClr>
                        <a:buSzPct val="78571"/>
                        <a:buFont typeface="Arial"/>
                        <a:buNone/>
                      </a:pPr>
                      <a:r>
                        <a:rPr lang="en"/>
                        <a:t>Abuse/DV/IPV</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Clr>
                          <a:schemeClr val="dk1"/>
                        </a:buClr>
                        <a:buSzPct val="78571"/>
                        <a:buFont typeface="Arial"/>
                        <a:buNone/>
                      </a:pPr>
                      <a:r>
                        <a:rPr lang="en"/>
                        <a:t>grief/loss</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Clr>
                          <a:schemeClr val="dk1"/>
                        </a:buClr>
                        <a:buSzPct val="78571"/>
                        <a:buFont typeface="Arial"/>
                        <a:buNone/>
                      </a:pPr>
                      <a:r>
                        <a:rPr lang="en"/>
                        <a:t>Anxiety</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Clr>
                          <a:schemeClr val="dk1"/>
                        </a:buClr>
                        <a:buSzPct val="78571"/>
                        <a:buFont typeface="Arial"/>
                        <a:buNone/>
                      </a:pPr>
                      <a:r>
                        <a:rPr lang="en"/>
                        <a:t>Depression</a:t>
                      </a:r>
                    </a:p>
                    <a:p>
                      <a:pPr lvl="0" algn="ctr" rtl="0">
                        <a:spcBef>
                          <a:spcPts val="0"/>
                        </a:spcBef>
                        <a:buNone/>
                      </a:pPr>
                      <a:endParaRP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r>
              <a:tr h="381000">
                <a:tc>
                  <a:txBody>
                    <a:bodyPr/>
                    <a:lstStyle/>
                    <a:p>
                      <a:pPr lvl="0" algn="ctr" rtl="0">
                        <a:spcBef>
                          <a:spcPts val="0"/>
                        </a:spcBef>
                        <a:buNone/>
                      </a:pPr>
                      <a:r>
                        <a:rPr lang="en"/>
                        <a:t>Academic Underachievement</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None/>
                      </a:pPr>
                      <a:r>
                        <a:rPr lang="en"/>
                        <a:t>Classroom behavioral issues</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None/>
                      </a:pPr>
                      <a:r>
                        <a:rPr lang="en"/>
                        <a:t>Acting out behaviors</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None/>
                      </a:pPr>
                      <a:r>
                        <a:rPr lang="en"/>
                        <a:t>Social interaction issues</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r>
              <a:tr h="381000">
                <a:tc>
                  <a:txBody>
                    <a:bodyPr/>
                    <a:lstStyle/>
                    <a:p>
                      <a:pPr lvl="0" algn="ctr" rtl="0">
                        <a:spcBef>
                          <a:spcPts val="0"/>
                        </a:spcBef>
                        <a:buNone/>
                      </a:pPr>
                      <a:r>
                        <a:rPr lang="en"/>
                        <a:t>Family crisis</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None/>
                      </a:pPr>
                      <a:r>
                        <a:rPr lang="en"/>
                        <a:t>Low self-esteem</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None/>
                      </a:pPr>
                      <a:r>
                        <a:rPr lang="en"/>
                        <a:t>Divorce/separation</a:t>
                      </a:r>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c>
                  <a:txBody>
                    <a:bodyPr/>
                    <a:lstStyle/>
                    <a:p>
                      <a:pPr lvl="0" algn="ctr" rtl="0">
                        <a:spcBef>
                          <a:spcPts val="0"/>
                        </a:spcBef>
                        <a:buNone/>
                      </a:pPr>
                      <a:r>
                        <a:rPr lang="en-US" dirty="0" smtClean="0"/>
                        <a:t>Other issues not listed</a:t>
                      </a:r>
                      <a:endParaRPr dirty="0"/>
                    </a:p>
                  </a:txBody>
                  <a:tcPr marL="91425" marR="91425" marT="91425" marB="91425">
                    <a:lnL w="19050" cap="flat" cmpd="sng">
                      <a:solidFill>
                        <a:srgbClr val="1C4587"/>
                      </a:solidFill>
                      <a:prstDash val="solid"/>
                      <a:round/>
                      <a:headEnd type="none" w="med" len="med"/>
                      <a:tailEnd type="none" w="med" len="med"/>
                    </a:lnL>
                    <a:lnR w="19050" cap="flat" cmpd="sng">
                      <a:solidFill>
                        <a:srgbClr val="1C4587"/>
                      </a:solidFill>
                      <a:prstDash val="solid"/>
                      <a:round/>
                      <a:headEnd type="none" w="med" len="med"/>
                      <a:tailEnd type="none" w="med" len="med"/>
                    </a:lnR>
                    <a:lnT w="19050" cap="flat" cmpd="sng">
                      <a:solidFill>
                        <a:srgbClr val="1C4587"/>
                      </a:solidFill>
                      <a:prstDash val="solid"/>
                      <a:round/>
                      <a:headEnd type="none" w="med" len="med"/>
                      <a:tailEnd type="none" w="med" len="med"/>
                    </a:lnT>
                    <a:lnB w="19050" cap="flat" cmpd="sng">
                      <a:solidFill>
                        <a:srgbClr val="1C4587"/>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body" idx="4294967295"/>
          </p:nvPr>
        </p:nvSpPr>
        <p:spPr>
          <a:xfrm>
            <a:off x="311700" y="1152475"/>
            <a:ext cx="8520600" cy="3416400"/>
          </a:xfrm>
          <a:prstGeom prst="rect">
            <a:avLst/>
          </a:prstGeom>
        </p:spPr>
        <p:txBody>
          <a:bodyPr lIns="91425" tIns="91425" rIns="91425" bIns="91425" anchor="t" anchorCtr="0">
            <a:noAutofit/>
          </a:bodyPr>
          <a:lstStyle/>
          <a:p>
            <a:pPr marL="457200" lvl="0" indent="-228600" algn="l" rtl="0">
              <a:spcBef>
                <a:spcPts val="0"/>
              </a:spcBef>
              <a:buClr>
                <a:srgbClr val="000000"/>
              </a:buClr>
            </a:pPr>
            <a:r>
              <a:rPr lang="en" dirty="0">
                <a:solidFill>
                  <a:srgbClr val="000000"/>
                </a:solidFill>
              </a:rPr>
              <a:t>Provide individual sessions (5-8 per semester, depending on need)</a:t>
            </a:r>
          </a:p>
          <a:p>
            <a:pPr marL="457200" lvl="0" indent="-228600" algn="l" rtl="0">
              <a:spcBef>
                <a:spcPts val="0"/>
              </a:spcBef>
              <a:buClr>
                <a:srgbClr val="000000"/>
              </a:buClr>
            </a:pPr>
            <a:r>
              <a:rPr lang="en" dirty="0">
                <a:solidFill>
                  <a:srgbClr val="000000"/>
                </a:solidFill>
              </a:rPr>
              <a:t>Provide group therapy or psycho-educational workshops</a:t>
            </a:r>
          </a:p>
          <a:p>
            <a:pPr marL="457200" lvl="0" indent="-228600" algn="l" rtl="0">
              <a:spcBef>
                <a:spcPts val="0"/>
              </a:spcBef>
              <a:buClr>
                <a:srgbClr val="000000"/>
              </a:buClr>
            </a:pPr>
            <a:r>
              <a:rPr lang="en" dirty="0">
                <a:solidFill>
                  <a:srgbClr val="000000"/>
                </a:solidFill>
              </a:rPr>
              <a:t>Provide Wellness presentations on topics related to mental/emotional/behavioral health</a:t>
            </a:r>
          </a:p>
          <a:p>
            <a:pPr marL="457200" lvl="0" indent="-228600" algn="l" rtl="0">
              <a:spcBef>
                <a:spcPts val="0"/>
              </a:spcBef>
              <a:buClr>
                <a:srgbClr val="000000"/>
              </a:buClr>
            </a:pPr>
            <a:r>
              <a:rPr lang="en" dirty="0">
                <a:solidFill>
                  <a:srgbClr val="000000"/>
                </a:solidFill>
              </a:rPr>
              <a:t>Support student’s success by being an advocate for the student or collaborating with faculty, counselors, and admin, when </a:t>
            </a:r>
            <a:r>
              <a:rPr lang="en" dirty="0" smtClean="0">
                <a:solidFill>
                  <a:srgbClr val="000000"/>
                </a:solidFill>
              </a:rPr>
              <a:t>appropriate</a:t>
            </a:r>
            <a:endParaRPr lang="en" dirty="0">
              <a:solidFill>
                <a:srgbClr val="000000"/>
              </a:solidFill>
            </a:endParaRPr>
          </a:p>
        </p:txBody>
      </p:sp>
      <p:sp>
        <p:nvSpPr>
          <p:cNvPr id="111" name="Shape 11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solidFill>
                  <a:srgbClr val="1C4587"/>
                </a:solidFill>
              </a:rPr>
              <a:t>How can Wellness Counselors help?</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dirty="0" smtClean="0">
                <a:solidFill>
                  <a:srgbClr val="1C4587"/>
                </a:solidFill>
              </a:rPr>
              <a:t>Wellness Team</a:t>
            </a:r>
            <a:endParaRPr lang="en" dirty="0">
              <a:solidFill>
                <a:srgbClr val="1C4587"/>
              </a:solidFill>
            </a:endParaRPr>
          </a:p>
        </p:txBody>
      </p:sp>
      <p:sp>
        <p:nvSpPr>
          <p:cNvPr id="70" name="Shape 70"/>
          <p:cNvSpPr txBox="1">
            <a:spLocks noGrp="1"/>
          </p:cNvSpPr>
          <p:nvPr>
            <p:ph type="body" idx="1"/>
          </p:nvPr>
        </p:nvSpPr>
        <p:spPr>
          <a:xfrm>
            <a:off x="311700" y="1098596"/>
            <a:ext cx="8520600" cy="3988479"/>
          </a:xfrm>
          <a:prstGeom prst="rect">
            <a:avLst/>
          </a:prstGeom>
        </p:spPr>
        <p:txBody>
          <a:bodyPr lIns="91425" tIns="91425" rIns="91425" bIns="91425" anchor="t" anchorCtr="0">
            <a:noAutofit/>
          </a:bodyPr>
          <a:lstStyle/>
          <a:p>
            <a:pPr lvl="0" algn="ctr">
              <a:lnSpc>
                <a:spcPct val="100000"/>
              </a:lnSpc>
              <a:spcBef>
                <a:spcPts val="0"/>
              </a:spcBef>
              <a:spcAft>
                <a:spcPts val="0"/>
              </a:spcAft>
              <a:buNone/>
            </a:pPr>
            <a:r>
              <a:rPr lang="en" sz="1400" b="1" dirty="0">
                <a:solidFill>
                  <a:srgbClr val="000000"/>
                </a:solidFill>
              </a:rPr>
              <a:t>Coordinator of Community Programs (CCP</a:t>
            </a:r>
            <a:r>
              <a:rPr lang="en" sz="1400" b="1" dirty="0" smtClean="0">
                <a:solidFill>
                  <a:srgbClr val="000000"/>
                </a:solidFill>
              </a:rPr>
              <a:t>)</a:t>
            </a:r>
            <a:r>
              <a:rPr lang="en" sz="1400" dirty="0" smtClean="0">
                <a:solidFill>
                  <a:srgbClr val="000000"/>
                </a:solidFill>
              </a:rPr>
              <a:t>: </a:t>
            </a:r>
            <a:r>
              <a:rPr lang="en" sz="1400" b="1" dirty="0" smtClean="0">
                <a:solidFill>
                  <a:srgbClr val="000000"/>
                </a:solidFill>
                <a:highlight>
                  <a:srgbClr val="FFFFFF"/>
                </a:highlight>
              </a:rPr>
              <a:t>Jes </a:t>
            </a:r>
            <a:r>
              <a:rPr lang="en" sz="1400" b="1" dirty="0">
                <a:solidFill>
                  <a:srgbClr val="000000"/>
                </a:solidFill>
                <a:highlight>
                  <a:srgbClr val="FFFFFF"/>
                </a:highlight>
              </a:rPr>
              <a:t>Moniz, MA</a:t>
            </a:r>
          </a:p>
          <a:p>
            <a:pPr lvl="0" algn="ctr">
              <a:lnSpc>
                <a:spcPct val="100000"/>
              </a:lnSpc>
              <a:spcBef>
                <a:spcPts val="0"/>
              </a:spcBef>
              <a:spcAft>
                <a:spcPts val="0"/>
              </a:spcAft>
              <a:buNone/>
            </a:pPr>
            <a:r>
              <a:rPr lang="en" sz="1400" dirty="0">
                <a:solidFill>
                  <a:srgbClr val="000000"/>
                </a:solidFill>
                <a:highlight>
                  <a:srgbClr val="FFFFFF"/>
                </a:highlight>
              </a:rPr>
              <a:t>JFKU Community Counseling Center​ - Concord</a:t>
            </a:r>
          </a:p>
          <a:p>
            <a:pPr lvl="0" algn="ctr">
              <a:lnSpc>
                <a:spcPct val="100000"/>
              </a:lnSpc>
              <a:spcBef>
                <a:spcPts val="0"/>
              </a:spcBef>
              <a:spcAft>
                <a:spcPts val="0"/>
              </a:spcAft>
              <a:buNone/>
            </a:pPr>
            <a:r>
              <a:rPr lang="en" sz="1400" dirty="0">
                <a:solidFill>
                  <a:srgbClr val="000000"/>
                </a:solidFill>
                <a:highlight>
                  <a:srgbClr val="FFFFFF"/>
                </a:highlight>
              </a:rPr>
              <a:t>Office: 925.798.9240, ext.3775</a:t>
            </a:r>
          </a:p>
          <a:p>
            <a:pPr lvl="0" algn="ctr">
              <a:lnSpc>
                <a:spcPct val="100000"/>
              </a:lnSpc>
              <a:spcBef>
                <a:spcPts val="0"/>
              </a:spcBef>
              <a:spcAft>
                <a:spcPts val="0"/>
              </a:spcAft>
              <a:buNone/>
            </a:pPr>
            <a:r>
              <a:rPr lang="en" sz="1400" dirty="0">
                <a:solidFill>
                  <a:srgbClr val="000000"/>
                </a:solidFill>
                <a:highlight>
                  <a:srgbClr val="FFFFFF"/>
                </a:highlight>
              </a:rPr>
              <a:t>Email: </a:t>
            </a:r>
            <a:r>
              <a:rPr lang="en" sz="1400" dirty="0" smtClean="0">
                <a:solidFill>
                  <a:srgbClr val="000000"/>
                </a:solidFill>
                <a:highlight>
                  <a:srgbClr val="FFFFFF"/>
                </a:highlight>
                <a:hlinkClick r:id="rId3"/>
              </a:rPr>
              <a:t>jmoniz@jfku.edu</a:t>
            </a:r>
            <a:endParaRPr lang="en" sz="1400" dirty="0" smtClean="0">
              <a:solidFill>
                <a:srgbClr val="000000"/>
              </a:solidFill>
              <a:highlight>
                <a:srgbClr val="FFFFFF"/>
              </a:highlight>
            </a:endParaRPr>
          </a:p>
          <a:p>
            <a:pPr lvl="0" algn="ctr">
              <a:lnSpc>
                <a:spcPct val="100000"/>
              </a:lnSpc>
              <a:spcBef>
                <a:spcPts val="0"/>
              </a:spcBef>
              <a:spcAft>
                <a:spcPts val="0"/>
              </a:spcAft>
              <a:buNone/>
            </a:pPr>
            <a:endParaRPr lang="en" sz="1400" dirty="0" smtClean="0">
              <a:solidFill>
                <a:srgbClr val="000000"/>
              </a:solidFill>
              <a:highlight>
                <a:srgbClr val="FFFFFF"/>
              </a:highlight>
            </a:endParaRPr>
          </a:p>
          <a:p>
            <a:pPr lvl="0" algn="ctr">
              <a:lnSpc>
                <a:spcPct val="100000"/>
              </a:lnSpc>
              <a:spcAft>
                <a:spcPts val="0"/>
              </a:spcAft>
            </a:pPr>
            <a:r>
              <a:rPr lang="en" sz="1400" b="1" dirty="0">
                <a:solidFill>
                  <a:srgbClr val="000000"/>
                </a:solidFill>
              </a:rPr>
              <a:t>Current LMC </a:t>
            </a:r>
            <a:r>
              <a:rPr lang="en" sz="1400" b="1" dirty="0" smtClean="0">
                <a:solidFill>
                  <a:srgbClr val="000000"/>
                </a:solidFill>
              </a:rPr>
              <a:t>Wellness </a:t>
            </a:r>
            <a:r>
              <a:rPr lang="en" sz="1400" b="1" dirty="0">
                <a:solidFill>
                  <a:srgbClr val="000000"/>
                </a:solidFill>
              </a:rPr>
              <a:t>Counselors: </a:t>
            </a:r>
          </a:p>
          <a:p>
            <a:pPr lvl="0" algn="ctr">
              <a:lnSpc>
                <a:spcPct val="100000"/>
              </a:lnSpc>
              <a:spcAft>
                <a:spcPts val="0"/>
              </a:spcAft>
            </a:pPr>
            <a:r>
              <a:rPr lang="en" sz="1400" b="1" dirty="0">
                <a:solidFill>
                  <a:srgbClr val="000000"/>
                </a:solidFill>
              </a:rPr>
              <a:t>Jes Moniz, </a:t>
            </a:r>
            <a:r>
              <a:rPr lang="en" sz="1400" dirty="0">
                <a:solidFill>
                  <a:srgbClr val="000000"/>
                </a:solidFill>
              </a:rPr>
              <a:t>MFT Intern</a:t>
            </a:r>
          </a:p>
          <a:p>
            <a:pPr lvl="0" algn="ctr">
              <a:lnSpc>
                <a:spcPct val="100000"/>
              </a:lnSpc>
              <a:spcAft>
                <a:spcPts val="0"/>
              </a:spcAft>
            </a:pPr>
            <a:r>
              <a:rPr lang="en" sz="1400" b="1" dirty="0">
                <a:solidFill>
                  <a:srgbClr val="000000"/>
                </a:solidFill>
              </a:rPr>
              <a:t>Janet Garcia, </a:t>
            </a:r>
            <a:r>
              <a:rPr lang="en" sz="1400" dirty="0">
                <a:solidFill>
                  <a:srgbClr val="000000"/>
                </a:solidFill>
              </a:rPr>
              <a:t>MFT Trainee</a:t>
            </a:r>
          </a:p>
          <a:p>
            <a:pPr lvl="0" algn="ctr">
              <a:lnSpc>
                <a:spcPct val="100000"/>
              </a:lnSpc>
              <a:spcAft>
                <a:spcPts val="0"/>
              </a:spcAft>
            </a:pPr>
            <a:r>
              <a:rPr lang="en" sz="1400" b="1" dirty="0">
                <a:solidFill>
                  <a:srgbClr val="000000"/>
                </a:solidFill>
              </a:rPr>
              <a:t>Leili Mortazavi, </a:t>
            </a:r>
            <a:r>
              <a:rPr lang="en" sz="1400" dirty="0">
                <a:solidFill>
                  <a:srgbClr val="000000"/>
                </a:solidFill>
              </a:rPr>
              <a:t>MFT Trainee at Brentwood Campus</a:t>
            </a:r>
          </a:p>
          <a:p>
            <a:pPr lvl="0" algn="ctr">
              <a:lnSpc>
                <a:spcPct val="100000"/>
              </a:lnSpc>
              <a:spcBef>
                <a:spcPts val="0"/>
              </a:spcBef>
              <a:spcAft>
                <a:spcPts val="0"/>
              </a:spcAft>
              <a:buNone/>
            </a:pPr>
            <a:endParaRPr lang="en" sz="1400" dirty="0">
              <a:solidFill>
                <a:srgbClr val="000000"/>
              </a:solidFill>
              <a:highlight>
                <a:srgbClr val="FFFFFF"/>
              </a:highlight>
            </a:endParaRPr>
          </a:p>
          <a:p>
            <a:pPr lvl="0" algn="ctr">
              <a:lnSpc>
                <a:spcPct val="100000"/>
              </a:lnSpc>
              <a:spcAft>
                <a:spcPts val="0"/>
              </a:spcAft>
            </a:pPr>
            <a:r>
              <a:rPr lang="en" sz="1400" b="1" dirty="0">
                <a:solidFill>
                  <a:srgbClr val="000000"/>
                </a:solidFill>
              </a:rPr>
              <a:t>Current Points of Contact at LMC:</a:t>
            </a:r>
          </a:p>
          <a:p>
            <a:pPr lvl="0" algn="ctr">
              <a:lnSpc>
                <a:spcPct val="100000"/>
              </a:lnSpc>
              <a:spcAft>
                <a:spcPts val="0"/>
              </a:spcAft>
            </a:pPr>
            <a:r>
              <a:rPr lang="en" sz="1400" b="1" dirty="0">
                <a:solidFill>
                  <a:srgbClr val="000000"/>
                </a:solidFill>
              </a:rPr>
              <a:t>Dean Jeffrey Benford, </a:t>
            </a:r>
            <a:r>
              <a:rPr lang="en" sz="1400" dirty="0">
                <a:solidFill>
                  <a:srgbClr val="000000"/>
                </a:solidFill>
              </a:rPr>
              <a:t>Counseling and Student Support</a:t>
            </a:r>
          </a:p>
          <a:p>
            <a:pPr lvl="0" algn="ctr">
              <a:lnSpc>
                <a:spcPct val="100000"/>
              </a:lnSpc>
              <a:spcAft>
                <a:spcPts val="0"/>
              </a:spcAft>
            </a:pPr>
            <a:r>
              <a:rPr lang="en" sz="1400" b="1" dirty="0">
                <a:solidFill>
                  <a:srgbClr val="000000"/>
                </a:solidFill>
              </a:rPr>
              <a:t>Dean Gail Newman, </a:t>
            </a:r>
            <a:r>
              <a:rPr lang="en" sz="1400" dirty="0">
                <a:solidFill>
                  <a:srgbClr val="000000"/>
                </a:solidFill>
              </a:rPr>
              <a:t>Student Services/Brentwood</a:t>
            </a:r>
          </a:p>
          <a:p>
            <a:pPr lvl="0" algn="ctr">
              <a:lnSpc>
                <a:spcPct val="100000"/>
              </a:lnSpc>
              <a:spcAft>
                <a:spcPts val="0"/>
              </a:spcAft>
            </a:pPr>
            <a:r>
              <a:rPr lang="en" sz="1400" b="1" dirty="0">
                <a:solidFill>
                  <a:srgbClr val="000000"/>
                </a:solidFill>
              </a:rPr>
              <a:t>Luis Morales, </a:t>
            </a:r>
            <a:r>
              <a:rPr lang="en" sz="1400" dirty="0">
                <a:solidFill>
                  <a:srgbClr val="000000"/>
                </a:solidFill>
              </a:rPr>
              <a:t>Academic Counselor</a:t>
            </a:r>
          </a:p>
          <a:p>
            <a:pPr lvl="0" algn="ctr">
              <a:lnSpc>
                <a:spcPct val="100000"/>
              </a:lnSpc>
              <a:spcBef>
                <a:spcPts val="0"/>
              </a:spcBef>
              <a:spcAft>
                <a:spcPts val="0"/>
              </a:spcAft>
              <a:buNone/>
            </a:pPr>
            <a:endParaRPr lang="en" sz="1400" dirty="0">
              <a:solidFill>
                <a:srgbClr val="000000"/>
              </a:solidFill>
              <a:highlight>
                <a:srgbClr val="FFFFFF"/>
              </a:highlight>
            </a:endParaRPr>
          </a:p>
          <a:p>
            <a:pPr lvl="0">
              <a:spcBef>
                <a:spcPts val="0"/>
              </a:spcBef>
              <a:buNone/>
            </a:pPr>
            <a:endParaRPr sz="1400" dirty="0"/>
          </a:p>
          <a:p>
            <a:pPr lvl="0">
              <a:spcBef>
                <a:spcPts val="0"/>
              </a:spcBef>
              <a:buNone/>
            </a:pPr>
            <a:endParaRPr sz="1400" dirty="0"/>
          </a:p>
          <a:p>
            <a:pPr lvl="0">
              <a:spcBef>
                <a:spcPts val="0"/>
              </a:spcBef>
              <a:buClr>
                <a:schemeClr val="dk1"/>
              </a:buClr>
              <a:buSzPct val="78571"/>
              <a:buFont typeface="Arial"/>
              <a:buNone/>
            </a:pPr>
            <a:endParaRPr sz="1400" dirty="0"/>
          </a:p>
          <a:p>
            <a:pPr lvl="0">
              <a:spcBef>
                <a:spcPts val="0"/>
              </a:spcBef>
              <a:buNone/>
            </a:pPr>
            <a:endParaRPr sz="1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235250" y="466875"/>
            <a:ext cx="8520600" cy="572700"/>
          </a:xfrm>
          <a:prstGeom prst="rect">
            <a:avLst/>
          </a:prstGeom>
        </p:spPr>
        <p:txBody>
          <a:bodyPr lIns="91425" tIns="91425" rIns="91425" bIns="91425" anchor="t" anchorCtr="0">
            <a:noAutofit/>
          </a:bodyPr>
          <a:lstStyle/>
          <a:p>
            <a:pPr lvl="0" algn="ctr">
              <a:spcBef>
                <a:spcPts val="0"/>
              </a:spcBef>
              <a:buNone/>
            </a:pPr>
            <a:r>
              <a:rPr lang="en">
                <a:solidFill>
                  <a:srgbClr val="1C4587"/>
                </a:solidFill>
              </a:rPr>
              <a:t>Referral Process</a:t>
            </a:r>
          </a:p>
        </p:txBody>
      </p:sp>
      <p:sp>
        <p:nvSpPr>
          <p:cNvPr id="135" name="Shape 135"/>
          <p:cNvSpPr txBox="1">
            <a:spLocks noGrp="1"/>
          </p:cNvSpPr>
          <p:nvPr>
            <p:ph type="body" idx="1"/>
          </p:nvPr>
        </p:nvSpPr>
        <p:spPr>
          <a:xfrm>
            <a:off x="311700" y="1152475"/>
            <a:ext cx="8520600" cy="3739800"/>
          </a:xfrm>
          <a:prstGeom prst="rect">
            <a:avLst/>
          </a:prstGeom>
        </p:spPr>
        <p:txBody>
          <a:bodyPr lIns="91425" tIns="91425" rIns="91425" bIns="91425" anchor="t" anchorCtr="0">
            <a:noAutofit/>
          </a:bodyPr>
          <a:lstStyle/>
          <a:p>
            <a:pPr lvl="0">
              <a:spcBef>
                <a:spcPts val="0"/>
              </a:spcBef>
              <a:buClr>
                <a:schemeClr val="dk1"/>
              </a:buClr>
              <a:buSzPct val="61111"/>
              <a:buFont typeface="Arial"/>
              <a:buNone/>
            </a:pPr>
            <a:r>
              <a:rPr lang="en" dirty="0">
                <a:solidFill>
                  <a:srgbClr val="000000"/>
                </a:solidFill>
              </a:rPr>
              <a:t>Referrals come from students, Deans of Student Conduct or Student Support Services, academic counselors, faculty, admissions &amp; records representatives, etc.  </a:t>
            </a:r>
          </a:p>
          <a:p>
            <a:pPr lvl="0" algn="ctr" rtl="0">
              <a:spcBef>
                <a:spcPts val="0"/>
              </a:spcBef>
              <a:buClr>
                <a:schemeClr val="dk1"/>
              </a:buClr>
              <a:buSzPct val="61111"/>
              <a:buFont typeface="Arial"/>
              <a:buNone/>
            </a:pPr>
            <a:r>
              <a:rPr lang="en" dirty="0">
                <a:solidFill>
                  <a:srgbClr val="000000"/>
                </a:solidFill>
              </a:rPr>
              <a:t>Phone Number: (925) 473-7449 or BW (925) 473-7459</a:t>
            </a:r>
          </a:p>
          <a:p>
            <a:pPr lvl="0" algn="ctr" rtl="0">
              <a:spcBef>
                <a:spcPts val="0"/>
              </a:spcBef>
              <a:buClr>
                <a:schemeClr val="dk1"/>
              </a:buClr>
              <a:buSzPct val="61111"/>
              <a:buFont typeface="Arial"/>
              <a:buNone/>
            </a:pPr>
            <a:r>
              <a:rPr lang="en" dirty="0">
                <a:solidFill>
                  <a:srgbClr val="000000"/>
                </a:solidFill>
              </a:rPr>
              <a:t>Email: </a:t>
            </a:r>
            <a:r>
              <a:rPr lang="en" u="sng" dirty="0">
                <a:solidFill>
                  <a:schemeClr val="hlink"/>
                </a:solidFill>
                <a:hlinkClick r:id="rId3"/>
              </a:rPr>
              <a:t>WellnessLMC@email.4cd.edu</a:t>
            </a:r>
          </a:p>
          <a:p>
            <a:pPr lvl="0" algn="ctr" rtl="0">
              <a:spcBef>
                <a:spcPts val="0"/>
              </a:spcBef>
              <a:buClr>
                <a:schemeClr val="dk1"/>
              </a:buClr>
              <a:buSzPct val="61111"/>
              <a:buFont typeface="Arial"/>
              <a:buNone/>
            </a:pPr>
            <a:endParaRPr dirty="0">
              <a:solidFill>
                <a:srgbClr val="000000"/>
              </a:solidFill>
            </a:endParaRPr>
          </a:p>
          <a:p>
            <a:pPr lvl="0" algn="ctr" rtl="0">
              <a:spcBef>
                <a:spcPts val="0"/>
              </a:spcBef>
              <a:buClr>
                <a:schemeClr val="dk1"/>
              </a:buClr>
              <a:buSzPct val="61111"/>
              <a:buFont typeface="Arial"/>
              <a:buNone/>
            </a:pPr>
            <a:r>
              <a:rPr lang="en" dirty="0">
                <a:solidFill>
                  <a:srgbClr val="000000"/>
                </a:solidFill>
              </a:rPr>
              <a:t>An appointed person at the college takes their information and relays the contact information to the Wellness counselors.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sz="1800">
                <a:solidFill>
                  <a:srgbClr val="1C4587"/>
                </a:solidFill>
              </a:rPr>
              <a:t>Contact Info Foe Wellness Program at CCC and DVC</a:t>
            </a:r>
          </a:p>
        </p:txBody>
      </p:sp>
      <p:sp>
        <p:nvSpPr>
          <p:cNvPr id="141" name="Shape 14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R="139700" lvl="0" algn="ctr">
              <a:lnSpc>
                <a:spcPct val="180000"/>
              </a:lnSpc>
              <a:spcBef>
                <a:spcPts val="1100"/>
              </a:spcBef>
              <a:spcAft>
                <a:spcPts val="1100"/>
              </a:spcAft>
              <a:buNone/>
            </a:pPr>
            <a:r>
              <a:rPr lang="en" sz="1000" b="1">
                <a:solidFill>
                  <a:srgbClr val="000000"/>
                </a:solidFill>
                <a:latin typeface="Verdana"/>
                <a:ea typeface="Verdana"/>
                <a:cs typeface="Verdana"/>
                <a:sym typeface="Verdana"/>
              </a:rPr>
              <a:t>Contra Costa College</a:t>
            </a:r>
          </a:p>
          <a:p>
            <a:pPr marR="139700" lvl="0" algn="ctr">
              <a:lnSpc>
                <a:spcPct val="180000"/>
              </a:lnSpc>
              <a:spcBef>
                <a:spcPts val="1100"/>
              </a:spcBef>
              <a:spcAft>
                <a:spcPts val="1100"/>
              </a:spcAft>
              <a:buNone/>
            </a:pPr>
            <a:r>
              <a:rPr lang="en" sz="1000">
                <a:solidFill>
                  <a:srgbClr val="000000"/>
                </a:solidFill>
                <a:latin typeface="Verdana"/>
                <a:ea typeface="Verdana"/>
                <a:cs typeface="Verdana"/>
                <a:sym typeface="Verdana"/>
              </a:rPr>
              <a:t>(510) 215-3960</a:t>
            </a:r>
          </a:p>
          <a:p>
            <a:pPr marR="139700" lvl="0" algn="ctr">
              <a:lnSpc>
                <a:spcPct val="180000"/>
              </a:lnSpc>
              <a:spcBef>
                <a:spcPts val="1100"/>
              </a:spcBef>
              <a:spcAft>
                <a:spcPts val="1100"/>
              </a:spcAft>
              <a:buNone/>
            </a:pPr>
            <a:r>
              <a:rPr lang="en" sz="1000">
                <a:solidFill>
                  <a:srgbClr val="003399"/>
                </a:solidFill>
                <a:latin typeface="Verdana"/>
                <a:ea typeface="Verdana"/>
                <a:cs typeface="Verdana"/>
                <a:sym typeface="Verdana"/>
              </a:rPr>
              <a:t>WellnessCCC@email.4cd.edu</a:t>
            </a:r>
          </a:p>
          <a:p>
            <a:pPr marR="139700" lvl="0" algn="ctr">
              <a:lnSpc>
                <a:spcPct val="180000"/>
              </a:lnSpc>
              <a:spcBef>
                <a:spcPts val="1100"/>
              </a:spcBef>
              <a:spcAft>
                <a:spcPts val="1100"/>
              </a:spcAft>
              <a:buNone/>
            </a:pPr>
            <a:r>
              <a:rPr lang="en" sz="1000" b="1">
                <a:solidFill>
                  <a:srgbClr val="000000"/>
                </a:solidFill>
                <a:latin typeface="Verdana"/>
                <a:ea typeface="Verdana"/>
                <a:cs typeface="Verdana"/>
                <a:sym typeface="Verdana"/>
              </a:rPr>
              <a:t>Diablo Valley College</a:t>
            </a:r>
          </a:p>
          <a:p>
            <a:pPr marR="139700" lvl="0" algn="ctr">
              <a:lnSpc>
                <a:spcPct val="180000"/>
              </a:lnSpc>
              <a:spcBef>
                <a:spcPts val="1100"/>
              </a:spcBef>
              <a:spcAft>
                <a:spcPts val="1100"/>
              </a:spcAft>
              <a:buNone/>
            </a:pPr>
            <a:r>
              <a:rPr lang="en" sz="1000">
                <a:solidFill>
                  <a:srgbClr val="000000"/>
                </a:solidFill>
                <a:latin typeface="Verdana"/>
                <a:ea typeface="Verdana"/>
                <a:cs typeface="Verdana"/>
                <a:sym typeface="Verdana"/>
              </a:rPr>
              <a:t>Pleasant Hill: (925) 969-2048</a:t>
            </a:r>
          </a:p>
          <a:p>
            <a:pPr marR="139700" lvl="0" algn="ctr">
              <a:lnSpc>
                <a:spcPct val="180000"/>
              </a:lnSpc>
              <a:spcBef>
                <a:spcPts val="1100"/>
              </a:spcBef>
              <a:spcAft>
                <a:spcPts val="1100"/>
              </a:spcAft>
              <a:buNone/>
            </a:pPr>
            <a:r>
              <a:rPr lang="en" sz="1000">
                <a:solidFill>
                  <a:srgbClr val="000000"/>
                </a:solidFill>
                <a:latin typeface="Verdana"/>
                <a:ea typeface="Verdana"/>
                <a:cs typeface="Verdana"/>
                <a:sym typeface="Verdana"/>
              </a:rPr>
              <a:t>San Ramon: (925) 551-6204</a:t>
            </a:r>
          </a:p>
          <a:p>
            <a:pPr marR="139700" lvl="0" algn="ctr">
              <a:lnSpc>
                <a:spcPct val="180000"/>
              </a:lnSpc>
              <a:spcBef>
                <a:spcPts val="1100"/>
              </a:spcBef>
              <a:spcAft>
                <a:spcPts val="1100"/>
              </a:spcAft>
              <a:buNone/>
            </a:pPr>
            <a:r>
              <a:rPr lang="en" sz="1000">
                <a:solidFill>
                  <a:srgbClr val="003399"/>
                </a:solidFill>
                <a:latin typeface="Verdana"/>
                <a:ea typeface="Verdana"/>
                <a:cs typeface="Verdana"/>
                <a:sym typeface="Verdana"/>
              </a:rPr>
              <a:t>WellnessDVC@email.4cd.edu</a:t>
            </a:r>
          </a:p>
          <a:p>
            <a:pPr lvl="0">
              <a:spcBef>
                <a:spcPts val="0"/>
              </a:spcBef>
              <a:buNone/>
            </a:pPr>
            <a:endParaRPr sz="1000">
              <a:solidFill>
                <a:srgbClr val="000000"/>
              </a:solidFill>
              <a:highlight>
                <a:srgbClr val="CCCCCC"/>
              </a:highlight>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lumMod val="50000"/>
                  </a:schemeClr>
                </a:solidFill>
              </a:rPr>
              <a:t>Wellness Program Achievements</a:t>
            </a:r>
            <a:endParaRPr lang="en-US" dirty="0">
              <a:solidFill>
                <a:schemeClr val="tx1">
                  <a:lumMod val="50000"/>
                </a:schemeClr>
              </a:solidFill>
            </a:endParaRPr>
          </a:p>
        </p:txBody>
      </p:sp>
      <p:sp>
        <p:nvSpPr>
          <p:cNvPr id="3" name="Text Placeholder 2"/>
          <p:cNvSpPr>
            <a:spLocks noGrp="1"/>
          </p:cNvSpPr>
          <p:nvPr>
            <p:ph type="body" idx="1"/>
          </p:nvPr>
        </p:nvSpPr>
        <p:spPr>
          <a:xfrm>
            <a:off x="311700" y="1152475"/>
            <a:ext cx="8520600" cy="3680782"/>
          </a:xfrm>
        </p:spPr>
        <p:txBody>
          <a:bodyPr/>
          <a:lstStyle/>
          <a:p>
            <a:pPr marL="285750" indent="-285750">
              <a:lnSpc>
                <a:spcPct val="100000"/>
              </a:lnSpc>
              <a:spcAft>
                <a:spcPts val="0"/>
              </a:spcAft>
              <a:buFont typeface="Arial" panose="020B0604020202020204" pitchFamily="34" charset="0"/>
              <a:buChar char="•"/>
            </a:pPr>
            <a:r>
              <a:rPr lang="en-US" sz="1600" dirty="0" smtClean="0"/>
              <a:t>15 students have been served from 10/3/2016-12/3/2016 at LMC</a:t>
            </a:r>
          </a:p>
          <a:p>
            <a:pPr>
              <a:lnSpc>
                <a:spcPct val="100000"/>
              </a:lnSpc>
              <a:spcAft>
                <a:spcPts val="0"/>
              </a:spcAft>
            </a:pPr>
            <a:r>
              <a:rPr lang="en-US" sz="1600" dirty="0"/>
              <a:t>	</a:t>
            </a:r>
            <a:r>
              <a:rPr lang="en-US" sz="1600" b="1" dirty="0" smtClean="0"/>
              <a:t>-Gender: </a:t>
            </a:r>
            <a:r>
              <a:rPr lang="en-US" sz="1600" dirty="0" smtClean="0"/>
              <a:t>9 females, 6 males</a:t>
            </a:r>
          </a:p>
          <a:p>
            <a:pPr>
              <a:lnSpc>
                <a:spcPct val="100000"/>
              </a:lnSpc>
              <a:spcAft>
                <a:spcPts val="0"/>
              </a:spcAft>
            </a:pPr>
            <a:r>
              <a:rPr lang="en-US" sz="1600" dirty="0"/>
              <a:t>	</a:t>
            </a:r>
            <a:r>
              <a:rPr lang="en-US" sz="1600" b="1" dirty="0" smtClean="0"/>
              <a:t>-Race/Ethnicity: </a:t>
            </a:r>
          </a:p>
          <a:p>
            <a:pPr>
              <a:lnSpc>
                <a:spcPct val="100000"/>
              </a:lnSpc>
              <a:spcAft>
                <a:spcPts val="0"/>
              </a:spcAft>
            </a:pPr>
            <a:r>
              <a:rPr lang="en-US" sz="1600" dirty="0" smtClean="0"/>
              <a:t>	  African American: 6</a:t>
            </a:r>
          </a:p>
          <a:p>
            <a:pPr>
              <a:lnSpc>
                <a:spcPct val="100000"/>
              </a:lnSpc>
              <a:spcAft>
                <a:spcPts val="0"/>
              </a:spcAft>
            </a:pPr>
            <a:r>
              <a:rPr lang="en-US" sz="1600" dirty="0" smtClean="0"/>
              <a:t>	  Hispanic: 2</a:t>
            </a:r>
          </a:p>
          <a:p>
            <a:pPr>
              <a:lnSpc>
                <a:spcPct val="100000"/>
              </a:lnSpc>
              <a:spcAft>
                <a:spcPts val="0"/>
              </a:spcAft>
            </a:pPr>
            <a:r>
              <a:rPr lang="en-US" sz="1600" dirty="0" smtClean="0"/>
              <a:t>	  Caucasian: 5</a:t>
            </a:r>
          </a:p>
          <a:p>
            <a:pPr>
              <a:lnSpc>
                <a:spcPct val="100000"/>
              </a:lnSpc>
              <a:spcAft>
                <a:spcPts val="0"/>
              </a:spcAft>
            </a:pPr>
            <a:r>
              <a:rPr lang="en-US" sz="1600" dirty="0" smtClean="0"/>
              <a:t>	  Did not specify: 2</a:t>
            </a:r>
          </a:p>
          <a:p>
            <a:pPr>
              <a:lnSpc>
                <a:spcPct val="100000"/>
              </a:lnSpc>
              <a:spcAft>
                <a:spcPts val="0"/>
              </a:spcAft>
            </a:pPr>
            <a:r>
              <a:rPr lang="en-US" sz="1600" dirty="0" smtClean="0"/>
              <a:t>	</a:t>
            </a:r>
            <a:r>
              <a:rPr lang="en-US" sz="1600" b="1" dirty="0" smtClean="0"/>
              <a:t>-Reasons for seeking counseling: </a:t>
            </a:r>
            <a:r>
              <a:rPr lang="en-US" sz="1600" dirty="0" smtClean="0"/>
              <a:t>suicidal ideation, depression, anxiety, 	stress, grief/loss, trauma, relational/communication issues</a:t>
            </a:r>
          </a:p>
          <a:p>
            <a:pPr marL="285750" indent="-285750">
              <a:lnSpc>
                <a:spcPct val="100000"/>
              </a:lnSpc>
              <a:spcAft>
                <a:spcPts val="0"/>
              </a:spcAft>
              <a:buFont typeface="Arial" panose="020B0604020202020204" pitchFamily="34" charset="0"/>
              <a:buChar char="•"/>
            </a:pPr>
            <a:r>
              <a:rPr lang="en-US" sz="1600" dirty="0" smtClean="0"/>
              <a:t>Referrals provided to other community agencies such as VA Center for counseling and other resources, long term mental health clinics, doctors, disability services, financial aid, EOPS, and more. </a:t>
            </a:r>
          </a:p>
          <a:p>
            <a:pPr marL="285750" indent="-285750">
              <a:lnSpc>
                <a:spcPct val="100000"/>
              </a:lnSpc>
              <a:spcAft>
                <a:spcPts val="0"/>
              </a:spcAft>
              <a:buFont typeface="Arial" panose="020B0604020202020204" pitchFamily="34" charset="0"/>
              <a:buChar char="•"/>
            </a:pPr>
            <a:r>
              <a:rPr lang="en-US" sz="1600" dirty="0"/>
              <a:t>Collaborative partnership between community colleges and a university</a:t>
            </a:r>
          </a:p>
          <a:p>
            <a:pPr marL="285750" indent="-285750">
              <a:lnSpc>
                <a:spcPct val="100000"/>
              </a:lnSpc>
              <a:spcAft>
                <a:spcPts val="0"/>
              </a:spcAft>
              <a:buFont typeface="Arial" panose="020B0604020202020204" pitchFamily="34" charset="0"/>
              <a:buChar char="•"/>
            </a:pPr>
            <a:r>
              <a:rPr lang="en-US" sz="1600" dirty="0"/>
              <a:t>Mental health awareness and support on campus</a:t>
            </a:r>
          </a:p>
          <a:p>
            <a:pPr>
              <a:lnSpc>
                <a:spcPct val="100000"/>
              </a:lnSpc>
              <a:spcAft>
                <a:spcPts val="0"/>
              </a:spcAft>
            </a:pPr>
            <a:endParaRPr lang="en-US" dirty="0"/>
          </a:p>
        </p:txBody>
      </p:sp>
    </p:spTree>
    <p:extLst>
      <p:ext uri="{BB962C8B-B14F-4D97-AF65-F5344CB8AC3E}">
        <p14:creationId xmlns:p14="http://schemas.microsoft.com/office/powerpoint/2010/main" val="835026721"/>
      </p:ext>
    </p:extLst>
  </p:cSld>
  <p:clrMapOvr>
    <a:masterClrMapping/>
  </p:clrMapOvr>
</p:sld>
</file>

<file path=ppt/theme/theme1.xml><?xml version="1.0" encoding="utf-8"?>
<a:theme xmlns:a="http://schemas.openxmlformats.org/drawingml/2006/main"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1378</Words>
  <Application>Microsoft Office PowerPoint</Application>
  <PresentationFormat>On-screen Show (16:9)</PresentationFormat>
  <Paragraphs>104</Paragraphs>
  <Slides>16</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Proxima Nova</vt:lpstr>
      <vt:lpstr>Verdana</vt:lpstr>
      <vt:lpstr>Alfa Slab One</vt:lpstr>
      <vt:lpstr>Arial</vt:lpstr>
      <vt:lpstr>gameday</vt:lpstr>
      <vt:lpstr>Wellness Program</vt:lpstr>
      <vt:lpstr>What is the Wellness Program?</vt:lpstr>
      <vt:lpstr>What can Wellness Counselors help students with? </vt:lpstr>
      <vt:lpstr>Build skills to strengthen resilience and enable clients to cope with: </vt:lpstr>
      <vt:lpstr>How can Wellness Counselors help?</vt:lpstr>
      <vt:lpstr>Wellness Team</vt:lpstr>
      <vt:lpstr>Referral Process</vt:lpstr>
      <vt:lpstr>Contact Info Foe Wellness Program at CCC and DVC</vt:lpstr>
      <vt:lpstr>Wellness Program Achievements</vt:lpstr>
      <vt:lpstr>Student Success Stories</vt:lpstr>
      <vt:lpstr>Student Success Stories</vt:lpstr>
      <vt:lpstr>Student Success Stories</vt:lpstr>
      <vt:lpstr>Student Success Stories</vt:lpstr>
      <vt:lpstr>Student Success Stories</vt:lpstr>
      <vt:lpstr>Challenges</vt:lpstr>
      <vt:lpstr>Future Goals of Program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Wellness Program</dc:title>
  <dc:creator>Jessica Moniz</dc:creator>
  <cp:lastModifiedBy>Abigail Duldulao</cp:lastModifiedBy>
  <cp:revision>14</cp:revision>
  <dcterms:modified xsi:type="dcterms:W3CDTF">2017-01-21T02:59:12Z</dcterms:modified>
</cp:coreProperties>
</file>