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7" r:id="rId2"/>
    <p:sldId id="256" r:id="rId3"/>
    <p:sldId id="257" r:id="rId4"/>
    <p:sldId id="266" r:id="rId5"/>
    <p:sldId id="270" r:id="rId6"/>
    <p:sldId id="275" r:id="rId7"/>
    <p:sldId id="267" r:id="rId8"/>
    <p:sldId id="276" r:id="rId9"/>
    <p:sldId id="280" r:id="rId10"/>
    <p:sldId id="260" r:id="rId11"/>
    <p:sldId id="274" r:id="rId12"/>
    <p:sldId id="278" r:id="rId13"/>
    <p:sldId id="269" r:id="rId14"/>
    <p:sldId id="279" r:id="rId15"/>
    <p:sldId id="281"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18"/>
    <a:srgbClr val="B03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84622"/>
  </p:normalViewPr>
  <p:slideViewPr>
    <p:cSldViewPr snapToGrid="0" snapToObjects="1">
      <p:cViewPr varScale="1">
        <p:scale>
          <a:sx n="112" d="100"/>
          <a:sy n="112" d="100"/>
        </p:scale>
        <p:origin x="516" y="102"/>
      </p:cViewPr>
      <p:guideLst/>
    </p:cSldViewPr>
  </p:slideViewPr>
  <p:outlineViewPr>
    <p:cViewPr>
      <p:scale>
        <a:sx n="33" d="100"/>
        <a:sy n="33" d="100"/>
      </p:scale>
      <p:origin x="0" y="-5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1E081-51CE-DD42-8D34-B967759594D7}" type="datetimeFigureOut">
              <a:rPr lang="en-US" smtClean="0"/>
              <a:t>10/17/2016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07E6A-5561-0A44-A98A-BFF9073EF321}" type="slidenum">
              <a:rPr lang="en-US" smtClean="0"/>
              <a:t>‹#›</a:t>
            </a:fld>
            <a:endParaRPr lang="en-US"/>
          </a:p>
        </p:txBody>
      </p:sp>
    </p:spTree>
    <p:extLst>
      <p:ext uri="{BB962C8B-B14F-4D97-AF65-F5344CB8AC3E}">
        <p14:creationId xmlns:p14="http://schemas.microsoft.com/office/powerpoint/2010/main" val="11790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F07E6A-5561-0A44-A98A-BFF9073EF321}" type="slidenum">
              <a:rPr lang="en-US" smtClean="0"/>
              <a:t>3</a:t>
            </a:fld>
            <a:endParaRPr lang="en-US"/>
          </a:p>
        </p:txBody>
      </p:sp>
    </p:spTree>
    <p:extLst>
      <p:ext uri="{BB962C8B-B14F-4D97-AF65-F5344CB8AC3E}">
        <p14:creationId xmlns:p14="http://schemas.microsoft.com/office/powerpoint/2010/main" val="122484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Corporate employees represent a variety of cultures, span four generations, practice many religions, and live in large cities and small towns. This diversity allows companies to examine our business from a range of perspectives.</a:t>
            </a:r>
            <a:endParaRPr lang="en-US" dirty="0"/>
          </a:p>
        </p:txBody>
      </p:sp>
      <p:sp>
        <p:nvSpPr>
          <p:cNvPr id="4" name="Slide Number Placeholder 3"/>
          <p:cNvSpPr>
            <a:spLocks noGrp="1"/>
          </p:cNvSpPr>
          <p:nvPr>
            <p:ph type="sldNum" sz="quarter" idx="10"/>
          </p:nvPr>
        </p:nvSpPr>
        <p:spPr/>
        <p:txBody>
          <a:bodyPr/>
          <a:lstStyle/>
          <a:p>
            <a:fld id="{7DF07E6A-5561-0A44-A98A-BFF9073EF321}" type="slidenum">
              <a:rPr lang="en-US" smtClean="0"/>
              <a:t>6</a:t>
            </a:fld>
            <a:endParaRPr lang="en-US"/>
          </a:p>
        </p:txBody>
      </p:sp>
    </p:spTree>
    <p:extLst>
      <p:ext uri="{BB962C8B-B14F-4D97-AF65-F5344CB8AC3E}">
        <p14:creationId xmlns:p14="http://schemas.microsoft.com/office/powerpoint/2010/main" val="42862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F07E6A-5561-0A44-A98A-BFF9073EF321}" type="slidenum">
              <a:rPr lang="en-US" smtClean="0"/>
              <a:t>10</a:t>
            </a:fld>
            <a:endParaRPr lang="en-US"/>
          </a:p>
        </p:txBody>
      </p:sp>
    </p:spTree>
    <p:extLst>
      <p:ext uri="{BB962C8B-B14F-4D97-AF65-F5344CB8AC3E}">
        <p14:creationId xmlns:p14="http://schemas.microsoft.com/office/powerpoint/2010/main" val="20214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F07E6A-5561-0A44-A98A-BFF9073EF321}" type="slidenum">
              <a:rPr lang="en-US" smtClean="0"/>
              <a:t>12</a:t>
            </a:fld>
            <a:endParaRPr lang="en-US"/>
          </a:p>
        </p:txBody>
      </p:sp>
    </p:spTree>
    <p:extLst>
      <p:ext uri="{BB962C8B-B14F-4D97-AF65-F5344CB8AC3E}">
        <p14:creationId xmlns:p14="http://schemas.microsoft.com/office/powerpoint/2010/main" val="7333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F07E6A-5561-0A44-A98A-BFF9073EF321}" type="slidenum">
              <a:rPr lang="en-US" smtClean="0"/>
              <a:t>14</a:t>
            </a:fld>
            <a:endParaRPr lang="en-US"/>
          </a:p>
        </p:txBody>
      </p:sp>
    </p:spTree>
    <p:extLst>
      <p:ext uri="{BB962C8B-B14F-4D97-AF65-F5344CB8AC3E}">
        <p14:creationId xmlns:p14="http://schemas.microsoft.com/office/powerpoint/2010/main" val="3366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F07E6A-5561-0A44-A98A-BFF9073EF321}" type="slidenum">
              <a:rPr lang="en-US" smtClean="0"/>
              <a:t>15</a:t>
            </a:fld>
            <a:endParaRPr lang="en-US"/>
          </a:p>
        </p:txBody>
      </p:sp>
    </p:spTree>
    <p:extLst>
      <p:ext uri="{BB962C8B-B14F-4D97-AF65-F5344CB8AC3E}">
        <p14:creationId xmlns:p14="http://schemas.microsoft.com/office/powerpoint/2010/main" val="1144769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10/17/2016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7.tiff"/><Relationship Id="rId4" Type="http://schemas.openxmlformats.org/officeDocument/2006/relationships/image" Target="../media/image16.tiff"/></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search?client=safari&amp;rls=en&amp;q=define+game+plan&amp;sa=X&amp;ved=0ahUKEwix4Pan-_XMAhUX3GMKHfyEDicQ_SoIIDA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38106"/>
            <a:ext cx="9905998" cy="776288"/>
          </a:xfrm>
        </p:spPr>
        <p:txBody>
          <a:bodyPr/>
          <a:lstStyle/>
          <a:p>
            <a:r>
              <a:rPr lang="en-US" b="1" dirty="0" smtClean="0"/>
              <a:t>BIO</a:t>
            </a:r>
            <a:endParaRPr lang="en-US" b="1" dirty="0"/>
          </a:p>
        </p:txBody>
      </p:sp>
      <p:sp>
        <p:nvSpPr>
          <p:cNvPr id="3" name="Content Placeholder 2"/>
          <p:cNvSpPr>
            <a:spLocks noGrp="1"/>
          </p:cNvSpPr>
          <p:nvPr>
            <p:ph idx="4294967295"/>
          </p:nvPr>
        </p:nvSpPr>
        <p:spPr>
          <a:xfrm>
            <a:off x="1204477" y="1464388"/>
            <a:ext cx="9905998" cy="4276734"/>
          </a:xfrm>
          <a:prstGeom prst="rect">
            <a:avLst/>
          </a:prstGeom>
        </p:spPr>
        <p:txBody>
          <a:bodyPr>
            <a:noAutofit/>
          </a:bodyPr>
          <a:lstStyle/>
          <a:p>
            <a:pPr marL="0" indent="0">
              <a:buNone/>
            </a:pPr>
            <a:r>
              <a:rPr lang="en-US" sz="1600" b="1" dirty="0"/>
              <a:t>Roderick Jefferson is an internationally recognized, business focused speaker. Having given keynote presentations nationally and seven countries throughout the world, he understands the power of sharing real life strategies that work</a:t>
            </a:r>
            <a:r>
              <a:rPr lang="en-US" sz="1600" b="1" dirty="0" smtClean="0"/>
              <a:t>.</a:t>
            </a:r>
          </a:p>
          <a:p>
            <a:pPr marL="0" indent="0">
              <a:buNone/>
            </a:pPr>
            <a:r>
              <a:rPr lang="en-US" sz="1600" b="1" dirty="0"/>
              <a:t>Over the past two decades, Roderick has shared his dynamic and energetic voice globally in variety of events including keynotes, guest lectures, and domain expertise panels, with companies including Oracle, Salesforce.com, 3PAR/HP, Business Objects, NetApp, PayPal, Siebel Systems, and AT&amp;T</a:t>
            </a:r>
            <a:r>
              <a:rPr lang="en-US" sz="1600" b="1" dirty="0" smtClean="0"/>
              <a:t>.</a:t>
            </a:r>
          </a:p>
          <a:p>
            <a:pPr marL="0" indent="0">
              <a:buNone/>
            </a:pPr>
            <a:r>
              <a:rPr lang="en-US" sz="1600" b="1" dirty="0"/>
              <a:t>In addition to a highly successful speaking career, Roderick is an acknowledged thought leader in the sales enablement space. For over twenty years he has built award-winning sales enablement organizations within some of the world's most successful Fortune 1,000 companies. Roderick has won numerous awards including being selected as the 2015 Sales On-boarding Program of the Year by SiriusDecisions.</a:t>
            </a:r>
          </a:p>
          <a:p>
            <a:pPr marL="0" indent="0">
              <a:buNone/>
            </a:pPr>
            <a:endParaRPr lang="en-US" sz="1600" b="1" dirty="0" smtClean="0"/>
          </a:p>
          <a:p>
            <a:pPr marL="0" indent="0">
              <a:buNone/>
            </a:pPr>
            <a:endParaRPr lang="en-US" sz="1600" b="1" dirty="0">
              <a:effectLst/>
            </a:endParaRPr>
          </a:p>
          <a:p>
            <a:pPr marL="0" indent="0">
              <a:buNone/>
            </a:pPr>
            <a:endParaRPr lang="en-US" sz="1600" b="1" dirty="0">
              <a:effectLst/>
            </a:endParaRPr>
          </a:p>
          <a:p>
            <a:pPr marL="0" indent="0">
              <a:buNone/>
            </a:pPr>
            <a:endParaRPr lang="en-US" sz="1600" b="1" dirty="0"/>
          </a:p>
        </p:txBody>
      </p:sp>
    </p:spTree>
    <p:extLst>
      <p:ext uri="{BB962C8B-B14F-4D97-AF65-F5344CB8AC3E}">
        <p14:creationId xmlns:p14="http://schemas.microsoft.com/office/powerpoint/2010/main" val="1242663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575" y="161309"/>
            <a:ext cx="10364451" cy="1596177"/>
          </a:xfrm>
        </p:spPr>
        <p:txBody>
          <a:bodyPr>
            <a:normAutofit/>
          </a:bodyPr>
          <a:lstStyle/>
          <a:p>
            <a:r>
              <a:rPr lang="en-US" sz="2800" b="1" dirty="0">
                <a:solidFill>
                  <a:srgbClr val="0070C0"/>
                </a:solidFill>
              </a:rPr>
              <a:t>Courage to Connect </a:t>
            </a:r>
            <a:r>
              <a:rPr lang="en-US" sz="2800" b="1" dirty="0" smtClean="0">
                <a:solidFill>
                  <a:srgbClr val="0070C0"/>
                </a:solidFill>
              </a:rPr>
              <a:t/>
            </a:r>
            <a:br>
              <a:rPr lang="en-US" sz="2800" b="1" dirty="0" smtClean="0">
                <a:solidFill>
                  <a:srgbClr val="0070C0"/>
                </a:solidFill>
              </a:rPr>
            </a:br>
            <a:r>
              <a:rPr lang="en-US" sz="2800" b="1" dirty="0" smtClean="0">
                <a:solidFill>
                  <a:srgbClr val="0070C0"/>
                </a:solidFill>
              </a:rPr>
              <a:t>(</a:t>
            </a:r>
            <a:r>
              <a:rPr lang="en-US" sz="2800" b="1" dirty="0">
                <a:solidFill>
                  <a:srgbClr val="0070C0"/>
                </a:solidFill>
              </a:rPr>
              <a:t>STEPPING OUTSIDE YOUR COMFORT ZONE)</a:t>
            </a:r>
            <a:br>
              <a:rPr lang="en-US" sz="2800" b="1" dirty="0">
                <a:solidFill>
                  <a:srgbClr val="0070C0"/>
                </a:solidFill>
              </a:rPr>
            </a:br>
            <a:endParaRPr lang="en-US" sz="2800" b="1" dirty="0">
              <a:solidFill>
                <a:srgbClr val="0070C0"/>
              </a:solidFill>
            </a:endParaRPr>
          </a:p>
        </p:txBody>
      </p:sp>
      <p:pic>
        <p:nvPicPr>
          <p:cNvPr id="6" name="Picture 5"/>
          <p:cNvPicPr>
            <a:picLocks noChangeAspect="1"/>
          </p:cNvPicPr>
          <p:nvPr/>
        </p:nvPicPr>
        <p:blipFill>
          <a:blip r:embed="rId3"/>
          <a:stretch>
            <a:fillRect/>
          </a:stretch>
        </p:blipFill>
        <p:spPr>
          <a:xfrm>
            <a:off x="404211" y="3440244"/>
            <a:ext cx="2870200" cy="2832100"/>
          </a:xfrm>
          <a:prstGeom prst="rect">
            <a:avLst/>
          </a:prstGeom>
        </p:spPr>
      </p:pic>
      <p:pic>
        <p:nvPicPr>
          <p:cNvPr id="7" name="Picture 6"/>
          <p:cNvPicPr>
            <a:picLocks noChangeAspect="1"/>
          </p:cNvPicPr>
          <p:nvPr/>
        </p:nvPicPr>
        <p:blipFill>
          <a:blip r:embed="rId4"/>
          <a:stretch>
            <a:fillRect/>
          </a:stretch>
        </p:blipFill>
        <p:spPr>
          <a:xfrm>
            <a:off x="3680808" y="2778015"/>
            <a:ext cx="3632200" cy="2247900"/>
          </a:xfrm>
          <a:prstGeom prst="rect">
            <a:avLst/>
          </a:prstGeom>
        </p:spPr>
      </p:pic>
      <p:pic>
        <p:nvPicPr>
          <p:cNvPr id="9" name="Picture 8"/>
          <p:cNvPicPr>
            <a:picLocks noChangeAspect="1"/>
          </p:cNvPicPr>
          <p:nvPr/>
        </p:nvPicPr>
        <p:blipFill>
          <a:blip r:embed="rId5"/>
          <a:stretch>
            <a:fillRect/>
          </a:stretch>
        </p:blipFill>
        <p:spPr>
          <a:xfrm>
            <a:off x="7719405" y="1999592"/>
            <a:ext cx="4030530" cy="225709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43" y="6356350"/>
            <a:ext cx="452209" cy="452209"/>
          </a:xfrm>
          <a:prstGeom prst="rect">
            <a:avLst/>
          </a:prstGeom>
        </p:spPr>
      </p:pic>
    </p:spTree>
    <p:extLst>
      <p:ext uri="{BB962C8B-B14F-4D97-AF65-F5344CB8AC3E}">
        <p14:creationId xmlns:p14="http://schemas.microsoft.com/office/powerpoint/2010/main" val="116105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779" y="2285997"/>
            <a:ext cx="10057364" cy="1161391"/>
          </a:xfrm>
        </p:spPr>
        <p:txBody>
          <a:bodyPr>
            <a:normAutofit fontScale="90000"/>
          </a:bodyPr>
          <a:lstStyle/>
          <a:p>
            <a:r>
              <a:rPr lang="en-US" dirty="0">
                <a:solidFill>
                  <a:srgbClr val="0070C0"/>
                </a:solidFill>
              </a:rPr>
              <a:t>How is college an extension of  family diversity ideals?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3" y="6356350"/>
            <a:ext cx="452209" cy="452209"/>
          </a:xfrm>
          <a:prstGeom prst="rect">
            <a:avLst/>
          </a:prstGeom>
        </p:spPr>
      </p:pic>
    </p:spTree>
    <p:extLst>
      <p:ext uri="{BB962C8B-B14F-4D97-AF65-F5344CB8AC3E}">
        <p14:creationId xmlns:p14="http://schemas.microsoft.com/office/powerpoint/2010/main" val="1646578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213" y="161309"/>
            <a:ext cx="10364451" cy="1596177"/>
          </a:xfrm>
        </p:spPr>
        <p:txBody>
          <a:bodyPr>
            <a:normAutofit/>
          </a:bodyPr>
          <a:lstStyle/>
          <a:p>
            <a:r>
              <a:rPr lang="en-US" sz="2800" b="1" smtClean="0">
                <a:solidFill>
                  <a:srgbClr val="0070C0"/>
                </a:solidFill>
              </a:rPr>
              <a:t>SUCCESS IS ACHIEVED THROUGH PARTNERSHIP</a:t>
            </a:r>
            <a:endParaRPr lang="en-US" sz="2800"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04211" y="3779969"/>
            <a:ext cx="2870200" cy="21526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2958" y="2778015"/>
            <a:ext cx="2247900" cy="22479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6260" y="1936530"/>
            <a:ext cx="1996374" cy="297134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43" y="6356350"/>
            <a:ext cx="452209" cy="452209"/>
          </a:xfrm>
          <a:prstGeom prst="rect">
            <a:avLst/>
          </a:prstGeom>
        </p:spPr>
      </p:pic>
    </p:spTree>
    <p:extLst>
      <p:ext uri="{BB962C8B-B14F-4D97-AF65-F5344CB8AC3E}">
        <p14:creationId xmlns:p14="http://schemas.microsoft.com/office/powerpoint/2010/main" val="178014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779" y="2285997"/>
            <a:ext cx="10057364" cy="1161391"/>
          </a:xfrm>
        </p:spPr>
        <p:txBody>
          <a:bodyPr>
            <a:normAutofit fontScale="90000"/>
          </a:bodyPr>
          <a:lstStyle/>
          <a:p>
            <a:r>
              <a:rPr lang="en-US" dirty="0">
                <a:solidFill>
                  <a:srgbClr val="0070C0"/>
                </a:solidFill>
              </a:rPr>
              <a:t>What is the responsibility of Corporate America?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3" y="6356350"/>
            <a:ext cx="452209" cy="452209"/>
          </a:xfrm>
          <a:prstGeom prst="rect">
            <a:avLst/>
          </a:prstGeom>
        </p:spPr>
      </p:pic>
    </p:spTree>
    <p:extLst>
      <p:ext uri="{BB962C8B-B14F-4D97-AF65-F5344CB8AC3E}">
        <p14:creationId xmlns:p14="http://schemas.microsoft.com/office/powerpoint/2010/main" val="430921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81008"/>
            <a:ext cx="9905998" cy="1176338"/>
          </a:xfrm>
        </p:spPr>
        <p:txBody>
          <a:bodyPr>
            <a:normAutofit/>
          </a:bodyPr>
          <a:lstStyle/>
          <a:p>
            <a:r>
              <a:rPr lang="en-US" sz="2800" b="1" dirty="0" smtClean="0">
                <a:solidFill>
                  <a:srgbClr val="0070C0"/>
                </a:solidFill>
              </a:rPr>
              <a:t>Driving diversity through thought leadership</a:t>
            </a:r>
            <a:endParaRPr lang="en-US" sz="2800" b="1" dirty="0">
              <a:solidFill>
                <a:srgbClr val="0070C0"/>
              </a:solidFill>
            </a:endParaRPr>
          </a:p>
        </p:txBody>
      </p:sp>
      <p:sp>
        <p:nvSpPr>
          <p:cNvPr id="3" name="Content Placeholder 2"/>
          <p:cNvSpPr>
            <a:spLocks noGrp="1"/>
          </p:cNvSpPr>
          <p:nvPr>
            <p:ph idx="4294967295"/>
          </p:nvPr>
        </p:nvSpPr>
        <p:spPr>
          <a:xfrm>
            <a:off x="3154401" y="1819970"/>
            <a:ext cx="6001807" cy="678755"/>
          </a:xfrm>
          <a:prstGeom prst="rect">
            <a:avLst/>
          </a:prstGeom>
        </p:spPr>
        <p:txBody>
          <a:bodyPr>
            <a:noAutofit/>
          </a:bodyPr>
          <a:lstStyle/>
          <a:p>
            <a:pPr marL="0" indent="0">
              <a:buNone/>
            </a:pPr>
            <a:r>
              <a:rPr lang="en-US" sz="3200" b="1" dirty="0" smtClean="0"/>
              <a:t>Diversity recruiting</a:t>
            </a:r>
          </a:p>
        </p:txBody>
      </p:sp>
      <p:sp>
        <p:nvSpPr>
          <p:cNvPr id="7" name="Content Placeholder 2"/>
          <p:cNvSpPr>
            <a:spLocks noGrp="1"/>
          </p:cNvSpPr>
          <p:nvPr>
            <p:ph idx="4294967295"/>
          </p:nvPr>
        </p:nvSpPr>
        <p:spPr>
          <a:xfrm>
            <a:off x="3028304" y="5257108"/>
            <a:ext cx="5280336" cy="678755"/>
          </a:xfrm>
          <a:prstGeom prst="rect">
            <a:avLst/>
          </a:prstGeom>
        </p:spPr>
        <p:txBody>
          <a:bodyPr>
            <a:noAutofit/>
          </a:bodyPr>
          <a:lstStyle/>
          <a:p>
            <a:pPr marL="0" indent="0">
              <a:buNone/>
            </a:pPr>
            <a:r>
              <a:rPr lang="en-US" sz="2800" b="1" dirty="0" smtClean="0">
                <a:solidFill>
                  <a:srgbClr val="00B050"/>
                </a:solidFill>
              </a:rPr>
              <a:t>Supplier diversity programs</a:t>
            </a:r>
          </a:p>
        </p:txBody>
      </p:sp>
      <p:sp>
        <p:nvSpPr>
          <p:cNvPr id="8" name="Content Placeholder 2"/>
          <p:cNvSpPr>
            <a:spLocks noGrp="1"/>
          </p:cNvSpPr>
          <p:nvPr>
            <p:ph idx="4294967295"/>
          </p:nvPr>
        </p:nvSpPr>
        <p:spPr>
          <a:xfrm>
            <a:off x="3154400" y="3529469"/>
            <a:ext cx="6001807" cy="678755"/>
          </a:xfrm>
          <a:prstGeom prst="rect">
            <a:avLst/>
          </a:prstGeom>
        </p:spPr>
        <p:txBody>
          <a:bodyPr>
            <a:noAutofit/>
          </a:bodyPr>
          <a:lstStyle/>
          <a:p>
            <a:pPr marL="0" indent="0">
              <a:buNone/>
            </a:pPr>
            <a:r>
              <a:rPr lang="en-US" sz="3200" b="1" dirty="0" smtClean="0">
                <a:solidFill>
                  <a:srgbClr val="7030A0"/>
                </a:solidFill>
              </a:rPr>
              <a:t>Mentorship programs</a:t>
            </a:r>
          </a:p>
        </p:txBody>
      </p:sp>
      <p:sp>
        <p:nvSpPr>
          <p:cNvPr id="9" name="Content Placeholder 2"/>
          <p:cNvSpPr>
            <a:spLocks noGrp="1"/>
          </p:cNvSpPr>
          <p:nvPr>
            <p:ph idx="4294967295"/>
          </p:nvPr>
        </p:nvSpPr>
        <p:spPr>
          <a:xfrm>
            <a:off x="3028304" y="2671606"/>
            <a:ext cx="6001807" cy="678755"/>
          </a:xfrm>
          <a:prstGeom prst="rect">
            <a:avLst/>
          </a:prstGeom>
        </p:spPr>
        <p:txBody>
          <a:bodyPr>
            <a:noAutofit/>
          </a:bodyPr>
          <a:lstStyle/>
          <a:p>
            <a:pPr marL="0" indent="0">
              <a:buNone/>
            </a:pPr>
            <a:r>
              <a:rPr lang="en-US" sz="3200" b="1" dirty="0" smtClean="0">
                <a:solidFill>
                  <a:srgbClr val="FF8118"/>
                </a:solidFill>
              </a:rPr>
              <a:t>COMPANY VISION &amp; VALUES</a:t>
            </a:r>
          </a:p>
        </p:txBody>
      </p:sp>
      <p:sp>
        <p:nvSpPr>
          <p:cNvPr id="10" name="Content Placeholder 2"/>
          <p:cNvSpPr>
            <a:spLocks noGrp="1"/>
          </p:cNvSpPr>
          <p:nvPr>
            <p:ph idx="4294967295"/>
          </p:nvPr>
        </p:nvSpPr>
        <p:spPr>
          <a:xfrm>
            <a:off x="3028303" y="4389161"/>
            <a:ext cx="6001808" cy="678755"/>
          </a:xfrm>
          <a:prstGeom prst="rect">
            <a:avLst/>
          </a:prstGeom>
        </p:spPr>
        <p:txBody>
          <a:bodyPr>
            <a:noAutofit/>
          </a:bodyPr>
          <a:lstStyle/>
          <a:p>
            <a:pPr marL="0" indent="0">
              <a:buNone/>
            </a:pPr>
            <a:r>
              <a:rPr lang="en-US" sz="2800" b="1" dirty="0" smtClean="0">
                <a:solidFill>
                  <a:srgbClr val="FF0000"/>
                </a:solidFill>
              </a:rPr>
              <a:t>COMMUNITY OUTREACH programs</a:t>
            </a:r>
          </a:p>
        </p:txBody>
      </p:sp>
    </p:spTree>
    <p:extLst>
      <p:ext uri="{BB962C8B-B14F-4D97-AF65-F5344CB8AC3E}">
        <p14:creationId xmlns:p14="http://schemas.microsoft.com/office/powerpoint/2010/main" val="201924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dissolv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dissolv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8" grpId="0" build="p"/>
      <p:bldP spid="9" grpId="0" build="p"/>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669" y="618518"/>
            <a:ext cx="10364451" cy="1304876"/>
          </a:xfrm>
        </p:spPr>
        <p:txBody>
          <a:bodyPr>
            <a:normAutofit/>
          </a:bodyPr>
          <a:lstStyle/>
          <a:p>
            <a:r>
              <a:rPr lang="en-US" sz="2800" b="1" dirty="0" smtClean="0">
                <a:solidFill>
                  <a:srgbClr val="0070C0"/>
                </a:solidFill>
              </a:rPr>
              <a:t>Why is diversity &amp; inclusion critical to success?</a:t>
            </a:r>
            <a:endParaRPr lang="en-US" sz="2800" b="1" dirty="0">
              <a:solidFill>
                <a:srgbClr val="0070C0"/>
              </a:solidFill>
            </a:endParaRPr>
          </a:p>
        </p:txBody>
      </p:sp>
      <p:sp>
        <p:nvSpPr>
          <p:cNvPr id="3" name="Content Placeholder 2"/>
          <p:cNvSpPr>
            <a:spLocks noGrp="1"/>
          </p:cNvSpPr>
          <p:nvPr>
            <p:ph sz="quarter" idx="13"/>
          </p:nvPr>
        </p:nvSpPr>
        <p:spPr>
          <a:xfrm>
            <a:off x="1768379" y="2319795"/>
            <a:ext cx="11303876" cy="1369336"/>
          </a:xfrm>
        </p:spPr>
        <p:txBody>
          <a:bodyPr>
            <a:noAutofit/>
          </a:bodyPr>
          <a:lstStyle/>
          <a:p>
            <a:pPr marL="0" indent="0">
              <a:buNone/>
            </a:pPr>
            <a:r>
              <a:rPr lang="en-US" sz="2200" b="1" dirty="0" smtClean="0"/>
              <a:t>“</a:t>
            </a:r>
            <a:r>
              <a:rPr lang="en-US" sz="2200" b="1" dirty="0" smtClean="0">
                <a:solidFill>
                  <a:srgbClr val="FF0000"/>
                </a:solidFill>
              </a:rPr>
              <a:t>Diversity</a:t>
            </a:r>
            <a:r>
              <a:rPr lang="en-US" sz="2200" b="1" dirty="0" smtClean="0"/>
              <a:t> is the mix</a:t>
            </a:r>
            <a:r>
              <a:rPr lang="is-IS" sz="2200" b="1" dirty="0" smtClean="0"/>
              <a:t>… </a:t>
            </a:r>
            <a:r>
              <a:rPr lang="is-IS" sz="2200" b="1" dirty="0" smtClean="0">
                <a:solidFill>
                  <a:srgbClr val="FF0000"/>
                </a:solidFill>
              </a:rPr>
              <a:t>inclusion</a:t>
            </a:r>
            <a:r>
              <a:rPr lang="is-IS" sz="2200" b="1" dirty="0" smtClean="0"/>
              <a:t> is making the mix work”</a:t>
            </a:r>
          </a:p>
          <a:p>
            <a:pPr marL="0" indent="0">
              <a:buNone/>
            </a:pPr>
            <a:r>
              <a:rPr lang="is-IS" sz="2200" b="1" dirty="0" smtClean="0"/>
              <a:t>- </a:t>
            </a:r>
            <a:r>
              <a:rPr lang="is-IS" sz="2200" b="1" i="1" dirty="0" smtClean="0"/>
              <a:t>Andres tapia</a:t>
            </a:r>
            <a:endParaRPr lang="en-US" sz="2200" b="1" i="1" dirty="0"/>
          </a:p>
        </p:txBody>
      </p:sp>
      <p:sp>
        <p:nvSpPr>
          <p:cNvPr id="4" name="Content Placeholder 2"/>
          <p:cNvSpPr txBox="1">
            <a:spLocks/>
          </p:cNvSpPr>
          <p:nvPr/>
        </p:nvSpPr>
        <p:spPr>
          <a:xfrm>
            <a:off x="207584" y="4085532"/>
            <a:ext cx="11682248" cy="136933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2200" b="1" dirty="0" smtClean="0"/>
              <a:t>“</a:t>
            </a:r>
            <a:r>
              <a:rPr lang="en-US" sz="2200" b="1" dirty="0" smtClean="0">
                <a:solidFill>
                  <a:srgbClr val="FF0000"/>
                </a:solidFill>
              </a:rPr>
              <a:t>Diversity</a:t>
            </a:r>
            <a:r>
              <a:rPr lang="en-US" sz="2200" b="1" dirty="0" smtClean="0"/>
              <a:t> is a seat at the table, </a:t>
            </a:r>
            <a:r>
              <a:rPr lang="is-IS" sz="2200" b="1" dirty="0" smtClean="0">
                <a:solidFill>
                  <a:srgbClr val="FF0000"/>
                </a:solidFill>
              </a:rPr>
              <a:t>inclusion</a:t>
            </a:r>
            <a:r>
              <a:rPr lang="is-IS" sz="2200" b="1" dirty="0" smtClean="0"/>
              <a:t> is the ability to order off of the menu”</a:t>
            </a:r>
          </a:p>
          <a:p>
            <a:pPr marL="0" indent="0">
              <a:buFont typeface="Arial" panose="020B0604020202020204" pitchFamily="34" charset="0"/>
              <a:buNone/>
            </a:pPr>
            <a:r>
              <a:rPr lang="is-IS" sz="2200" b="1" dirty="0" smtClean="0"/>
              <a:t>- </a:t>
            </a:r>
            <a:r>
              <a:rPr lang="is-IS" sz="2200" b="1" i="1" dirty="0" smtClean="0"/>
              <a:t>Barb hardy</a:t>
            </a:r>
            <a:endParaRPr lang="en-US" sz="2200" b="1" i="1" dirty="0"/>
          </a:p>
        </p:txBody>
      </p:sp>
    </p:spTree>
    <p:extLst>
      <p:ext uri="{BB962C8B-B14F-4D97-AF65-F5344CB8AC3E}">
        <p14:creationId xmlns:p14="http://schemas.microsoft.com/office/powerpoint/2010/main" val="63449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5788" y="2664345"/>
            <a:ext cx="9379450" cy="2364834"/>
          </a:xfrm>
        </p:spPr>
        <p:txBody>
          <a:bodyPr>
            <a:normAutofit/>
          </a:bodyPr>
          <a:lstStyle/>
          <a:p>
            <a:r>
              <a:rPr lang="en-US" sz="4400" dirty="0" err="1" smtClean="0"/>
              <a:t>info@roderickjefferson.com</a:t>
            </a:r>
            <a:r>
              <a:rPr lang="en-US" sz="4400" dirty="0" smtClean="0"/>
              <a:t/>
            </a:r>
            <a:br>
              <a:rPr lang="en-US" sz="4400" dirty="0" smtClean="0"/>
            </a:br>
            <a:r>
              <a:rPr lang="en-US" sz="4400" dirty="0" err="1" smtClean="0"/>
              <a:t>facebook.com</a:t>
            </a:r>
            <a:r>
              <a:rPr lang="en-US" sz="4400" dirty="0" smtClean="0"/>
              <a:t>/@</a:t>
            </a:r>
            <a:r>
              <a:rPr lang="en-US" sz="4400" dirty="0" err="1" smtClean="0"/>
              <a:t>thevoiceofrod</a:t>
            </a:r>
            <a:r>
              <a:rPr lang="en-US" sz="4400" dirty="0" smtClean="0"/>
              <a:t/>
            </a:r>
            <a:br>
              <a:rPr lang="en-US" sz="4400" dirty="0" smtClean="0"/>
            </a:br>
            <a:r>
              <a:rPr lang="en-US" sz="4400" dirty="0" smtClean="0"/>
              <a:t>@</a:t>
            </a:r>
            <a:r>
              <a:rPr lang="en-US" sz="4400" dirty="0" err="1" smtClean="0"/>
              <a:t>thevoiceofrod</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3" y="6356350"/>
            <a:ext cx="452209" cy="45220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276" y="0"/>
            <a:ext cx="6448096" cy="2648607"/>
          </a:xfrm>
          <a:prstGeom prst="rect">
            <a:avLst/>
          </a:prstGeom>
        </p:spPr>
      </p:pic>
    </p:spTree>
    <p:extLst>
      <p:ext uri="{BB962C8B-B14F-4D97-AF65-F5344CB8AC3E}">
        <p14:creationId xmlns:p14="http://schemas.microsoft.com/office/powerpoint/2010/main" val="1876474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0288" y="1718424"/>
            <a:ext cx="9379450" cy="2364834"/>
          </a:xfrm>
        </p:spPr>
        <p:txBody>
          <a:bodyPr>
            <a:normAutofit fontScale="90000"/>
          </a:bodyPr>
          <a:lstStyle/>
          <a:p>
            <a:r>
              <a:rPr lang="en-US" dirty="0" smtClean="0">
                <a:solidFill>
                  <a:srgbClr val="0070C0"/>
                </a:solidFill>
              </a:rPr>
              <a:t>“</a:t>
            </a:r>
            <a:r>
              <a:rPr lang="en-US" i="1" dirty="0" smtClean="0">
                <a:solidFill>
                  <a:srgbClr val="0070C0"/>
                </a:solidFill>
              </a:rPr>
              <a:t>Diversity in leadership</a:t>
            </a:r>
            <a:r>
              <a:rPr lang="en-US" dirty="0" smtClean="0">
                <a:solidFill>
                  <a:srgbClr val="0070C0"/>
                </a:solidFill>
              </a:rPr>
              <a:t>”</a:t>
            </a:r>
            <a:br>
              <a:rPr lang="en-US" dirty="0" smtClean="0">
                <a:solidFill>
                  <a:srgbClr val="0070C0"/>
                </a:solidFill>
              </a:rPr>
            </a:br>
            <a:r>
              <a:rPr lang="en-US" dirty="0" smtClean="0">
                <a:solidFill>
                  <a:srgbClr val="0070C0"/>
                </a:solidFill>
              </a:rPr>
              <a:t>#</a:t>
            </a:r>
            <a:r>
              <a:rPr lang="en-US" sz="7300" dirty="0" smtClean="0">
                <a:solidFill>
                  <a:srgbClr val="0070C0"/>
                </a:solidFill>
              </a:rPr>
              <a:t>Hopeisnotastrategy</a:t>
            </a:r>
            <a:r>
              <a:rPr lang="en-US" dirty="0" smtClean="0">
                <a:solidFill>
                  <a:srgbClr val="0070C0"/>
                </a:solidFill>
              </a:rPr>
              <a:t/>
            </a:r>
            <a:br>
              <a:rPr lang="en-US" dirty="0" smtClean="0">
                <a:solidFill>
                  <a:srgbClr val="0070C0"/>
                </a:solidFill>
              </a:rPr>
            </a:br>
            <a:r>
              <a:rPr lang="en-US" dirty="0" smtClean="0"/>
              <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3" y="6356350"/>
            <a:ext cx="452209" cy="45220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974" y="3011210"/>
            <a:ext cx="8110843" cy="2648607"/>
          </a:xfrm>
          <a:prstGeom prst="rect">
            <a:avLst/>
          </a:prstGeom>
        </p:spPr>
      </p:pic>
    </p:spTree>
    <p:extLst>
      <p:ext uri="{BB962C8B-B14F-4D97-AF65-F5344CB8AC3E}">
        <p14:creationId xmlns:p14="http://schemas.microsoft.com/office/powerpoint/2010/main" val="371146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925240"/>
            <a:ext cx="10364451" cy="943098"/>
          </a:xfrm>
        </p:spPr>
        <p:txBody>
          <a:bodyPr/>
          <a:lstStyle/>
          <a:p>
            <a:r>
              <a:rPr lang="en-US" dirty="0" smtClean="0"/>
              <a:t>Diversity in leadership</a:t>
            </a:r>
            <a:endParaRPr lang="en-US" dirty="0"/>
          </a:p>
        </p:txBody>
      </p:sp>
      <p:sp>
        <p:nvSpPr>
          <p:cNvPr id="3" name="Content Placeholder 2"/>
          <p:cNvSpPr>
            <a:spLocks noGrp="1"/>
          </p:cNvSpPr>
          <p:nvPr>
            <p:ph sz="quarter" idx="13"/>
          </p:nvPr>
        </p:nvSpPr>
        <p:spPr>
          <a:xfrm>
            <a:off x="1356690" y="2367092"/>
            <a:ext cx="10363826" cy="3424107"/>
          </a:xfrm>
        </p:spPr>
        <p:txBody>
          <a:bodyPr/>
          <a:lstStyle/>
          <a:p>
            <a:pPr marL="285750" indent="-285750">
              <a:buFont typeface="Arial"/>
              <a:buChar char="•"/>
            </a:pPr>
            <a:r>
              <a:rPr lang="en-US" dirty="0" smtClean="0"/>
              <a:t>Why is diversity important?</a:t>
            </a:r>
            <a:endParaRPr lang="en-US" dirty="0"/>
          </a:p>
          <a:p>
            <a:pPr marL="285750" indent="-285750">
              <a:buFont typeface="Arial"/>
              <a:buChar char="•"/>
            </a:pPr>
            <a:r>
              <a:rPr lang="en-US" dirty="0" smtClean="0"/>
              <a:t>What is the responsibility of the college/university?</a:t>
            </a:r>
          </a:p>
          <a:p>
            <a:pPr marL="285750" lvl="1" indent="-285750">
              <a:spcBef>
                <a:spcPts val="1000"/>
              </a:spcBef>
              <a:buFont typeface="Arial"/>
              <a:buChar char="•"/>
            </a:pPr>
            <a:r>
              <a:rPr lang="en-US" sz="2000" dirty="0"/>
              <a:t>How is college an extension of  family diversity ideals</a:t>
            </a:r>
            <a:r>
              <a:rPr lang="en-US" sz="2000" dirty="0" smtClean="0"/>
              <a:t>?</a:t>
            </a:r>
          </a:p>
          <a:p>
            <a:pPr marL="285750" indent="-285750">
              <a:buFont typeface="Arial"/>
              <a:buChar char="•"/>
            </a:pPr>
            <a:r>
              <a:rPr lang="en-US" dirty="0" smtClean="0"/>
              <a:t>What is the responsibility of Corporate America?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3" y="6356350"/>
            <a:ext cx="452209" cy="452209"/>
          </a:xfrm>
          <a:prstGeom prst="rect">
            <a:avLst/>
          </a:prstGeom>
        </p:spPr>
      </p:pic>
    </p:spTree>
    <p:extLst>
      <p:ext uri="{BB962C8B-B14F-4D97-AF65-F5344CB8AC3E}">
        <p14:creationId xmlns:p14="http://schemas.microsoft.com/office/powerpoint/2010/main" val="25469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606" y="2790497"/>
            <a:ext cx="12538840" cy="924905"/>
          </a:xfrm>
        </p:spPr>
        <p:txBody>
          <a:bodyPr>
            <a:normAutofit/>
          </a:bodyPr>
          <a:lstStyle/>
          <a:p>
            <a:r>
              <a:rPr lang="en-US" sz="4000" dirty="0">
                <a:solidFill>
                  <a:srgbClr val="0070C0"/>
                </a:solidFill>
              </a:rPr>
              <a:t>Why is diversity important?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3" y="6356350"/>
            <a:ext cx="452209" cy="452209"/>
          </a:xfrm>
          <a:prstGeom prst="rect">
            <a:avLst/>
          </a:prstGeom>
        </p:spPr>
      </p:pic>
    </p:spTree>
    <p:extLst>
      <p:ext uri="{BB962C8B-B14F-4D97-AF65-F5344CB8AC3E}">
        <p14:creationId xmlns:p14="http://schemas.microsoft.com/office/powerpoint/2010/main" val="443846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434040" y="1957186"/>
            <a:ext cx="10363826" cy="3424107"/>
          </a:xfrm>
        </p:spPr>
        <p:txBody>
          <a:bodyPr/>
          <a:lstStyle/>
          <a:p>
            <a:pPr marL="0" indent="0">
              <a:buNone/>
            </a:pPr>
            <a:r>
              <a:rPr lang="en-US" dirty="0" err="1"/>
              <a:t>di·ver·si·ty</a:t>
            </a:r>
            <a:r>
              <a:rPr lang="en-US" dirty="0" smtClean="0"/>
              <a:t> (</a:t>
            </a:r>
            <a:r>
              <a:rPr lang="en-US" dirty="0" err="1"/>
              <a:t>dəˈvərsədē,dīˈvərsədē</a:t>
            </a:r>
            <a:r>
              <a:rPr lang="en-US" dirty="0" smtClean="0"/>
              <a:t>)</a:t>
            </a:r>
            <a:endParaRPr lang="en-US" dirty="0"/>
          </a:p>
          <a:p>
            <a:pPr marL="0" indent="0">
              <a:buNone/>
            </a:pPr>
            <a:r>
              <a:rPr lang="en-US" b="1" i="1" dirty="0">
                <a:solidFill>
                  <a:srgbClr val="FF0000"/>
                </a:solidFill>
              </a:rPr>
              <a:t>noun</a:t>
            </a:r>
            <a:endParaRPr lang="en-US" b="1" dirty="0">
              <a:solidFill>
                <a:srgbClr val="FF0000"/>
              </a:solidFill>
            </a:endParaRPr>
          </a:p>
          <a:p>
            <a:pPr marL="0" indent="0">
              <a:buNone/>
            </a:pPr>
            <a:r>
              <a:rPr lang="en-US" dirty="0"/>
              <a:t>noun: </a:t>
            </a:r>
            <a:r>
              <a:rPr lang="en-US" b="1" dirty="0" smtClean="0"/>
              <a:t>Diversity</a:t>
            </a:r>
            <a:r>
              <a:rPr lang="en-US" dirty="0" smtClean="0"/>
              <a:t>; </a:t>
            </a:r>
            <a:r>
              <a:rPr lang="en-US" dirty="0"/>
              <a:t>plural noun: </a:t>
            </a:r>
            <a:r>
              <a:rPr lang="en-US" b="1" dirty="0" smtClean="0"/>
              <a:t>Diversities</a:t>
            </a:r>
            <a:endParaRPr lang="en-US" dirty="0"/>
          </a:p>
          <a:p>
            <a:pPr marL="0" indent="0">
              <a:buNone/>
            </a:pPr>
            <a:r>
              <a:rPr lang="en-US" dirty="0" smtClean="0"/>
              <a:t>“the </a:t>
            </a:r>
            <a:r>
              <a:rPr lang="en-US" dirty="0"/>
              <a:t>state of being diverse</a:t>
            </a:r>
            <a:r>
              <a:rPr lang="en-US" dirty="0" smtClean="0"/>
              <a:t>; A </a:t>
            </a:r>
            <a:r>
              <a:rPr lang="en-US" dirty="0"/>
              <a:t>range of different </a:t>
            </a:r>
            <a:r>
              <a:rPr lang="en-US" dirty="0" smtClean="0"/>
              <a:t>things”.</a:t>
            </a:r>
          </a:p>
          <a:p>
            <a:pPr marL="0" indent="0">
              <a:buNone/>
            </a:pPr>
            <a:r>
              <a:rPr lang="en-US" i="1" dirty="0" smtClean="0"/>
              <a:t>synonyms:  </a:t>
            </a:r>
            <a:r>
              <a:rPr lang="en-US" dirty="0" smtClean="0">
                <a:hlinkClick r:id="rId2"/>
              </a:rPr>
              <a:t>Variety, Assortment, Mixture, Multiplicity</a:t>
            </a:r>
            <a:endParaRPr lang="en-US" dirty="0">
              <a:hlinkClick r:id="rId2"/>
            </a:endParaRPr>
          </a:p>
          <a:p>
            <a:pPr marL="0" indent="0">
              <a:buNone/>
            </a:pPr>
            <a:endParaRPr lang="en-US" dirty="0"/>
          </a:p>
        </p:txBody>
      </p:sp>
      <p:sp>
        <p:nvSpPr>
          <p:cNvPr id="6" name="Title 1"/>
          <p:cNvSpPr>
            <a:spLocks noGrp="1"/>
          </p:cNvSpPr>
          <p:nvPr>
            <p:ph type="title"/>
          </p:nvPr>
        </p:nvSpPr>
        <p:spPr>
          <a:xfrm>
            <a:off x="913775" y="594156"/>
            <a:ext cx="10364451" cy="943098"/>
          </a:xfrm>
        </p:spPr>
        <p:txBody>
          <a:bodyPr/>
          <a:lstStyle/>
          <a:p>
            <a:r>
              <a:rPr lang="en-US" dirty="0" smtClean="0">
                <a:solidFill>
                  <a:srgbClr val="0070C0"/>
                </a:solidFill>
              </a:rPr>
              <a:t>What is Diversity?</a:t>
            </a:r>
            <a:endParaRPr lang="en-US"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7" y="6356350"/>
            <a:ext cx="452209" cy="452209"/>
          </a:xfrm>
          <a:prstGeom prst="rect">
            <a:avLst/>
          </a:prstGeom>
        </p:spPr>
      </p:pic>
    </p:spTree>
    <p:extLst>
      <p:ext uri="{BB962C8B-B14F-4D97-AF65-F5344CB8AC3E}">
        <p14:creationId xmlns:p14="http://schemas.microsoft.com/office/powerpoint/2010/main" val="186575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41413" y="1252513"/>
            <a:ext cx="9905998" cy="3124201"/>
          </a:xfrm>
          <a:prstGeom prst="rect">
            <a:avLst/>
          </a:prstGeom>
        </p:spPr>
        <p:txBody>
          <a:bodyPr>
            <a:normAutofit/>
          </a:bodyPr>
          <a:lstStyle/>
          <a:p>
            <a:r>
              <a:rPr lang="en-US" sz="2800" b="1" dirty="0" smtClean="0"/>
              <a:t>agility</a:t>
            </a:r>
          </a:p>
          <a:p>
            <a:r>
              <a:rPr lang="en-US" sz="2800" b="1" dirty="0" smtClean="0"/>
              <a:t>Innovation</a:t>
            </a:r>
          </a:p>
          <a:p>
            <a:r>
              <a:rPr lang="en-US" sz="2800" b="1" dirty="0" smtClean="0"/>
              <a:t>culture</a:t>
            </a:r>
            <a:endParaRPr lang="en-US" sz="2800" b="1" dirty="0"/>
          </a:p>
        </p:txBody>
      </p:sp>
      <p:pic>
        <p:nvPicPr>
          <p:cNvPr id="7" name="Picture 6"/>
          <p:cNvPicPr>
            <a:picLocks noChangeAspect="1"/>
          </p:cNvPicPr>
          <p:nvPr/>
        </p:nvPicPr>
        <p:blipFill>
          <a:blip r:embed="rId3"/>
          <a:stretch>
            <a:fillRect/>
          </a:stretch>
        </p:blipFill>
        <p:spPr>
          <a:xfrm>
            <a:off x="4251314" y="1596527"/>
            <a:ext cx="3921125" cy="2413000"/>
          </a:xfrm>
          <a:prstGeom prst="rect">
            <a:avLst/>
          </a:prstGeom>
        </p:spPr>
      </p:pic>
      <p:pic>
        <p:nvPicPr>
          <p:cNvPr id="8" name="Picture 7"/>
          <p:cNvPicPr>
            <a:picLocks noChangeAspect="1"/>
          </p:cNvPicPr>
          <p:nvPr/>
        </p:nvPicPr>
        <p:blipFill>
          <a:blip r:embed="rId4"/>
          <a:stretch>
            <a:fillRect/>
          </a:stretch>
        </p:blipFill>
        <p:spPr>
          <a:xfrm>
            <a:off x="1243007" y="4440252"/>
            <a:ext cx="3843342" cy="2247885"/>
          </a:xfrm>
          <a:prstGeom prst="rect">
            <a:avLst/>
          </a:prstGeom>
        </p:spPr>
      </p:pic>
      <p:pic>
        <p:nvPicPr>
          <p:cNvPr id="9" name="Picture 8"/>
          <p:cNvPicPr>
            <a:picLocks noChangeAspect="1"/>
          </p:cNvPicPr>
          <p:nvPr/>
        </p:nvPicPr>
        <p:blipFill>
          <a:blip r:embed="rId5"/>
          <a:stretch>
            <a:fillRect/>
          </a:stretch>
        </p:blipFill>
        <p:spPr>
          <a:xfrm>
            <a:off x="5792814" y="4440251"/>
            <a:ext cx="4472753" cy="2247885"/>
          </a:xfrm>
          <a:prstGeom prst="rect">
            <a:avLst/>
          </a:prstGeom>
        </p:spPr>
      </p:pic>
      <p:sp>
        <p:nvSpPr>
          <p:cNvPr id="11" name="Title 1"/>
          <p:cNvSpPr>
            <a:spLocks noGrp="1"/>
          </p:cNvSpPr>
          <p:nvPr>
            <p:ph type="title"/>
          </p:nvPr>
        </p:nvSpPr>
        <p:spPr>
          <a:xfrm>
            <a:off x="2631972" y="275900"/>
            <a:ext cx="7980437" cy="1268760"/>
          </a:xfrm>
        </p:spPr>
        <p:txBody>
          <a:bodyPr>
            <a:normAutofit/>
          </a:bodyPr>
          <a:lstStyle/>
          <a:p>
            <a:pPr algn="l"/>
            <a:r>
              <a:rPr lang="en-US" sz="2400" b="1" dirty="0" smtClean="0">
                <a:solidFill>
                  <a:srgbClr val="0070C0"/>
                </a:solidFill>
              </a:rPr>
              <a:t>What is the Value of Diversity in the workplace?</a:t>
            </a:r>
            <a:endParaRPr lang="en-US" sz="2400" b="1" dirty="0">
              <a:solidFill>
                <a:srgbClr val="0070C0"/>
              </a:solidFill>
            </a:endParaRPr>
          </a:p>
        </p:txBody>
      </p:sp>
    </p:spTree>
    <p:extLst>
      <p:ext uri="{BB962C8B-B14F-4D97-AF65-F5344CB8AC3E}">
        <p14:creationId xmlns:p14="http://schemas.microsoft.com/office/powerpoint/2010/main" val="98608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779" y="2285997"/>
            <a:ext cx="10057364" cy="1161391"/>
          </a:xfrm>
        </p:spPr>
        <p:txBody>
          <a:bodyPr>
            <a:normAutofit fontScale="90000"/>
          </a:bodyPr>
          <a:lstStyle/>
          <a:p>
            <a:r>
              <a:rPr lang="en-US" dirty="0">
                <a:solidFill>
                  <a:srgbClr val="0070C0"/>
                </a:solidFill>
              </a:rPr>
              <a:t>What is the responsibility of the college/university?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3" y="6356350"/>
            <a:ext cx="452209" cy="452209"/>
          </a:xfrm>
          <a:prstGeom prst="rect">
            <a:avLst/>
          </a:prstGeom>
        </p:spPr>
      </p:pic>
    </p:spTree>
    <p:extLst>
      <p:ext uri="{BB962C8B-B14F-4D97-AF65-F5344CB8AC3E}">
        <p14:creationId xmlns:p14="http://schemas.microsoft.com/office/powerpoint/2010/main" val="1752168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81008"/>
            <a:ext cx="9905998" cy="1176338"/>
          </a:xfrm>
        </p:spPr>
        <p:txBody>
          <a:bodyPr>
            <a:normAutofit/>
          </a:bodyPr>
          <a:lstStyle/>
          <a:p>
            <a:r>
              <a:rPr lang="en-US" sz="2800" b="1" dirty="0" smtClean="0">
                <a:solidFill>
                  <a:srgbClr val="0070C0"/>
                </a:solidFill>
              </a:rPr>
              <a:t>Preparation to enter a diverse workforce</a:t>
            </a:r>
            <a:endParaRPr lang="en-US" sz="2800" b="1" dirty="0">
              <a:solidFill>
                <a:srgbClr val="0070C0"/>
              </a:solidFill>
            </a:endParaRPr>
          </a:p>
        </p:txBody>
      </p:sp>
      <p:sp>
        <p:nvSpPr>
          <p:cNvPr id="3" name="Content Placeholder 2"/>
          <p:cNvSpPr>
            <a:spLocks noGrp="1"/>
          </p:cNvSpPr>
          <p:nvPr>
            <p:ph idx="4294967295"/>
          </p:nvPr>
        </p:nvSpPr>
        <p:spPr>
          <a:xfrm>
            <a:off x="1141413" y="1481121"/>
            <a:ext cx="9905998" cy="3124201"/>
          </a:xfrm>
          <a:prstGeom prst="rect">
            <a:avLst/>
          </a:prstGeom>
        </p:spPr>
        <p:txBody>
          <a:bodyPr>
            <a:normAutofit/>
          </a:bodyPr>
          <a:lstStyle/>
          <a:p>
            <a:r>
              <a:rPr lang="en-US" sz="2800" b="1" dirty="0" smtClean="0"/>
              <a:t>LOOK</a:t>
            </a:r>
          </a:p>
          <a:p>
            <a:r>
              <a:rPr lang="en-US" sz="2800" b="1" dirty="0" smtClean="0"/>
              <a:t>LISTEN</a:t>
            </a:r>
          </a:p>
          <a:p>
            <a:r>
              <a:rPr lang="en-US" sz="2800" b="1" dirty="0" smtClean="0"/>
              <a:t>LEARN</a:t>
            </a:r>
            <a:endParaRPr lang="en-US" sz="2800" b="1" dirty="0"/>
          </a:p>
        </p:txBody>
      </p:sp>
      <p:pic>
        <p:nvPicPr>
          <p:cNvPr id="4" name="Picture 3"/>
          <p:cNvPicPr>
            <a:picLocks noChangeAspect="1"/>
          </p:cNvPicPr>
          <p:nvPr/>
        </p:nvPicPr>
        <p:blipFill>
          <a:blip r:embed="rId2"/>
          <a:stretch>
            <a:fillRect/>
          </a:stretch>
        </p:blipFill>
        <p:spPr>
          <a:xfrm>
            <a:off x="4154478" y="1771641"/>
            <a:ext cx="3889376" cy="2333626"/>
          </a:xfrm>
          <a:prstGeom prst="rect">
            <a:avLst/>
          </a:prstGeom>
        </p:spPr>
      </p:pic>
      <p:pic>
        <p:nvPicPr>
          <p:cNvPr id="5" name="Picture 4"/>
          <p:cNvPicPr>
            <a:picLocks noChangeAspect="1"/>
          </p:cNvPicPr>
          <p:nvPr/>
        </p:nvPicPr>
        <p:blipFill>
          <a:blip r:embed="rId3"/>
          <a:stretch>
            <a:fillRect/>
          </a:stretch>
        </p:blipFill>
        <p:spPr>
          <a:xfrm>
            <a:off x="1141413" y="4505327"/>
            <a:ext cx="4178300" cy="1943100"/>
          </a:xfrm>
          <a:prstGeom prst="rect">
            <a:avLst/>
          </a:prstGeom>
        </p:spPr>
      </p:pic>
      <p:pic>
        <p:nvPicPr>
          <p:cNvPr id="6" name="Picture 5"/>
          <p:cNvPicPr>
            <a:picLocks noChangeAspect="1"/>
          </p:cNvPicPr>
          <p:nvPr/>
        </p:nvPicPr>
        <p:blipFill>
          <a:blip r:embed="rId4"/>
          <a:stretch>
            <a:fillRect/>
          </a:stretch>
        </p:blipFill>
        <p:spPr>
          <a:xfrm>
            <a:off x="6480181" y="4505327"/>
            <a:ext cx="4106863" cy="1943100"/>
          </a:xfrm>
          <a:prstGeom prst="rect">
            <a:avLst/>
          </a:prstGeom>
        </p:spPr>
      </p:pic>
    </p:spTree>
    <p:extLst>
      <p:ext uri="{BB962C8B-B14F-4D97-AF65-F5344CB8AC3E}">
        <p14:creationId xmlns:p14="http://schemas.microsoft.com/office/powerpoint/2010/main" val="166846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553" y="512540"/>
            <a:ext cx="9905998" cy="1176338"/>
          </a:xfrm>
        </p:spPr>
        <p:txBody>
          <a:bodyPr>
            <a:normAutofit/>
          </a:bodyPr>
          <a:lstStyle/>
          <a:p>
            <a:r>
              <a:rPr lang="en-US" sz="2800" b="1" dirty="0" smtClean="0">
                <a:solidFill>
                  <a:srgbClr val="0070C0"/>
                </a:solidFill>
              </a:rPr>
              <a:t>YOUR NETWORTH IS DETERMINED BY YOUR NETWORK</a:t>
            </a:r>
            <a:br>
              <a:rPr lang="en-US" sz="2800" b="1" dirty="0" smtClean="0">
                <a:solidFill>
                  <a:srgbClr val="0070C0"/>
                </a:solidFill>
              </a:rPr>
            </a:br>
            <a:endParaRPr lang="en-US" sz="2800" b="1" dirty="0">
              <a:solidFill>
                <a:srgbClr val="0070C0"/>
              </a:solidFill>
            </a:endParaRPr>
          </a:p>
        </p:txBody>
      </p:sp>
      <p:sp>
        <p:nvSpPr>
          <p:cNvPr id="3" name="Content Placeholder 2"/>
          <p:cNvSpPr>
            <a:spLocks noGrp="1"/>
          </p:cNvSpPr>
          <p:nvPr>
            <p:ph idx="4294967295"/>
          </p:nvPr>
        </p:nvSpPr>
        <p:spPr>
          <a:xfrm>
            <a:off x="1141413" y="1481121"/>
            <a:ext cx="9905998" cy="3124201"/>
          </a:xfrm>
          <a:prstGeom prst="rect">
            <a:avLst/>
          </a:prstGeom>
        </p:spPr>
        <p:txBody>
          <a:bodyPr>
            <a:normAutofit/>
          </a:bodyPr>
          <a:lstStyle/>
          <a:p>
            <a:r>
              <a:rPr lang="en-US" sz="2800" b="1" dirty="0" smtClean="0"/>
              <a:t>Increased enrollment</a:t>
            </a:r>
          </a:p>
          <a:p>
            <a:r>
              <a:rPr lang="en-US" sz="2800" b="1" dirty="0" smtClean="0"/>
              <a:t>Improved Retention</a:t>
            </a:r>
          </a:p>
          <a:p>
            <a:r>
              <a:rPr lang="en-US" sz="2800" b="1" dirty="0" smtClean="0"/>
              <a:t>Decreased Default</a:t>
            </a:r>
            <a:endParaRPr lang="en-US" sz="2800" b="1" dirty="0"/>
          </a:p>
        </p:txBody>
      </p:sp>
      <p:pic>
        <p:nvPicPr>
          <p:cNvPr id="7" name="Picture 6"/>
          <p:cNvPicPr>
            <a:picLocks noChangeAspect="1"/>
          </p:cNvPicPr>
          <p:nvPr/>
        </p:nvPicPr>
        <p:blipFill>
          <a:blip r:embed="rId2"/>
          <a:stretch>
            <a:fillRect/>
          </a:stretch>
        </p:blipFill>
        <p:spPr>
          <a:xfrm>
            <a:off x="5902654" y="1481121"/>
            <a:ext cx="2868066" cy="2368767"/>
          </a:xfrm>
          <a:prstGeom prst="rect">
            <a:avLst/>
          </a:prstGeom>
        </p:spPr>
      </p:pic>
      <p:pic>
        <p:nvPicPr>
          <p:cNvPr id="8" name="Picture 7"/>
          <p:cNvPicPr>
            <a:picLocks noChangeAspect="1"/>
          </p:cNvPicPr>
          <p:nvPr/>
        </p:nvPicPr>
        <p:blipFill>
          <a:blip r:embed="rId3"/>
          <a:stretch>
            <a:fillRect/>
          </a:stretch>
        </p:blipFill>
        <p:spPr>
          <a:xfrm>
            <a:off x="1535553" y="4445880"/>
            <a:ext cx="3289300" cy="2063750"/>
          </a:xfrm>
          <a:prstGeom prst="rect">
            <a:avLst/>
          </a:prstGeom>
        </p:spPr>
      </p:pic>
      <p:pic>
        <p:nvPicPr>
          <p:cNvPr id="10" name="Picture 9"/>
          <p:cNvPicPr>
            <a:picLocks noChangeAspect="1"/>
          </p:cNvPicPr>
          <p:nvPr/>
        </p:nvPicPr>
        <p:blipFill>
          <a:blip r:embed="rId4"/>
          <a:stretch>
            <a:fillRect/>
          </a:stretch>
        </p:blipFill>
        <p:spPr>
          <a:xfrm>
            <a:off x="5902654" y="4384677"/>
            <a:ext cx="4864100" cy="1663700"/>
          </a:xfrm>
          <a:prstGeom prst="rect">
            <a:avLst/>
          </a:prstGeom>
        </p:spPr>
      </p:pic>
    </p:spTree>
    <p:extLst>
      <p:ext uri="{BB962C8B-B14F-4D97-AF65-F5344CB8AC3E}">
        <p14:creationId xmlns:p14="http://schemas.microsoft.com/office/powerpoint/2010/main" val="199379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1520</TotalTime>
  <Words>286</Words>
  <Application>Microsoft Office PowerPoint</Application>
  <PresentationFormat>Widescreen</PresentationFormat>
  <Paragraphs>55</Paragraphs>
  <Slides>16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Tw Cen MT</vt:lpstr>
      <vt:lpstr>Droplet</vt:lpstr>
      <vt:lpstr>BIO</vt:lpstr>
      <vt:lpstr>“Diversity in leadership” #Hopeisnotastrategy  </vt:lpstr>
      <vt:lpstr>Diversity in leadership</vt:lpstr>
      <vt:lpstr>Why is diversity important?</vt:lpstr>
      <vt:lpstr>What is Diversity?</vt:lpstr>
      <vt:lpstr>What is the Value of Diversity in the workplace?</vt:lpstr>
      <vt:lpstr>What is the responsibility of the college/university?</vt:lpstr>
      <vt:lpstr>Preparation to enter a diverse workforce</vt:lpstr>
      <vt:lpstr>YOUR NETWORTH IS DETERMINED BY YOUR NETWORK </vt:lpstr>
      <vt:lpstr>Courage to Connect  (STEPPING OUTSIDE YOUR COMFORT ZONE) </vt:lpstr>
      <vt:lpstr>How is college an extension of  family diversity ideals?</vt:lpstr>
      <vt:lpstr>SUCCESS IS ACHIEVED THROUGH PARTNERSHIP</vt:lpstr>
      <vt:lpstr>What is the responsibility of Corporate America?</vt:lpstr>
      <vt:lpstr>Driving diversity through thought leadership</vt:lpstr>
      <vt:lpstr>Why is diversity &amp; inclusion critical to success?</vt:lpstr>
      <vt:lpstr>info@roderickjefferson.com facebook.com/@thevoiceofrod @thevoiceofrod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#Hopeisnotastrategy</dc:title>
  <dc:creator>Microsoft Office User</dc:creator>
  <cp:lastModifiedBy>Abigail Duldulao</cp:lastModifiedBy>
  <cp:revision>63</cp:revision>
  <dcterms:created xsi:type="dcterms:W3CDTF">2016-05-12T19:32:45Z</dcterms:created>
  <dcterms:modified xsi:type="dcterms:W3CDTF">2016-10-17T22:09:43Z</dcterms:modified>
</cp:coreProperties>
</file>