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81" r:id="rId4"/>
    <p:sldId id="279" r:id="rId5"/>
    <p:sldId id="262" r:id="rId6"/>
    <p:sldId id="278" r:id="rId7"/>
    <p:sldId id="283" r:id="rId8"/>
    <p:sldId id="282" r:id="rId9"/>
    <p:sldId id="275" r:id="rId10"/>
    <p:sldId id="280" r:id="rId11"/>
    <p:sldId id="269" r:id="rId12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6" d="100"/>
          <a:sy n="106" d="100"/>
        </p:scale>
        <p:origin x="132" y="24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4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6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p"/>
          <p:cNvSpPr>
            <a:spLocks noEditPoints="1"/>
          </p:cNvSpPr>
          <p:nvPr/>
        </p:nvSpPr>
        <p:spPr bwMode="auto">
          <a:xfrm>
            <a:off x="4473575" y="3175"/>
            <a:ext cx="7715250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2/18/2016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2/18/2016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812" y="2197450"/>
            <a:ext cx="7543800" cy="14478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760404"/>
                </a:solidFill>
                <a:latin typeface="Cambria" panose="02040503050406030204" pitchFamily="18" charset="0"/>
              </a:rPr>
              <a:t>Brothers </a:t>
            </a:r>
            <a:r>
              <a:rPr lang="en-US" dirty="0" smtClean="0">
                <a:solidFill>
                  <a:srgbClr val="760404"/>
                </a:solidFill>
                <a:latin typeface="Cambria" panose="02040503050406030204" pitchFamily="18" charset="0"/>
              </a:rPr>
              <a:t>of Excellence </a:t>
            </a:r>
            <a:r>
              <a:rPr lang="en-US" dirty="0">
                <a:solidFill>
                  <a:srgbClr val="760404"/>
                </a:solidFill>
                <a:latin typeface="Cambria" panose="02040503050406030204" pitchFamily="18" charset="0"/>
              </a:rPr>
              <a:t/>
            </a:r>
            <a:br>
              <a:rPr lang="en-US" dirty="0">
                <a:solidFill>
                  <a:srgbClr val="760404"/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rgbClr val="760404"/>
                </a:solidFill>
                <a:latin typeface="Cambria" panose="02040503050406030204" pitchFamily="18" charset="0"/>
              </a:rPr>
              <a:t>Program</a:t>
            </a:r>
            <a:endParaRPr lang="en-US" dirty="0">
              <a:solidFill>
                <a:srgbClr val="76040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8108" y="3776370"/>
            <a:ext cx="6042903" cy="171003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Present By</a:t>
            </a:r>
          </a:p>
          <a:p>
            <a:pPr algn="ctr"/>
            <a:endParaRPr lang="en-US" sz="1200" dirty="0">
              <a:latin typeface="Cambria" panose="02040503050406030204" pitchFamily="18" charset="0"/>
            </a:endParaRPr>
          </a:p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Richard C Hanzy, MA, LMFT</a:t>
            </a:r>
          </a:p>
          <a:p>
            <a:pPr algn="ctr"/>
            <a:endParaRPr lang="en-US" sz="1800" dirty="0" smtClean="0">
              <a:latin typeface="Cambria" panose="02040503050406030204" pitchFamily="18" charset="0"/>
            </a:endParaRP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Los </a:t>
            </a:r>
            <a:r>
              <a:rPr lang="en-US" sz="2800" dirty="0" err="1">
                <a:latin typeface="Cambria" panose="02040503050406030204" pitchFamily="18" charset="0"/>
              </a:rPr>
              <a:t>Medanos</a:t>
            </a:r>
            <a:r>
              <a:rPr lang="en-US" sz="2800" dirty="0">
                <a:latin typeface="Cambria" panose="02040503050406030204" pitchFamily="18" charset="0"/>
              </a:rPr>
              <a:t> EOPS Adjunct Counselor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5" y="1696820"/>
            <a:ext cx="2626160" cy="2626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679" y="1695376"/>
            <a:ext cx="2627604" cy="26276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94264" y="1143000"/>
            <a:ext cx="3940694" cy="923330"/>
          </a:xfrm>
          <a:prstGeom prst="rect">
            <a:avLst/>
          </a:prstGeom>
          <a:solidFill>
            <a:srgbClr val="760404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Welcome to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812" y="5904470"/>
            <a:ext cx="204233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090" y="1295400"/>
            <a:ext cx="3886200" cy="2057400"/>
          </a:xfrm>
        </p:spPr>
        <p:txBody>
          <a:bodyPr/>
          <a:lstStyle/>
          <a:p>
            <a:r>
              <a:rPr lang="en-US" sz="1800" b="1" dirty="0">
                <a:solidFill>
                  <a:srgbClr val="760404"/>
                </a:solidFill>
                <a:latin typeface="+mn-lt"/>
              </a:rPr>
              <a:t>James Noel, PhD</a:t>
            </a:r>
            <a:r>
              <a:rPr lang="en-US" sz="1800" dirty="0">
                <a:solidFill>
                  <a:srgbClr val="002456"/>
                </a:solidFill>
                <a:latin typeface="+mn-lt"/>
              </a:rPr>
              <a:t/>
            </a:r>
            <a:br>
              <a:rPr lang="en-US" sz="1800" dirty="0">
                <a:solidFill>
                  <a:srgbClr val="002456"/>
                </a:solidFill>
                <a:latin typeface="+mn-lt"/>
              </a:rPr>
            </a:br>
            <a:r>
              <a:rPr 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Coordinator and English Professor</a:t>
            </a:r>
            <a:br>
              <a:rPr lang="en-US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925-473-7863</a:t>
            </a:r>
            <a:br>
              <a:rPr lang="en-US" sz="140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jnoel@losmedanos.edu</a:t>
            </a:r>
            <a:br>
              <a:rPr lang="en-US" sz="1400" i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b="1" dirty="0" smtClean="0">
                <a:solidFill>
                  <a:srgbClr val="760404"/>
                </a:solidFill>
                <a:latin typeface="+mn-lt"/>
              </a:rPr>
              <a:t/>
            </a:r>
            <a:br>
              <a:rPr lang="en-US" sz="1400" b="1" dirty="0" smtClean="0">
                <a:solidFill>
                  <a:srgbClr val="760404"/>
                </a:solidFill>
                <a:latin typeface="+mn-lt"/>
              </a:rPr>
            </a:br>
            <a:r>
              <a:rPr lang="en-US" sz="1800" b="1" dirty="0" smtClean="0">
                <a:solidFill>
                  <a:srgbClr val="760404"/>
                </a:solidFill>
              </a:rPr>
              <a:t>Richard </a:t>
            </a:r>
            <a:r>
              <a:rPr lang="en-US" sz="1800" b="1" dirty="0">
                <a:solidFill>
                  <a:srgbClr val="760404"/>
                </a:solidFill>
              </a:rPr>
              <a:t>C Hanzy, LMFT, PhD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Coordinator and EOPS Counselor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925-473-7480</a:t>
            </a:r>
            <a:br>
              <a:rPr lang="en-US" sz="1400" dirty="0"/>
            </a:br>
            <a:r>
              <a:rPr lang="en-US" sz="1400" i="1" dirty="0"/>
              <a:t>rhanzy@losmedanos.edu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b="1" dirty="0">
                <a:solidFill>
                  <a:srgbClr val="760404"/>
                </a:solidFill>
              </a:rPr>
              <a:t>Los </a:t>
            </a:r>
            <a:r>
              <a:rPr lang="en-US" b="1" dirty="0" err="1">
                <a:solidFill>
                  <a:srgbClr val="760404"/>
                </a:solidFill>
              </a:rPr>
              <a:t>Medanos</a:t>
            </a:r>
            <a:r>
              <a:rPr lang="en-US" b="1" dirty="0">
                <a:solidFill>
                  <a:srgbClr val="760404"/>
                </a:solidFill>
              </a:rPr>
              <a:t> College</a:t>
            </a:r>
          </a:p>
          <a:p>
            <a:pPr algn="ctr"/>
            <a:r>
              <a:rPr lang="en-US" i="1" dirty="0"/>
              <a:t>SS4-400 (upper level of the Student Services Center)</a:t>
            </a:r>
          </a:p>
          <a:p>
            <a:pPr algn="ctr"/>
            <a:r>
              <a:rPr lang="en-US" dirty="0"/>
              <a:t>2700 East Leland Road</a:t>
            </a:r>
          </a:p>
          <a:p>
            <a:pPr algn="ctr"/>
            <a:r>
              <a:rPr lang="en-US" dirty="0"/>
              <a:t>Pittsburg, CA 94565</a:t>
            </a:r>
          </a:p>
          <a:p>
            <a:pPr algn="ctr"/>
            <a:r>
              <a:rPr lang="en-US" i="1" dirty="0"/>
              <a:t>www.losmedanos.edu /</a:t>
            </a:r>
            <a:r>
              <a:rPr lang="en-US" i="1" dirty="0" err="1"/>
              <a:t>studentservices</a:t>
            </a:r>
            <a:r>
              <a:rPr lang="en-US" i="1" dirty="0"/>
              <a:t>/</a:t>
            </a:r>
            <a:r>
              <a:rPr lang="en-US" i="1" dirty="0" err="1"/>
              <a:t>eops</a:t>
            </a:r>
            <a:endParaRPr lang="en-US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51"/>
          <a:stretch>
            <a:fillRect/>
          </a:stretch>
        </p:blipFill>
        <p:spPr>
          <a:xfrm>
            <a:off x="5789612" y="1143000"/>
            <a:ext cx="5638800" cy="5486400"/>
          </a:xfrm>
        </p:spPr>
      </p:pic>
      <p:sp>
        <p:nvSpPr>
          <p:cNvPr id="6" name="Rectangle 5"/>
          <p:cNvSpPr/>
          <p:nvPr/>
        </p:nvSpPr>
        <p:spPr>
          <a:xfrm>
            <a:off x="989012" y="3707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Please Support Us!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93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WHY BOEP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5212" y="1752600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In 2014, the Minority Male Community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College Collaborative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(M2C3) of California released a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report that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highlighted the negative outcomes for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men of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color in the California Community College system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The study found that African American men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in particular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had the lowest overall persistence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rates and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credit course completion rate; and third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lowest graduation/transfer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rates with only a 2%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difference from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being the lowest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mbria" panose="02040503050406030204" pitchFamily="18" charset="0"/>
              <a:cs typeface="Aharoni" panose="02010803020104030203" pitchFamily="2" charset="-79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In an effort to combat this educational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epidemic, Los </a:t>
            </a:r>
            <a:r>
              <a:rPr lang="en-US" sz="2400" dirty="0" err="1">
                <a:latin typeface="Cambria" panose="02040503050406030204" pitchFamily="18" charset="0"/>
                <a:cs typeface="Aharoni" panose="02010803020104030203" pitchFamily="2" charset="-79"/>
              </a:rPr>
              <a:t>Medanos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 College’s EOPS (Extended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Opportunity Program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and Services) Department has taken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an innovative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approach to decreasing the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achievement gap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between minority male students and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their counterparts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by creating the Brothers of </a:t>
            </a:r>
            <a:r>
              <a:rPr lang="en-US" sz="2400" dirty="0" smtClean="0">
                <a:latin typeface="Cambria" panose="02040503050406030204" pitchFamily="18" charset="0"/>
                <a:cs typeface="Aharoni" panose="02010803020104030203" pitchFamily="2" charset="-79"/>
              </a:rPr>
              <a:t>Excellence Program </a:t>
            </a:r>
            <a:r>
              <a:rPr lang="en-US" sz="2400" dirty="0">
                <a:latin typeface="Cambria" panose="02040503050406030204" pitchFamily="18" charset="0"/>
                <a:cs typeface="Aharoni" panose="02010803020104030203" pitchFamily="2" charset="-79"/>
              </a:rPr>
              <a:t>(BOEP) in 2015.</a:t>
            </a:r>
          </a:p>
        </p:txBody>
      </p:sp>
    </p:spTree>
    <p:extLst>
      <p:ext uri="{BB962C8B-B14F-4D97-AF65-F5344CB8AC3E}">
        <p14:creationId xmlns:p14="http://schemas.microsoft.com/office/powerpoint/2010/main" val="1629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752600"/>
            <a:ext cx="9754445" cy="44321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ABOUT BOEP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8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DIRECTION: BOEP students will be encouraged and supported </a:t>
            </a:r>
            <a:r>
              <a:rPr lang="en-US" dirty="0" smtClean="0">
                <a:latin typeface="Cambria" panose="02040503050406030204" pitchFamily="18" charset="0"/>
              </a:rPr>
              <a:t>in setting </a:t>
            </a:r>
            <a:r>
              <a:rPr lang="en-US" dirty="0">
                <a:latin typeface="Cambria" panose="02040503050406030204" pitchFamily="18" charset="0"/>
              </a:rPr>
              <a:t>an academic goal and creating an education plan to achieve it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</a:rPr>
              <a:t>FOCUS: BOEP students will meet bi-weekly as a group (weekly </a:t>
            </a:r>
            <a:r>
              <a:rPr lang="en-US" dirty="0" smtClean="0">
                <a:latin typeface="Cambria" panose="02040503050406030204" pitchFamily="18" charset="0"/>
              </a:rPr>
              <a:t>if needed</a:t>
            </a:r>
            <a:r>
              <a:rPr lang="en-US" dirty="0">
                <a:latin typeface="Cambria" panose="02040503050406030204" pitchFamily="18" charset="0"/>
              </a:rPr>
              <a:t>) with BOEP coordinators to track their progress and </a:t>
            </a:r>
            <a:r>
              <a:rPr lang="en-US" dirty="0" smtClean="0">
                <a:latin typeface="Cambria" panose="02040503050406030204" pitchFamily="18" charset="0"/>
              </a:rPr>
              <a:t>get support </a:t>
            </a:r>
            <a:r>
              <a:rPr lang="en-US" dirty="0">
                <a:latin typeface="Cambria" panose="02040503050406030204" pitchFamily="18" charset="0"/>
              </a:rPr>
              <a:t>in overcoming barriers to their goals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</a:rPr>
              <a:t>NURTURE: BOEP will embody LMC‘s “family” atmosphere, </a:t>
            </a:r>
            <a:r>
              <a:rPr lang="en-US" dirty="0" smtClean="0">
                <a:latin typeface="Cambria" panose="02040503050406030204" pitchFamily="18" charset="0"/>
              </a:rPr>
              <a:t>by creating </a:t>
            </a:r>
            <a:r>
              <a:rPr lang="en-US" dirty="0">
                <a:latin typeface="Cambria" panose="02040503050406030204" pitchFamily="18" charset="0"/>
              </a:rPr>
              <a:t>an environment where students feel supported and </a:t>
            </a:r>
            <a:r>
              <a:rPr lang="en-US" dirty="0" smtClean="0">
                <a:latin typeface="Cambria" panose="02040503050406030204" pitchFamily="18" charset="0"/>
              </a:rPr>
              <a:t>are connect </a:t>
            </a:r>
            <a:r>
              <a:rPr lang="en-US" dirty="0">
                <a:latin typeface="Cambria" panose="02040503050406030204" pitchFamily="18" charset="0"/>
              </a:rPr>
              <a:t>throughout the college with additional support services.</a:t>
            </a: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6 Success Factors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724400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ENGAGE: BOEP will actively involve students in meaningful </a:t>
            </a:r>
            <a:r>
              <a:rPr lang="en-US" dirty="0" smtClean="0">
                <a:latin typeface="Cambria" panose="02040503050406030204" pitchFamily="18" charset="0"/>
              </a:rPr>
              <a:t>and authentic </a:t>
            </a:r>
            <a:r>
              <a:rPr lang="en-US" dirty="0">
                <a:latin typeface="Cambria" panose="02040503050406030204" pitchFamily="18" charset="0"/>
              </a:rPr>
              <a:t>educational experiences and activities inside and </a:t>
            </a:r>
            <a:r>
              <a:rPr lang="en-US" dirty="0" smtClean="0">
                <a:latin typeface="Cambria" panose="02040503050406030204" pitchFamily="18" charset="0"/>
              </a:rPr>
              <a:t>outside the classroom</a:t>
            </a:r>
          </a:p>
          <a:p>
            <a:r>
              <a:rPr lang="en-US" dirty="0">
                <a:latin typeface="Cambria" panose="02040503050406030204" pitchFamily="18" charset="0"/>
              </a:rPr>
              <a:t>CONNECT: BOEP students will assisted in connecting various </a:t>
            </a:r>
            <a:r>
              <a:rPr lang="en-US" dirty="0" smtClean="0">
                <a:latin typeface="Cambria" panose="02040503050406030204" pitchFamily="18" charset="0"/>
              </a:rPr>
              <a:t>campus academic </a:t>
            </a:r>
            <a:r>
              <a:rPr lang="en-US" dirty="0">
                <a:latin typeface="Cambria" panose="02040503050406030204" pitchFamily="18" charset="0"/>
              </a:rPr>
              <a:t>programs, campus events and meetings to become a </a:t>
            </a:r>
            <a:r>
              <a:rPr lang="en-US" dirty="0" smtClean="0">
                <a:latin typeface="Cambria" panose="02040503050406030204" pitchFamily="18" charset="0"/>
              </a:rPr>
              <a:t>vital part </a:t>
            </a:r>
            <a:r>
              <a:rPr lang="en-US" dirty="0">
                <a:latin typeface="Cambria" panose="02040503050406030204" pitchFamily="18" charset="0"/>
              </a:rPr>
              <a:t>of the LMC community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</a:p>
          <a:p>
            <a:r>
              <a:rPr lang="en-US" dirty="0">
                <a:latin typeface="Cambria" panose="02040503050406030204" pitchFamily="18" charset="0"/>
              </a:rPr>
              <a:t>VALUE: Through personal development activities, BOEP students </a:t>
            </a:r>
            <a:r>
              <a:rPr lang="en-US" dirty="0" smtClean="0">
                <a:latin typeface="Cambria" panose="02040503050406030204" pitchFamily="18" charset="0"/>
              </a:rPr>
              <a:t>will use </a:t>
            </a:r>
            <a:r>
              <a:rPr lang="en-US" dirty="0">
                <a:latin typeface="Cambria" panose="02040503050406030204" pitchFamily="18" charset="0"/>
              </a:rPr>
              <a:t>their skills, talents, abilities and experiences to contribute to </a:t>
            </a:r>
            <a:r>
              <a:rPr lang="en-US" dirty="0" smtClean="0">
                <a:latin typeface="Cambria" panose="02040503050406030204" pitchFamily="18" charset="0"/>
              </a:rPr>
              <a:t>and enrich </a:t>
            </a:r>
            <a:r>
              <a:rPr lang="en-US" dirty="0">
                <a:latin typeface="Cambria" panose="02040503050406030204" pitchFamily="18" charset="0"/>
              </a:rPr>
              <a:t>the LMC culture </a:t>
            </a:r>
            <a:r>
              <a:rPr lang="en-US" dirty="0" smtClean="0">
                <a:latin typeface="Cambria" panose="02040503050406030204" pitchFamily="18" charset="0"/>
              </a:rPr>
              <a:t>and </a:t>
            </a:r>
            <a:r>
              <a:rPr lang="en-US" dirty="0">
                <a:latin typeface="Cambria" panose="02040503050406030204" pitchFamily="18" charset="0"/>
              </a:rPr>
              <a:t>community</a:t>
            </a: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6 Success Factors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rgbClr val="BFBFB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STUDY LOUNGE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9012" y="1981200"/>
            <a:ext cx="96012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The Los </a:t>
            </a:r>
            <a:r>
              <a:rPr lang="en-US" sz="2400" dirty="0" err="1">
                <a:solidFill>
                  <a:srgbClr val="545454"/>
                </a:solidFill>
                <a:latin typeface="Cambria" panose="02040503050406030204" pitchFamily="18" charset="0"/>
              </a:rPr>
              <a:t>Medanos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 College's Study Lounge offers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students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a comfortable learning environment that allows students to develop their academic skills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545454"/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TIME: Fridays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at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4:00PM-6:00PM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LOCATION: LMC’s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English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Department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GUIDED LOUNGE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ACTIVITY: Some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of LMC’s instructors will be present during lounge hours to help you with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their course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work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454"/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COUNSELING - PRIORITY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FOR TRANSFER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TRIPS -A </a:t>
            </a:r>
            <a:r>
              <a:rPr lang="en-US" sz="2400" dirty="0">
                <a:solidFill>
                  <a:srgbClr val="545454"/>
                </a:solidFill>
                <a:latin typeface="Cambria" panose="02040503050406030204" pitchFamily="18" charset="0"/>
              </a:rPr>
              <a:t>FREE </a:t>
            </a:r>
            <a:r>
              <a:rPr lang="en-US" sz="2400" dirty="0" smtClean="0">
                <a:solidFill>
                  <a:srgbClr val="545454"/>
                </a:solidFill>
                <a:latin typeface="Cambria" panose="02040503050406030204" pitchFamily="18" charset="0"/>
              </a:rPr>
              <a:t>T-SHIRT -TRIPS - WORKSHOPS – FOOD PROVIDED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612" y="2819400"/>
            <a:ext cx="1895372" cy="1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STUDY LOUNGE OVERVIEW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012" y="1779687"/>
            <a:ext cx="9601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mbria" panose="02040503050406030204" pitchFamily="18" charset="0"/>
              </a:rPr>
              <a:t>PARTICIPATION </a:t>
            </a:r>
            <a:r>
              <a:rPr lang="en-US" sz="2400" dirty="0" smtClean="0">
                <a:latin typeface="Cambria" panose="02040503050406030204" pitchFamily="18" charset="0"/>
              </a:rPr>
              <a:t>REQUIREMENTS: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To access the Study Lounge, students must</a:t>
            </a:r>
            <a:r>
              <a:rPr lang="en-US" sz="2400" dirty="0" smtClean="0">
                <a:latin typeface="Cambria" panose="020405030504060302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1. Take the Academic Success Pledge (ASP), committing to successfully completing all of the courses that they are enrolled in throughout the semester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2. Regularly attend The Study Lounge and workshops throughout the academic year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3. Abide by the Study Lounge Code designed by the students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mbria" panose="02040503050406030204" pitchFamily="18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All students are welcome!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672"/>
          <a:stretch/>
        </p:blipFill>
        <p:spPr>
          <a:xfrm>
            <a:off x="989012" y="2211526"/>
            <a:ext cx="9601200" cy="4265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012" y="457200"/>
            <a:ext cx="9601200" cy="1754326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 BOEP IS ABOUT MAKING BETTER CHOICES</a:t>
            </a:r>
            <a:endParaRPr lang="en-US" sz="4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612" y="2286000"/>
            <a:ext cx="875558" cy="3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89012" y="457200"/>
            <a:ext cx="9601200" cy="923330"/>
          </a:xfrm>
          <a:prstGeom prst="rect">
            <a:avLst/>
          </a:prstGeom>
          <a:solidFill>
            <a:srgbClr val="760404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</a:rPr>
              <a:t>QUESTIONS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1981200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Nor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6EE188-8C78-4767-B50A-130BE2873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North American continent presentation (widescreen)</Template>
  <TotalTime>0</TotalTime>
  <Words>501</Words>
  <Application>Microsoft Office PowerPoint</Application>
  <PresentationFormat>Custom</PresentationFormat>
  <Paragraphs>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Cambria</vt:lpstr>
      <vt:lpstr>Century Gothic</vt:lpstr>
      <vt:lpstr>Continental North America 16x9</vt:lpstr>
      <vt:lpstr>Brothers of Excellence 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Noel, PhD Coordinator and English Professor 925-473-7863 jnoel@losmedanos.edu  Richard C Hanzy, LMFT, PhD Coordinator and EOPS Counselor 925-473-7480 rhanzy@losmedanos.edu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2016-02-12T02:10:15Z</dcterms:created>
  <dcterms:modified xsi:type="dcterms:W3CDTF">2016-02-18T16:30:20Z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TC028048799991</vt:lpwstr>
  </property>
</Properties>
</file>