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1"/>
  </p:notesMasterIdLst>
  <p:handoutMasterIdLst>
    <p:handoutMasterId r:id="rId12"/>
  </p:handoutMasterIdLst>
  <p:sldIdLst>
    <p:sldId id="301" r:id="rId2"/>
    <p:sldId id="260" r:id="rId3"/>
    <p:sldId id="288" r:id="rId4"/>
    <p:sldId id="273" r:id="rId5"/>
    <p:sldId id="274" r:id="rId6"/>
    <p:sldId id="302" r:id="rId7"/>
    <p:sldId id="275" r:id="rId8"/>
    <p:sldId id="303" r:id="rId9"/>
    <p:sldId id="276" r:id="rId10"/>
  </p:sldIdLst>
  <p:sldSz cx="9144000" cy="6858000" type="screen4x3"/>
  <p:notesSz cx="6858000" cy="9144000"/>
  <p:embeddedFontLst>
    <p:embeddedFont>
      <p:font typeface="Franklin Gothic Book" panose="020B0503020102020204" pitchFamily="34" charset="0"/>
      <p:regular r:id="rId13"/>
      <p: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8E0"/>
    <a:srgbClr val="E06F19"/>
    <a:srgbClr val="9A9D08"/>
    <a:srgbClr val="000000"/>
    <a:srgbClr val="933308"/>
    <a:srgbClr val="025E6F"/>
    <a:srgbClr val="EAF0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7" autoAdjust="0"/>
    <p:restoredTop sz="85637" autoAdjust="0"/>
  </p:normalViewPr>
  <p:slideViewPr>
    <p:cSldViewPr snapToGrid="0" snapToObjects="1">
      <p:cViewPr varScale="1">
        <p:scale>
          <a:sx n="96" d="100"/>
          <a:sy n="96" d="100"/>
        </p:scale>
        <p:origin x="1440" y="84"/>
      </p:cViewPr>
      <p:guideLst>
        <p:guide orient="horz" pos="2160"/>
        <p:guide pos="2880"/>
      </p:guideLst>
    </p:cSldViewPr>
  </p:slideViewPr>
  <p:notesTextViewPr>
    <p:cViewPr>
      <p:scale>
        <a:sx n="3" d="2"/>
        <a:sy n="3" d="2"/>
      </p:scale>
      <p:origin x="0" y="0"/>
    </p:cViewPr>
  </p:notesTextViewPr>
  <p:notesViewPr>
    <p:cSldViewPr snapToGrid="0" snapToObjects="1">
      <p:cViewPr>
        <p:scale>
          <a:sx n="90" d="100"/>
          <a:sy n="90" d="100"/>
        </p:scale>
        <p:origin x="211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B322FD-8A39-A844-93B3-96EE7CA68E66}" type="datetimeFigureOut">
              <a:rPr lang="en-US" smtClean="0"/>
              <a:t>11/15/2017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6811EE-B0AF-1D4C-AE22-BE903F18BDDA}" type="slidenum">
              <a:rPr lang="en-US" smtClean="0"/>
              <a:t>‹#›</a:t>
            </a:fld>
            <a:endParaRPr lang="en-US"/>
          </a:p>
        </p:txBody>
      </p:sp>
    </p:spTree>
    <p:extLst>
      <p:ext uri="{BB962C8B-B14F-4D97-AF65-F5344CB8AC3E}">
        <p14:creationId xmlns:p14="http://schemas.microsoft.com/office/powerpoint/2010/main" val="129973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B74EE5-14BB-6D41-853B-C2EF3881B045}" type="datetimeFigureOut">
              <a:rPr lang="en-US" smtClean="0"/>
              <a:t>11/15/2017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56793-36D0-2E4B-84B4-FDE01D4F1F41}" type="slidenum">
              <a:rPr lang="en-US" smtClean="0"/>
              <a:t>‹#›</a:t>
            </a:fld>
            <a:endParaRPr lang="en-US"/>
          </a:p>
        </p:txBody>
      </p:sp>
    </p:spTree>
    <p:extLst>
      <p:ext uri="{BB962C8B-B14F-4D97-AF65-F5344CB8AC3E}">
        <p14:creationId xmlns:p14="http://schemas.microsoft.com/office/powerpoint/2010/main" val="24876982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open space on the bottom right</a:t>
            </a:r>
            <a:r>
              <a:rPr lang="en-US" baseline="0" dirty="0" smtClean="0"/>
              <a:t> </a:t>
            </a:r>
            <a:r>
              <a:rPr lang="en-US" dirty="0" smtClean="0"/>
              <a:t>of this slide is where a partner college/organization can add their logo when providing</a:t>
            </a:r>
            <a:r>
              <a:rPr lang="en-US" baseline="0" dirty="0" smtClean="0"/>
              <a:t> a presentation authorized by New World of Work. </a:t>
            </a:r>
            <a:endParaRPr lang="en-US" dirty="0" smtClean="0"/>
          </a:p>
          <a:p>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1</a:t>
            </a:fld>
            <a:endParaRPr lang="en-US"/>
          </a:p>
        </p:txBody>
      </p:sp>
    </p:spTree>
    <p:extLst>
      <p:ext uri="{BB962C8B-B14F-4D97-AF65-F5344CB8AC3E}">
        <p14:creationId xmlns:p14="http://schemas.microsoft.com/office/powerpoint/2010/main" val="359903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 World of Work began</a:t>
            </a:r>
            <a:r>
              <a:rPr lang="en-US" baseline="0" dirty="0" smtClean="0"/>
              <a:t> in 2012 at Feather River College in Quincy, CA. The following slides give more detail about key developments and achievements from inception up through 2016, with the transition in 2017 to the new headquarters at Shasta College. </a:t>
            </a:r>
            <a:endParaRPr lang="en-US" dirty="0" smtClean="0"/>
          </a:p>
          <a:p>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2</a:t>
            </a:fld>
            <a:endParaRPr lang="en-US"/>
          </a:p>
        </p:txBody>
      </p:sp>
    </p:spTree>
    <p:extLst>
      <p:ext uri="{BB962C8B-B14F-4D97-AF65-F5344CB8AC3E}">
        <p14:creationId xmlns:p14="http://schemas.microsoft.com/office/powerpoint/2010/main" val="377718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out all the skills.</a:t>
            </a:r>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3</a:t>
            </a:fld>
            <a:endParaRPr lang="en-US" dirty="0"/>
          </a:p>
        </p:txBody>
      </p:sp>
    </p:spTree>
    <p:extLst>
      <p:ext uri="{BB962C8B-B14F-4D97-AF65-F5344CB8AC3E}">
        <p14:creationId xmlns:p14="http://schemas.microsoft.com/office/powerpoint/2010/main" val="270160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note here that with the streamlining process for curriculum approval that began in the summer of 2016, colleges in our Community of Practice are not only integrating the lessons into existing frameworks on their campus, but also starting new stand-alone courses for 21</a:t>
            </a:r>
            <a:r>
              <a:rPr lang="en-US" baseline="30000" dirty="0" smtClean="0"/>
              <a:t>st</a:t>
            </a:r>
            <a:r>
              <a:rPr lang="en-US" baseline="0" dirty="0" smtClean="0"/>
              <a:t> Century Skills. For example, Shasta College is creating a course that will cover all ten essential employability skills as a prerequisite to students conducting internship placements. </a:t>
            </a:r>
          </a:p>
          <a:p>
            <a:endParaRPr lang="en-US" baseline="0" dirty="0" smtClean="0"/>
          </a:p>
          <a:p>
            <a:r>
              <a:rPr lang="en-US" baseline="0" dirty="0" smtClean="0"/>
              <a:t>Workshops are also a great way to focus on a particular skill and can be hosted in tandem with partner organizations/groups such as </a:t>
            </a:r>
            <a:r>
              <a:rPr lang="en-US" baseline="0" dirty="0" err="1" smtClean="0"/>
              <a:t>TRiO</a:t>
            </a:r>
            <a:r>
              <a:rPr lang="en-US" baseline="0" dirty="0" smtClean="0"/>
              <a:t>, Career/College Advising, Workforce Development Boards, and Community organizations.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4</a:t>
            </a:fld>
            <a:endParaRPr lang="en-US"/>
          </a:p>
        </p:txBody>
      </p:sp>
    </p:spTree>
    <p:extLst>
      <p:ext uri="{BB962C8B-B14F-4D97-AF65-F5344CB8AC3E}">
        <p14:creationId xmlns:p14="http://schemas.microsoft.com/office/powerpoint/2010/main" val="345725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thirteen</a:t>
            </a:r>
            <a:r>
              <a:rPr lang="en-US" baseline="0" dirty="0" smtClean="0"/>
              <a:t> colleges that participated in the IDRC grant to pilot the curriculum and badges. Colleges are located throughout the state in each region.</a:t>
            </a:r>
            <a:endParaRPr lang="en-US" dirty="0" smtClean="0"/>
          </a:p>
          <a:p>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5</a:t>
            </a:fld>
            <a:endParaRPr lang="en-US"/>
          </a:p>
        </p:txBody>
      </p:sp>
    </p:spTree>
    <p:extLst>
      <p:ext uri="{BB962C8B-B14F-4D97-AF65-F5344CB8AC3E}">
        <p14:creationId xmlns:p14="http://schemas.microsoft.com/office/powerpoint/2010/main" val="207260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colleges adding to the partner group after each training: need to send 2-3 faculty/staff participants who will implement the curriculum on their campus. The </a:t>
            </a:r>
            <a:r>
              <a:rPr lang="en-US" baseline="0" dirty="0" err="1" smtClean="0"/>
              <a:t>NWoW</a:t>
            </a:r>
            <a:r>
              <a:rPr lang="en-US" baseline="0" dirty="0" smtClean="0"/>
              <a:t> team then offers ongoing support with the most up to date curriculum and data resources, as well as hosts Community of Practice calls to showcase best practices across the colleges in 21</a:t>
            </a:r>
            <a:r>
              <a:rPr lang="en-US" baseline="30000" dirty="0" smtClean="0"/>
              <a:t>st</a:t>
            </a:r>
            <a:r>
              <a:rPr lang="en-US" baseline="0" dirty="0" smtClean="0"/>
              <a:t> Century Skills education. </a:t>
            </a:r>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6</a:t>
            </a:fld>
            <a:endParaRPr lang="en-US"/>
          </a:p>
        </p:txBody>
      </p:sp>
    </p:spTree>
    <p:extLst>
      <p:ext uri="{BB962C8B-B14F-4D97-AF65-F5344CB8AC3E}">
        <p14:creationId xmlns:p14="http://schemas.microsoft.com/office/powerpoint/2010/main" val="25788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New</a:t>
            </a:r>
            <a:r>
              <a:rPr lang="en-US" baseline="0" dirty="0" smtClean="0"/>
              <a:t> World of Work curriculum was implemented in a variety of courses as well as through workshops throughout the pilot. The curriculum is adaptable in that it can be contextualized across industries and tailored for various course settings. </a:t>
            </a:r>
            <a:r>
              <a:rPr lang="en-US" dirty="0" err="1" smtClean="0"/>
              <a:t>NWoW</a:t>
            </a:r>
            <a:r>
              <a:rPr lang="en-US" dirty="0" smtClean="0"/>
              <a:t> team is happy to provide peer-to-peer</a:t>
            </a:r>
            <a:r>
              <a:rPr lang="en-US" baseline="0" dirty="0" smtClean="0"/>
              <a:t> introductions for new colleges interested in finding out more about how early adopter colleges have been using the content. </a:t>
            </a:r>
            <a:endParaRPr lang="en-US" dirty="0" smtClean="0"/>
          </a:p>
          <a:p>
            <a:endParaRPr lang="en-US" dirty="0"/>
          </a:p>
        </p:txBody>
      </p:sp>
      <p:sp>
        <p:nvSpPr>
          <p:cNvPr id="4" name="Slide Number Placeholder 3"/>
          <p:cNvSpPr>
            <a:spLocks noGrp="1"/>
          </p:cNvSpPr>
          <p:nvPr>
            <p:ph type="sldNum" sz="quarter" idx="10"/>
          </p:nvPr>
        </p:nvSpPr>
        <p:spPr/>
        <p:txBody>
          <a:bodyPr/>
          <a:lstStyle/>
          <a:p>
            <a:fld id="{29556793-36D0-2E4B-84B4-FDE01D4F1F41}" type="slidenum">
              <a:rPr lang="en-US" smtClean="0"/>
              <a:t>7</a:t>
            </a:fld>
            <a:endParaRPr lang="en-US"/>
          </a:p>
        </p:txBody>
      </p:sp>
    </p:spTree>
    <p:extLst>
      <p:ext uri="{BB962C8B-B14F-4D97-AF65-F5344CB8AC3E}">
        <p14:creationId xmlns:p14="http://schemas.microsoft.com/office/powerpoint/2010/main" val="3683306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DWM_NWoW_Lock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559" y="1315290"/>
            <a:ext cx="7331516" cy="3380644"/>
          </a:xfrm>
          <a:prstGeom prst="rect">
            <a:avLst/>
          </a:prstGeom>
        </p:spPr>
      </p:pic>
    </p:spTree>
    <p:extLst>
      <p:ext uri="{BB962C8B-B14F-4D97-AF65-F5344CB8AC3E}">
        <p14:creationId xmlns:p14="http://schemas.microsoft.com/office/powerpoint/2010/main" val="34586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Box 8"/>
          <p:cNvSpPr txBox="1"/>
          <p:nvPr userDrawn="1"/>
        </p:nvSpPr>
        <p:spPr>
          <a:xfrm>
            <a:off x="8199404" y="6012401"/>
            <a:ext cx="658847" cy="477054"/>
          </a:xfrm>
          <a:prstGeom prst="rect">
            <a:avLst/>
          </a:prstGeom>
          <a:noFill/>
        </p:spPr>
        <p:txBody>
          <a:bodyPr wrap="square" rtlCol="0">
            <a:spAutoFit/>
          </a:bodyPr>
          <a:lstStyle/>
          <a:p>
            <a:fld id="{AAE14400-4502-D244-B8A8-1A2ECB5AB9A1}" type="slidenum">
              <a:rPr lang="en-US" sz="2500" smtClean="0">
                <a:solidFill>
                  <a:schemeClr val="bg1"/>
                </a:solidFill>
                <a:latin typeface="Lato Black"/>
                <a:cs typeface="Lato Black"/>
              </a:rPr>
              <a:t>‹#›</a:t>
            </a:fld>
            <a:endParaRPr lang="en-US" sz="2500" dirty="0">
              <a:solidFill>
                <a:schemeClr val="bg1"/>
              </a:solidFill>
              <a:latin typeface="Lato Black"/>
              <a:cs typeface="Lato Black"/>
            </a:endParaRPr>
          </a:p>
        </p:txBody>
      </p:sp>
      <p:sp>
        <p:nvSpPr>
          <p:cNvPr id="16" name="Text Placeholder 15"/>
          <p:cNvSpPr>
            <a:spLocks noGrp="1"/>
          </p:cNvSpPr>
          <p:nvPr>
            <p:ph type="body" sz="quarter" idx="10" hasCustomPrompt="1"/>
          </p:nvPr>
        </p:nvSpPr>
        <p:spPr>
          <a:xfrm>
            <a:off x="666750" y="645583"/>
            <a:ext cx="7821613" cy="635000"/>
          </a:xfrm>
        </p:spPr>
        <p:txBody>
          <a:bodyPr>
            <a:normAutofit/>
          </a:bodyPr>
          <a:lstStyle>
            <a:lvl1pPr marL="0" indent="0" algn="ctr">
              <a:buNone/>
              <a:defRPr sz="3300" b="0" i="0" baseline="0">
                <a:latin typeface="Lato Black"/>
                <a:cs typeface="Lato Black"/>
              </a:defRPr>
            </a:lvl1pPr>
          </a:lstStyle>
          <a:p>
            <a:pPr lvl="0"/>
            <a:r>
              <a:rPr lang="en-US" dirty="0" smtClean="0"/>
              <a:t>Insert Header Text here</a:t>
            </a:r>
          </a:p>
        </p:txBody>
      </p:sp>
      <p:sp>
        <p:nvSpPr>
          <p:cNvPr id="18" name="Text Placeholder 17"/>
          <p:cNvSpPr>
            <a:spLocks noGrp="1"/>
          </p:cNvSpPr>
          <p:nvPr>
            <p:ph type="body" sz="quarter" idx="11" hasCustomPrompt="1"/>
          </p:nvPr>
        </p:nvSpPr>
        <p:spPr>
          <a:xfrm>
            <a:off x="666750" y="1714500"/>
            <a:ext cx="7821613" cy="3619500"/>
          </a:xfrm>
        </p:spPr>
        <p:txBody>
          <a:bodyPr>
            <a:normAutofit/>
          </a:bodyPr>
          <a:lstStyle>
            <a:lvl1pPr marL="0" indent="0">
              <a:buNone/>
              <a:defRPr sz="2400" b="0" i="0" baseline="0">
                <a:latin typeface="Lato Regular"/>
                <a:cs typeface="Lato Regular"/>
              </a:defRPr>
            </a:lvl1pPr>
          </a:lstStyle>
          <a:p>
            <a:pPr lvl="0"/>
            <a:r>
              <a:rPr lang="en-US" dirty="0" smtClean="0"/>
              <a:t>Insert Body Text here</a:t>
            </a:r>
            <a:endParaRPr lang="en-US" dirty="0"/>
          </a:p>
        </p:txBody>
      </p:sp>
      <p:pic>
        <p:nvPicPr>
          <p:cNvPr id="2" name="Picture 1" descr="Bottom-Bar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85232"/>
            <a:ext cx="9144000" cy="1572768"/>
          </a:xfrm>
          <a:prstGeom prst="rect">
            <a:avLst/>
          </a:prstGeom>
        </p:spPr>
      </p:pic>
      <p:pic>
        <p:nvPicPr>
          <p:cNvPr id="3" name="Picture 2" descr="Top-Bar2-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8016"/>
          </a:xfrm>
          <a:prstGeom prst="rect">
            <a:avLst/>
          </a:prstGeom>
        </p:spPr>
      </p:pic>
    </p:spTree>
    <p:extLst>
      <p:ext uri="{BB962C8B-B14F-4D97-AF65-F5344CB8AC3E}">
        <p14:creationId xmlns:p14="http://schemas.microsoft.com/office/powerpoint/2010/main" val="73370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80011-A192-7049-B793-C41B2412A73B}" type="datetime1">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AB6A90-99A9-5248-926C-7ED1D2575AE5}" type="slidenum">
              <a:rPr lang="en-US" smtClean="0"/>
              <a:t>‹#›</a:t>
            </a:fld>
            <a:endParaRPr lang="en-US"/>
          </a:p>
        </p:txBody>
      </p:sp>
    </p:spTree>
    <p:extLst>
      <p:ext uri="{BB962C8B-B14F-4D97-AF65-F5344CB8AC3E}">
        <p14:creationId xmlns:p14="http://schemas.microsoft.com/office/powerpoint/2010/main" val="19844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46F0E-1BA5-394D-A211-60F56F7DBEA7}" type="datetime1">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AB6A90-99A9-5248-926C-7ED1D2575AE5}" type="slidenum">
              <a:rPr lang="en-US" smtClean="0"/>
              <a:t>‹#›</a:t>
            </a:fld>
            <a:endParaRPr lang="en-US"/>
          </a:p>
        </p:txBody>
      </p:sp>
    </p:spTree>
    <p:extLst>
      <p:ext uri="{BB962C8B-B14F-4D97-AF65-F5344CB8AC3E}">
        <p14:creationId xmlns:p14="http://schemas.microsoft.com/office/powerpoint/2010/main" val="222876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48288-7C09-8D42-9642-67CE906D16F5}" type="datetime1">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AB6A90-99A9-5248-926C-7ED1D2575AE5}" type="slidenum">
              <a:rPr lang="en-US" smtClean="0"/>
              <a:t>‹#›</a:t>
            </a:fld>
            <a:endParaRPr lang="en-US"/>
          </a:p>
        </p:txBody>
      </p:sp>
    </p:spTree>
    <p:extLst>
      <p:ext uri="{BB962C8B-B14F-4D97-AF65-F5344CB8AC3E}">
        <p14:creationId xmlns:p14="http://schemas.microsoft.com/office/powerpoint/2010/main" val="2663771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B081-1878-1A4E-A7E7-D3E8094E8208}" type="datetime1">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B6A90-99A9-5248-926C-7ED1D2575AE5}" type="slidenum">
              <a:rPr lang="en-US" smtClean="0"/>
              <a:t>‹#›</a:t>
            </a:fld>
            <a:endParaRPr lang="en-US"/>
          </a:p>
        </p:txBody>
      </p:sp>
      <p:pic>
        <p:nvPicPr>
          <p:cNvPr id="7" name="Picture 6" descr="Bottom-Bar2-0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285232"/>
            <a:ext cx="9144000" cy="1572768"/>
          </a:xfrm>
          <a:prstGeom prst="rect">
            <a:avLst/>
          </a:prstGeom>
        </p:spPr>
      </p:pic>
    </p:spTree>
    <p:extLst>
      <p:ext uri="{BB962C8B-B14F-4D97-AF65-F5344CB8AC3E}">
        <p14:creationId xmlns:p14="http://schemas.microsoft.com/office/powerpoint/2010/main" val="398792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g"/><Relationship Id="rId2" Type="http://schemas.openxmlformats.org/officeDocument/2006/relationships/notesSlide" Target="../notesSlides/notesSlide5.xml"/><Relationship Id="rId16"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1.pn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gif"/><Relationship Id="rId4" Type="http://schemas.openxmlformats.org/officeDocument/2006/relationships/image" Target="../media/image25.png"/><Relationship Id="rId9"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ewworldofwork.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1stCenturySkill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76"/>
            <a:ext cx="9144000" cy="1091184"/>
          </a:xfrm>
          <a:prstGeom prst="rect">
            <a:avLst/>
          </a:prstGeom>
        </p:spPr>
      </p:pic>
    </p:spTree>
    <p:extLst>
      <p:ext uri="{BB962C8B-B14F-4D97-AF65-F5344CB8AC3E}">
        <p14:creationId xmlns:p14="http://schemas.microsoft.com/office/powerpoint/2010/main" val="1133129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0" y="380958"/>
            <a:ext cx="7821613" cy="635000"/>
          </a:xfrm>
        </p:spPr>
        <p:txBody>
          <a:bodyPr/>
          <a:lstStyle/>
          <a:p>
            <a:r>
              <a:rPr lang="en-US" dirty="0" smtClean="0"/>
              <a:t>NEW WORLD OF WORK: HISTORY</a:t>
            </a:r>
            <a:endParaRPr lang="en-US" dirty="0"/>
          </a:p>
        </p:txBody>
      </p:sp>
      <p:pic>
        <p:nvPicPr>
          <p:cNvPr id="4" name="Picture 3" descr="Timelin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8044"/>
            <a:ext cx="9144000" cy="3761232"/>
          </a:xfrm>
          <a:prstGeom prst="rect">
            <a:avLst/>
          </a:prstGeom>
        </p:spPr>
      </p:pic>
    </p:spTree>
    <p:extLst>
      <p:ext uri="{BB962C8B-B14F-4D97-AF65-F5344CB8AC3E}">
        <p14:creationId xmlns:p14="http://schemas.microsoft.com/office/powerpoint/2010/main" val="24706053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0" y="380958"/>
            <a:ext cx="7821613" cy="635000"/>
          </a:xfrm>
        </p:spPr>
        <p:txBody>
          <a:bodyPr/>
          <a:lstStyle/>
          <a:p>
            <a:r>
              <a:rPr lang="en-US" dirty="0">
                <a:solidFill>
                  <a:srgbClr val="933308"/>
                </a:solidFill>
              </a:rPr>
              <a:t>“Top 10” 21</a:t>
            </a:r>
            <a:r>
              <a:rPr lang="en-US" baseline="30000" dirty="0">
                <a:solidFill>
                  <a:srgbClr val="933308"/>
                </a:solidFill>
              </a:rPr>
              <a:t>st</a:t>
            </a:r>
            <a:r>
              <a:rPr lang="en-US" dirty="0">
                <a:solidFill>
                  <a:srgbClr val="933308"/>
                </a:solidFill>
              </a:rPr>
              <a:t> Century Skills</a:t>
            </a:r>
          </a:p>
        </p:txBody>
      </p:sp>
      <p:sp>
        <p:nvSpPr>
          <p:cNvPr id="3" name="Text Placeholder 2"/>
          <p:cNvSpPr>
            <a:spLocks noGrp="1"/>
          </p:cNvSpPr>
          <p:nvPr>
            <p:ph type="body" sz="quarter" idx="11"/>
          </p:nvPr>
        </p:nvSpPr>
        <p:spPr>
          <a:xfrm>
            <a:off x="625642" y="1242387"/>
            <a:ext cx="3678990" cy="3954843"/>
          </a:xfrm>
        </p:spPr>
        <p:txBody>
          <a:bodyPr>
            <a:noAutofit/>
          </a:bodyPr>
          <a:lstStyle/>
          <a:p>
            <a:pPr marL="342900" indent="-342900">
              <a:lnSpc>
                <a:spcPct val="120000"/>
              </a:lnSpc>
              <a:buAutoNum type="arabicPeriod"/>
            </a:pPr>
            <a:r>
              <a:rPr lang="en-US" sz="1800" dirty="0">
                <a:solidFill>
                  <a:srgbClr val="025E6F"/>
                </a:solidFill>
              </a:rPr>
              <a:t>Adaptability</a:t>
            </a:r>
          </a:p>
          <a:p>
            <a:pPr marL="342900" indent="-342900">
              <a:lnSpc>
                <a:spcPct val="120000"/>
              </a:lnSpc>
              <a:buAutoNum type="arabicPeriod"/>
            </a:pPr>
            <a:r>
              <a:rPr lang="en-US" sz="1800" dirty="0">
                <a:solidFill>
                  <a:srgbClr val="025E6F"/>
                </a:solidFill>
              </a:rPr>
              <a:t>Analysis/Solution Mindset</a:t>
            </a:r>
          </a:p>
          <a:p>
            <a:pPr marL="342900" indent="-342900">
              <a:lnSpc>
                <a:spcPct val="120000"/>
              </a:lnSpc>
              <a:buAutoNum type="arabicPeriod"/>
            </a:pPr>
            <a:r>
              <a:rPr lang="en-US" sz="1800" dirty="0">
                <a:solidFill>
                  <a:srgbClr val="025E6F"/>
                </a:solidFill>
              </a:rPr>
              <a:t>Collaboration</a:t>
            </a:r>
          </a:p>
          <a:p>
            <a:pPr marL="342900" indent="-342900">
              <a:lnSpc>
                <a:spcPct val="120000"/>
              </a:lnSpc>
              <a:buAutoNum type="arabicPeriod"/>
            </a:pPr>
            <a:r>
              <a:rPr lang="en-US" sz="1800" dirty="0">
                <a:solidFill>
                  <a:srgbClr val="025E6F"/>
                </a:solidFill>
              </a:rPr>
              <a:t>Communication</a:t>
            </a:r>
          </a:p>
          <a:p>
            <a:pPr marL="342900" indent="-342900">
              <a:lnSpc>
                <a:spcPct val="120000"/>
              </a:lnSpc>
              <a:buAutoNum type="arabicPeriod"/>
            </a:pPr>
            <a:r>
              <a:rPr lang="en-US" sz="1800" dirty="0">
                <a:solidFill>
                  <a:srgbClr val="025E6F"/>
                </a:solidFill>
              </a:rPr>
              <a:t>Digital Fluency</a:t>
            </a:r>
          </a:p>
          <a:p>
            <a:pPr marL="342900" indent="-342900">
              <a:lnSpc>
                <a:spcPct val="120000"/>
              </a:lnSpc>
              <a:buAutoNum type="arabicPeriod"/>
            </a:pPr>
            <a:r>
              <a:rPr lang="en-US" sz="1800" dirty="0">
                <a:solidFill>
                  <a:srgbClr val="025E6F"/>
                </a:solidFill>
              </a:rPr>
              <a:t>Empathy</a:t>
            </a:r>
          </a:p>
          <a:p>
            <a:pPr marL="342900" indent="-342900">
              <a:lnSpc>
                <a:spcPct val="120000"/>
              </a:lnSpc>
              <a:buAutoNum type="arabicPeriod"/>
            </a:pPr>
            <a:r>
              <a:rPr lang="en-US" sz="1800" dirty="0">
                <a:solidFill>
                  <a:srgbClr val="025E6F"/>
                </a:solidFill>
              </a:rPr>
              <a:t>Entrepreneurial Mindset</a:t>
            </a:r>
          </a:p>
          <a:p>
            <a:pPr marL="342900" indent="-342900">
              <a:lnSpc>
                <a:spcPct val="120000"/>
              </a:lnSpc>
              <a:buAutoNum type="arabicPeriod"/>
            </a:pPr>
            <a:r>
              <a:rPr lang="en-US" sz="1800" dirty="0">
                <a:solidFill>
                  <a:srgbClr val="025E6F"/>
                </a:solidFill>
              </a:rPr>
              <a:t>Resilience</a:t>
            </a:r>
          </a:p>
          <a:p>
            <a:pPr marL="342900" indent="-342900">
              <a:lnSpc>
                <a:spcPct val="120000"/>
              </a:lnSpc>
              <a:buAutoNum type="arabicPeriod"/>
            </a:pPr>
            <a:r>
              <a:rPr lang="en-US" sz="1800" dirty="0">
                <a:solidFill>
                  <a:srgbClr val="025E6F"/>
                </a:solidFill>
              </a:rPr>
              <a:t>Self-Awareness</a:t>
            </a:r>
          </a:p>
          <a:p>
            <a:pPr marL="342900" indent="-342900">
              <a:lnSpc>
                <a:spcPct val="120000"/>
              </a:lnSpc>
              <a:buAutoNum type="arabicPeriod"/>
            </a:pPr>
            <a:r>
              <a:rPr lang="en-US" sz="1800" dirty="0">
                <a:solidFill>
                  <a:srgbClr val="025E6F"/>
                </a:solidFill>
              </a:rPr>
              <a:t>Social/Diversity Awareness</a:t>
            </a:r>
          </a:p>
        </p:txBody>
      </p:sp>
      <p:pic>
        <p:nvPicPr>
          <p:cNvPr id="4" name="Picture 3" descr="Mindset-Text-Graphic-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611678"/>
            <a:ext cx="4361941" cy="2992168"/>
          </a:xfrm>
          <a:prstGeom prst="rect">
            <a:avLst/>
          </a:prstGeom>
        </p:spPr>
      </p:pic>
    </p:spTree>
    <p:extLst>
      <p:ext uri="{BB962C8B-B14F-4D97-AF65-F5344CB8AC3E}">
        <p14:creationId xmlns:p14="http://schemas.microsoft.com/office/powerpoint/2010/main" val="3976817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a:xfrm>
            <a:off x="539485" y="406877"/>
            <a:ext cx="8065030" cy="803249"/>
          </a:xfrm>
        </p:spPr>
        <p:txBody>
          <a:bodyPr>
            <a:normAutofit/>
          </a:bodyPr>
          <a:lstStyle/>
          <a:p>
            <a:r>
              <a:rPr lang="en-US" sz="2800" dirty="0">
                <a:solidFill>
                  <a:srgbClr val="933308"/>
                </a:solidFill>
              </a:rPr>
              <a:t>HOW TO INTEGRATE 21</a:t>
            </a:r>
            <a:r>
              <a:rPr lang="en-US" sz="2800" baseline="30000" dirty="0">
                <a:solidFill>
                  <a:srgbClr val="933308"/>
                </a:solidFill>
              </a:rPr>
              <a:t>st</a:t>
            </a:r>
            <a:r>
              <a:rPr lang="en-US" sz="2800" dirty="0">
                <a:solidFill>
                  <a:srgbClr val="933308"/>
                </a:solidFill>
              </a:rPr>
              <a:t> CENTURY SKILLS?</a:t>
            </a:r>
          </a:p>
        </p:txBody>
      </p:sp>
      <p:pic>
        <p:nvPicPr>
          <p:cNvPr id="12" name="Picture 11" descr="Nows-Lessons-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41" y="1247754"/>
            <a:ext cx="3023616" cy="3023616"/>
          </a:xfrm>
          <a:prstGeom prst="rect">
            <a:avLst/>
          </a:prstGeom>
        </p:spPr>
      </p:pic>
      <p:pic>
        <p:nvPicPr>
          <p:cNvPr id="13" name="Picture 12" descr="Students4_Artboard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5973" y="2798233"/>
            <a:ext cx="2218944" cy="2218944"/>
          </a:xfrm>
          <a:prstGeom prst="rect">
            <a:avLst/>
          </a:prstGeom>
        </p:spPr>
      </p:pic>
      <p:pic>
        <p:nvPicPr>
          <p:cNvPr id="16" name="Picture 15" descr="Student5_Artboard 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3237" y="2353998"/>
            <a:ext cx="1827096" cy="1827096"/>
          </a:xfrm>
          <a:prstGeom prst="rect">
            <a:avLst/>
          </a:prstGeom>
        </p:spPr>
      </p:pic>
    </p:spTree>
    <p:extLst>
      <p:ext uri="{BB962C8B-B14F-4D97-AF65-F5344CB8AC3E}">
        <p14:creationId xmlns:p14="http://schemas.microsoft.com/office/powerpoint/2010/main" val="10783657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out)">
                                      <p:cBhvr>
                                        <p:cTn id="11" dur="2000"/>
                                        <p:tgtEl>
                                          <p:spTgt spid="13"/>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39485" y="406877"/>
            <a:ext cx="8065030" cy="803249"/>
          </a:xfrm>
        </p:spPr>
        <p:txBody>
          <a:bodyPr>
            <a:normAutofit fontScale="85000" lnSpcReduction="20000"/>
          </a:bodyPr>
          <a:lstStyle/>
          <a:p>
            <a:r>
              <a:rPr lang="en-US" sz="2800" dirty="0" smtClean="0">
                <a:solidFill>
                  <a:srgbClr val="933308"/>
                </a:solidFill>
              </a:rPr>
              <a:t>INITIAL CURRICULUM &amp; DATA  </a:t>
            </a:r>
            <a:r>
              <a:rPr lang="en-US" sz="2800" dirty="0">
                <a:solidFill>
                  <a:srgbClr val="933308"/>
                </a:solidFill>
              </a:rPr>
              <a:t>PILOT </a:t>
            </a:r>
            <a:endParaRPr lang="en-US" sz="2800" dirty="0" smtClean="0">
              <a:solidFill>
                <a:srgbClr val="933308"/>
              </a:solidFill>
            </a:endParaRPr>
          </a:p>
          <a:p>
            <a:r>
              <a:rPr lang="en-US" sz="2800" dirty="0" smtClean="0">
                <a:solidFill>
                  <a:srgbClr val="933308"/>
                </a:solidFill>
              </a:rPr>
              <a:t>IN CALIFORNIA </a:t>
            </a:r>
            <a:endParaRPr lang="en-US" sz="2800" dirty="0">
              <a:solidFill>
                <a:srgbClr val="933308"/>
              </a:solidFill>
            </a:endParaRPr>
          </a:p>
        </p:txBody>
      </p:sp>
      <p:pic>
        <p:nvPicPr>
          <p:cNvPr id="5" name="Content Placeholder 5"/>
          <p:cNvPicPr>
            <a:picLocks noChangeAspect="1"/>
          </p:cNvPicPr>
          <p:nvPr/>
        </p:nvPicPr>
        <p:blipFill>
          <a:blip r:embed="rId3"/>
          <a:srcRect l="-27121" r="-27121"/>
          <a:stretch>
            <a:fillRect/>
          </a:stretch>
        </p:blipFill>
        <p:spPr>
          <a:xfrm>
            <a:off x="4726109" y="1262727"/>
            <a:ext cx="4549488" cy="38886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82" y="1254767"/>
            <a:ext cx="914400" cy="8119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7151" y="1210126"/>
            <a:ext cx="671804" cy="914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8620" y="3323328"/>
            <a:ext cx="914400" cy="9144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201" y="4552739"/>
            <a:ext cx="2044578" cy="34757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0124" y="1246408"/>
            <a:ext cx="899770" cy="9144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0260" y="2314710"/>
            <a:ext cx="1453172" cy="109481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1201" y="2429514"/>
            <a:ext cx="1371600" cy="77308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6983" y="3592936"/>
            <a:ext cx="1497724" cy="395024"/>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6980" y="2377904"/>
            <a:ext cx="1234570" cy="824694"/>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12727" y="3236928"/>
            <a:ext cx="1386840" cy="1092662"/>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76671" y="4429543"/>
            <a:ext cx="1894192" cy="672132"/>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29531" y="4309211"/>
            <a:ext cx="1072056" cy="714704"/>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59800" y="1262727"/>
            <a:ext cx="1118440" cy="745160"/>
          </a:xfrm>
          <a:prstGeom prst="rect">
            <a:avLst/>
          </a:prstGeom>
        </p:spPr>
      </p:pic>
    </p:spTree>
    <p:extLst>
      <p:ext uri="{BB962C8B-B14F-4D97-AF65-F5344CB8AC3E}">
        <p14:creationId xmlns:p14="http://schemas.microsoft.com/office/powerpoint/2010/main" val="347072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par>
                                <p:cTn id="14" presetID="18" presetClass="entr" presetSubtype="1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par>
                                <p:cTn id="17" presetID="18" presetClass="entr" presetSubtype="1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Left)">
                                      <p:cBhvr>
                                        <p:cTn id="25" dur="500"/>
                                        <p:tgtEl>
                                          <p:spTgt spid="12"/>
                                        </p:tgtEl>
                                      </p:cBhvr>
                                    </p:animEffect>
                                  </p:childTnLst>
                                </p:cTn>
                              </p:par>
                              <p:par>
                                <p:cTn id="26" presetID="18" presetClass="entr" presetSubtype="1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Left)">
                                      <p:cBhvr>
                                        <p:cTn id="28" dur="500"/>
                                        <p:tgtEl>
                                          <p:spTgt spid="13"/>
                                        </p:tgtEl>
                                      </p:cBhvr>
                                    </p:animEffect>
                                  </p:childTnLst>
                                </p:cTn>
                              </p:par>
                              <p:par>
                                <p:cTn id="29" presetID="18" presetClass="entr" presetSubtype="1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par>
                                <p:cTn id="32" presetID="18" presetClass="entr" presetSubtype="12"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par>
                                <p:cTn id="35" presetID="18" presetClass="entr" presetSubtype="12"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par>
                                <p:cTn id="38" presetID="18" presetClass="entr" presetSubtype="12"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Left)">
                                      <p:cBhvr>
                                        <p:cTn id="40" dur="500"/>
                                        <p:tgtEl>
                                          <p:spTgt spid="17"/>
                                        </p:tgtEl>
                                      </p:cBhvr>
                                    </p:animEffect>
                                  </p:childTnLst>
                                </p:cTn>
                              </p:par>
                              <p:par>
                                <p:cTn id="41" presetID="18" presetClass="entr" presetSubtype="1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par>
                                <p:cTn id="44" presetID="18" presetClass="entr" presetSubtype="12"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downLef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a:xfrm>
            <a:off x="539485" y="406877"/>
            <a:ext cx="8065030" cy="803249"/>
          </a:xfrm>
        </p:spPr>
        <p:txBody>
          <a:bodyPr>
            <a:normAutofit fontScale="92500"/>
          </a:bodyPr>
          <a:lstStyle/>
          <a:p>
            <a:r>
              <a:rPr lang="en-US" sz="2800" dirty="0" smtClean="0">
                <a:solidFill>
                  <a:srgbClr val="933308"/>
                </a:solidFill>
              </a:rPr>
              <a:t>NEW PARTNER COLLEGES IN CALIFORNIA: 2017 </a:t>
            </a:r>
            <a:endParaRPr lang="en-US" sz="2800" dirty="0">
              <a:solidFill>
                <a:srgbClr val="933308"/>
              </a:solidFill>
            </a:endParaRPr>
          </a:p>
        </p:txBody>
      </p:sp>
      <p:pic>
        <p:nvPicPr>
          <p:cNvPr id="5" name="Content Placeholder 5"/>
          <p:cNvPicPr>
            <a:picLocks noChangeAspect="1"/>
          </p:cNvPicPr>
          <p:nvPr/>
        </p:nvPicPr>
        <p:blipFill>
          <a:blip r:embed="rId3"/>
          <a:srcRect l="-27121" r="-27121"/>
          <a:stretch>
            <a:fillRect/>
          </a:stretch>
        </p:blipFill>
        <p:spPr>
          <a:xfrm>
            <a:off x="4726109" y="1262727"/>
            <a:ext cx="4549488" cy="3888633"/>
          </a:xfrm>
          <a:prstGeom prst="rect">
            <a:avLst/>
          </a:prstGeom>
        </p:spPr>
      </p:pic>
      <p:pic>
        <p:nvPicPr>
          <p:cNvPr id="2" name="Picture 1" descr="LTCC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48" y="1104584"/>
            <a:ext cx="1578189" cy="1065278"/>
          </a:xfrm>
          <a:prstGeom prst="rect">
            <a:avLst/>
          </a:prstGeom>
        </p:spPr>
      </p:pic>
      <p:pic>
        <p:nvPicPr>
          <p:cNvPr id="19" name="Picture 18" descr="CoC_logo_4x2_3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8137" y="1104584"/>
            <a:ext cx="2130554" cy="1065277"/>
          </a:xfrm>
          <a:prstGeom prst="rect">
            <a:avLst/>
          </a:prstGeom>
        </p:spPr>
      </p:pic>
      <p:pic>
        <p:nvPicPr>
          <p:cNvPr id="20" name="Picture 19" descr="West Valley College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485" y="2346275"/>
            <a:ext cx="1153930" cy="1093752"/>
          </a:xfrm>
          <a:prstGeom prst="rect">
            <a:avLst/>
          </a:prstGeom>
        </p:spPr>
      </p:pic>
      <p:sp>
        <p:nvSpPr>
          <p:cNvPr id="22" name="TextBox 21"/>
          <p:cNvSpPr txBox="1"/>
          <p:nvPr/>
        </p:nvSpPr>
        <p:spPr>
          <a:xfrm>
            <a:off x="2222607" y="2628532"/>
            <a:ext cx="184666" cy="646331"/>
          </a:xfrm>
          <a:prstGeom prst="rect">
            <a:avLst/>
          </a:prstGeom>
          <a:noFill/>
        </p:spPr>
        <p:txBody>
          <a:bodyPr wrap="none" rtlCol="0">
            <a:spAutoFit/>
          </a:bodyPr>
          <a:lstStyle/>
          <a:p>
            <a:endParaRPr lang="en-US" dirty="0" smtClean="0"/>
          </a:p>
          <a:p>
            <a:endParaRPr lang="en-US" dirty="0"/>
          </a:p>
        </p:txBody>
      </p:sp>
      <p:pic>
        <p:nvPicPr>
          <p:cNvPr id="23" name="Picture 22" descr="Sierra College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2607" y="2169862"/>
            <a:ext cx="1011906" cy="1105001"/>
          </a:xfrm>
          <a:prstGeom prst="rect">
            <a:avLst/>
          </a:prstGeom>
        </p:spPr>
      </p:pic>
      <p:pic>
        <p:nvPicPr>
          <p:cNvPr id="24" name="Picture 23" descr="CollegeofSiskiyous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8691" y="1052612"/>
            <a:ext cx="1424739" cy="1293663"/>
          </a:xfrm>
          <a:prstGeom prst="rect">
            <a:avLst/>
          </a:prstGeom>
        </p:spPr>
      </p:pic>
      <p:pic>
        <p:nvPicPr>
          <p:cNvPr id="25" name="Picture 24" descr="NVC-Multi-Color-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218" y="3440027"/>
            <a:ext cx="3476473" cy="511042"/>
          </a:xfrm>
          <a:prstGeom prst="rect">
            <a:avLst/>
          </a:prstGeom>
        </p:spPr>
      </p:pic>
      <p:pic>
        <p:nvPicPr>
          <p:cNvPr id="3" name="Picture 2" descr="ECVLogo.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8550" y="2628532"/>
            <a:ext cx="2183638" cy="811494"/>
          </a:xfrm>
          <a:prstGeom prst="rect">
            <a:avLst/>
          </a:prstGeom>
        </p:spPr>
      </p:pic>
      <p:pic>
        <p:nvPicPr>
          <p:cNvPr id="6" name="Picture 5" descr="GWC_Horizontal_RGB.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4339" y="3951069"/>
            <a:ext cx="2220174" cy="1715589"/>
          </a:xfrm>
          <a:prstGeom prst="rect">
            <a:avLst/>
          </a:prstGeom>
        </p:spPr>
      </p:pic>
      <p:pic>
        <p:nvPicPr>
          <p:cNvPr id="7" name="Picture 6" descr="Saddlebackcollegelogo.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6693" y="3909145"/>
            <a:ext cx="879488" cy="1242215"/>
          </a:xfrm>
          <a:prstGeom prst="rect">
            <a:avLst/>
          </a:prstGeom>
        </p:spPr>
      </p:pic>
    </p:spTree>
    <p:extLst>
      <p:ext uri="{BB962C8B-B14F-4D97-AF65-F5344CB8AC3E}">
        <p14:creationId xmlns:p14="http://schemas.microsoft.com/office/powerpoint/2010/main" val="2073489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918" y="401001"/>
            <a:ext cx="8287278" cy="455073"/>
          </a:xfrm>
        </p:spPr>
        <p:txBody>
          <a:bodyPr>
            <a:normAutofit fontScale="77500" lnSpcReduction="20000"/>
          </a:bodyPr>
          <a:lstStyle/>
          <a:p>
            <a:r>
              <a:rPr lang="en-US" sz="2100" dirty="0" smtClean="0"/>
              <a:t>EXAMPLE COURSES </a:t>
            </a:r>
            <a:r>
              <a:rPr lang="en-US" sz="2100" dirty="0"/>
              <a:t>IMPLEMENTING 21st CENTURY SKILLS CURRICULUM</a:t>
            </a:r>
          </a:p>
        </p:txBody>
      </p:sp>
      <p:sp>
        <p:nvSpPr>
          <p:cNvPr id="4" name="TextBox 3"/>
          <p:cNvSpPr txBox="1"/>
          <p:nvPr/>
        </p:nvSpPr>
        <p:spPr>
          <a:xfrm>
            <a:off x="587583" y="1034829"/>
            <a:ext cx="2666988" cy="369332"/>
          </a:xfrm>
          <a:prstGeom prst="rect">
            <a:avLst/>
          </a:prstGeom>
          <a:noFill/>
        </p:spPr>
        <p:txBody>
          <a:bodyPr wrap="square" rtlCol="0">
            <a:spAutoFit/>
          </a:bodyPr>
          <a:lstStyle/>
          <a:p>
            <a:r>
              <a:rPr lang="en-US" dirty="0">
                <a:solidFill>
                  <a:srgbClr val="E06F19"/>
                </a:solidFill>
              </a:rPr>
              <a:t>Folsom Lake </a:t>
            </a:r>
            <a:r>
              <a:rPr lang="en-US" dirty="0" smtClean="0">
                <a:solidFill>
                  <a:srgbClr val="E06F19"/>
                </a:solidFill>
              </a:rPr>
              <a:t>College</a:t>
            </a:r>
            <a:endParaRPr lang="en-US" dirty="0">
              <a:solidFill>
                <a:srgbClr val="E06F19"/>
              </a:solidFill>
            </a:endParaRPr>
          </a:p>
        </p:txBody>
      </p:sp>
      <p:sp>
        <p:nvSpPr>
          <p:cNvPr id="5" name="TextBox 4"/>
          <p:cNvSpPr txBox="1"/>
          <p:nvPr/>
        </p:nvSpPr>
        <p:spPr>
          <a:xfrm>
            <a:off x="771776" y="1311838"/>
            <a:ext cx="2482796"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Work Experience (WEX)</a:t>
            </a:r>
          </a:p>
        </p:txBody>
      </p:sp>
      <p:pic>
        <p:nvPicPr>
          <p:cNvPr id="6" name="Picture 5"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50" y="1472126"/>
            <a:ext cx="98256" cy="98256"/>
          </a:xfrm>
          <a:prstGeom prst="rect">
            <a:avLst/>
          </a:prstGeom>
        </p:spPr>
      </p:pic>
      <p:sp>
        <p:nvSpPr>
          <p:cNvPr id="7" name="TextBox 6"/>
          <p:cNvSpPr txBox="1"/>
          <p:nvPr/>
        </p:nvSpPr>
        <p:spPr>
          <a:xfrm>
            <a:off x="587583" y="1683951"/>
            <a:ext cx="2666988" cy="369332"/>
          </a:xfrm>
          <a:prstGeom prst="rect">
            <a:avLst/>
          </a:prstGeom>
          <a:noFill/>
        </p:spPr>
        <p:txBody>
          <a:bodyPr wrap="square" rtlCol="0">
            <a:spAutoFit/>
          </a:bodyPr>
          <a:lstStyle/>
          <a:p>
            <a:r>
              <a:rPr lang="en-US" dirty="0">
                <a:solidFill>
                  <a:srgbClr val="E06F19"/>
                </a:solidFill>
              </a:rPr>
              <a:t>Feather River College</a:t>
            </a:r>
          </a:p>
        </p:txBody>
      </p:sp>
      <p:sp>
        <p:nvSpPr>
          <p:cNvPr id="8" name="TextBox 7"/>
          <p:cNvSpPr txBox="1"/>
          <p:nvPr/>
        </p:nvSpPr>
        <p:spPr>
          <a:xfrm>
            <a:off x="771775" y="1951553"/>
            <a:ext cx="2884013"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Business</a:t>
            </a:r>
          </a:p>
        </p:txBody>
      </p:sp>
      <p:pic>
        <p:nvPicPr>
          <p:cNvPr id="9" name="Picture 8"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50" y="2102434"/>
            <a:ext cx="98256" cy="98256"/>
          </a:xfrm>
          <a:prstGeom prst="rect">
            <a:avLst/>
          </a:prstGeom>
        </p:spPr>
      </p:pic>
      <p:sp>
        <p:nvSpPr>
          <p:cNvPr id="22" name="TextBox 21"/>
          <p:cNvSpPr txBox="1"/>
          <p:nvPr/>
        </p:nvSpPr>
        <p:spPr>
          <a:xfrm>
            <a:off x="587583" y="2295442"/>
            <a:ext cx="2666988" cy="369332"/>
          </a:xfrm>
          <a:prstGeom prst="rect">
            <a:avLst/>
          </a:prstGeom>
          <a:noFill/>
        </p:spPr>
        <p:txBody>
          <a:bodyPr wrap="square" rtlCol="0">
            <a:spAutoFit/>
          </a:bodyPr>
          <a:lstStyle/>
          <a:p>
            <a:r>
              <a:rPr lang="en-US" dirty="0" err="1">
                <a:solidFill>
                  <a:srgbClr val="E06F19"/>
                </a:solidFill>
              </a:rPr>
              <a:t>Hartnell</a:t>
            </a:r>
            <a:endParaRPr lang="en-US" dirty="0">
              <a:solidFill>
                <a:srgbClr val="E06F19"/>
              </a:solidFill>
            </a:endParaRPr>
          </a:p>
        </p:txBody>
      </p:sp>
      <p:sp>
        <p:nvSpPr>
          <p:cNvPr id="23" name="TextBox 22"/>
          <p:cNvSpPr txBox="1"/>
          <p:nvPr/>
        </p:nvSpPr>
        <p:spPr>
          <a:xfrm>
            <a:off x="771775" y="2600672"/>
            <a:ext cx="3235781"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Electrical and Electronic Systems</a:t>
            </a:r>
          </a:p>
        </p:txBody>
      </p:sp>
      <p:pic>
        <p:nvPicPr>
          <p:cNvPr id="24" name="Picture 23"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2760960"/>
            <a:ext cx="98256" cy="98256"/>
          </a:xfrm>
          <a:prstGeom prst="rect">
            <a:avLst/>
          </a:prstGeom>
        </p:spPr>
      </p:pic>
      <p:sp>
        <p:nvSpPr>
          <p:cNvPr id="26" name="TextBox 25"/>
          <p:cNvSpPr txBox="1"/>
          <p:nvPr/>
        </p:nvSpPr>
        <p:spPr>
          <a:xfrm>
            <a:off x="587583" y="2982191"/>
            <a:ext cx="2666988" cy="369332"/>
          </a:xfrm>
          <a:prstGeom prst="rect">
            <a:avLst/>
          </a:prstGeom>
          <a:noFill/>
        </p:spPr>
        <p:txBody>
          <a:bodyPr wrap="square" rtlCol="0">
            <a:spAutoFit/>
          </a:bodyPr>
          <a:lstStyle/>
          <a:p>
            <a:r>
              <a:rPr lang="en-US" dirty="0">
                <a:solidFill>
                  <a:srgbClr val="E06F19"/>
                </a:solidFill>
              </a:rPr>
              <a:t>Lassen</a:t>
            </a:r>
          </a:p>
        </p:txBody>
      </p:sp>
      <p:sp>
        <p:nvSpPr>
          <p:cNvPr id="27" name="TextBox 26"/>
          <p:cNvSpPr txBox="1"/>
          <p:nvPr/>
        </p:nvSpPr>
        <p:spPr>
          <a:xfrm>
            <a:off x="771775" y="3259200"/>
            <a:ext cx="3235781" cy="698653"/>
          </a:xfrm>
          <a:prstGeom prst="rect">
            <a:avLst/>
          </a:prstGeom>
          <a:noFill/>
        </p:spPr>
        <p:txBody>
          <a:bodyPr wrap="square" rtlCol="0">
            <a:spAutoFit/>
          </a:bodyPr>
          <a:lstStyle/>
          <a:p>
            <a:pPr>
              <a:lnSpc>
                <a:spcPct val="110000"/>
              </a:lnSpc>
            </a:pPr>
            <a:r>
              <a:rPr lang="en-US" sz="1200" dirty="0">
                <a:solidFill>
                  <a:srgbClr val="000000"/>
                </a:solidFill>
                <a:latin typeface="Lato Regular"/>
                <a:cs typeface="Lato Regular"/>
              </a:rPr>
              <a:t>Human </a:t>
            </a:r>
            <a:r>
              <a:rPr lang="en-US" sz="1200" dirty="0" smtClean="0">
                <a:solidFill>
                  <a:srgbClr val="000000"/>
                </a:solidFill>
                <a:latin typeface="Lato Regular"/>
                <a:cs typeface="Lato Regular"/>
              </a:rPr>
              <a:t>Services</a:t>
            </a:r>
          </a:p>
          <a:p>
            <a:pPr>
              <a:lnSpc>
                <a:spcPct val="110000"/>
              </a:lnSpc>
            </a:pPr>
            <a:r>
              <a:rPr lang="en-US" sz="1200" dirty="0" smtClean="0">
                <a:solidFill>
                  <a:srgbClr val="000000"/>
                </a:solidFill>
                <a:latin typeface="Lato Regular"/>
                <a:cs typeface="Lato Regular"/>
              </a:rPr>
              <a:t>Career</a:t>
            </a:r>
            <a:r>
              <a:rPr lang="en-US" sz="1200" dirty="0">
                <a:solidFill>
                  <a:srgbClr val="000000"/>
                </a:solidFill>
                <a:latin typeface="Lato Regular"/>
                <a:cs typeface="Lato Regular"/>
              </a:rPr>
              <a:t>/Employment Strategies</a:t>
            </a:r>
          </a:p>
          <a:p>
            <a:pPr>
              <a:lnSpc>
                <a:spcPct val="110000"/>
              </a:lnSpc>
            </a:pPr>
            <a:r>
              <a:rPr lang="en-US" sz="1200" dirty="0" smtClean="0">
                <a:solidFill>
                  <a:srgbClr val="000000"/>
                </a:solidFill>
                <a:latin typeface="Lato Regular"/>
                <a:cs typeface="Lato Regular"/>
              </a:rPr>
              <a:t>WEX</a:t>
            </a:r>
            <a:endParaRPr lang="en-US" sz="1200" dirty="0">
              <a:solidFill>
                <a:srgbClr val="000000"/>
              </a:solidFill>
              <a:latin typeface="Lato Regular"/>
              <a:cs typeface="Lato Regular"/>
            </a:endParaRPr>
          </a:p>
        </p:txBody>
      </p:sp>
      <p:pic>
        <p:nvPicPr>
          <p:cNvPr id="28" name="Picture 27"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3372453"/>
            <a:ext cx="98256" cy="98256"/>
          </a:xfrm>
          <a:prstGeom prst="rect">
            <a:avLst/>
          </a:prstGeom>
        </p:spPr>
      </p:pic>
      <p:pic>
        <p:nvPicPr>
          <p:cNvPr id="29" name="Picture 28"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3579415"/>
            <a:ext cx="98256" cy="98256"/>
          </a:xfrm>
          <a:prstGeom prst="rect">
            <a:avLst/>
          </a:prstGeom>
        </p:spPr>
      </p:pic>
      <p:pic>
        <p:nvPicPr>
          <p:cNvPr id="30" name="Picture 29"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3767564"/>
            <a:ext cx="98256" cy="98256"/>
          </a:xfrm>
          <a:prstGeom prst="rect">
            <a:avLst/>
          </a:prstGeom>
        </p:spPr>
      </p:pic>
      <p:sp>
        <p:nvSpPr>
          <p:cNvPr id="32" name="TextBox 31"/>
          <p:cNvSpPr txBox="1"/>
          <p:nvPr/>
        </p:nvSpPr>
        <p:spPr>
          <a:xfrm>
            <a:off x="587583" y="4007605"/>
            <a:ext cx="2666988" cy="369332"/>
          </a:xfrm>
          <a:prstGeom prst="rect">
            <a:avLst/>
          </a:prstGeom>
          <a:noFill/>
        </p:spPr>
        <p:txBody>
          <a:bodyPr wrap="square" rtlCol="0">
            <a:spAutoFit/>
          </a:bodyPr>
          <a:lstStyle/>
          <a:p>
            <a:r>
              <a:rPr lang="en-US" dirty="0">
                <a:solidFill>
                  <a:srgbClr val="E06F19"/>
                </a:solidFill>
              </a:rPr>
              <a:t>Columbia College</a:t>
            </a:r>
          </a:p>
        </p:txBody>
      </p:sp>
      <p:sp>
        <p:nvSpPr>
          <p:cNvPr id="33" name="TextBox 32"/>
          <p:cNvSpPr txBox="1"/>
          <p:nvPr/>
        </p:nvSpPr>
        <p:spPr>
          <a:xfrm>
            <a:off x="771776" y="4303428"/>
            <a:ext cx="2567854" cy="495520"/>
          </a:xfrm>
          <a:prstGeom prst="rect">
            <a:avLst/>
          </a:prstGeom>
          <a:noFill/>
        </p:spPr>
        <p:txBody>
          <a:bodyPr wrap="square" rtlCol="0">
            <a:spAutoFit/>
          </a:bodyPr>
          <a:lstStyle/>
          <a:p>
            <a:pPr>
              <a:lnSpc>
                <a:spcPct val="110000"/>
              </a:lnSpc>
            </a:pPr>
            <a:r>
              <a:rPr lang="en-US" sz="1200" dirty="0">
                <a:solidFill>
                  <a:srgbClr val="000000"/>
                </a:solidFill>
                <a:latin typeface="Lato Regular"/>
                <a:cs typeface="Lato Regular"/>
              </a:rPr>
              <a:t>Workshops </a:t>
            </a:r>
          </a:p>
          <a:p>
            <a:pPr>
              <a:lnSpc>
                <a:spcPct val="110000"/>
              </a:lnSpc>
            </a:pPr>
            <a:r>
              <a:rPr lang="en-US" sz="1200" dirty="0" smtClean="0">
                <a:solidFill>
                  <a:srgbClr val="000000"/>
                </a:solidFill>
                <a:latin typeface="Lato Regular"/>
                <a:cs typeface="Lato Regular"/>
              </a:rPr>
              <a:t>Ag</a:t>
            </a:r>
            <a:r>
              <a:rPr lang="en-US" sz="1200" dirty="0">
                <a:solidFill>
                  <a:srgbClr val="000000"/>
                </a:solidFill>
                <a:latin typeface="Lato Regular"/>
                <a:cs typeface="Lato Regular"/>
              </a:rPr>
              <a:t>, </a:t>
            </a:r>
            <a:r>
              <a:rPr lang="en-US" sz="1200" dirty="0" err="1">
                <a:solidFill>
                  <a:srgbClr val="000000"/>
                </a:solidFill>
                <a:latin typeface="Lato Regular"/>
                <a:cs typeface="Lato Regular"/>
              </a:rPr>
              <a:t>Enviro</a:t>
            </a:r>
            <a:r>
              <a:rPr lang="en-US" sz="1200" dirty="0">
                <a:solidFill>
                  <a:srgbClr val="000000"/>
                </a:solidFill>
                <a:latin typeface="Lato Regular"/>
                <a:cs typeface="Lato Regular"/>
              </a:rPr>
              <a:t>. Tech, &amp; </a:t>
            </a:r>
            <a:r>
              <a:rPr lang="en-US" sz="1200" dirty="0" smtClean="0">
                <a:solidFill>
                  <a:srgbClr val="000000"/>
                </a:solidFill>
                <a:latin typeface="Lato Regular"/>
                <a:cs typeface="Lato Regular"/>
              </a:rPr>
              <a:t>Transportation</a:t>
            </a:r>
            <a:endParaRPr lang="en-US" sz="1200" dirty="0">
              <a:solidFill>
                <a:srgbClr val="000000"/>
              </a:solidFill>
              <a:latin typeface="Lato Regular"/>
              <a:cs typeface="Lato Regular"/>
            </a:endParaRPr>
          </a:p>
        </p:txBody>
      </p:sp>
      <p:pic>
        <p:nvPicPr>
          <p:cNvPr id="34" name="Picture 33"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4426088"/>
            <a:ext cx="98256" cy="98256"/>
          </a:xfrm>
          <a:prstGeom prst="rect">
            <a:avLst/>
          </a:prstGeom>
        </p:spPr>
      </p:pic>
      <p:pic>
        <p:nvPicPr>
          <p:cNvPr id="35" name="Picture 34"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9" y="4604829"/>
            <a:ext cx="98256" cy="98256"/>
          </a:xfrm>
          <a:prstGeom prst="rect">
            <a:avLst/>
          </a:prstGeom>
        </p:spPr>
      </p:pic>
      <p:sp>
        <p:nvSpPr>
          <p:cNvPr id="38" name="TextBox 37"/>
          <p:cNvSpPr txBox="1"/>
          <p:nvPr/>
        </p:nvSpPr>
        <p:spPr>
          <a:xfrm>
            <a:off x="3439427" y="1028685"/>
            <a:ext cx="2666988" cy="369332"/>
          </a:xfrm>
          <a:prstGeom prst="rect">
            <a:avLst/>
          </a:prstGeom>
          <a:noFill/>
        </p:spPr>
        <p:txBody>
          <a:bodyPr wrap="square" rtlCol="0">
            <a:spAutoFit/>
          </a:bodyPr>
          <a:lstStyle/>
          <a:p>
            <a:r>
              <a:rPr lang="en-US" dirty="0">
                <a:solidFill>
                  <a:srgbClr val="E06F19"/>
                </a:solidFill>
              </a:rPr>
              <a:t>Pasadena</a:t>
            </a:r>
          </a:p>
        </p:txBody>
      </p:sp>
      <p:sp>
        <p:nvSpPr>
          <p:cNvPr id="39" name="TextBox 38"/>
          <p:cNvSpPr txBox="1"/>
          <p:nvPr/>
        </p:nvSpPr>
        <p:spPr>
          <a:xfrm>
            <a:off x="3623620" y="1305694"/>
            <a:ext cx="2227798" cy="529376"/>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Integrated with college/career counseling offerings</a:t>
            </a:r>
          </a:p>
        </p:txBody>
      </p:sp>
      <p:pic>
        <p:nvPicPr>
          <p:cNvPr id="40" name="Picture 39"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94" y="1437761"/>
            <a:ext cx="98256" cy="98256"/>
          </a:xfrm>
          <a:prstGeom prst="rect">
            <a:avLst/>
          </a:prstGeom>
        </p:spPr>
      </p:pic>
      <p:sp>
        <p:nvSpPr>
          <p:cNvPr id="45" name="TextBox 44"/>
          <p:cNvSpPr txBox="1"/>
          <p:nvPr/>
        </p:nvSpPr>
        <p:spPr>
          <a:xfrm>
            <a:off x="3439427" y="1907296"/>
            <a:ext cx="2948212" cy="646331"/>
          </a:xfrm>
          <a:prstGeom prst="rect">
            <a:avLst/>
          </a:prstGeom>
          <a:noFill/>
        </p:spPr>
        <p:txBody>
          <a:bodyPr wrap="square" rtlCol="0">
            <a:spAutoFit/>
          </a:bodyPr>
          <a:lstStyle/>
          <a:p>
            <a:r>
              <a:rPr lang="en-US" dirty="0">
                <a:solidFill>
                  <a:srgbClr val="E06F19"/>
                </a:solidFill>
              </a:rPr>
              <a:t>SCBC at Miramar </a:t>
            </a:r>
            <a:endParaRPr lang="en-US" dirty="0" smtClean="0">
              <a:solidFill>
                <a:srgbClr val="E06F19"/>
              </a:solidFill>
            </a:endParaRPr>
          </a:p>
          <a:p>
            <a:r>
              <a:rPr lang="en-US" dirty="0" smtClean="0">
                <a:solidFill>
                  <a:srgbClr val="E06F19"/>
                </a:solidFill>
              </a:rPr>
              <a:t>College</a:t>
            </a:r>
            <a:endParaRPr lang="en-US" dirty="0">
              <a:solidFill>
                <a:srgbClr val="E06F19"/>
              </a:solidFill>
            </a:endParaRPr>
          </a:p>
        </p:txBody>
      </p:sp>
      <p:sp>
        <p:nvSpPr>
          <p:cNvPr id="46" name="TextBox 45"/>
          <p:cNvSpPr txBox="1"/>
          <p:nvPr/>
        </p:nvSpPr>
        <p:spPr>
          <a:xfrm>
            <a:off x="3623619" y="2477458"/>
            <a:ext cx="2077279"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Biotechnology</a:t>
            </a:r>
          </a:p>
        </p:txBody>
      </p:sp>
      <p:pic>
        <p:nvPicPr>
          <p:cNvPr id="47" name="Picture 46"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94" y="2603381"/>
            <a:ext cx="98256" cy="98256"/>
          </a:xfrm>
          <a:prstGeom prst="rect">
            <a:avLst/>
          </a:prstGeom>
        </p:spPr>
      </p:pic>
      <p:sp>
        <p:nvSpPr>
          <p:cNvPr id="51" name="TextBox 50"/>
          <p:cNvSpPr txBox="1"/>
          <p:nvPr/>
        </p:nvSpPr>
        <p:spPr>
          <a:xfrm>
            <a:off x="3439427" y="2824019"/>
            <a:ext cx="2666988" cy="646331"/>
          </a:xfrm>
          <a:prstGeom prst="rect">
            <a:avLst/>
          </a:prstGeom>
          <a:noFill/>
        </p:spPr>
        <p:txBody>
          <a:bodyPr wrap="square" rtlCol="0">
            <a:spAutoFit/>
          </a:bodyPr>
          <a:lstStyle/>
          <a:p>
            <a:r>
              <a:rPr lang="en-US" dirty="0">
                <a:solidFill>
                  <a:srgbClr val="E06F19"/>
                </a:solidFill>
              </a:rPr>
              <a:t>Santa Barbara City College</a:t>
            </a:r>
          </a:p>
        </p:txBody>
      </p:sp>
      <p:sp>
        <p:nvSpPr>
          <p:cNvPr id="52" name="TextBox 51"/>
          <p:cNvSpPr txBox="1"/>
          <p:nvPr/>
        </p:nvSpPr>
        <p:spPr>
          <a:xfrm>
            <a:off x="3623620" y="3402052"/>
            <a:ext cx="1710390"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Entrepreneurship</a:t>
            </a:r>
          </a:p>
        </p:txBody>
      </p:sp>
      <p:pic>
        <p:nvPicPr>
          <p:cNvPr id="53" name="Picture 52"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94" y="3527975"/>
            <a:ext cx="98256" cy="98256"/>
          </a:xfrm>
          <a:prstGeom prst="rect">
            <a:avLst/>
          </a:prstGeom>
        </p:spPr>
      </p:pic>
      <p:sp>
        <p:nvSpPr>
          <p:cNvPr id="54" name="TextBox 53"/>
          <p:cNvSpPr txBox="1"/>
          <p:nvPr/>
        </p:nvSpPr>
        <p:spPr>
          <a:xfrm>
            <a:off x="3439427" y="3772040"/>
            <a:ext cx="2666988" cy="646331"/>
          </a:xfrm>
          <a:prstGeom prst="rect">
            <a:avLst/>
          </a:prstGeom>
          <a:noFill/>
        </p:spPr>
        <p:txBody>
          <a:bodyPr wrap="square" rtlCol="0">
            <a:spAutoFit/>
          </a:bodyPr>
          <a:lstStyle/>
          <a:p>
            <a:r>
              <a:rPr lang="en-US" dirty="0">
                <a:solidFill>
                  <a:srgbClr val="E06F19"/>
                </a:solidFill>
              </a:rPr>
              <a:t>Santa Rosa Junior College</a:t>
            </a:r>
          </a:p>
        </p:txBody>
      </p:sp>
      <p:sp>
        <p:nvSpPr>
          <p:cNvPr id="55" name="TextBox 54"/>
          <p:cNvSpPr txBox="1"/>
          <p:nvPr/>
        </p:nvSpPr>
        <p:spPr>
          <a:xfrm>
            <a:off x="3623619" y="4350073"/>
            <a:ext cx="1860909"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Soft Skills for Business</a:t>
            </a:r>
          </a:p>
        </p:txBody>
      </p:sp>
      <p:pic>
        <p:nvPicPr>
          <p:cNvPr id="56" name="Picture 55"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94" y="4475996"/>
            <a:ext cx="98256" cy="98256"/>
          </a:xfrm>
          <a:prstGeom prst="rect">
            <a:avLst/>
          </a:prstGeom>
        </p:spPr>
      </p:pic>
      <p:sp>
        <p:nvSpPr>
          <p:cNvPr id="57" name="TextBox 56"/>
          <p:cNvSpPr txBox="1"/>
          <p:nvPr/>
        </p:nvSpPr>
        <p:spPr>
          <a:xfrm>
            <a:off x="6129938" y="1034829"/>
            <a:ext cx="2666988" cy="369332"/>
          </a:xfrm>
          <a:prstGeom prst="rect">
            <a:avLst/>
          </a:prstGeom>
          <a:noFill/>
        </p:spPr>
        <p:txBody>
          <a:bodyPr wrap="square" rtlCol="0">
            <a:spAutoFit/>
          </a:bodyPr>
          <a:lstStyle/>
          <a:p>
            <a:r>
              <a:rPr lang="en-US" dirty="0">
                <a:solidFill>
                  <a:srgbClr val="E06F19"/>
                </a:solidFill>
              </a:rPr>
              <a:t>Shasta College</a:t>
            </a:r>
          </a:p>
        </p:txBody>
      </p:sp>
      <p:sp>
        <p:nvSpPr>
          <p:cNvPr id="58" name="TextBox 57"/>
          <p:cNvSpPr txBox="1"/>
          <p:nvPr/>
        </p:nvSpPr>
        <p:spPr>
          <a:xfrm>
            <a:off x="6314130" y="1311838"/>
            <a:ext cx="2575869" cy="1194173"/>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Civic and Community </a:t>
            </a:r>
            <a:endParaRPr lang="en-US" sz="1200" dirty="0" smtClean="0">
              <a:solidFill>
                <a:srgbClr val="000000"/>
              </a:solidFill>
              <a:latin typeface="Lato Regular"/>
              <a:cs typeface="Lato Regular"/>
            </a:endParaRPr>
          </a:p>
          <a:p>
            <a:pPr>
              <a:lnSpc>
                <a:spcPct val="120000"/>
              </a:lnSpc>
            </a:pPr>
            <a:r>
              <a:rPr lang="en-US" sz="1200" dirty="0" smtClean="0">
                <a:solidFill>
                  <a:srgbClr val="000000"/>
                </a:solidFill>
                <a:latin typeface="Lato Regular"/>
                <a:cs typeface="Lato Regular"/>
              </a:rPr>
              <a:t>Engagement</a:t>
            </a:r>
            <a:endParaRPr lang="en-US" sz="1200" dirty="0">
              <a:solidFill>
                <a:srgbClr val="000000"/>
              </a:solidFill>
              <a:latin typeface="Lato Regular"/>
              <a:cs typeface="Lato Regular"/>
            </a:endParaRPr>
          </a:p>
          <a:p>
            <a:pPr>
              <a:lnSpc>
                <a:spcPct val="120000"/>
              </a:lnSpc>
            </a:pPr>
            <a:r>
              <a:rPr lang="en-US" sz="1200" dirty="0" smtClean="0">
                <a:solidFill>
                  <a:srgbClr val="000000"/>
                </a:solidFill>
                <a:latin typeface="Lato Regular"/>
                <a:cs typeface="Lato Regular"/>
              </a:rPr>
              <a:t>Sociology</a:t>
            </a:r>
          </a:p>
          <a:p>
            <a:pPr>
              <a:lnSpc>
                <a:spcPct val="120000"/>
              </a:lnSpc>
            </a:pPr>
            <a:r>
              <a:rPr lang="en-US" sz="1200" dirty="0">
                <a:solidFill>
                  <a:srgbClr val="000000"/>
                </a:solidFill>
                <a:latin typeface="Lato Regular"/>
                <a:cs typeface="Lato Regular"/>
              </a:rPr>
              <a:t>Workshops in conjunction with career services dept.</a:t>
            </a:r>
          </a:p>
        </p:txBody>
      </p:sp>
      <p:pic>
        <p:nvPicPr>
          <p:cNvPr id="59" name="Picture 58"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1434498"/>
            <a:ext cx="98256" cy="98256"/>
          </a:xfrm>
          <a:prstGeom prst="rect">
            <a:avLst/>
          </a:prstGeom>
        </p:spPr>
      </p:pic>
      <p:sp>
        <p:nvSpPr>
          <p:cNvPr id="60" name="TextBox 59"/>
          <p:cNvSpPr txBox="1"/>
          <p:nvPr/>
        </p:nvSpPr>
        <p:spPr>
          <a:xfrm>
            <a:off x="6129938" y="2573413"/>
            <a:ext cx="2666988" cy="369332"/>
          </a:xfrm>
          <a:prstGeom prst="rect">
            <a:avLst/>
          </a:prstGeom>
          <a:noFill/>
        </p:spPr>
        <p:txBody>
          <a:bodyPr wrap="square" rtlCol="0">
            <a:spAutoFit/>
          </a:bodyPr>
          <a:lstStyle/>
          <a:p>
            <a:r>
              <a:rPr lang="en-US" dirty="0">
                <a:solidFill>
                  <a:srgbClr val="E06F19"/>
                </a:solidFill>
              </a:rPr>
              <a:t>West Hills Coalinga</a:t>
            </a:r>
          </a:p>
        </p:txBody>
      </p:sp>
      <p:sp>
        <p:nvSpPr>
          <p:cNvPr id="61" name="TextBox 60"/>
          <p:cNvSpPr txBox="1"/>
          <p:nvPr/>
        </p:nvSpPr>
        <p:spPr>
          <a:xfrm>
            <a:off x="6314131" y="2850422"/>
            <a:ext cx="2227798"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Health Sciences/Nursing</a:t>
            </a:r>
          </a:p>
        </p:txBody>
      </p:sp>
      <p:pic>
        <p:nvPicPr>
          <p:cNvPr id="62" name="Picture 61"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2991896"/>
            <a:ext cx="98256" cy="98256"/>
          </a:xfrm>
          <a:prstGeom prst="rect">
            <a:avLst/>
          </a:prstGeom>
        </p:spPr>
      </p:pic>
      <p:pic>
        <p:nvPicPr>
          <p:cNvPr id="64" name="Picture 63"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1886100"/>
            <a:ext cx="98256" cy="98256"/>
          </a:xfrm>
          <a:prstGeom prst="rect">
            <a:avLst/>
          </a:prstGeom>
        </p:spPr>
      </p:pic>
      <p:pic>
        <p:nvPicPr>
          <p:cNvPr id="65" name="Picture 64"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2111901"/>
            <a:ext cx="98256" cy="98256"/>
          </a:xfrm>
          <a:prstGeom prst="rect">
            <a:avLst/>
          </a:prstGeom>
        </p:spPr>
      </p:pic>
      <p:sp>
        <p:nvSpPr>
          <p:cNvPr id="68" name="TextBox 67"/>
          <p:cNvSpPr txBox="1"/>
          <p:nvPr/>
        </p:nvSpPr>
        <p:spPr>
          <a:xfrm>
            <a:off x="6129938" y="3236200"/>
            <a:ext cx="2666988" cy="369332"/>
          </a:xfrm>
          <a:prstGeom prst="rect">
            <a:avLst/>
          </a:prstGeom>
          <a:noFill/>
        </p:spPr>
        <p:txBody>
          <a:bodyPr wrap="square" rtlCol="0">
            <a:spAutoFit/>
          </a:bodyPr>
          <a:lstStyle/>
          <a:p>
            <a:r>
              <a:rPr lang="en-US" dirty="0">
                <a:solidFill>
                  <a:srgbClr val="E06F19"/>
                </a:solidFill>
              </a:rPr>
              <a:t>Skyline College</a:t>
            </a:r>
          </a:p>
        </p:txBody>
      </p:sp>
      <p:sp>
        <p:nvSpPr>
          <p:cNvPr id="69" name="TextBox 68"/>
          <p:cNvSpPr txBox="1"/>
          <p:nvPr/>
        </p:nvSpPr>
        <p:spPr>
          <a:xfrm>
            <a:off x="6314130" y="3513209"/>
            <a:ext cx="2407065" cy="529376"/>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Part of training offerings through the Business &amp; E-ship Center</a:t>
            </a:r>
          </a:p>
        </p:txBody>
      </p:sp>
      <p:pic>
        <p:nvPicPr>
          <p:cNvPr id="70" name="Picture 69"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3645276"/>
            <a:ext cx="98256" cy="98256"/>
          </a:xfrm>
          <a:prstGeom prst="rect">
            <a:avLst/>
          </a:prstGeom>
        </p:spPr>
      </p:pic>
      <p:sp>
        <p:nvSpPr>
          <p:cNvPr id="71" name="TextBox 70"/>
          <p:cNvSpPr txBox="1"/>
          <p:nvPr/>
        </p:nvSpPr>
        <p:spPr>
          <a:xfrm>
            <a:off x="6129938" y="4087850"/>
            <a:ext cx="2666988" cy="369332"/>
          </a:xfrm>
          <a:prstGeom prst="rect">
            <a:avLst/>
          </a:prstGeom>
          <a:noFill/>
        </p:spPr>
        <p:txBody>
          <a:bodyPr wrap="square" rtlCol="0">
            <a:spAutoFit/>
          </a:bodyPr>
          <a:lstStyle/>
          <a:p>
            <a:r>
              <a:rPr lang="en-US" dirty="0">
                <a:solidFill>
                  <a:srgbClr val="E06F19"/>
                </a:solidFill>
              </a:rPr>
              <a:t>American River College</a:t>
            </a:r>
          </a:p>
        </p:txBody>
      </p:sp>
      <p:sp>
        <p:nvSpPr>
          <p:cNvPr id="72" name="TextBox 71"/>
          <p:cNvSpPr txBox="1"/>
          <p:nvPr/>
        </p:nvSpPr>
        <p:spPr>
          <a:xfrm>
            <a:off x="6314130" y="4364859"/>
            <a:ext cx="2407065" cy="307777"/>
          </a:xfrm>
          <a:prstGeom prst="rect">
            <a:avLst/>
          </a:prstGeom>
          <a:noFill/>
        </p:spPr>
        <p:txBody>
          <a:bodyPr wrap="square" rtlCol="0">
            <a:spAutoFit/>
          </a:bodyPr>
          <a:lstStyle/>
          <a:p>
            <a:pPr>
              <a:lnSpc>
                <a:spcPct val="120000"/>
              </a:lnSpc>
            </a:pPr>
            <a:r>
              <a:rPr lang="en-US" sz="1200" dirty="0">
                <a:solidFill>
                  <a:srgbClr val="000000"/>
                </a:solidFill>
                <a:latin typeface="Lato Regular"/>
                <a:cs typeface="Lato Regular"/>
              </a:rPr>
              <a:t>IT/Tech Courses</a:t>
            </a:r>
          </a:p>
        </p:txBody>
      </p:sp>
      <p:pic>
        <p:nvPicPr>
          <p:cNvPr id="73" name="Picture 72" descr="Red-Circle3-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05" y="4496926"/>
            <a:ext cx="98256" cy="98256"/>
          </a:xfrm>
          <a:prstGeom prst="rect">
            <a:avLst/>
          </a:prstGeom>
        </p:spPr>
      </p:pic>
    </p:spTree>
    <p:extLst>
      <p:ext uri="{BB962C8B-B14F-4D97-AF65-F5344CB8AC3E}">
        <p14:creationId xmlns:p14="http://schemas.microsoft.com/office/powerpoint/2010/main" val="22320318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par>
                                <p:cTn id="20" presetID="18" presetClass="entr" presetSubtype="1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downLeft)">
                                      <p:cBhvr>
                                        <p:cTn id="25" dur="500"/>
                                        <p:tgtEl>
                                          <p:spTgt spid="2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trips(downLeft)">
                                      <p:cBhvr>
                                        <p:cTn id="28" dur="500"/>
                                        <p:tgtEl>
                                          <p:spTgt spid="23"/>
                                        </p:tgtEl>
                                      </p:cBhvr>
                                    </p:animEffect>
                                  </p:childTnLst>
                                </p:cTn>
                              </p:par>
                              <p:par>
                                <p:cTn id="29" presetID="18" presetClass="entr" presetSubtype="12"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strips(downLeft)">
                                      <p:cBhvr>
                                        <p:cTn id="31" dur="500"/>
                                        <p:tgtEl>
                                          <p:spTgt spid="24"/>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Left)">
                                      <p:cBhvr>
                                        <p:cTn id="34" dur="500"/>
                                        <p:tgtEl>
                                          <p:spTgt spid="26"/>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trips(downLeft)">
                                      <p:cBhvr>
                                        <p:cTn id="37" dur="500"/>
                                        <p:tgtEl>
                                          <p:spTgt spid="27"/>
                                        </p:tgtEl>
                                      </p:cBhvr>
                                    </p:animEffect>
                                  </p:childTnLst>
                                </p:cTn>
                              </p:par>
                              <p:par>
                                <p:cTn id="38" presetID="18" presetClass="entr" presetSubtype="12"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strips(downLeft)">
                                      <p:cBhvr>
                                        <p:cTn id="40" dur="500"/>
                                        <p:tgtEl>
                                          <p:spTgt spid="28"/>
                                        </p:tgtEl>
                                      </p:cBhvr>
                                    </p:animEffect>
                                  </p:childTnLst>
                                </p:cTn>
                              </p:par>
                              <p:par>
                                <p:cTn id="41" presetID="18" presetClass="entr" presetSubtype="12"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par>
                                <p:cTn id="44" presetID="18" presetClass="entr" presetSubtype="12"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trips(downLeft)">
                                      <p:cBhvr>
                                        <p:cTn id="46" dur="500"/>
                                        <p:tgtEl>
                                          <p:spTgt spid="30"/>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trips(downLeft)">
                                      <p:cBhvr>
                                        <p:cTn id="49" dur="500"/>
                                        <p:tgtEl>
                                          <p:spTgt spid="32"/>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trips(downLeft)">
                                      <p:cBhvr>
                                        <p:cTn id="52" dur="500"/>
                                        <p:tgtEl>
                                          <p:spTgt spid="33"/>
                                        </p:tgtEl>
                                      </p:cBhvr>
                                    </p:animEffect>
                                  </p:childTnLst>
                                </p:cTn>
                              </p:par>
                              <p:par>
                                <p:cTn id="53" presetID="18" presetClass="entr" presetSubtype="12"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strips(downLeft)">
                                      <p:cBhvr>
                                        <p:cTn id="55" dur="500"/>
                                        <p:tgtEl>
                                          <p:spTgt spid="34"/>
                                        </p:tgtEl>
                                      </p:cBhvr>
                                    </p:animEffect>
                                  </p:childTnLst>
                                </p:cTn>
                              </p:par>
                              <p:par>
                                <p:cTn id="56" presetID="18" presetClass="entr" presetSubtype="12"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strips(downLeft)">
                                      <p:cBhvr>
                                        <p:cTn id="58" dur="500"/>
                                        <p:tgtEl>
                                          <p:spTgt spid="35"/>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strips(downLeft)">
                                      <p:cBhvr>
                                        <p:cTn id="64" dur="500"/>
                                        <p:tgtEl>
                                          <p:spTgt spid="39"/>
                                        </p:tgtEl>
                                      </p:cBhvr>
                                    </p:animEffect>
                                  </p:childTnLst>
                                </p:cTn>
                              </p:par>
                              <p:par>
                                <p:cTn id="65" presetID="18" presetClass="entr" presetSubtype="12"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strips(downLeft)">
                                      <p:cBhvr>
                                        <p:cTn id="67" dur="500"/>
                                        <p:tgtEl>
                                          <p:spTgt spid="40"/>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strips(downLeft)">
                                      <p:cBhvr>
                                        <p:cTn id="70" dur="500"/>
                                        <p:tgtEl>
                                          <p:spTgt spid="45"/>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strips(downLeft)">
                                      <p:cBhvr>
                                        <p:cTn id="73" dur="500"/>
                                        <p:tgtEl>
                                          <p:spTgt spid="46"/>
                                        </p:tgtEl>
                                      </p:cBhvr>
                                    </p:animEffect>
                                  </p:childTnLst>
                                </p:cTn>
                              </p:par>
                              <p:par>
                                <p:cTn id="74" presetID="18" presetClass="entr" presetSubtype="12"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strips(downLeft)">
                                      <p:cBhvr>
                                        <p:cTn id="76" dur="500"/>
                                        <p:tgtEl>
                                          <p:spTgt spid="47"/>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strips(downLeft)">
                                      <p:cBhvr>
                                        <p:cTn id="79" dur="500"/>
                                        <p:tgtEl>
                                          <p:spTgt spid="51"/>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strips(downLeft)">
                                      <p:cBhvr>
                                        <p:cTn id="82" dur="500"/>
                                        <p:tgtEl>
                                          <p:spTgt spid="52"/>
                                        </p:tgtEl>
                                      </p:cBhvr>
                                    </p:animEffect>
                                  </p:childTnLst>
                                </p:cTn>
                              </p:par>
                              <p:par>
                                <p:cTn id="83" presetID="18" presetClass="entr" presetSubtype="12"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strips(downLeft)">
                                      <p:cBhvr>
                                        <p:cTn id="85" dur="500"/>
                                        <p:tgtEl>
                                          <p:spTgt spid="53"/>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strips(downLeft)">
                                      <p:cBhvr>
                                        <p:cTn id="88" dur="500"/>
                                        <p:tgtEl>
                                          <p:spTgt spid="54"/>
                                        </p:tgtEl>
                                      </p:cBhvr>
                                    </p:animEffect>
                                  </p:childTnLst>
                                </p:cTn>
                              </p:par>
                              <p:par>
                                <p:cTn id="89" presetID="18" presetClass="entr" presetSubtype="12"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strips(downLeft)">
                                      <p:cBhvr>
                                        <p:cTn id="91" dur="500"/>
                                        <p:tgtEl>
                                          <p:spTgt spid="55"/>
                                        </p:tgtEl>
                                      </p:cBhvr>
                                    </p:animEffect>
                                  </p:childTnLst>
                                </p:cTn>
                              </p:par>
                              <p:par>
                                <p:cTn id="92" presetID="18" presetClass="entr" presetSubtype="12"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strips(downLeft)">
                                      <p:cBhvr>
                                        <p:cTn id="94" dur="500"/>
                                        <p:tgtEl>
                                          <p:spTgt spid="56"/>
                                        </p:tgtEl>
                                      </p:cBhvr>
                                    </p:animEffect>
                                  </p:childTnLst>
                                </p:cTn>
                              </p:par>
                              <p:par>
                                <p:cTn id="95" presetID="18" presetClass="entr" presetSubtype="12"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strips(downLeft)">
                                      <p:cBhvr>
                                        <p:cTn id="97" dur="500"/>
                                        <p:tgtEl>
                                          <p:spTgt spid="59"/>
                                        </p:tgtEl>
                                      </p:cBhvr>
                                    </p:animEffect>
                                  </p:childTnLst>
                                </p:cTn>
                              </p:par>
                              <p:par>
                                <p:cTn id="98" presetID="18" presetClass="entr" presetSubtype="12" fill="hold"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strips(downLeft)">
                                      <p:cBhvr>
                                        <p:cTn id="100" dur="500"/>
                                        <p:tgtEl>
                                          <p:spTgt spid="62"/>
                                        </p:tgtEl>
                                      </p:cBhvr>
                                    </p:animEffect>
                                  </p:childTnLst>
                                </p:cTn>
                              </p:par>
                              <p:par>
                                <p:cTn id="101" presetID="18" presetClass="entr" presetSubtype="12"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strips(downLeft)">
                                      <p:cBhvr>
                                        <p:cTn id="103" dur="500"/>
                                        <p:tgtEl>
                                          <p:spTgt spid="64"/>
                                        </p:tgtEl>
                                      </p:cBhvr>
                                    </p:animEffect>
                                  </p:childTnLst>
                                </p:cTn>
                              </p:par>
                              <p:par>
                                <p:cTn id="104" presetID="18" presetClass="entr" presetSubtype="12"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strips(downLeft)">
                                      <p:cBhvr>
                                        <p:cTn id="106" dur="500"/>
                                        <p:tgtEl>
                                          <p:spTgt spid="65"/>
                                        </p:tgtEl>
                                      </p:cBhvr>
                                    </p:animEffect>
                                  </p:childTnLst>
                                </p:cTn>
                              </p:par>
                              <p:par>
                                <p:cTn id="107" presetID="18" presetClass="entr" presetSubtype="12" fill="hold"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strips(downLeft)">
                                      <p:cBhvr>
                                        <p:cTn id="109" dur="500"/>
                                        <p:tgtEl>
                                          <p:spTgt spid="70"/>
                                        </p:tgtEl>
                                      </p:cBhvr>
                                    </p:animEffect>
                                  </p:childTnLst>
                                </p:cTn>
                              </p:par>
                              <p:par>
                                <p:cTn id="110" presetID="18" presetClass="entr" presetSubtype="12" fill="hold"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strips(downLeft)">
                                      <p:cBhvr>
                                        <p:cTn id="112" dur="500"/>
                                        <p:tgtEl>
                                          <p:spTgt spid="73"/>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strips(downLeft)">
                                      <p:cBhvr>
                                        <p:cTn id="115" dur="500"/>
                                        <p:tgtEl>
                                          <p:spTgt spid="57"/>
                                        </p:tgtEl>
                                      </p:cBhvr>
                                    </p:animEffect>
                                  </p:childTnLst>
                                </p:cTn>
                              </p:par>
                              <p:par>
                                <p:cTn id="116" presetID="18" presetClass="entr" presetSubtype="12"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strips(downLeft)">
                                      <p:cBhvr>
                                        <p:cTn id="118" dur="500"/>
                                        <p:tgtEl>
                                          <p:spTgt spid="58"/>
                                        </p:tgtEl>
                                      </p:cBhvr>
                                    </p:animEffect>
                                  </p:childTnLst>
                                </p:cTn>
                              </p:par>
                              <p:par>
                                <p:cTn id="119" presetID="18" presetClass="entr" presetSubtype="12"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strips(downLeft)">
                                      <p:cBhvr>
                                        <p:cTn id="121" dur="500"/>
                                        <p:tgtEl>
                                          <p:spTgt spid="60"/>
                                        </p:tgtEl>
                                      </p:cBhvr>
                                    </p:animEffect>
                                  </p:childTnLst>
                                </p:cTn>
                              </p:par>
                              <p:par>
                                <p:cTn id="122" presetID="18" presetClass="entr" presetSubtype="12"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strips(downLeft)">
                                      <p:cBhvr>
                                        <p:cTn id="124" dur="500"/>
                                        <p:tgtEl>
                                          <p:spTgt spid="61"/>
                                        </p:tgtEl>
                                      </p:cBhvr>
                                    </p:animEffect>
                                  </p:childTnLst>
                                </p:cTn>
                              </p:par>
                              <p:par>
                                <p:cTn id="125" presetID="18" presetClass="entr" presetSubtype="12"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strips(downLeft)">
                                      <p:cBhvr>
                                        <p:cTn id="127" dur="500"/>
                                        <p:tgtEl>
                                          <p:spTgt spid="68"/>
                                        </p:tgtEl>
                                      </p:cBhvr>
                                    </p:animEffect>
                                  </p:childTnLst>
                                </p:cTn>
                              </p:par>
                              <p:par>
                                <p:cTn id="128" presetID="18" presetClass="entr" presetSubtype="12"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strips(downLeft)">
                                      <p:cBhvr>
                                        <p:cTn id="130" dur="500"/>
                                        <p:tgtEl>
                                          <p:spTgt spid="69"/>
                                        </p:tgtEl>
                                      </p:cBhvr>
                                    </p:animEffect>
                                  </p:childTnLst>
                                </p:cTn>
                              </p:par>
                              <p:par>
                                <p:cTn id="131" presetID="18" presetClass="entr" presetSubtype="12"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strips(downLeft)">
                                      <p:cBhvr>
                                        <p:cTn id="133" dur="500"/>
                                        <p:tgtEl>
                                          <p:spTgt spid="71"/>
                                        </p:tgtEl>
                                      </p:cBhvr>
                                    </p:animEffect>
                                  </p:childTnLst>
                                </p:cTn>
                              </p:par>
                              <p:par>
                                <p:cTn id="134" presetID="18" presetClass="entr" presetSubtype="12" fill="hold" grpId="0" nodeType="with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strips(downLeft)">
                                      <p:cBhvr>
                                        <p:cTn id="1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22" grpId="0"/>
      <p:bldP spid="23" grpId="0"/>
      <p:bldP spid="26" grpId="0"/>
      <p:bldP spid="27" grpId="0"/>
      <p:bldP spid="32" grpId="0"/>
      <p:bldP spid="33" grpId="0"/>
      <p:bldP spid="38" grpId="0"/>
      <p:bldP spid="39" grpId="0"/>
      <p:bldP spid="45" grpId="0"/>
      <p:bldP spid="46" grpId="0"/>
      <p:bldP spid="51" grpId="0"/>
      <p:bldP spid="52" grpId="0"/>
      <p:bldP spid="54" grpId="0"/>
      <p:bldP spid="55" grpId="0"/>
      <p:bldP spid="57" grpId="0"/>
      <p:bldP spid="58" grpId="0"/>
      <p:bldP spid="60" grpId="0"/>
      <p:bldP spid="61" grpId="0"/>
      <p:bldP spid="68" grpId="0"/>
      <p:bldP spid="69"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AB6A90-99A9-5248-926C-7ED1D2575AE5}" type="slidenum">
              <a:rPr lang="en-US" smtClean="0"/>
              <a:t>8</a:t>
            </a:fld>
            <a:endParaRPr lang="en-US"/>
          </a:p>
        </p:txBody>
      </p:sp>
      <p:sp>
        <p:nvSpPr>
          <p:cNvPr id="3" name="TextBox 2"/>
          <p:cNvSpPr txBox="1"/>
          <p:nvPr/>
        </p:nvSpPr>
        <p:spPr>
          <a:xfrm>
            <a:off x="845574" y="589935"/>
            <a:ext cx="7541342" cy="4955203"/>
          </a:xfrm>
          <a:prstGeom prst="rect">
            <a:avLst/>
          </a:prstGeom>
          <a:noFill/>
        </p:spPr>
        <p:txBody>
          <a:bodyPr wrap="square" rtlCol="0">
            <a:spAutoFit/>
          </a:bodyPr>
          <a:lstStyle/>
          <a:p>
            <a:pPr algn="ctr"/>
            <a:r>
              <a:rPr lang="en-US" sz="2800" dirty="0" smtClean="0"/>
              <a:t>Spring 2018</a:t>
            </a:r>
          </a:p>
          <a:p>
            <a:endParaRPr lang="en-US" sz="2400" dirty="0" smtClean="0"/>
          </a:p>
          <a:p>
            <a:r>
              <a:rPr lang="en-US" sz="2400" dirty="0" smtClean="0"/>
              <a:t>Los Medanos College 		Thursday, March 1</a:t>
            </a:r>
          </a:p>
          <a:p>
            <a:r>
              <a:rPr lang="en-US" sz="2400" dirty="0"/>
              <a:t>	</a:t>
            </a:r>
            <a:r>
              <a:rPr lang="en-US" sz="2400" dirty="0" smtClean="0"/>
              <a:t>							Friday, March 2 	</a:t>
            </a:r>
          </a:p>
          <a:p>
            <a:r>
              <a:rPr lang="en-US" sz="2400" dirty="0" smtClean="0"/>
              <a:t>		</a:t>
            </a:r>
          </a:p>
          <a:p>
            <a:r>
              <a:rPr lang="en-US" sz="2400" dirty="0" smtClean="0"/>
              <a:t>Contra Costa College		Thursday, April 12</a:t>
            </a:r>
          </a:p>
          <a:p>
            <a:r>
              <a:rPr lang="en-US" sz="2400" dirty="0"/>
              <a:t>	</a:t>
            </a:r>
            <a:r>
              <a:rPr lang="en-US" sz="2400" dirty="0" smtClean="0"/>
              <a:t>							Friday, April 13 </a:t>
            </a:r>
          </a:p>
          <a:p>
            <a:endParaRPr lang="en-US" sz="2400" dirty="0" smtClean="0"/>
          </a:p>
          <a:p>
            <a:r>
              <a:rPr lang="en-US" sz="2400" dirty="0"/>
              <a:t>Diablo Valley College </a:t>
            </a:r>
            <a:r>
              <a:rPr lang="en-US" sz="2400" dirty="0" smtClean="0"/>
              <a:t>		Thursday, May 3</a:t>
            </a:r>
          </a:p>
          <a:p>
            <a:r>
              <a:rPr lang="en-US" sz="2400" dirty="0"/>
              <a:t>	</a:t>
            </a:r>
            <a:r>
              <a:rPr lang="en-US" sz="2400" dirty="0" smtClean="0"/>
              <a:t>							Friday, May 4	</a:t>
            </a:r>
          </a:p>
          <a:p>
            <a:endParaRPr lang="en-US" sz="2400" dirty="0"/>
          </a:p>
          <a:p>
            <a:r>
              <a:rPr lang="en-US" sz="1600" dirty="0" smtClean="0">
                <a:hlinkClick r:id="rId2"/>
              </a:rPr>
              <a:t>www.newworldofwork.org</a:t>
            </a:r>
            <a:r>
              <a:rPr lang="en-US" sz="1600" dirty="0" smtClean="0"/>
              <a:t> &gt; COLLEGE &gt; ACCESS FREE LESSONS</a:t>
            </a:r>
          </a:p>
          <a:p>
            <a:r>
              <a:rPr lang="en-US" sz="2400" dirty="0" smtClean="0"/>
              <a:t>	</a:t>
            </a:r>
            <a:r>
              <a:rPr lang="en-US" dirty="0" smtClean="0"/>
              <a:t>	</a:t>
            </a:r>
            <a:endParaRPr lang="en-US" dirty="0"/>
          </a:p>
        </p:txBody>
      </p:sp>
    </p:spTree>
    <p:extLst>
      <p:ext uri="{BB962C8B-B14F-4D97-AF65-F5344CB8AC3E}">
        <p14:creationId xmlns:p14="http://schemas.microsoft.com/office/powerpoint/2010/main" val="166746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2043139" y="933931"/>
            <a:ext cx="3516640" cy="805059"/>
          </a:xfrm>
        </p:spPr>
        <p:txBody>
          <a:bodyPr>
            <a:normAutofit/>
          </a:bodyPr>
          <a:lstStyle/>
          <a:p>
            <a:r>
              <a:rPr lang="en-US" sz="3000" dirty="0" smtClean="0">
                <a:solidFill>
                  <a:srgbClr val="E06F19"/>
                </a:solidFill>
              </a:rPr>
              <a:t>QUESTIONS?</a:t>
            </a:r>
            <a:endParaRPr lang="en-US" sz="3000" dirty="0">
              <a:solidFill>
                <a:srgbClr val="E06F19"/>
              </a:solidFill>
            </a:endParaRPr>
          </a:p>
        </p:txBody>
      </p:sp>
      <p:pic>
        <p:nvPicPr>
          <p:cNvPr id="6" name="Picture 5" descr="Question-Orange_Artboard 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90" y="308300"/>
            <a:ext cx="2590274" cy="2590274"/>
          </a:xfrm>
          <a:prstGeom prst="rect">
            <a:avLst/>
          </a:prstGeom>
        </p:spPr>
      </p:pic>
      <p:pic>
        <p:nvPicPr>
          <p:cNvPr id="7" name="Picture 6" descr="Question-Box1_Artboard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963" y="858518"/>
            <a:ext cx="1486370" cy="1486370"/>
          </a:xfrm>
          <a:prstGeom prst="rect">
            <a:avLst/>
          </a:prstGeom>
        </p:spPr>
      </p:pic>
      <p:pic>
        <p:nvPicPr>
          <p:cNvPr id="10" name="Picture 9" descr="Open-Badge4-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455" y="2154862"/>
            <a:ext cx="755904" cy="743712"/>
          </a:xfrm>
          <a:prstGeom prst="rect">
            <a:avLst/>
          </a:prstGeom>
        </p:spPr>
      </p:pic>
      <p:pic>
        <p:nvPicPr>
          <p:cNvPr id="11" name="Picture 10" descr="Open-Badge3-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3010" y="2341053"/>
            <a:ext cx="1133320" cy="1115041"/>
          </a:xfrm>
          <a:prstGeom prst="rect">
            <a:avLst/>
          </a:prstGeom>
        </p:spPr>
      </p:pic>
    </p:spTree>
    <p:extLst>
      <p:ext uri="{BB962C8B-B14F-4D97-AF65-F5344CB8AC3E}">
        <p14:creationId xmlns:p14="http://schemas.microsoft.com/office/powerpoint/2010/main" val="30353944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933308"/>
      </a:dk1>
      <a:lt1>
        <a:sysClr val="window" lastClr="FFFFFF"/>
      </a:lt1>
      <a:dk2>
        <a:srgbClr val="1F497D"/>
      </a:dk2>
      <a:lt2>
        <a:srgbClr val="EEECE1"/>
      </a:lt2>
      <a:accent1>
        <a:srgbClr val="93330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23427</TotalTime>
  <Words>517</Words>
  <Application>Microsoft Office PowerPoint</Application>
  <PresentationFormat>On-screen Show (4:3)</PresentationFormat>
  <Paragraphs>81</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Lato Black</vt:lpstr>
      <vt:lpstr>Franklin Gothic Book</vt:lpstr>
      <vt:lpstr>Lato Regular</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Pacific Sky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Moffett</dc:creator>
  <cp:lastModifiedBy>Abigail Duldulao</cp:lastModifiedBy>
  <cp:revision>125</cp:revision>
  <dcterms:created xsi:type="dcterms:W3CDTF">2016-10-10T20:23:25Z</dcterms:created>
  <dcterms:modified xsi:type="dcterms:W3CDTF">2017-11-15T20:48:11Z</dcterms:modified>
</cp:coreProperties>
</file>