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7" r:id="rId2"/>
    <p:sldMasterId id="2147483681" r:id="rId3"/>
    <p:sldMasterId id="2147483693" r:id="rId4"/>
  </p:sldMasterIdLst>
  <p:notesMasterIdLst>
    <p:notesMasterId r:id="rId60"/>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5" d="100"/>
          <a:sy n="125" d="100"/>
        </p:scale>
        <p:origin x="119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791666666667"/>
          <c:y val="0"/>
          <c:w val="0.67708333333333304"/>
          <c:h val="1"/>
        </c:manualLayout>
      </c:layout>
      <c:pieChart>
        <c:varyColors val="1"/>
        <c:ser>
          <c:idx val="0"/>
          <c:order val="0"/>
          <c:tx>
            <c:strRef>
              <c:f>Sheet1!$B$1</c:f>
              <c:strCache>
                <c:ptCount val="1"/>
                <c:pt idx="0">
                  <c:v>Column1</c:v>
                </c:pt>
              </c:strCache>
            </c:strRef>
          </c:tx>
          <c:spPr>
            <a:effectLst/>
          </c:spPr>
          <c:explosion val="25"/>
          <c:dPt>
            <c:idx val="0"/>
            <c:bubble3D val="0"/>
            <c:explosion val="0"/>
            <c:spPr>
              <a:solidFill>
                <a:srgbClr val="D2621E"/>
              </a:solidFill>
              <a:effectLst/>
            </c:spPr>
          </c:dPt>
          <c:dPt>
            <c:idx val="1"/>
            <c:bubble3D val="0"/>
            <c:explosion val="0"/>
            <c:spPr>
              <a:solidFill>
                <a:srgbClr val="D2621E">
                  <a:alpha val="70000"/>
                </a:srgbClr>
              </a:solidFill>
              <a:effectLst/>
            </c:spPr>
          </c:dPt>
          <c:dPt>
            <c:idx val="2"/>
            <c:bubble3D val="0"/>
            <c:explosion val="0"/>
            <c:spPr>
              <a:solidFill>
                <a:srgbClr val="D2621E">
                  <a:alpha val="40000"/>
                </a:srgbClr>
              </a:solidFill>
              <a:effectLst/>
            </c:spPr>
          </c:dPt>
          <c:dPt>
            <c:idx val="3"/>
            <c:bubble3D val="0"/>
            <c:explosion val="0"/>
            <c:spPr>
              <a:solidFill>
                <a:srgbClr val="D2621E">
                  <a:alpha val="20000"/>
                </a:srgbClr>
              </a:solidFill>
              <a:effectLst/>
            </c:spPr>
          </c:dPt>
          <c:dPt>
            <c:idx val="4"/>
            <c:bubble3D val="0"/>
            <c:explosion val="0"/>
            <c:spPr>
              <a:solidFill>
                <a:srgbClr val="0E3E78">
                  <a:alpha val="75000"/>
                </a:srgbClr>
              </a:solidFill>
              <a:effectLst/>
            </c:spPr>
          </c:dPt>
          <c:dPt>
            <c:idx val="5"/>
            <c:bubble3D val="0"/>
            <c:explosion val="0"/>
            <c:spPr>
              <a:solidFill>
                <a:srgbClr val="0E3E78"/>
              </a:solidFill>
              <a:effectLst/>
            </c:spPr>
          </c:dPt>
          <c:dLbls>
            <c:dLbl>
              <c:idx val="0"/>
              <c:layout>
                <c:manualLayout>
                  <c:x val="-0.144807742782152"/>
                  <c:y val="0.11721653543307101"/>
                </c:manualLayout>
              </c:layout>
              <c:tx>
                <c:rich>
                  <a:bodyPr/>
                  <a:lstStyle/>
                  <a:p>
                    <a:r>
                      <a:rPr lang="en-US" dirty="0">
                        <a:solidFill>
                          <a:srgbClr val="FFFFFF"/>
                        </a:solidFill>
                      </a:rPr>
                      <a:t>12</a:t>
                    </a:r>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a:solidFill>
                          <a:schemeClr val="bg1"/>
                        </a:solidFill>
                      </a:rPr>
                      <a:t>3</a:t>
                    </a: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3.95042650918635E-2"/>
                  <c:y val="-8.1005659448818906E-2"/>
                </c:manualLayout>
              </c:layout>
              <c:tx>
                <c:rich>
                  <a:bodyPr/>
                  <a:lstStyle/>
                  <a:p>
                    <a:r>
                      <a:rPr lang="en-US" dirty="0">
                        <a:solidFill>
                          <a:srgbClr val="D2621E"/>
                        </a:solidFill>
                      </a:rPr>
                      <a:t>1</a:t>
                    </a:r>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dirty="0">
                        <a:solidFill>
                          <a:srgbClr val="D2621E"/>
                        </a:solidFill>
                      </a:rPr>
                      <a:t>3</a:t>
                    </a:r>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5.5324639107611498E-2"/>
                  <c:y val="-0.145419291338583"/>
                </c:manualLayout>
              </c:layout>
              <c:tx>
                <c:rich>
                  <a:bodyPr/>
                  <a:lstStyle/>
                  <a:p>
                    <a:r>
                      <a:rPr lang="en-US" dirty="0">
                        <a:solidFill>
                          <a:srgbClr val="FFFFFF"/>
                        </a:solidFill>
                      </a:rPr>
                      <a:t>7</a:t>
                    </a:r>
                  </a:p>
                </c:rich>
              </c:tx>
              <c:showLegendKey val="0"/>
              <c:showVal val="1"/>
              <c:showCatName val="0"/>
              <c:showSerName val="0"/>
              <c:showPercent val="0"/>
              <c:showBubbleSize val="0"/>
              <c:extLst>
                <c:ext xmlns:c15="http://schemas.microsoft.com/office/drawing/2012/chart" uri="{CE6537A1-D6FC-4f65-9D91-7224C49458BB}"/>
              </c:extLst>
            </c:dLbl>
            <c:dLbl>
              <c:idx val="5"/>
              <c:layout>
                <c:manualLayout>
                  <c:x val="0.12588451443569601"/>
                  <c:y val="7.9110728346456702E-2"/>
                </c:manualLayout>
              </c:layout>
              <c:tx>
                <c:rich>
                  <a:bodyPr/>
                  <a:lstStyle/>
                  <a:p>
                    <a:r>
                      <a:rPr lang="en-US" dirty="0">
                        <a:solidFill>
                          <a:schemeClr val="bg1"/>
                        </a:solidFill>
                      </a:rPr>
                      <a:t>13</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Poor student choices</c:v>
                </c:pt>
                <c:pt idx="1">
                  <c:v>Transfer problems</c:v>
                </c:pt>
                <c:pt idx="2">
                  <c:v>Unavailable courses</c:v>
                </c:pt>
                <c:pt idx="3">
                  <c:v>Degree requirements</c:v>
                </c:pt>
                <c:pt idx="4">
                  <c:v>Academic challenges: "F" grades</c:v>
                </c:pt>
                <c:pt idx="5">
                  <c:v>Academic problems: "W/R" grades</c:v>
                </c:pt>
              </c:strCache>
            </c:strRef>
          </c:cat>
          <c:val>
            <c:numRef>
              <c:f>Sheet1!$B$2:$B$7</c:f>
              <c:numCache>
                <c:formatCode>General</c:formatCode>
                <c:ptCount val="6"/>
                <c:pt idx="0">
                  <c:v>12</c:v>
                </c:pt>
                <c:pt idx="1">
                  <c:v>3</c:v>
                </c:pt>
                <c:pt idx="2">
                  <c:v>1</c:v>
                </c:pt>
                <c:pt idx="3">
                  <c:v>3</c:v>
                </c:pt>
                <c:pt idx="4">
                  <c:v>7</c:v>
                </c:pt>
                <c:pt idx="5">
                  <c:v>13</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F4BC1C-6CD1-CD42-8D27-46E72C10A8CB}" type="datetimeFigureOut">
              <a:rPr lang="en-US" smtClean="0"/>
              <a:t>3/9/2017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83063F-5BEF-164E-B274-73A60F808005}" type="slidenum">
              <a:rPr lang="en-US" smtClean="0"/>
              <a:t>‹#›</a:t>
            </a:fld>
            <a:endParaRPr lang="en-US"/>
          </a:p>
        </p:txBody>
      </p:sp>
    </p:spTree>
    <p:extLst>
      <p:ext uri="{BB962C8B-B14F-4D97-AF65-F5344CB8AC3E}">
        <p14:creationId xmlns:p14="http://schemas.microsoft.com/office/powerpoint/2010/main" val="5727945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179255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18482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704117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984765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855714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179255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a:t>
            </a:r>
            <a:r>
              <a:rPr lang="en-US" baseline="0" dirty="0" smtClean="0"/>
              <a:t> of defaults: 90% organ donation </a:t>
            </a:r>
            <a:endParaRPr lang="en-US" dirty="0"/>
          </a:p>
        </p:txBody>
      </p:sp>
      <p:sp>
        <p:nvSpPr>
          <p:cNvPr id="4" name="Slide Number Placeholder 3"/>
          <p:cNvSpPr>
            <a:spLocks noGrp="1"/>
          </p:cNvSpPr>
          <p:nvPr>
            <p:ph type="sldNum" sz="quarter" idx="10"/>
          </p:nvPr>
        </p:nvSpPr>
        <p:spPr/>
        <p:txBody>
          <a:bodyPr/>
          <a:lstStyle/>
          <a:p>
            <a:fld id="{E0930A88-67CD-408D-B504-EFE074E27C90}"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141693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290864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2257088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3179255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364213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645849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179255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000" dirty="0">
                <a:latin typeface="Calibri" charset="0"/>
                <a:ea typeface="ＭＳ Ｐゴシック" charset="0"/>
                <a:cs typeface="ＭＳ Ｐゴシック" charset="0"/>
              </a:rPr>
              <a:t>Everything needed for the student to understand the four-year map to graduation should be clearly presented.</a:t>
            </a:r>
          </a:p>
          <a:p>
            <a:endParaRPr lang="en-US" sz="2000" dirty="0">
              <a:latin typeface="Calibri" charset="0"/>
              <a:ea typeface="ＭＳ Ｐゴシック" charset="0"/>
              <a:cs typeface="ＭＳ Ｐゴシック" charset="0"/>
            </a:endParaRPr>
          </a:p>
          <a:p>
            <a:r>
              <a:rPr lang="en-US" sz="2000" dirty="0">
                <a:latin typeface="Calibri" charset="0"/>
                <a:ea typeface="ＭＳ Ｐゴシック" charset="0"/>
                <a:cs typeface="ＭＳ Ｐゴシック" charset="0"/>
              </a:rPr>
              <a:t>The inclusion of employment information often assists the student in selecting a major.</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0110D9-A64D-4443-B53C-0959BBECF85C}" type="slidenum">
              <a:rPr lang="en-US" sz="1200">
                <a:solidFill>
                  <a:prstClr val="black"/>
                </a:solidFill>
                <a:latin typeface="Calibri" charset="0"/>
              </a:rPr>
              <a:pPr eaLnBrk="1" hangingPunct="1"/>
              <a:t>39</a:t>
            </a:fld>
            <a:endParaRPr lang="en-US" sz="1200" dirty="0">
              <a:solidFill>
                <a:prstClr val="black"/>
              </a:solidFill>
              <a:latin typeface="Calibri" charset="0"/>
            </a:endParaRPr>
          </a:p>
        </p:txBody>
      </p:sp>
      <p:sp>
        <p:nvSpPr>
          <p:cNvPr id="99332" name="Footer Placeholder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cs-CZ" sz="1200" dirty="0">
                <a:solidFill>
                  <a:prstClr val="black"/>
                </a:solidFill>
                <a:latin typeface="Calibri" charset="0"/>
              </a:rPr>
              <a:t>DCO-AAA123-20100809-</a:t>
            </a:r>
          </a:p>
        </p:txBody>
      </p:sp>
    </p:spTree>
    <p:extLst>
      <p:ext uri="{BB962C8B-B14F-4D97-AF65-F5344CB8AC3E}">
        <p14:creationId xmlns:p14="http://schemas.microsoft.com/office/powerpoint/2010/main" val="3009337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000" dirty="0">
                <a:latin typeface="Calibri" charset="0"/>
                <a:ea typeface="ＭＳ Ｐゴシック" charset="0"/>
                <a:cs typeface="ＭＳ Ｐゴシック" charset="0"/>
              </a:rPr>
              <a:t>It is important for a student to either have an area of interest with an accompanying “metamajor” map to avoid unnecessary general education or prerequisite courses.</a:t>
            </a:r>
          </a:p>
          <a:p>
            <a:endParaRPr lang="en-US" sz="2000" dirty="0">
              <a:latin typeface="Calibri" charset="0"/>
              <a:ea typeface="ＭＳ Ｐゴシック" charset="0"/>
              <a:cs typeface="ＭＳ Ｐゴシック" charset="0"/>
            </a:endParaRPr>
          </a:p>
          <a:p>
            <a:r>
              <a:rPr lang="en-US" sz="2000" dirty="0">
                <a:latin typeface="Calibri" charset="0"/>
                <a:ea typeface="ＭＳ Ｐゴシック" charset="0"/>
                <a:cs typeface="ＭＳ Ｐゴシック" charset="0"/>
              </a:rPr>
              <a:t>The university must offer “Chose Your Major’ workshops at the start of each semester with mandatory attendance.</a:t>
            </a:r>
          </a:p>
          <a:p>
            <a:endParaRPr lang="en-US" sz="2000" dirty="0">
              <a:latin typeface="Calibri" charset="0"/>
              <a:ea typeface="ＭＳ Ｐゴシック" charset="0"/>
              <a:cs typeface="ＭＳ Ｐゴシック" charset="0"/>
            </a:endParaRPr>
          </a:p>
          <a:p>
            <a:r>
              <a:rPr lang="en-US" sz="2000" dirty="0">
                <a:latin typeface="Calibri" charset="0"/>
                <a:ea typeface="ＭＳ Ｐゴシック" charset="0"/>
                <a:cs typeface="ＭＳ Ｐゴシック" charset="0"/>
              </a:rPr>
              <a:t>Institutions must rationalize their general education requirements to avoid the common chaos surrounding the need to choose from literally hundreds of general education courses.</a:t>
            </a: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2CB188-91AA-5D46-8719-D86E9B29D740}" type="slidenum">
              <a:rPr lang="en-US" sz="1200">
                <a:solidFill>
                  <a:prstClr val="black"/>
                </a:solidFill>
                <a:latin typeface="Calibri" charset="0"/>
              </a:rPr>
              <a:pPr eaLnBrk="1" hangingPunct="1"/>
              <a:t>40</a:t>
            </a:fld>
            <a:endParaRPr lang="en-US" sz="1200" dirty="0">
              <a:solidFill>
                <a:prstClr val="black"/>
              </a:solidFill>
              <a:latin typeface="Calibri" charset="0"/>
            </a:endParaRPr>
          </a:p>
        </p:txBody>
      </p:sp>
    </p:spTree>
    <p:extLst>
      <p:ext uri="{BB962C8B-B14F-4D97-AF65-F5344CB8AC3E}">
        <p14:creationId xmlns:p14="http://schemas.microsoft.com/office/powerpoint/2010/main" val="3488556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000" dirty="0">
                <a:latin typeface="Calibri" charset="0"/>
                <a:ea typeface="ＭＳ Ｐゴシック" charset="0"/>
                <a:cs typeface="ＭＳ Ｐゴシック" charset="0"/>
              </a:rPr>
              <a:t>There must be a mechanism to alert both the student and the institution that the student did not complete a Milestone course or action.</a:t>
            </a:r>
          </a:p>
          <a:p>
            <a:endParaRPr lang="en-US" sz="2000" dirty="0">
              <a:latin typeface="Calibri" charset="0"/>
              <a:ea typeface="ＭＳ Ｐゴシック" charset="0"/>
              <a:cs typeface="ＭＳ Ｐゴシック" charset="0"/>
            </a:endParaRPr>
          </a:p>
          <a:p>
            <a:r>
              <a:rPr lang="en-US" sz="2000" dirty="0">
                <a:latin typeface="Calibri" charset="0"/>
                <a:ea typeface="ＭＳ Ｐゴシック" charset="0"/>
                <a:cs typeface="ＭＳ Ｐゴシック" charset="0"/>
              </a:rPr>
              <a:t>That alert would result in a face to face meeting with an advisor to discuss the situation.  Don’t focus on the cost of adding advisors since the improvement in retention will generate the funds needed to add advisors.</a:t>
            </a:r>
          </a:p>
          <a:p>
            <a:endParaRPr lang="en-US" sz="2000" dirty="0">
              <a:latin typeface="Calibri" charset="0"/>
              <a:ea typeface="ＭＳ Ｐゴシック" charset="0"/>
              <a:cs typeface="ＭＳ Ｐゴシック" charset="0"/>
            </a:endParaRPr>
          </a:p>
          <a:p>
            <a:r>
              <a:rPr lang="en-US" sz="2000" dirty="0">
                <a:latin typeface="Calibri" charset="0"/>
                <a:ea typeface="ＭＳ Ｐゴシック" charset="0"/>
                <a:cs typeface="ＭＳ Ｐゴシック" charset="0"/>
              </a:rPr>
              <a:t>The student and advisor will need information on which majors will result in the fewest excess credits at graduation if a change is necessary.</a:t>
            </a: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EB5C8C-CDE4-074F-BB03-43E740CC40F7}" type="slidenum">
              <a:rPr lang="en-US" sz="1200">
                <a:solidFill>
                  <a:prstClr val="black"/>
                </a:solidFill>
                <a:latin typeface="Calibri" charset="0"/>
              </a:rPr>
              <a:pPr eaLnBrk="1" hangingPunct="1"/>
              <a:t>41</a:t>
            </a:fld>
            <a:endParaRPr lang="en-US" sz="1200" dirty="0">
              <a:solidFill>
                <a:prstClr val="black"/>
              </a:solidFill>
              <a:latin typeface="Calibri" charset="0"/>
            </a:endParaRPr>
          </a:p>
        </p:txBody>
      </p:sp>
    </p:spTree>
    <p:extLst>
      <p:ext uri="{BB962C8B-B14F-4D97-AF65-F5344CB8AC3E}">
        <p14:creationId xmlns:p14="http://schemas.microsoft.com/office/powerpoint/2010/main" val="1184943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000" dirty="0">
                <a:latin typeface="Calibri" charset="0"/>
                <a:ea typeface="ＭＳ Ｐゴシック" charset="0"/>
                <a:cs typeface="ＭＳ Ｐゴシック" charset="0"/>
              </a:rPr>
              <a:t>Many institutions have maps that are difficult to locate and that are not communicated to students, advisors, faculty and parents.</a:t>
            </a:r>
          </a:p>
          <a:p>
            <a:endParaRPr lang="en-US" sz="2000" dirty="0">
              <a:latin typeface="Calibri" charset="0"/>
              <a:ea typeface="ＭＳ Ｐゴシック" charset="0"/>
              <a:cs typeface="ＭＳ Ｐゴシック" charset="0"/>
            </a:endParaRPr>
          </a:p>
          <a:p>
            <a:r>
              <a:rPr lang="en-US" sz="2000" dirty="0">
                <a:latin typeface="Calibri" charset="0"/>
                <a:ea typeface="ＭＳ Ｐゴシック" charset="0"/>
                <a:cs typeface="ＭＳ Ｐゴシック" charset="0"/>
              </a:rPr>
              <a:t>Every interaction with students should emphasize the academic map and the four-year degree.</a:t>
            </a:r>
          </a:p>
          <a:p>
            <a:endParaRPr lang="en-US" sz="2000" dirty="0">
              <a:latin typeface="Calibri" charset="0"/>
              <a:ea typeface="ＭＳ Ｐゴシック" charset="0"/>
              <a:cs typeface="ＭＳ Ｐゴシック" charset="0"/>
            </a:endParaRPr>
          </a:p>
          <a:p>
            <a:r>
              <a:rPr lang="en-US" sz="2000" dirty="0">
                <a:latin typeface="Calibri" charset="0"/>
                <a:ea typeface="ＭＳ Ｐゴシック" charset="0"/>
                <a:cs typeface="ＭＳ Ｐゴシック" charset="0"/>
              </a:rPr>
              <a:t>Every advisor and faculty member should be familiar with the academic maps in their discipline.</a:t>
            </a: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F33909-A0A6-7449-BF63-A1770AC33B34}" type="slidenum">
              <a:rPr lang="en-US" sz="1200">
                <a:solidFill>
                  <a:prstClr val="black"/>
                </a:solidFill>
                <a:latin typeface="Calibri" charset="0"/>
              </a:rPr>
              <a:pPr eaLnBrk="1" hangingPunct="1"/>
              <a:t>42</a:t>
            </a:fld>
            <a:endParaRPr lang="en-US" sz="1200" dirty="0">
              <a:solidFill>
                <a:prstClr val="black"/>
              </a:solidFill>
              <a:latin typeface="Calibri" charset="0"/>
            </a:endParaRPr>
          </a:p>
        </p:txBody>
      </p:sp>
    </p:spTree>
    <p:extLst>
      <p:ext uri="{BB962C8B-B14F-4D97-AF65-F5344CB8AC3E}">
        <p14:creationId xmlns:p14="http://schemas.microsoft.com/office/powerpoint/2010/main" val="4082653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Larry – From College Results Online, I have different grad rates for the years mentioned in this slide.  I don’t have grad rates going</a:t>
            </a:r>
            <a:r>
              <a:rPr lang="en-US" baseline="0" dirty="0" smtClean="0"/>
              <a:t> back to 2000 in CRO, but in 2002 the 6-year overall rate was 63.3.  In 2003, the year maps were instituted based on your later slide, it was 62.9.  In 2006, it was 68.3 and in 2009 it was 71.4.  Most recent from CRO is 2010, which is 73.6.  The trend holds graduation rate wise if we use the CRO data, although I can’t go back to 2000 to match the students with excess hours data point.  How would you like to address?</a:t>
            </a:r>
            <a:endParaRPr lang="en-US" dirty="0"/>
          </a:p>
        </p:txBody>
      </p:sp>
      <p:sp>
        <p:nvSpPr>
          <p:cNvPr id="4" name="Slide Number Placeholder 3"/>
          <p:cNvSpPr>
            <a:spLocks noGrp="1"/>
          </p:cNvSpPr>
          <p:nvPr>
            <p:ph type="sldNum" sz="quarter" idx="10"/>
          </p:nvPr>
        </p:nvSpPr>
        <p:spPr/>
        <p:txBody>
          <a:bodyPr/>
          <a:lstStyle/>
          <a:p>
            <a:fld id="{B11EA1CA-EE82-4C90-B377-A385590F99A2}" type="slidenum">
              <a:rPr lang="en-US" smtClean="0">
                <a:solidFill>
                  <a:prstClr val="black"/>
                </a:solidFill>
                <a:latin typeface="Calibri"/>
              </a:rPr>
              <a:pPr/>
              <a:t>43</a:t>
            </a:fld>
            <a:endParaRPr lang="en-US" dirty="0">
              <a:solidFill>
                <a:prstClr val="black"/>
              </a:solidFill>
              <a:latin typeface="Calibri"/>
            </a:endParaRPr>
          </a:p>
        </p:txBody>
      </p:sp>
    </p:spTree>
    <p:extLst>
      <p:ext uri="{BB962C8B-B14F-4D97-AF65-F5344CB8AC3E}">
        <p14:creationId xmlns:p14="http://schemas.microsoft.com/office/powerpoint/2010/main" val="671950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3179255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3179255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0930A88-67CD-408D-B504-EFE074E27C90}"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2323629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01638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790244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4197460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541503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86121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BCA4EE-505F-EB4D-BA92-D95AB77CD50B}"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66314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2130425"/>
            <a:ext cx="8295087" cy="1470025"/>
          </a:xfrm>
        </p:spPr>
        <p:txBody>
          <a:bodyPr/>
          <a:lstStyle>
            <a:lvl1pPr algn="ct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solidFill>
                <a:prstClr val="white"/>
              </a:solidFill>
              <a:latin typeface="Rockwell"/>
            </a:endParaRPr>
          </a:p>
        </p:txBody>
      </p:sp>
      <p:sp>
        <p:nvSpPr>
          <p:cNvPr id="6" name="Slide Number Placeholder 5"/>
          <p:cNvSpPr>
            <a:spLocks noGrp="1"/>
          </p:cNvSpPr>
          <p:nvPr>
            <p:ph type="sldNum" sz="quarter" idx="12"/>
          </p:nvPr>
        </p:nvSpPr>
        <p:spPr/>
        <p:txBody>
          <a:bodyPr/>
          <a:lstStyle/>
          <a:p>
            <a:fld id="{5CC96201-275A-0447-B6BC-465BF6A90E68}" type="slidenum">
              <a:rPr lang="en-US" smtClean="0">
                <a:latin typeface="Rockwell"/>
              </a:rPr>
              <a:pPr/>
              <a:t>‹#›</a:t>
            </a:fld>
            <a:endParaRPr lang="en-US">
              <a:latin typeface="Rockwell"/>
            </a:endParaRPr>
          </a:p>
        </p:txBody>
      </p:sp>
    </p:spTree>
    <p:extLst>
      <p:ext uri="{BB962C8B-B14F-4D97-AF65-F5344CB8AC3E}">
        <p14:creationId xmlns:p14="http://schemas.microsoft.com/office/powerpoint/2010/main" val="406021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29A1BF-3D11-1841-8F1D-AC79BC7E64A2}" type="datetime1">
              <a:rPr lang="en-US" smtClean="0">
                <a:solidFill>
                  <a:prstClr val="black">
                    <a:tint val="75000"/>
                  </a:prstClr>
                </a:solidFill>
                <a:latin typeface="Calibri"/>
              </a:rPr>
              <a:pPr/>
              <a:t>3/9/2017</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2437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E646BD-9BDC-E848-8238-2843AC6A8052}" type="datetime1">
              <a:rPr lang="en-US" smtClean="0">
                <a:solidFill>
                  <a:prstClr val="black">
                    <a:tint val="75000"/>
                  </a:prstClr>
                </a:solidFill>
                <a:latin typeface="Calibri"/>
              </a:rPr>
              <a:pPr/>
              <a:t>3/9/2017</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937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D70031-2D79-FD41-997D-A3FF9A82E2EA}" type="datetime1">
              <a:rPr lang="en-US" smtClean="0">
                <a:solidFill>
                  <a:prstClr val="black">
                    <a:tint val="75000"/>
                  </a:prstClr>
                </a:solidFill>
                <a:latin typeface="Calibri"/>
              </a:rPr>
              <a:pPr/>
              <a:t>3/9/2017</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0292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D4B059-D5A6-2044-BE4E-966673649991}" type="datetime1">
              <a:rPr lang="en-US" smtClean="0">
                <a:solidFill>
                  <a:prstClr val="black">
                    <a:tint val="75000"/>
                  </a:prstClr>
                </a:solidFill>
                <a:latin typeface="Calibri"/>
              </a:rPr>
              <a:pPr/>
              <a:t>3/9/2017</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7568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CE1912-002C-524E-BD4B-E50743DC673D}" type="datetime1">
              <a:rPr lang="en-US" smtClean="0">
                <a:solidFill>
                  <a:prstClr val="black">
                    <a:tint val="75000"/>
                  </a:prstClr>
                </a:solidFill>
                <a:latin typeface="Calibri"/>
              </a:rPr>
              <a:pPr/>
              <a:t>3/9/2017</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1730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1B28E9-9184-BC4F-AFCE-9048417A5841}" type="datetime1">
              <a:rPr lang="en-US" smtClean="0">
                <a:solidFill>
                  <a:prstClr val="black">
                    <a:tint val="75000"/>
                  </a:prstClr>
                </a:solidFill>
                <a:latin typeface="Calibri"/>
              </a:rPr>
              <a:pPr/>
              <a:t>3/9/2017</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3860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C7E735-64E6-AA4C-BC29-6D60EC1527A0}" type="datetime1">
              <a:rPr lang="en-US" smtClean="0">
                <a:solidFill>
                  <a:prstClr val="black">
                    <a:tint val="75000"/>
                  </a:prstClr>
                </a:solidFill>
                <a:latin typeface="Calibri"/>
              </a:rPr>
              <a:pPr/>
              <a:t>3/9/2017</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7091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66ECBB-3273-CB4E-BF59-BA9300A9C17C}" type="datetime1">
              <a:rPr lang="en-US" smtClean="0">
                <a:solidFill>
                  <a:prstClr val="black">
                    <a:tint val="75000"/>
                  </a:prstClr>
                </a:solidFill>
                <a:latin typeface="Calibri"/>
              </a:rPr>
              <a:pPr/>
              <a:t>3/9/2017</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6920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Rectangle 280"/>
          <p:cNvSpPr txBox="1">
            <a:spLocks noChangeArrowheads="1"/>
          </p:cNvSpPr>
          <p:nvPr userDrawn="1"/>
        </p:nvSpPr>
        <p:spPr bwMode="auto">
          <a:xfrm>
            <a:off x="8802688" y="6564313"/>
            <a:ext cx="200025" cy="15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defPPr>
              <a:defRPr lang="en-US"/>
            </a:defPPr>
            <a:lvl1pPr algn="l" rtl="0" fontAlgn="base">
              <a:spcBef>
                <a:spcPct val="0"/>
              </a:spcBef>
              <a:spcAft>
                <a:spcPct val="0"/>
              </a:spcAft>
              <a:defRPr sz="1000" kern="1200">
                <a:solidFill>
                  <a:srgbClr val="000000"/>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defRPr/>
            </a:pPr>
            <a:fld id="{E5AA471D-48CF-844E-A69E-867CC4001CDB}" type="slidenum">
              <a:rPr lang="en-US" smtClean="0">
                <a:solidFill>
                  <a:srgbClr val="FFFFFF"/>
                </a:solidFill>
                <a:latin typeface="Tahoma" pitchFamily="34" charset="0"/>
              </a:rPr>
              <a:pPr>
                <a:defRPr/>
              </a:pPr>
              <a:t>‹#›</a:t>
            </a:fld>
            <a:r>
              <a:rPr lang="en-US" dirty="0" smtClean="0">
                <a:solidFill>
                  <a:srgbClr val="FFFFFF"/>
                </a:solidFill>
                <a:latin typeface="Tahoma" pitchFamily="34" charset="0"/>
              </a:rPr>
              <a:t> </a:t>
            </a:r>
            <a:endParaRPr lang="en-US" dirty="0">
              <a:solidFill>
                <a:srgbClr val="FFFFFF"/>
              </a:solidFill>
              <a:latin typeface="Tahoma" pitchFamily="34" charset="0"/>
            </a:endParaRPr>
          </a:p>
        </p:txBody>
      </p:sp>
      <p:sp>
        <p:nvSpPr>
          <p:cNvPr id="8" name="Text Box 7"/>
          <p:cNvSpPr txBox="1">
            <a:spLocks noChangeArrowheads="1"/>
          </p:cNvSpPr>
          <p:nvPr userDrawn="1"/>
        </p:nvSpPr>
        <p:spPr bwMode="auto">
          <a:xfrm>
            <a:off x="163513" y="6564313"/>
            <a:ext cx="4197350" cy="158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spAutoFit/>
          </a:bodyPr>
          <a:lstStyle>
            <a:lvl1pPr eaLnBrk="0" hangingPunct="0">
              <a:tabLst>
                <a:tab pos="723900" algn="l"/>
                <a:tab pos="1447800" algn="l"/>
                <a:tab pos="2171700" algn="l"/>
                <a:tab pos="2895600" algn="l"/>
                <a:tab pos="3619500" algn="l"/>
              </a:tabLst>
              <a:defRPr sz="2400">
                <a:solidFill>
                  <a:schemeClr val="tx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2pPr>
            <a:lvl3pPr marL="1143000" indent="-2286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3pPr>
            <a:lvl4pPr marL="1600200" indent="-2286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4pPr>
            <a:lvl5pPr marL="2057400" indent="-228600"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9pPr>
          </a:lstStyle>
          <a:p>
            <a:pPr eaLnBrk="1" hangingPunct="1">
              <a:lnSpc>
                <a:spcPct val="101000"/>
              </a:lnSpc>
              <a:defRPr/>
            </a:pPr>
            <a:r>
              <a:rPr lang="en-US" sz="1000" dirty="0" smtClean="0">
                <a:solidFill>
                  <a:srgbClr val="FFFFFF"/>
                </a:solidFill>
                <a:latin typeface="Tahoma" charset="0"/>
                <a:ea typeface="SimSun" charset="0"/>
              </a:rPr>
              <a:t>©2013 U.S. Education Delivery Institute</a:t>
            </a:r>
          </a:p>
        </p:txBody>
      </p:sp>
      <p:sp>
        <p:nvSpPr>
          <p:cNvPr id="7" name="Text Placeholder 6"/>
          <p:cNvSpPr>
            <a:spLocks noGrp="1"/>
          </p:cNvSpPr>
          <p:nvPr>
            <p:ph type="body" sz="quarter" idx="11"/>
          </p:nvPr>
        </p:nvSpPr>
        <p:spPr>
          <a:xfrm>
            <a:off x="1448283" y="367410"/>
            <a:ext cx="7467118" cy="298327"/>
          </a:xfrm>
          <a:prstGeom prst="rect">
            <a:avLst/>
          </a:prstGeom>
        </p:spPr>
        <p:txBody>
          <a:bodyPr lIns="0" tIns="0" rIns="0" bIns="0" anchor="ctr">
            <a:spAutoFit/>
          </a:bodyPr>
          <a:lstStyle>
            <a:lvl1pPr marL="0" indent="0">
              <a:lnSpc>
                <a:spcPct val="100000"/>
              </a:lnSpc>
              <a:spcBef>
                <a:spcPts val="24"/>
              </a:spcBef>
              <a:spcAft>
                <a:spcPts val="0"/>
              </a:spcAft>
              <a:buNone/>
              <a:defRPr sz="1900" b="1" i="0" baseline="0">
                <a:solidFill>
                  <a:srgbClr val="4B4B4B"/>
                </a:solidFill>
                <a:latin typeface="Tahoma" pitchFamily="34" charset="0"/>
              </a:defRPr>
            </a:lvl1pPr>
          </a:lstStyle>
          <a:p>
            <a:pPr lvl="0"/>
            <a:r>
              <a:rPr lang="en-US" smtClean="0"/>
              <a:t>Click to edit Master text styles</a:t>
            </a:r>
          </a:p>
        </p:txBody>
      </p:sp>
      <p:sp>
        <p:nvSpPr>
          <p:cNvPr id="4" name="Text Placeholder 3"/>
          <p:cNvSpPr>
            <a:spLocks noGrp="1"/>
          </p:cNvSpPr>
          <p:nvPr>
            <p:ph type="body" sz="quarter" idx="16"/>
          </p:nvPr>
        </p:nvSpPr>
        <p:spPr>
          <a:xfrm>
            <a:off x="163852" y="1543487"/>
            <a:ext cx="4258312" cy="1256112"/>
          </a:xfrm>
          <a:prstGeom prst="rect">
            <a:avLst/>
          </a:prstGeom>
        </p:spPr>
        <p:txBody>
          <a:bodyPr lIns="0" tIns="0" rIns="0" bIns="0">
            <a:spAutoFit/>
          </a:bodyPr>
          <a:lstStyle>
            <a:lvl1pPr marL="0" indent="0">
              <a:lnSpc>
                <a:spcPct val="100000"/>
              </a:lnSpc>
              <a:spcBef>
                <a:spcPts val="0"/>
              </a:spcBef>
              <a:spcAft>
                <a:spcPts val="0"/>
              </a:spcAft>
              <a:defRPr sz="1600" baseline="0">
                <a:latin typeface="Tahoma" pitchFamily="34" charset="0"/>
              </a:defRPr>
            </a:lvl1pPr>
            <a:lvl2pPr marL="181409" indent="-181409">
              <a:lnSpc>
                <a:spcPct val="100000"/>
              </a:lnSpc>
              <a:spcBef>
                <a:spcPts val="0"/>
              </a:spcBef>
              <a:spcAft>
                <a:spcPts val="0"/>
              </a:spcAft>
              <a:buClr>
                <a:schemeClr val="tx2"/>
              </a:buClr>
              <a:buSzPct val="125000"/>
              <a:buFont typeface="Tahoma" pitchFamily="34" charset="0"/>
              <a:buChar char="▪"/>
              <a:defRPr sz="1600" baseline="0">
                <a:latin typeface="Tahoma" pitchFamily="34" charset="0"/>
              </a:defRPr>
            </a:lvl2pPr>
            <a:lvl3pPr marL="472960" indent="-291551">
              <a:lnSpc>
                <a:spcPct val="100000"/>
              </a:lnSpc>
              <a:spcBef>
                <a:spcPts val="0"/>
              </a:spcBef>
              <a:spcAft>
                <a:spcPts val="0"/>
              </a:spcAft>
              <a:buClr>
                <a:schemeClr val="tx2"/>
              </a:buClr>
              <a:buSzPct val="120000"/>
              <a:buFont typeface="Tahoma" pitchFamily="34" charset="0"/>
              <a:buChar char="–"/>
              <a:defRPr sz="1600" baseline="0">
                <a:latin typeface="Tahoma" pitchFamily="34" charset="0"/>
              </a:defRPr>
            </a:lvl3pPr>
            <a:lvl4pPr marL="639792" indent="-166832">
              <a:lnSpc>
                <a:spcPct val="100000"/>
              </a:lnSpc>
              <a:spcBef>
                <a:spcPts val="0"/>
              </a:spcBef>
              <a:spcAft>
                <a:spcPts val="0"/>
              </a:spcAft>
              <a:buClr>
                <a:schemeClr val="tx2"/>
              </a:buClr>
              <a:buSzPct val="120000"/>
              <a:buFont typeface="Tahoma" pitchFamily="34" charset="0"/>
              <a:buChar char="▫"/>
              <a:defRPr sz="1600" baseline="0">
                <a:latin typeface="Tahoma" pitchFamily="34" charset="0"/>
              </a:defRPr>
            </a:lvl4pPr>
            <a:lvl5pPr marL="751553" indent="-111762">
              <a:lnSpc>
                <a:spcPct val="100000"/>
              </a:lnSpc>
              <a:spcBef>
                <a:spcPts val="0"/>
              </a:spcBef>
              <a:spcAft>
                <a:spcPts val="0"/>
              </a:spcAft>
              <a:buClr>
                <a:schemeClr val="tx2"/>
              </a:buClr>
              <a:buSzPct val="89000"/>
              <a:buFont typeface="Tahoma" pitchFamily="34" charset="0"/>
              <a:buChar char="-"/>
              <a:defRPr sz="1600" baseline="0">
                <a:latin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 Placeholder 3"/>
          <p:cNvSpPr>
            <a:spLocks noGrp="1"/>
          </p:cNvSpPr>
          <p:nvPr>
            <p:ph type="body" sz="quarter" idx="17"/>
          </p:nvPr>
        </p:nvSpPr>
        <p:spPr>
          <a:xfrm>
            <a:off x="4657087" y="1543487"/>
            <a:ext cx="4258312" cy="1256112"/>
          </a:xfrm>
          <a:prstGeom prst="rect">
            <a:avLst/>
          </a:prstGeom>
        </p:spPr>
        <p:txBody>
          <a:bodyPr lIns="0" tIns="0" rIns="0" bIns="0">
            <a:spAutoFit/>
          </a:bodyPr>
          <a:lstStyle>
            <a:lvl1pPr marL="0" indent="0">
              <a:lnSpc>
                <a:spcPct val="100000"/>
              </a:lnSpc>
              <a:spcBef>
                <a:spcPts val="0"/>
              </a:spcBef>
              <a:spcAft>
                <a:spcPts val="0"/>
              </a:spcAft>
              <a:defRPr sz="1600" baseline="0">
                <a:latin typeface="Tahoma" pitchFamily="34" charset="0"/>
              </a:defRPr>
            </a:lvl1pPr>
            <a:lvl2pPr marL="181409" indent="-181409">
              <a:lnSpc>
                <a:spcPct val="100000"/>
              </a:lnSpc>
              <a:spcBef>
                <a:spcPts val="0"/>
              </a:spcBef>
              <a:spcAft>
                <a:spcPts val="0"/>
              </a:spcAft>
              <a:buClrTx/>
              <a:buSzPct val="125000"/>
              <a:buFont typeface="Tahoma" pitchFamily="34" charset="0"/>
              <a:buChar char="▪"/>
              <a:defRPr sz="1600" baseline="0">
                <a:latin typeface="Tahoma" pitchFamily="34" charset="0"/>
              </a:defRPr>
            </a:lvl2pPr>
            <a:lvl3pPr marL="472960" indent="-291551">
              <a:lnSpc>
                <a:spcPct val="100000"/>
              </a:lnSpc>
              <a:spcBef>
                <a:spcPts val="0"/>
              </a:spcBef>
              <a:spcAft>
                <a:spcPts val="0"/>
              </a:spcAft>
              <a:buClrTx/>
              <a:buSzPct val="120000"/>
              <a:buFont typeface="Tahoma" pitchFamily="34" charset="0"/>
              <a:buChar char="–"/>
              <a:defRPr sz="1600" baseline="0">
                <a:latin typeface="Tahoma" pitchFamily="34" charset="0"/>
              </a:defRPr>
            </a:lvl3pPr>
            <a:lvl4pPr marL="639792" indent="-166832">
              <a:lnSpc>
                <a:spcPct val="100000"/>
              </a:lnSpc>
              <a:spcBef>
                <a:spcPts val="0"/>
              </a:spcBef>
              <a:spcAft>
                <a:spcPts val="0"/>
              </a:spcAft>
              <a:buClrTx/>
              <a:buSzPct val="120000"/>
              <a:buFont typeface="Tahoma" pitchFamily="34" charset="0"/>
              <a:buChar char="▫"/>
              <a:defRPr sz="1600" baseline="0">
                <a:latin typeface="Tahoma" pitchFamily="34" charset="0"/>
              </a:defRPr>
            </a:lvl4pPr>
            <a:lvl5pPr marL="751553" indent="-111762">
              <a:lnSpc>
                <a:spcPct val="100000"/>
              </a:lnSpc>
              <a:spcBef>
                <a:spcPts val="0"/>
              </a:spcBef>
              <a:spcAft>
                <a:spcPts val="0"/>
              </a:spcAft>
              <a:buClrTx/>
              <a:buSzPct val="89000"/>
              <a:buFont typeface="Tahoma" pitchFamily="34" charset="0"/>
              <a:buChar char="-"/>
              <a:defRPr sz="1600" baseline="0">
                <a:latin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Text Placeholder 3"/>
          <p:cNvSpPr>
            <a:spLocks noGrp="1"/>
          </p:cNvSpPr>
          <p:nvPr>
            <p:ph type="body" sz="quarter" idx="18"/>
          </p:nvPr>
        </p:nvSpPr>
        <p:spPr>
          <a:xfrm>
            <a:off x="160740" y="1146692"/>
            <a:ext cx="8754660" cy="251222"/>
          </a:xfrm>
          <a:prstGeom prst="rect">
            <a:avLst/>
          </a:prstGeom>
        </p:spPr>
        <p:txBody>
          <a:bodyPr lIns="0" tIns="0" rIns="0" bIns="0">
            <a:spAutoFit/>
          </a:bodyPr>
          <a:lstStyle>
            <a:lvl1pPr marL="0" indent="0">
              <a:lnSpc>
                <a:spcPct val="100000"/>
              </a:lnSpc>
              <a:spcBef>
                <a:spcPts val="0"/>
              </a:spcBef>
              <a:spcAft>
                <a:spcPts val="0"/>
              </a:spcAft>
              <a:defRPr sz="1600" baseline="0">
                <a:latin typeface="Tahoma" pitchFamily="34" charset="0"/>
              </a:defRPr>
            </a:lvl1pPr>
            <a:lvl2pPr marL="181409" indent="-181409">
              <a:lnSpc>
                <a:spcPct val="100000"/>
              </a:lnSpc>
              <a:spcBef>
                <a:spcPts val="392"/>
              </a:spcBef>
              <a:spcAft>
                <a:spcPts val="0"/>
              </a:spcAft>
              <a:buClr>
                <a:schemeClr val="tx2"/>
              </a:buClr>
              <a:buSzPct val="125000"/>
              <a:buFont typeface="Tahoma" pitchFamily="34" charset="0"/>
              <a:buChar char="▪"/>
              <a:defRPr sz="1600" baseline="0">
                <a:latin typeface="Tahoma" pitchFamily="34" charset="0"/>
              </a:defRPr>
            </a:lvl2pPr>
            <a:lvl3pPr marL="472960" indent="-291551">
              <a:lnSpc>
                <a:spcPct val="100000"/>
              </a:lnSpc>
              <a:spcBef>
                <a:spcPts val="392"/>
              </a:spcBef>
              <a:spcAft>
                <a:spcPts val="0"/>
              </a:spcAft>
              <a:buClr>
                <a:schemeClr val="tx2"/>
              </a:buClr>
              <a:buSzPct val="120000"/>
              <a:buFont typeface="Tahoma" pitchFamily="34" charset="0"/>
              <a:buChar char="–"/>
              <a:defRPr sz="1600" baseline="0">
                <a:latin typeface="Tahoma" pitchFamily="34" charset="0"/>
              </a:defRPr>
            </a:lvl3pPr>
            <a:lvl4pPr marL="639792" indent="-166832">
              <a:lnSpc>
                <a:spcPct val="100000"/>
              </a:lnSpc>
              <a:spcBef>
                <a:spcPts val="392"/>
              </a:spcBef>
              <a:spcAft>
                <a:spcPts val="0"/>
              </a:spcAft>
              <a:buClr>
                <a:schemeClr val="tx2"/>
              </a:buClr>
              <a:buSzPct val="120000"/>
              <a:buFont typeface="Tahoma" pitchFamily="34" charset="0"/>
              <a:buChar char="▫"/>
              <a:defRPr sz="1600" baseline="0">
                <a:latin typeface="Tahoma" pitchFamily="34" charset="0"/>
              </a:defRPr>
            </a:lvl4pPr>
            <a:lvl5pPr marL="751553" indent="-111762">
              <a:lnSpc>
                <a:spcPct val="100000"/>
              </a:lnSpc>
              <a:spcBef>
                <a:spcPts val="392"/>
              </a:spcBef>
              <a:spcAft>
                <a:spcPts val="0"/>
              </a:spcAft>
              <a:buClr>
                <a:schemeClr val="tx2"/>
              </a:buClr>
              <a:buSzPct val="89000"/>
              <a:buFont typeface="Tahoma" pitchFamily="34" charset="0"/>
              <a:buChar char="-"/>
              <a:defRPr sz="1600" baseline="0">
                <a:latin typeface="Tahoma" pitchFamily="34" charset="0"/>
              </a:defRPr>
            </a:lvl5pPr>
          </a:lstStyle>
          <a:p>
            <a:pPr lvl="0"/>
            <a:r>
              <a:rPr lang="en-US" smtClean="0"/>
              <a:t>Click to edit Master text styles</a:t>
            </a:r>
          </a:p>
        </p:txBody>
      </p:sp>
    </p:spTree>
    <p:extLst>
      <p:ext uri="{BB962C8B-B14F-4D97-AF65-F5344CB8AC3E}">
        <p14:creationId xmlns:p14="http://schemas.microsoft.com/office/powerpoint/2010/main" val="347046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199" y="457200"/>
            <a:ext cx="8229600" cy="548640"/>
          </a:xfrm>
          <a:prstGeom prst="rect">
            <a:avLst/>
          </a:prstGeom>
        </p:spPr>
        <p:txBody>
          <a:bodyPr lIns="91430" tIns="45716" rIns="91430" bIns="45716"/>
          <a:lstStyle>
            <a:lvl1pPr algn="l">
              <a:defRPr sz="3000">
                <a:latin typeface="Helvetica" pitchFamily="34" charset="0"/>
                <a:cs typeface="Helvetica" pitchFamily="34" charset="0"/>
              </a:defRPr>
            </a:lvl1pPr>
          </a:lstStyle>
          <a:p>
            <a:r>
              <a:rPr lang="en-US" dirty="0" smtClean="0"/>
              <a:t>Slide title</a:t>
            </a:r>
            <a:endParaRPr lang="en-US" dirty="0"/>
          </a:p>
        </p:txBody>
      </p:sp>
      <p:sp>
        <p:nvSpPr>
          <p:cNvPr id="9" name="Text Placeholder 5"/>
          <p:cNvSpPr>
            <a:spLocks noGrp="1"/>
          </p:cNvSpPr>
          <p:nvPr>
            <p:ph type="body" sz="quarter" idx="12" hasCustomPrompt="1"/>
          </p:nvPr>
        </p:nvSpPr>
        <p:spPr>
          <a:xfrm>
            <a:off x="457200" y="1021081"/>
            <a:ext cx="8229600" cy="274320"/>
          </a:xfrm>
        </p:spPr>
        <p:txBody>
          <a:bodyPr anchor="ctr"/>
          <a:lstStyle>
            <a:lvl1pPr marL="0" indent="0">
              <a:buNone/>
              <a:defRPr sz="2000">
                <a:solidFill>
                  <a:srgbClr val="FFC000"/>
                </a:solidFill>
                <a:latin typeface="Helvetica" pitchFamily="34" charset="0"/>
                <a:cs typeface="Helvetica" pitchFamily="34" charset="0"/>
              </a:defRPr>
            </a:lvl1pPr>
          </a:lstStyle>
          <a:p>
            <a:pPr lvl="0"/>
            <a:r>
              <a:rPr lang="en-US" dirty="0" smtClean="0"/>
              <a:t>Subtitle</a:t>
            </a:r>
            <a:endParaRPr lang="en-US" dirty="0"/>
          </a:p>
        </p:txBody>
      </p:sp>
      <p:sp>
        <p:nvSpPr>
          <p:cNvPr id="10" name="Text Placeholder 5"/>
          <p:cNvSpPr>
            <a:spLocks noGrp="1"/>
          </p:cNvSpPr>
          <p:nvPr>
            <p:ph type="body" sz="quarter" idx="13" hasCustomPrompt="1"/>
          </p:nvPr>
        </p:nvSpPr>
        <p:spPr>
          <a:xfrm>
            <a:off x="457200" y="6400801"/>
            <a:ext cx="8229600" cy="274320"/>
          </a:xfrm>
        </p:spPr>
        <p:txBody>
          <a:bodyPr anchor="ctr"/>
          <a:lstStyle>
            <a:lvl1pPr marL="0" indent="0" algn="r">
              <a:buNone/>
              <a:defRPr sz="800" baseline="0">
                <a:solidFill>
                  <a:schemeClr val="tx1"/>
                </a:solidFill>
                <a:latin typeface="Helvetica" pitchFamily="34" charset="0"/>
                <a:cs typeface="Helvetica" pitchFamily="34" charset="0"/>
              </a:defRPr>
            </a:lvl1pPr>
          </a:lstStyle>
          <a:p>
            <a:pPr lvl="0"/>
            <a:r>
              <a:rPr lang="en-US" dirty="0" smtClean="0"/>
              <a:t>SOURCE: Insert Citation</a:t>
            </a:r>
            <a:endParaRPr lang="en-US" dirty="0"/>
          </a:p>
        </p:txBody>
      </p:sp>
      <p:sp>
        <p:nvSpPr>
          <p:cNvPr id="11" name="Chart Placeholder 2"/>
          <p:cNvSpPr>
            <a:spLocks noGrp="1"/>
          </p:cNvSpPr>
          <p:nvPr>
            <p:ph type="chart" sz="quarter" idx="10"/>
          </p:nvPr>
        </p:nvSpPr>
        <p:spPr>
          <a:xfrm>
            <a:off x="685800" y="1828800"/>
            <a:ext cx="7772400" cy="4343400"/>
          </a:xfrm>
        </p:spPr>
        <p:txBody>
          <a:bodyPr anchor="ctr"/>
          <a:lstStyle>
            <a:lvl1pPr marL="112701" indent="0" algn="ctr">
              <a:buFontTx/>
              <a:buNone/>
              <a:defRPr/>
            </a:lvl1pPr>
          </a:lstStyle>
          <a:p>
            <a:endParaRPr lang="en-US" dirty="0"/>
          </a:p>
        </p:txBody>
      </p:sp>
    </p:spTree>
    <p:extLst>
      <p:ext uri="{BB962C8B-B14F-4D97-AF65-F5344CB8AC3E}">
        <p14:creationId xmlns:p14="http://schemas.microsoft.com/office/powerpoint/2010/main" val="20397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89468" cy="4742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solidFill>
                <a:prstClr val="white"/>
              </a:solidFill>
              <a:latin typeface="Rockwell"/>
            </a:endParaRPr>
          </a:p>
        </p:txBody>
      </p:sp>
      <p:sp>
        <p:nvSpPr>
          <p:cNvPr id="6" name="Slide Number Placeholder 5"/>
          <p:cNvSpPr>
            <a:spLocks noGrp="1"/>
          </p:cNvSpPr>
          <p:nvPr>
            <p:ph type="sldNum" sz="quarter" idx="12"/>
          </p:nvPr>
        </p:nvSpPr>
        <p:spPr/>
        <p:txBody>
          <a:bodyPr/>
          <a:lstStyle/>
          <a:p>
            <a:fld id="{5CC96201-275A-0447-B6BC-465BF6A90E68}" type="slidenum">
              <a:rPr lang="en-US" smtClean="0">
                <a:latin typeface="Rockwell"/>
              </a:rPr>
              <a:pPr/>
              <a:t>‹#›</a:t>
            </a:fld>
            <a:endParaRPr lang="en-US">
              <a:latin typeface="Rockwell"/>
            </a:endParaRPr>
          </a:p>
        </p:txBody>
      </p:sp>
    </p:spTree>
    <p:extLst>
      <p:ext uri="{BB962C8B-B14F-4D97-AF65-F5344CB8AC3E}">
        <p14:creationId xmlns:p14="http://schemas.microsoft.com/office/powerpoint/2010/main" val="239011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956F04-6B1C-4B43-BE16-F1D17BEE5D3A}" type="datetime1">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52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158E9-E390-3E45-AD50-2F2DCF1C76E1}" type="datetime1">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396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FA0CBE-15DC-AA42-ACDF-481262EA1FE0}" type="datetime1">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260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B8BD5B-0818-904A-8C92-F05E07AE0258}" type="datetime1">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8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3C3CB1-B93E-7C47-83C0-0C3FD812A3BE}" type="datetime1">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125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459E3C-D98F-B742-B43F-75F4260B5958}" type="datetime1">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856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987B11-7DBD-DD44-B41D-819C8640C74C}" type="datetime1">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625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54886C-3D4F-0B47-89E4-DFCB56FE2A45}" type="datetime1">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057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256A9F-9FA1-E742-B3DE-2C1F165080FB}" type="datetime1">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802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4B7A5-2ADF-6446-9527-89AB67937BDD}" type="datetime1">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367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solidFill>
                <a:prstClr val="white"/>
              </a:solidFill>
              <a:latin typeface="Rockwell"/>
            </a:endParaRPr>
          </a:p>
        </p:txBody>
      </p:sp>
      <p:sp>
        <p:nvSpPr>
          <p:cNvPr id="7" name="Slide Number Placeholder 6"/>
          <p:cNvSpPr>
            <a:spLocks noGrp="1"/>
          </p:cNvSpPr>
          <p:nvPr>
            <p:ph type="sldNum" sz="quarter" idx="12"/>
          </p:nvPr>
        </p:nvSpPr>
        <p:spPr/>
        <p:txBody>
          <a:bodyPr/>
          <a:lstStyle/>
          <a:p>
            <a:fld id="{5CC96201-275A-0447-B6BC-465BF6A90E68}" type="slidenum">
              <a:rPr lang="en-US" smtClean="0">
                <a:latin typeface="Rockwell"/>
              </a:rPr>
              <a:pPr/>
              <a:t>‹#›</a:t>
            </a:fld>
            <a:endParaRPr lang="en-US">
              <a:latin typeface="Rockwell"/>
            </a:endParaRPr>
          </a:p>
        </p:txBody>
      </p:sp>
    </p:spTree>
    <p:extLst>
      <p:ext uri="{BB962C8B-B14F-4D97-AF65-F5344CB8AC3E}">
        <p14:creationId xmlns:p14="http://schemas.microsoft.com/office/powerpoint/2010/main" val="13786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5BCFAD-E014-E04D-A696-01061C3AF17D}" type="datetime1">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1518CE2-60CC-493D-A5FD-951560F3289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002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312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6756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46165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8924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0190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68624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3871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3597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1205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solidFill>
                <a:prstClr val="white"/>
              </a:solidFill>
              <a:latin typeface="Rockwell"/>
            </a:endParaRPr>
          </a:p>
        </p:txBody>
      </p:sp>
      <p:sp>
        <p:nvSpPr>
          <p:cNvPr id="9" name="Slide Number Placeholder 8"/>
          <p:cNvSpPr>
            <a:spLocks noGrp="1"/>
          </p:cNvSpPr>
          <p:nvPr>
            <p:ph type="sldNum" sz="quarter" idx="12"/>
          </p:nvPr>
        </p:nvSpPr>
        <p:spPr/>
        <p:txBody>
          <a:bodyPr/>
          <a:lstStyle/>
          <a:p>
            <a:fld id="{5CC96201-275A-0447-B6BC-465BF6A90E68}" type="slidenum">
              <a:rPr lang="en-US" smtClean="0">
                <a:latin typeface="Rockwell"/>
              </a:rPr>
              <a:pPr/>
              <a:t>‹#›</a:t>
            </a:fld>
            <a:endParaRPr lang="en-US">
              <a:latin typeface="Rockwell"/>
            </a:endParaRPr>
          </a:p>
        </p:txBody>
      </p:sp>
    </p:spTree>
    <p:extLst>
      <p:ext uri="{BB962C8B-B14F-4D97-AF65-F5344CB8AC3E}">
        <p14:creationId xmlns:p14="http://schemas.microsoft.com/office/powerpoint/2010/main" val="219530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7122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B3265-528F-48F7-BC7B-3D3E5D7A3569}" type="datetimeFigureOut">
              <a:rPr lang="en-US" smtClean="0">
                <a:solidFill>
                  <a:prstClr val="black">
                    <a:tint val="75000"/>
                  </a:prstClr>
                </a:solidFill>
                <a:latin typeface="Calibri"/>
              </a:rPr>
              <a:pPr/>
              <a:t>3/9/2017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6E6F04-B873-47B6-83F8-33A9BDEFA4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894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a:solidFill>
                <a:prstClr val="white"/>
              </a:solidFill>
              <a:latin typeface="Rockwell"/>
            </a:endParaRPr>
          </a:p>
        </p:txBody>
      </p:sp>
      <p:sp>
        <p:nvSpPr>
          <p:cNvPr id="5" name="Slide Number Placeholder 4"/>
          <p:cNvSpPr>
            <a:spLocks noGrp="1"/>
          </p:cNvSpPr>
          <p:nvPr>
            <p:ph type="sldNum" sz="quarter" idx="12"/>
          </p:nvPr>
        </p:nvSpPr>
        <p:spPr/>
        <p:txBody>
          <a:bodyPr/>
          <a:lstStyle/>
          <a:p>
            <a:fld id="{5CC96201-275A-0447-B6BC-465BF6A90E68}" type="slidenum">
              <a:rPr lang="en-US" smtClean="0">
                <a:latin typeface="Rockwell"/>
              </a:rPr>
              <a:pPr/>
              <a:t>‹#›</a:t>
            </a:fld>
            <a:endParaRPr lang="en-US">
              <a:latin typeface="Rockwell"/>
            </a:endParaRPr>
          </a:p>
        </p:txBody>
      </p:sp>
    </p:spTree>
    <p:extLst>
      <p:ext uri="{BB962C8B-B14F-4D97-AF65-F5344CB8AC3E}">
        <p14:creationId xmlns:p14="http://schemas.microsoft.com/office/powerpoint/2010/main" val="428724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white"/>
              </a:solidFill>
              <a:latin typeface="Rockwell"/>
            </a:endParaRPr>
          </a:p>
        </p:txBody>
      </p:sp>
      <p:sp>
        <p:nvSpPr>
          <p:cNvPr id="4" name="Slide Number Placeholder 3"/>
          <p:cNvSpPr>
            <a:spLocks noGrp="1"/>
          </p:cNvSpPr>
          <p:nvPr>
            <p:ph type="sldNum" sz="quarter" idx="12"/>
          </p:nvPr>
        </p:nvSpPr>
        <p:spPr/>
        <p:txBody>
          <a:bodyPr/>
          <a:lstStyle/>
          <a:p>
            <a:fld id="{5CC96201-275A-0447-B6BC-465BF6A90E68}" type="slidenum">
              <a:rPr lang="en-US" smtClean="0">
                <a:latin typeface="Rockwell"/>
              </a:rPr>
              <a:pPr/>
              <a:t>‹#›</a:t>
            </a:fld>
            <a:endParaRPr lang="en-US">
              <a:latin typeface="Rockwell"/>
            </a:endParaRPr>
          </a:p>
        </p:txBody>
      </p:sp>
    </p:spTree>
    <p:extLst>
      <p:ext uri="{BB962C8B-B14F-4D97-AF65-F5344CB8AC3E}">
        <p14:creationId xmlns:p14="http://schemas.microsoft.com/office/powerpoint/2010/main" val="221092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C26894-C576-D44C-8AFB-C7AEA2735AFB}" type="datetime1">
              <a:rPr lang="en-US" smtClean="0">
                <a:solidFill>
                  <a:prstClr val="black">
                    <a:tint val="75000"/>
                  </a:prstClr>
                </a:solidFill>
                <a:latin typeface="Calibri"/>
              </a:rPr>
              <a:pPr/>
              <a:t>3/9/2017</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5458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EC981-4D9F-5742-B1BC-6DC19BFDBB77}" type="datetime1">
              <a:rPr lang="en-US" smtClean="0">
                <a:solidFill>
                  <a:prstClr val="black">
                    <a:tint val="75000"/>
                  </a:prstClr>
                </a:solidFill>
                <a:latin typeface="Calibri"/>
              </a:rPr>
              <a:pPr/>
              <a:t>3/9/2017</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1202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1FC096-51A8-454A-BF3D-EDB0B8DF2EEC}" type="datetime1">
              <a:rPr lang="en-US" smtClean="0">
                <a:solidFill>
                  <a:prstClr val="black">
                    <a:tint val="75000"/>
                  </a:prstClr>
                </a:solidFill>
                <a:latin typeface="Calibri"/>
              </a:rPr>
              <a:pPr/>
              <a:t>3/9/2017</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2408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p:nvPr userDrawn="1"/>
        </p:nvSpPr>
        <p:spPr>
          <a:xfrm>
            <a:off x="457200" y="416991"/>
            <a:ext cx="8289469" cy="59393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FFFFFF"/>
              </a:solidFill>
              <a:latin typeface="Rockwell"/>
            </a:endParaRPr>
          </a:p>
        </p:txBody>
      </p:sp>
      <p:sp>
        <p:nvSpPr>
          <p:cNvPr id="2" name="Title Placeholder 1"/>
          <p:cNvSpPr>
            <a:spLocks noGrp="1"/>
          </p:cNvSpPr>
          <p:nvPr>
            <p:ph type="title"/>
          </p:nvPr>
        </p:nvSpPr>
        <p:spPr>
          <a:xfrm>
            <a:off x="457199" y="274638"/>
            <a:ext cx="8289469" cy="1143000"/>
          </a:xfrm>
          <a:prstGeom prst="rect">
            <a:avLst/>
          </a:prstGeom>
          <a:solidFill>
            <a:schemeClr val="accent1"/>
          </a:solidFill>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57200" y="6479491"/>
            <a:ext cx="5562600" cy="241984"/>
          </a:xfrm>
          <a:prstGeom prst="rect">
            <a:avLst/>
          </a:prstGeom>
        </p:spPr>
        <p:txBody>
          <a:bodyPr vert="horz" lIns="91440" tIns="45720" rIns="91440" bIns="45720" rtlCol="0" anchor="ctr"/>
          <a:lstStyle>
            <a:lvl1pPr algn="l">
              <a:defRPr sz="900">
                <a:solidFill>
                  <a:schemeClr val="bg1"/>
                </a:solidFill>
              </a:defRPr>
            </a:lvl1pPr>
          </a:lstStyle>
          <a:p>
            <a:endParaRPr lang="en-US" dirty="0">
              <a:solidFill>
                <a:prstClr val="white"/>
              </a:solidFill>
              <a:latin typeface="Rockwell"/>
            </a:endParaRPr>
          </a:p>
        </p:txBody>
      </p:sp>
      <p:sp>
        <p:nvSpPr>
          <p:cNvPr id="6" name="Slide Number Placeholder 5"/>
          <p:cNvSpPr>
            <a:spLocks noGrp="1"/>
          </p:cNvSpPr>
          <p:nvPr>
            <p:ph type="sldNum" sz="quarter" idx="4"/>
          </p:nvPr>
        </p:nvSpPr>
        <p:spPr>
          <a:xfrm>
            <a:off x="6553200" y="6479491"/>
            <a:ext cx="2133600" cy="241984"/>
          </a:xfrm>
          <a:prstGeom prst="rect">
            <a:avLst/>
          </a:prstGeom>
        </p:spPr>
        <p:txBody>
          <a:bodyPr vert="horz" lIns="91440" tIns="45720" rIns="91440" bIns="45720" rtlCol="0" anchor="ctr"/>
          <a:lstStyle>
            <a:lvl1pPr algn="r">
              <a:defRPr sz="900">
                <a:solidFill>
                  <a:srgbClr val="FFFFFF"/>
                </a:solidFill>
              </a:defRPr>
            </a:lvl1pPr>
          </a:lstStyle>
          <a:p>
            <a:fld id="{5CC96201-275A-0447-B6BC-465BF6A90E68}" type="slidenum">
              <a:rPr lang="en-US" smtClean="0">
                <a:latin typeface="Rockwell"/>
              </a:rPr>
              <a:pPr/>
              <a:t>‹#›</a:t>
            </a:fld>
            <a:endParaRPr lang="en-US" dirty="0">
              <a:latin typeface="Rockwell"/>
            </a:endParaRPr>
          </a:p>
        </p:txBody>
      </p:sp>
    </p:spTree>
    <p:extLst>
      <p:ext uri="{BB962C8B-B14F-4D97-AF65-F5344CB8AC3E}">
        <p14:creationId xmlns:p14="http://schemas.microsoft.com/office/powerpoint/2010/main" val="952484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l" defTabSz="457200" rtl="0" eaLnBrk="1" latinLnBrk="0" hangingPunct="1">
        <a:spcBef>
          <a:spcPct val="0"/>
        </a:spcBef>
        <a:buNone/>
        <a:defRPr sz="3600" kern="1200">
          <a:solidFill>
            <a:srgbClr val="FFFFFF"/>
          </a:solidFill>
          <a:latin typeface="+mj-lt"/>
          <a:ea typeface="+mj-ea"/>
          <a:cs typeface="+mj-cs"/>
        </a:defRPr>
      </a:lvl1pPr>
    </p:titleStyle>
    <p:bodyStyle>
      <a:lvl1pPr marL="342900" indent="-342900" algn="l" defTabSz="457200" rtl="0" eaLnBrk="1" latinLnBrk="0" hangingPunct="1">
        <a:spcBef>
          <a:spcPct val="20000"/>
        </a:spcBef>
        <a:buClr>
          <a:schemeClr val="accent2"/>
        </a:buClr>
        <a:buSzPct val="106000"/>
        <a:buFont typeface="Wingdings"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7C4AA2-40BC-2D4B-A30E-9F103D0E9268}" type="datetime1">
              <a:rPr lang="en-US" smtClean="0">
                <a:solidFill>
                  <a:prstClr val="black">
                    <a:tint val="75000"/>
                  </a:prstClr>
                </a:solidFill>
                <a:latin typeface="Calibri"/>
              </a:rPr>
              <a:pPr/>
              <a:t>3/9/2017</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64D600-F267-3F4C-AE9F-439CD66345A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1832149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ctr" defTabSz="457200" rtl="0" eaLnBrk="1" latinLnBrk="0" hangingPunct="1">
        <a:spcBef>
          <a:spcPct val="0"/>
        </a:spcBef>
        <a:buNone/>
        <a:defRPr sz="4400" b="1" i="0" kern="1200">
          <a:solidFill>
            <a:schemeClr val="tx1"/>
          </a:solidFill>
          <a:latin typeface="Tahoma"/>
          <a:ea typeface="+mj-ea"/>
          <a:cs typeface="Tahom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CC1C50A-E104-F04C-94EC-171540C9588C}" type="datetime1">
              <a:rPr lang="en-US" smtClean="0">
                <a:solidFill>
                  <a:prstClr val="black">
                    <a:tint val="75000"/>
                  </a:prstClr>
                </a:solidFill>
                <a:latin typeface="Calibri"/>
              </a:rPr>
              <a:pPr defTabSz="914400"/>
              <a:t>3/9/2017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518CE2-60CC-493D-A5FD-951560F32898}"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8228840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2FB3265-528F-48F7-BC7B-3D3E5D7A3569}" type="datetimeFigureOut">
              <a:rPr lang="en-US" smtClean="0">
                <a:solidFill>
                  <a:prstClr val="black">
                    <a:tint val="75000"/>
                  </a:prstClr>
                </a:solidFill>
                <a:latin typeface="Calibri"/>
              </a:rPr>
              <a:pPr defTabSz="914400"/>
              <a:t>3/9/2017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D6E6F04-B873-47B6-83F8-33A9BDEFA421}"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404037948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www.bls.gov/ooh/"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www.onetonline.or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image" Target="../media/image46.jpeg"/><Relationship Id="rId16" Type="http://schemas.openxmlformats.org/officeDocument/2006/relationships/image" Target="../media/image60.jpeg"/><Relationship Id="rId1" Type="http://schemas.openxmlformats.org/officeDocument/2006/relationships/slideLayout" Target="../slideLayouts/slideLayout26.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5" Type="http://schemas.openxmlformats.org/officeDocument/2006/relationships/image" Target="../media/image5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0.jpe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32.xml"/><Relationship Id="rId5" Type="http://schemas.openxmlformats.org/officeDocument/2006/relationships/image" Target="../media/image66.gif"/><Relationship Id="rId4" Type="http://schemas.openxmlformats.org/officeDocument/2006/relationships/image" Target="../media/image65.gif"/></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me changers color.png"/>
          <p:cNvPicPr>
            <a:picLocks noChangeAspect="1"/>
          </p:cNvPicPr>
          <p:nvPr/>
        </p:nvPicPr>
        <p:blipFill rotWithShape="1">
          <a:blip r:embed="rId3">
            <a:extLst>
              <a:ext uri="{28A0092B-C50C-407E-A947-70E740481C1C}">
                <a14:useLocalDpi xmlns:a14="http://schemas.microsoft.com/office/drawing/2010/main" val="0"/>
              </a:ext>
            </a:extLst>
          </a:blip>
          <a:srcRect l="81018" r="-492"/>
          <a:stretch/>
        </p:blipFill>
        <p:spPr>
          <a:xfrm>
            <a:off x="636068" y="2164626"/>
            <a:ext cx="2639189" cy="2528347"/>
          </a:xfrm>
          <a:prstGeom prst="rect">
            <a:avLst/>
          </a:prstGeom>
        </p:spPr>
      </p:pic>
      <p:sp>
        <p:nvSpPr>
          <p:cNvPr id="6" name="TextBox 5"/>
          <p:cNvSpPr txBox="1"/>
          <p:nvPr/>
        </p:nvSpPr>
        <p:spPr>
          <a:xfrm>
            <a:off x="3368835" y="2107650"/>
            <a:ext cx="5387473" cy="2585323"/>
          </a:xfrm>
          <a:prstGeom prst="rect">
            <a:avLst/>
          </a:prstGeom>
          <a:noFill/>
        </p:spPr>
        <p:txBody>
          <a:bodyPr wrap="square" rtlCol="0">
            <a:spAutoFit/>
          </a:bodyPr>
          <a:lstStyle/>
          <a:p>
            <a:r>
              <a:rPr lang="en-US" sz="5400" b="1" dirty="0">
                <a:solidFill>
                  <a:srgbClr val="2D7571"/>
                </a:solidFill>
                <a:latin typeface="Rockwell"/>
              </a:rPr>
              <a:t>Guided Pathways to Success (GPS)</a:t>
            </a:r>
          </a:p>
        </p:txBody>
      </p:sp>
      <p:sp>
        <p:nvSpPr>
          <p:cNvPr id="7" name="Rectangle 6"/>
          <p:cNvSpPr/>
          <p:nvPr/>
        </p:nvSpPr>
        <p:spPr>
          <a:xfrm>
            <a:off x="457200" y="420121"/>
            <a:ext cx="8285941" cy="525152"/>
          </a:xfrm>
          <a:prstGeom prst="rect">
            <a:avLst/>
          </a:prstGeom>
          <a:solidFill>
            <a:schemeClr val="accent6"/>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
        <p:nvSpPr>
          <p:cNvPr id="8" name="Rectangle 7"/>
          <p:cNvSpPr/>
          <p:nvPr/>
        </p:nvSpPr>
        <p:spPr>
          <a:xfrm>
            <a:off x="457200" y="5831871"/>
            <a:ext cx="8285941" cy="525152"/>
          </a:xfrm>
          <a:prstGeom prst="rect">
            <a:avLst/>
          </a:prstGeom>
          <a:solidFill>
            <a:srgbClr val="2D75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Tree>
    <p:extLst>
      <p:ext uri="{BB962C8B-B14F-4D97-AF65-F5344CB8AC3E}">
        <p14:creationId xmlns:p14="http://schemas.microsoft.com/office/powerpoint/2010/main" val="313143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405828"/>
            <a:ext cx="8318500" cy="1184023"/>
          </a:xfrm>
        </p:spPr>
        <p:txBody>
          <a:bodyPr lIns="1554480">
            <a:normAutofit fontScale="90000"/>
          </a:bodyPr>
          <a:lstStyle/>
          <a:p>
            <a:r>
              <a:rPr lang="en-US" dirty="0" smtClean="0"/>
              <a:t>Too Many Choices and </a:t>
            </a:r>
            <a:br>
              <a:rPr lang="en-US" dirty="0" smtClean="0"/>
            </a:br>
            <a:r>
              <a:rPr lang="en-US" dirty="0" smtClean="0"/>
              <a:t>Too Little Guidance</a:t>
            </a:r>
            <a:endParaRPr lang="en-US" dirty="0"/>
          </a:p>
        </p:txBody>
      </p:sp>
      <p:sp>
        <p:nvSpPr>
          <p:cNvPr id="3" name="Content Placeholder 2"/>
          <p:cNvSpPr>
            <a:spLocks noGrp="1"/>
          </p:cNvSpPr>
          <p:nvPr>
            <p:ph idx="1"/>
          </p:nvPr>
        </p:nvSpPr>
        <p:spPr>
          <a:xfrm>
            <a:off x="583258" y="1925966"/>
            <a:ext cx="7977483" cy="4393284"/>
          </a:xfrm>
        </p:spPr>
        <p:txBody>
          <a:bodyPr>
            <a:noAutofit/>
          </a:bodyPr>
          <a:lstStyle/>
          <a:p>
            <a:pPr>
              <a:spcBef>
                <a:spcPts val="0"/>
              </a:spcBef>
              <a:spcAft>
                <a:spcPts val="2500"/>
              </a:spcAft>
            </a:pPr>
            <a:r>
              <a:rPr lang="en-US" dirty="0" smtClean="0"/>
              <a:t>Most colleges have more than 100 majors and hundreds of courses</a:t>
            </a:r>
          </a:p>
          <a:p>
            <a:pPr>
              <a:spcBef>
                <a:spcPts val="0"/>
              </a:spcBef>
              <a:spcAft>
                <a:spcPts val="2500"/>
              </a:spcAft>
            </a:pPr>
            <a:r>
              <a:rPr lang="en-US" dirty="0" smtClean="0"/>
              <a:t>Most students are uncertain about their career interests</a:t>
            </a:r>
          </a:p>
          <a:p>
            <a:pPr>
              <a:spcBef>
                <a:spcPts val="0"/>
              </a:spcBef>
              <a:spcAft>
                <a:spcPts val="2500"/>
              </a:spcAft>
            </a:pPr>
            <a:r>
              <a:rPr lang="en-US" dirty="0" smtClean="0"/>
              <a:t>45% of students haven’t seen a counselor by the third week of class</a:t>
            </a:r>
          </a:p>
        </p:txBody>
      </p:sp>
      <p:sp>
        <p:nvSpPr>
          <p:cNvPr id="6" name="TextBox 5"/>
          <p:cNvSpPr txBox="1"/>
          <p:nvPr/>
        </p:nvSpPr>
        <p:spPr>
          <a:xfrm>
            <a:off x="505179" y="505180"/>
            <a:ext cx="1171221" cy="954107"/>
          </a:xfrm>
          <a:prstGeom prst="rect">
            <a:avLst/>
          </a:prstGeom>
          <a:solidFill>
            <a:srgbClr val="D2621E"/>
          </a:solidFill>
        </p:spPr>
        <p:txBody>
          <a:bodyPr wrap="square" rtlCol="0">
            <a:spAutoFit/>
          </a:bodyPr>
          <a:lstStyle/>
          <a:p>
            <a:pPr algn="ctr"/>
            <a:r>
              <a:rPr lang="en-US" sz="2800" b="1" dirty="0">
                <a:solidFill>
                  <a:prstClr val="white"/>
                </a:solidFill>
                <a:latin typeface="Rockwell"/>
              </a:rPr>
              <a:t>Why GPS?</a:t>
            </a:r>
            <a:endParaRPr lang="en-US" sz="1400" b="1" dirty="0">
              <a:solidFill>
                <a:prstClr val="black"/>
              </a:solidFill>
              <a:latin typeface="Rockwell"/>
            </a:endParaRPr>
          </a:p>
        </p:txBody>
      </p:sp>
    </p:spTree>
    <p:extLst>
      <p:ext uri="{BB962C8B-B14F-4D97-AF65-F5344CB8AC3E}">
        <p14:creationId xmlns:p14="http://schemas.microsoft.com/office/powerpoint/2010/main" val="207254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1463040">
            <a:normAutofit/>
          </a:bodyPr>
          <a:lstStyle/>
          <a:p>
            <a:r>
              <a:rPr lang="en-US" dirty="0">
                <a:solidFill>
                  <a:prstClr val="white"/>
                </a:solidFill>
              </a:rPr>
              <a:t>1 counselor : 400 </a:t>
            </a:r>
            <a:r>
              <a:rPr lang="en-US" dirty="0" smtClean="0">
                <a:solidFill>
                  <a:prstClr val="white"/>
                </a:solidFill>
              </a:rPr>
              <a:t>students</a:t>
            </a:r>
            <a:endParaRPr lang="en-US" dirty="0"/>
          </a:p>
        </p:txBody>
      </p:sp>
      <p:sp>
        <p:nvSpPr>
          <p:cNvPr id="6" name="TextBox 5"/>
          <p:cNvSpPr txBox="1"/>
          <p:nvPr/>
        </p:nvSpPr>
        <p:spPr>
          <a:xfrm>
            <a:off x="553496" y="346434"/>
            <a:ext cx="1171221" cy="954107"/>
          </a:xfrm>
          <a:prstGeom prst="rect">
            <a:avLst/>
          </a:prstGeom>
          <a:solidFill>
            <a:srgbClr val="D2621E"/>
          </a:solidFill>
        </p:spPr>
        <p:txBody>
          <a:bodyPr wrap="square" rtlCol="0">
            <a:spAutoFit/>
          </a:bodyPr>
          <a:lstStyle/>
          <a:p>
            <a:pPr algn="ctr"/>
            <a:r>
              <a:rPr lang="en-US" sz="2800" b="1" dirty="0">
                <a:solidFill>
                  <a:prstClr val="white"/>
                </a:solidFill>
                <a:latin typeface="Rockwell"/>
              </a:rPr>
              <a:t>Why GPS?</a:t>
            </a:r>
            <a:endParaRPr lang="en-US" sz="1400" b="1" dirty="0">
              <a:solidFill>
                <a:prstClr val="black"/>
              </a:solidFill>
              <a:latin typeface="Rockwell"/>
            </a:endParaRPr>
          </a:p>
        </p:txBody>
      </p:sp>
      <p:pic>
        <p:nvPicPr>
          <p:cNvPr id="7" name="Content Placeholder 6" descr="counselor.png"/>
          <p:cNvPicPr>
            <a:picLocks noGrp="1" noChangeAspect="1"/>
          </p:cNvPicPr>
          <p:nvPr>
            <p:ph idx="1"/>
          </p:nvPr>
        </p:nvPicPr>
        <p:blipFill>
          <a:blip r:embed="rId3"/>
          <a:stretch>
            <a:fillRect/>
          </a:stretch>
        </p:blipFill>
        <p:spPr>
          <a:xfrm>
            <a:off x="799289" y="1779779"/>
            <a:ext cx="7460239" cy="4395137"/>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Economics: </a:t>
            </a:r>
            <a:r>
              <a:rPr lang="en-US" b="1" dirty="0" smtClean="0"/>
              <a:t>Choice</a:t>
            </a:r>
            <a:endParaRPr lang="en-US" b="1" dirty="0"/>
          </a:p>
        </p:txBody>
      </p:sp>
      <p:sp>
        <p:nvSpPr>
          <p:cNvPr id="3" name="Content Placeholder 2"/>
          <p:cNvSpPr>
            <a:spLocks noGrp="1"/>
          </p:cNvSpPr>
          <p:nvPr>
            <p:ph idx="1"/>
          </p:nvPr>
        </p:nvSpPr>
        <p:spPr>
          <a:xfrm>
            <a:off x="964859" y="1909853"/>
            <a:ext cx="7118290" cy="4216309"/>
          </a:xfrm>
        </p:spPr>
        <p:txBody>
          <a:bodyPr>
            <a:normAutofit/>
          </a:bodyPr>
          <a:lstStyle/>
          <a:p>
            <a:pPr marL="0" indent="0">
              <a:buNone/>
            </a:pPr>
            <a:r>
              <a:rPr lang="en-US" sz="4400" dirty="0" smtClean="0"/>
              <a:t>Too much choice — especially uninformed choice — leads to indecision or poor decisions.</a:t>
            </a:r>
            <a:endParaRPr lang="en-US" sz="4400" dirty="0"/>
          </a:p>
        </p:txBody>
      </p:sp>
    </p:spTree>
    <p:extLst>
      <p:ext uri="{BB962C8B-B14F-4D97-AF65-F5344CB8AC3E}">
        <p14:creationId xmlns:p14="http://schemas.microsoft.com/office/powerpoint/2010/main" val="13770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Economics: </a:t>
            </a:r>
            <a:r>
              <a:rPr lang="en-US" b="1" dirty="0" smtClean="0"/>
              <a:t>Choice</a:t>
            </a:r>
            <a:endParaRPr lang="en-US" dirty="0"/>
          </a:p>
        </p:txBody>
      </p:sp>
      <p:sp>
        <p:nvSpPr>
          <p:cNvPr id="5" name="Content Placeholder 2"/>
          <p:cNvSpPr>
            <a:spLocks noGrp="1"/>
          </p:cNvSpPr>
          <p:nvPr>
            <p:ph idx="1"/>
          </p:nvPr>
        </p:nvSpPr>
        <p:spPr>
          <a:xfrm>
            <a:off x="457200" y="1537407"/>
            <a:ext cx="8229600" cy="2786753"/>
          </a:xfrm>
        </p:spPr>
        <p:txBody>
          <a:bodyPr>
            <a:noAutofit/>
          </a:bodyPr>
          <a:lstStyle/>
          <a:p>
            <a:pPr algn="ctr">
              <a:buNone/>
            </a:pPr>
            <a:r>
              <a:rPr lang="en-US" b="1" dirty="0" smtClean="0">
                <a:solidFill>
                  <a:srgbClr val="D2621E"/>
                </a:solidFill>
              </a:rPr>
              <a:t>Overwhelmed by Choice</a:t>
            </a:r>
          </a:p>
          <a:p>
            <a:pPr algn="ctr">
              <a:buNone/>
            </a:pPr>
            <a:endParaRPr lang="en-US" sz="4400" dirty="0" smtClean="0"/>
          </a:p>
          <a:p>
            <a:pPr algn="ctr">
              <a:buNone/>
            </a:pPr>
            <a:endParaRPr lang="en-US" dirty="0" smtClean="0"/>
          </a:p>
        </p:txBody>
      </p:sp>
      <p:grpSp>
        <p:nvGrpSpPr>
          <p:cNvPr id="8" name="Group 7"/>
          <p:cNvGrpSpPr/>
          <p:nvPr/>
        </p:nvGrpSpPr>
        <p:grpSpPr>
          <a:xfrm>
            <a:off x="457198" y="2854334"/>
            <a:ext cx="3804412" cy="2379266"/>
            <a:chOff x="752007" y="4784158"/>
            <a:chExt cx="3308762" cy="2069289"/>
          </a:xfrm>
        </p:grpSpPr>
        <p:pic>
          <p:nvPicPr>
            <p:cNvPr id="9" name="Picture 8" descr="piggy bank.png"/>
            <p:cNvPicPr>
              <a:picLocks noChangeAspect="1"/>
            </p:cNvPicPr>
            <p:nvPr/>
          </p:nvPicPr>
          <p:blipFill>
            <a:blip r:embed="rId3"/>
            <a:stretch>
              <a:fillRect/>
            </a:stretch>
          </p:blipFill>
          <p:spPr>
            <a:xfrm>
              <a:off x="1279720" y="5344177"/>
              <a:ext cx="1066859" cy="938630"/>
            </a:xfrm>
            <a:prstGeom prst="rect">
              <a:avLst/>
            </a:prstGeom>
          </p:spPr>
        </p:pic>
        <p:pic>
          <p:nvPicPr>
            <p:cNvPr id="10" name="Picture 9" descr="piggy bank.png"/>
            <p:cNvPicPr>
              <a:picLocks noChangeAspect="1"/>
            </p:cNvPicPr>
            <p:nvPr/>
          </p:nvPicPr>
          <p:blipFill>
            <a:blip r:embed="rId3"/>
            <a:stretch>
              <a:fillRect/>
            </a:stretch>
          </p:blipFill>
          <p:spPr>
            <a:xfrm>
              <a:off x="2558105" y="5344177"/>
              <a:ext cx="1066859" cy="938630"/>
            </a:xfrm>
            <a:prstGeom prst="rect">
              <a:avLst/>
            </a:prstGeom>
          </p:spPr>
        </p:pic>
        <p:sp>
          <p:nvSpPr>
            <p:cNvPr id="11" name="TextBox 10"/>
            <p:cNvSpPr txBox="1"/>
            <p:nvPr/>
          </p:nvSpPr>
          <p:spPr>
            <a:xfrm>
              <a:off x="752009" y="4784158"/>
              <a:ext cx="3308760" cy="401518"/>
            </a:xfrm>
            <a:prstGeom prst="rect">
              <a:avLst/>
            </a:prstGeom>
            <a:noFill/>
          </p:spPr>
          <p:txBody>
            <a:bodyPr wrap="square" rtlCol="0">
              <a:spAutoFit/>
            </a:bodyPr>
            <a:lstStyle/>
            <a:p>
              <a:pPr algn="ctr"/>
              <a:r>
                <a:rPr lang="en-US" sz="2400" b="1" dirty="0">
                  <a:solidFill>
                    <a:srgbClr val="D2621E"/>
                  </a:solidFill>
                  <a:latin typeface="Rockwell"/>
                </a:rPr>
                <a:t>2 Plans Offered</a:t>
              </a:r>
              <a:endParaRPr lang="en-US" sz="2400" dirty="0">
                <a:solidFill>
                  <a:srgbClr val="D2621E"/>
                </a:solidFill>
                <a:latin typeface="Rockwell"/>
              </a:endParaRPr>
            </a:p>
          </p:txBody>
        </p:sp>
        <p:sp>
          <p:nvSpPr>
            <p:cNvPr id="12" name="TextBox 11"/>
            <p:cNvSpPr txBox="1"/>
            <p:nvPr/>
          </p:nvSpPr>
          <p:spPr>
            <a:xfrm>
              <a:off x="752007" y="6391782"/>
              <a:ext cx="3308760" cy="461665"/>
            </a:xfrm>
            <a:prstGeom prst="rect">
              <a:avLst/>
            </a:prstGeom>
            <a:noFill/>
          </p:spPr>
          <p:txBody>
            <a:bodyPr wrap="square" rtlCol="0">
              <a:spAutoFit/>
            </a:bodyPr>
            <a:lstStyle/>
            <a:p>
              <a:pPr algn="ctr"/>
              <a:r>
                <a:rPr lang="en-US" sz="2800" b="1" dirty="0">
                  <a:solidFill>
                    <a:srgbClr val="D2621E"/>
                  </a:solidFill>
                  <a:latin typeface="Rockwell"/>
                </a:rPr>
                <a:t>75% Participation</a:t>
              </a:r>
              <a:endParaRPr lang="en-US" sz="2800" dirty="0">
                <a:solidFill>
                  <a:srgbClr val="D2621E"/>
                </a:solidFill>
                <a:latin typeface="Rockwell"/>
              </a:endParaRPr>
            </a:p>
          </p:txBody>
        </p:sp>
      </p:grpSp>
      <p:sp>
        <p:nvSpPr>
          <p:cNvPr id="13" name="TextBox 12"/>
          <p:cNvSpPr txBox="1"/>
          <p:nvPr/>
        </p:nvSpPr>
        <p:spPr>
          <a:xfrm>
            <a:off x="4666437" y="2829066"/>
            <a:ext cx="3308760" cy="461665"/>
          </a:xfrm>
          <a:prstGeom prst="rect">
            <a:avLst/>
          </a:prstGeom>
          <a:noFill/>
        </p:spPr>
        <p:txBody>
          <a:bodyPr wrap="square" rtlCol="0">
            <a:spAutoFit/>
          </a:bodyPr>
          <a:lstStyle/>
          <a:p>
            <a:pPr algn="ctr"/>
            <a:r>
              <a:rPr lang="en-US" sz="2400" b="1" dirty="0">
                <a:solidFill>
                  <a:srgbClr val="D2621E"/>
                </a:solidFill>
                <a:latin typeface="Rockwell"/>
              </a:rPr>
              <a:t>59 Plans Offered</a:t>
            </a:r>
            <a:endParaRPr lang="en-US" sz="2400" dirty="0">
              <a:solidFill>
                <a:srgbClr val="D2621E"/>
              </a:solidFill>
              <a:latin typeface="Rockwell"/>
            </a:endParaRPr>
          </a:p>
        </p:txBody>
      </p:sp>
      <p:sp>
        <p:nvSpPr>
          <p:cNvPr id="14" name="TextBox 13"/>
          <p:cNvSpPr txBox="1"/>
          <p:nvPr/>
        </p:nvSpPr>
        <p:spPr>
          <a:xfrm>
            <a:off x="4799718" y="4702777"/>
            <a:ext cx="3308760" cy="523220"/>
          </a:xfrm>
          <a:prstGeom prst="rect">
            <a:avLst/>
          </a:prstGeom>
          <a:noFill/>
        </p:spPr>
        <p:txBody>
          <a:bodyPr wrap="square" rtlCol="0">
            <a:spAutoFit/>
          </a:bodyPr>
          <a:lstStyle/>
          <a:p>
            <a:pPr algn="ctr"/>
            <a:r>
              <a:rPr lang="en-US" sz="2800" b="1" dirty="0">
                <a:solidFill>
                  <a:srgbClr val="D2621E"/>
                </a:solidFill>
                <a:latin typeface="Rockwell"/>
              </a:rPr>
              <a:t>60% Participation</a:t>
            </a:r>
            <a:endParaRPr lang="en-US" sz="2800" dirty="0">
              <a:solidFill>
                <a:srgbClr val="D2621E"/>
              </a:solidFill>
              <a:latin typeface="Rockwell"/>
            </a:endParaRPr>
          </a:p>
        </p:txBody>
      </p:sp>
      <p:grpSp>
        <p:nvGrpSpPr>
          <p:cNvPr id="15" name="Group 14"/>
          <p:cNvGrpSpPr/>
          <p:nvPr/>
        </p:nvGrpSpPr>
        <p:grpSpPr>
          <a:xfrm>
            <a:off x="4367129" y="3459499"/>
            <a:ext cx="4182123" cy="256130"/>
            <a:chOff x="4371222" y="4616771"/>
            <a:chExt cx="4182123" cy="256130"/>
          </a:xfrm>
        </p:grpSpPr>
        <p:pic>
          <p:nvPicPr>
            <p:cNvPr id="16" name="Picture 15" descr="piggy bank.png"/>
            <p:cNvPicPr>
              <a:picLocks noChangeAspect="1"/>
            </p:cNvPicPr>
            <p:nvPr/>
          </p:nvPicPr>
          <p:blipFill>
            <a:blip r:embed="rId3"/>
            <a:stretch>
              <a:fillRect/>
            </a:stretch>
          </p:blipFill>
          <p:spPr>
            <a:xfrm>
              <a:off x="4371222" y="4616771"/>
              <a:ext cx="291121" cy="256130"/>
            </a:xfrm>
            <a:prstGeom prst="rect">
              <a:avLst/>
            </a:prstGeom>
          </p:spPr>
        </p:pic>
        <p:pic>
          <p:nvPicPr>
            <p:cNvPr id="17" name="Picture 16" descr="piggy bank.png"/>
            <p:cNvPicPr>
              <a:picLocks noChangeAspect="1"/>
            </p:cNvPicPr>
            <p:nvPr/>
          </p:nvPicPr>
          <p:blipFill>
            <a:blip r:embed="rId3"/>
            <a:stretch>
              <a:fillRect/>
            </a:stretch>
          </p:blipFill>
          <p:spPr>
            <a:xfrm>
              <a:off x="4670530" y="4616771"/>
              <a:ext cx="291121" cy="256130"/>
            </a:xfrm>
            <a:prstGeom prst="rect">
              <a:avLst/>
            </a:prstGeom>
          </p:spPr>
        </p:pic>
        <p:pic>
          <p:nvPicPr>
            <p:cNvPr id="18" name="Picture 17" descr="piggy bank.png"/>
            <p:cNvPicPr>
              <a:picLocks noChangeAspect="1"/>
            </p:cNvPicPr>
            <p:nvPr/>
          </p:nvPicPr>
          <p:blipFill>
            <a:blip r:embed="rId3"/>
            <a:stretch>
              <a:fillRect/>
            </a:stretch>
          </p:blipFill>
          <p:spPr>
            <a:xfrm>
              <a:off x="4969838" y="4616771"/>
              <a:ext cx="291121" cy="256130"/>
            </a:xfrm>
            <a:prstGeom prst="rect">
              <a:avLst/>
            </a:prstGeom>
          </p:spPr>
        </p:pic>
        <p:pic>
          <p:nvPicPr>
            <p:cNvPr id="19" name="Picture 18" descr="piggy bank.png"/>
            <p:cNvPicPr>
              <a:picLocks noChangeAspect="1"/>
            </p:cNvPicPr>
            <p:nvPr/>
          </p:nvPicPr>
          <p:blipFill>
            <a:blip r:embed="rId3"/>
            <a:stretch>
              <a:fillRect/>
            </a:stretch>
          </p:blipFill>
          <p:spPr>
            <a:xfrm>
              <a:off x="5269146" y="4616771"/>
              <a:ext cx="291121" cy="256130"/>
            </a:xfrm>
            <a:prstGeom prst="rect">
              <a:avLst/>
            </a:prstGeom>
          </p:spPr>
        </p:pic>
        <p:pic>
          <p:nvPicPr>
            <p:cNvPr id="20" name="Picture 19" descr="piggy bank.png"/>
            <p:cNvPicPr>
              <a:picLocks noChangeAspect="1"/>
            </p:cNvPicPr>
            <p:nvPr/>
          </p:nvPicPr>
          <p:blipFill>
            <a:blip r:embed="rId3"/>
            <a:stretch>
              <a:fillRect/>
            </a:stretch>
          </p:blipFill>
          <p:spPr>
            <a:xfrm>
              <a:off x="5568454" y="4616771"/>
              <a:ext cx="291121" cy="256130"/>
            </a:xfrm>
            <a:prstGeom prst="rect">
              <a:avLst/>
            </a:prstGeom>
          </p:spPr>
        </p:pic>
        <p:pic>
          <p:nvPicPr>
            <p:cNvPr id="21" name="Picture 20" descr="piggy bank.png"/>
            <p:cNvPicPr>
              <a:picLocks noChangeAspect="1"/>
            </p:cNvPicPr>
            <p:nvPr/>
          </p:nvPicPr>
          <p:blipFill>
            <a:blip r:embed="rId3"/>
            <a:stretch>
              <a:fillRect/>
            </a:stretch>
          </p:blipFill>
          <p:spPr>
            <a:xfrm>
              <a:off x="5867762" y="4616771"/>
              <a:ext cx="291121" cy="256130"/>
            </a:xfrm>
            <a:prstGeom prst="rect">
              <a:avLst/>
            </a:prstGeom>
          </p:spPr>
        </p:pic>
        <p:pic>
          <p:nvPicPr>
            <p:cNvPr id="22" name="Picture 21" descr="piggy bank.png"/>
            <p:cNvPicPr>
              <a:picLocks noChangeAspect="1"/>
            </p:cNvPicPr>
            <p:nvPr/>
          </p:nvPicPr>
          <p:blipFill>
            <a:blip r:embed="rId3"/>
            <a:stretch>
              <a:fillRect/>
            </a:stretch>
          </p:blipFill>
          <p:spPr>
            <a:xfrm>
              <a:off x="6167070" y="4616771"/>
              <a:ext cx="291121" cy="256130"/>
            </a:xfrm>
            <a:prstGeom prst="rect">
              <a:avLst/>
            </a:prstGeom>
          </p:spPr>
        </p:pic>
        <p:pic>
          <p:nvPicPr>
            <p:cNvPr id="23" name="Picture 22" descr="piggy bank.png"/>
            <p:cNvPicPr>
              <a:picLocks noChangeAspect="1"/>
            </p:cNvPicPr>
            <p:nvPr/>
          </p:nvPicPr>
          <p:blipFill>
            <a:blip r:embed="rId3"/>
            <a:stretch>
              <a:fillRect/>
            </a:stretch>
          </p:blipFill>
          <p:spPr>
            <a:xfrm>
              <a:off x="6466378" y="4616771"/>
              <a:ext cx="291121" cy="256130"/>
            </a:xfrm>
            <a:prstGeom prst="rect">
              <a:avLst/>
            </a:prstGeom>
          </p:spPr>
        </p:pic>
        <p:pic>
          <p:nvPicPr>
            <p:cNvPr id="24" name="Picture 23" descr="piggy bank.png"/>
            <p:cNvPicPr>
              <a:picLocks noChangeAspect="1"/>
            </p:cNvPicPr>
            <p:nvPr/>
          </p:nvPicPr>
          <p:blipFill>
            <a:blip r:embed="rId3"/>
            <a:stretch>
              <a:fillRect/>
            </a:stretch>
          </p:blipFill>
          <p:spPr>
            <a:xfrm>
              <a:off x="6765686" y="4616771"/>
              <a:ext cx="291121" cy="256130"/>
            </a:xfrm>
            <a:prstGeom prst="rect">
              <a:avLst/>
            </a:prstGeom>
          </p:spPr>
        </p:pic>
        <p:pic>
          <p:nvPicPr>
            <p:cNvPr id="25" name="Picture 24" descr="piggy bank.png"/>
            <p:cNvPicPr>
              <a:picLocks noChangeAspect="1"/>
            </p:cNvPicPr>
            <p:nvPr/>
          </p:nvPicPr>
          <p:blipFill>
            <a:blip r:embed="rId3"/>
            <a:stretch>
              <a:fillRect/>
            </a:stretch>
          </p:blipFill>
          <p:spPr>
            <a:xfrm>
              <a:off x="7064994" y="4616771"/>
              <a:ext cx="291121" cy="256130"/>
            </a:xfrm>
            <a:prstGeom prst="rect">
              <a:avLst/>
            </a:prstGeom>
          </p:spPr>
        </p:pic>
        <p:pic>
          <p:nvPicPr>
            <p:cNvPr id="26" name="Picture 25" descr="piggy bank.png"/>
            <p:cNvPicPr>
              <a:picLocks noChangeAspect="1"/>
            </p:cNvPicPr>
            <p:nvPr/>
          </p:nvPicPr>
          <p:blipFill>
            <a:blip r:embed="rId3"/>
            <a:stretch>
              <a:fillRect/>
            </a:stretch>
          </p:blipFill>
          <p:spPr>
            <a:xfrm>
              <a:off x="7364302" y="4616771"/>
              <a:ext cx="291121" cy="256130"/>
            </a:xfrm>
            <a:prstGeom prst="rect">
              <a:avLst/>
            </a:prstGeom>
          </p:spPr>
        </p:pic>
        <p:pic>
          <p:nvPicPr>
            <p:cNvPr id="27" name="Picture 26" descr="piggy bank.png"/>
            <p:cNvPicPr>
              <a:picLocks noChangeAspect="1"/>
            </p:cNvPicPr>
            <p:nvPr/>
          </p:nvPicPr>
          <p:blipFill>
            <a:blip r:embed="rId3"/>
            <a:stretch>
              <a:fillRect/>
            </a:stretch>
          </p:blipFill>
          <p:spPr>
            <a:xfrm>
              <a:off x="7663610" y="4616771"/>
              <a:ext cx="291121" cy="256130"/>
            </a:xfrm>
            <a:prstGeom prst="rect">
              <a:avLst/>
            </a:prstGeom>
          </p:spPr>
        </p:pic>
        <p:pic>
          <p:nvPicPr>
            <p:cNvPr id="28" name="Picture 27" descr="piggy bank.png"/>
            <p:cNvPicPr>
              <a:picLocks noChangeAspect="1"/>
            </p:cNvPicPr>
            <p:nvPr/>
          </p:nvPicPr>
          <p:blipFill>
            <a:blip r:embed="rId3"/>
            <a:stretch>
              <a:fillRect/>
            </a:stretch>
          </p:blipFill>
          <p:spPr>
            <a:xfrm>
              <a:off x="7962918" y="4616771"/>
              <a:ext cx="291121" cy="256130"/>
            </a:xfrm>
            <a:prstGeom prst="rect">
              <a:avLst/>
            </a:prstGeom>
          </p:spPr>
        </p:pic>
        <p:pic>
          <p:nvPicPr>
            <p:cNvPr id="29" name="Picture 28" descr="piggy bank.png"/>
            <p:cNvPicPr>
              <a:picLocks noChangeAspect="1"/>
            </p:cNvPicPr>
            <p:nvPr/>
          </p:nvPicPr>
          <p:blipFill>
            <a:blip r:embed="rId3"/>
            <a:stretch>
              <a:fillRect/>
            </a:stretch>
          </p:blipFill>
          <p:spPr>
            <a:xfrm>
              <a:off x="8262224" y="4616771"/>
              <a:ext cx="291121" cy="256130"/>
            </a:xfrm>
            <a:prstGeom prst="rect">
              <a:avLst/>
            </a:prstGeom>
          </p:spPr>
        </p:pic>
      </p:grpSp>
      <p:grpSp>
        <p:nvGrpSpPr>
          <p:cNvPr id="31" name="Group 30"/>
          <p:cNvGrpSpPr/>
          <p:nvPr/>
        </p:nvGrpSpPr>
        <p:grpSpPr>
          <a:xfrm>
            <a:off x="4367129" y="3757409"/>
            <a:ext cx="4182123" cy="256130"/>
            <a:chOff x="4371222" y="4616771"/>
            <a:chExt cx="4182123" cy="256130"/>
          </a:xfrm>
        </p:grpSpPr>
        <p:pic>
          <p:nvPicPr>
            <p:cNvPr id="32" name="Picture 31" descr="piggy bank.png"/>
            <p:cNvPicPr>
              <a:picLocks noChangeAspect="1"/>
            </p:cNvPicPr>
            <p:nvPr/>
          </p:nvPicPr>
          <p:blipFill>
            <a:blip r:embed="rId3"/>
            <a:stretch>
              <a:fillRect/>
            </a:stretch>
          </p:blipFill>
          <p:spPr>
            <a:xfrm>
              <a:off x="4371222" y="4616771"/>
              <a:ext cx="291121" cy="256130"/>
            </a:xfrm>
            <a:prstGeom prst="rect">
              <a:avLst/>
            </a:prstGeom>
          </p:spPr>
        </p:pic>
        <p:pic>
          <p:nvPicPr>
            <p:cNvPr id="33" name="Picture 32" descr="piggy bank.png"/>
            <p:cNvPicPr>
              <a:picLocks noChangeAspect="1"/>
            </p:cNvPicPr>
            <p:nvPr/>
          </p:nvPicPr>
          <p:blipFill>
            <a:blip r:embed="rId3"/>
            <a:stretch>
              <a:fillRect/>
            </a:stretch>
          </p:blipFill>
          <p:spPr>
            <a:xfrm>
              <a:off x="4670530" y="4616771"/>
              <a:ext cx="291121" cy="256130"/>
            </a:xfrm>
            <a:prstGeom prst="rect">
              <a:avLst/>
            </a:prstGeom>
          </p:spPr>
        </p:pic>
        <p:pic>
          <p:nvPicPr>
            <p:cNvPr id="34" name="Picture 33" descr="piggy bank.png"/>
            <p:cNvPicPr>
              <a:picLocks noChangeAspect="1"/>
            </p:cNvPicPr>
            <p:nvPr/>
          </p:nvPicPr>
          <p:blipFill>
            <a:blip r:embed="rId3"/>
            <a:stretch>
              <a:fillRect/>
            </a:stretch>
          </p:blipFill>
          <p:spPr>
            <a:xfrm>
              <a:off x="4969838" y="4616771"/>
              <a:ext cx="291121" cy="256130"/>
            </a:xfrm>
            <a:prstGeom prst="rect">
              <a:avLst/>
            </a:prstGeom>
          </p:spPr>
        </p:pic>
        <p:pic>
          <p:nvPicPr>
            <p:cNvPr id="35" name="Picture 34" descr="piggy bank.png"/>
            <p:cNvPicPr>
              <a:picLocks noChangeAspect="1"/>
            </p:cNvPicPr>
            <p:nvPr/>
          </p:nvPicPr>
          <p:blipFill>
            <a:blip r:embed="rId3"/>
            <a:stretch>
              <a:fillRect/>
            </a:stretch>
          </p:blipFill>
          <p:spPr>
            <a:xfrm>
              <a:off x="5269146" y="4616771"/>
              <a:ext cx="291121" cy="256130"/>
            </a:xfrm>
            <a:prstGeom prst="rect">
              <a:avLst/>
            </a:prstGeom>
          </p:spPr>
        </p:pic>
        <p:pic>
          <p:nvPicPr>
            <p:cNvPr id="36" name="Picture 35" descr="piggy bank.png"/>
            <p:cNvPicPr>
              <a:picLocks noChangeAspect="1"/>
            </p:cNvPicPr>
            <p:nvPr/>
          </p:nvPicPr>
          <p:blipFill>
            <a:blip r:embed="rId3"/>
            <a:stretch>
              <a:fillRect/>
            </a:stretch>
          </p:blipFill>
          <p:spPr>
            <a:xfrm>
              <a:off x="5568454" y="4616771"/>
              <a:ext cx="291121" cy="256130"/>
            </a:xfrm>
            <a:prstGeom prst="rect">
              <a:avLst/>
            </a:prstGeom>
          </p:spPr>
        </p:pic>
        <p:pic>
          <p:nvPicPr>
            <p:cNvPr id="37" name="Picture 36" descr="piggy bank.png"/>
            <p:cNvPicPr>
              <a:picLocks noChangeAspect="1"/>
            </p:cNvPicPr>
            <p:nvPr/>
          </p:nvPicPr>
          <p:blipFill>
            <a:blip r:embed="rId3"/>
            <a:stretch>
              <a:fillRect/>
            </a:stretch>
          </p:blipFill>
          <p:spPr>
            <a:xfrm>
              <a:off x="5867762" y="4616771"/>
              <a:ext cx="291121" cy="256130"/>
            </a:xfrm>
            <a:prstGeom prst="rect">
              <a:avLst/>
            </a:prstGeom>
          </p:spPr>
        </p:pic>
        <p:pic>
          <p:nvPicPr>
            <p:cNvPr id="38" name="Picture 37" descr="piggy bank.png"/>
            <p:cNvPicPr>
              <a:picLocks noChangeAspect="1"/>
            </p:cNvPicPr>
            <p:nvPr/>
          </p:nvPicPr>
          <p:blipFill>
            <a:blip r:embed="rId3"/>
            <a:stretch>
              <a:fillRect/>
            </a:stretch>
          </p:blipFill>
          <p:spPr>
            <a:xfrm>
              <a:off x="6167070" y="4616771"/>
              <a:ext cx="291121" cy="256130"/>
            </a:xfrm>
            <a:prstGeom prst="rect">
              <a:avLst/>
            </a:prstGeom>
          </p:spPr>
        </p:pic>
        <p:pic>
          <p:nvPicPr>
            <p:cNvPr id="39" name="Picture 38" descr="piggy bank.png"/>
            <p:cNvPicPr>
              <a:picLocks noChangeAspect="1"/>
            </p:cNvPicPr>
            <p:nvPr/>
          </p:nvPicPr>
          <p:blipFill>
            <a:blip r:embed="rId3"/>
            <a:stretch>
              <a:fillRect/>
            </a:stretch>
          </p:blipFill>
          <p:spPr>
            <a:xfrm>
              <a:off x="6466378" y="4616771"/>
              <a:ext cx="291121" cy="256130"/>
            </a:xfrm>
            <a:prstGeom prst="rect">
              <a:avLst/>
            </a:prstGeom>
          </p:spPr>
        </p:pic>
        <p:pic>
          <p:nvPicPr>
            <p:cNvPr id="40" name="Picture 39" descr="piggy bank.png"/>
            <p:cNvPicPr>
              <a:picLocks noChangeAspect="1"/>
            </p:cNvPicPr>
            <p:nvPr/>
          </p:nvPicPr>
          <p:blipFill>
            <a:blip r:embed="rId3"/>
            <a:stretch>
              <a:fillRect/>
            </a:stretch>
          </p:blipFill>
          <p:spPr>
            <a:xfrm>
              <a:off x="6765686" y="4616771"/>
              <a:ext cx="291121" cy="256130"/>
            </a:xfrm>
            <a:prstGeom prst="rect">
              <a:avLst/>
            </a:prstGeom>
          </p:spPr>
        </p:pic>
        <p:pic>
          <p:nvPicPr>
            <p:cNvPr id="41" name="Picture 40" descr="piggy bank.png"/>
            <p:cNvPicPr>
              <a:picLocks noChangeAspect="1"/>
            </p:cNvPicPr>
            <p:nvPr/>
          </p:nvPicPr>
          <p:blipFill>
            <a:blip r:embed="rId3"/>
            <a:stretch>
              <a:fillRect/>
            </a:stretch>
          </p:blipFill>
          <p:spPr>
            <a:xfrm>
              <a:off x="7064994" y="4616771"/>
              <a:ext cx="291121" cy="256130"/>
            </a:xfrm>
            <a:prstGeom prst="rect">
              <a:avLst/>
            </a:prstGeom>
          </p:spPr>
        </p:pic>
        <p:pic>
          <p:nvPicPr>
            <p:cNvPr id="42" name="Picture 41" descr="piggy bank.png"/>
            <p:cNvPicPr>
              <a:picLocks noChangeAspect="1"/>
            </p:cNvPicPr>
            <p:nvPr/>
          </p:nvPicPr>
          <p:blipFill>
            <a:blip r:embed="rId3"/>
            <a:stretch>
              <a:fillRect/>
            </a:stretch>
          </p:blipFill>
          <p:spPr>
            <a:xfrm>
              <a:off x="7364302" y="4616771"/>
              <a:ext cx="291121" cy="256130"/>
            </a:xfrm>
            <a:prstGeom prst="rect">
              <a:avLst/>
            </a:prstGeom>
          </p:spPr>
        </p:pic>
        <p:pic>
          <p:nvPicPr>
            <p:cNvPr id="43" name="Picture 42" descr="piggy bank.png"/>
            <p:cNvPicPr>
              <a:picLocks noChangeAspect="1"/>
            </p:cNvPicPr>
            <p:nvPr/>
          </p:nvPicPr>
          <p:blipFill>
            <a:blip r:embed="rId3"/>
            <a:stretch>
              <a:fillRect/>
            </a:stretch>
          </p:blipFill>
          <p:spPr>
            <a:xfrm>
              <a:off x="7663610" y="4616771"/>
              <a:ext cx="291121" cy="256130"/>
            </a:xfrm>
            <a:prstGeom prst="rect">
              <a:avLst/>
            </a:prstGeom>
          </p:spPr>
        </p:pic>
        <p:pic>
          <p:nvPicPr>
            <p:cNvPr id="44" name="Picture 43" descr="piggy bank.png"/>
            <p:cNvPicPr>
              <a:picLocks noChangeAspect="1"/>
            </p:cNvPicPr>
            <p:nvPr/>
          </p:nvPicPr>
          <p:blipFill>
            <a:blip r:embed="rId3"/>
            <a:stretch>
              <a:fillRect/>
            </a:stretch>
          </p:blipFill>
          <p:spPr>
            <a:xfrm>
              <a:off x="7962918" y="4616771"/>
              <a:ext cx="291121" cy="256130"/>
            </a:xfrm>
            <a:prstGeom prst="rect">
              <a:avLst/>
            </a:prstGeom>
          </p:spPr>
        </p:pic>
        <p:pic>
          <p:nvPicPr>
            <p:cNvPr id="45" name="Picture 44" descr="piggy bank.png"/>
            <p:cNvPicPr>
              <a:picLocks noChangeAspect="1"/>
            </p:cNvPicPr>
            <p:nvPr/>
          </p:nvPicPr>
          <p:blipFill>
            <a:blip r:embed="rId3"/>
            <a:stretch>
              <a:fillRect/>
            </a:stretch>
          </p:blipFill>
          <p:spPr>
            <a:xfrm>
              <a:off x="8262224" y="4616771"/>
              <a:ext cx="291121" cy="256130"/>
            </a:xfrm>
            <a:prstGeom prst="rect">
              <a:avLst/>
            </a:prstGeom>
          </p:spPr>
        </p:pic>
      </p:grpSp>
      <p:grpSp>
        <p:nvGrpSpPr>
          <p:cNvPr id="46" name="Group 45"/>
          <p:cNvGrpSpPr/>
          <p:nvPr/>
        </p:nvGrpSpPr>
        <p:grpSpPr>
          <a:xfrm>
            <a:off x="4367129" y="4066792"/>
            <a:ext cx="4182123" cy="256130"/>
            <a:chOff x="4371222" y="4616771"/>
            <a:chExt cx="4182123" cy="256130"/>
          </a:xfrm>
        </p:grpSpPr>
        <p:pic>
          <p:nvPicPr>
            <p:cNvPr id="47" name="Picture 46" descr="piggy bank.png"/>
            <p:cNvPicPr>
              <a:picLocks noChangeAspect="1"/>
            </p:cNvPicPr>
            <p:nvPr/>
          </p:nvPicPr>
          <p:blipFill>
            <a:blip r:embed="rId3"/>
            <a:stretch>
              <a:fillRect/>
            </a:stretch>
          </p:blipFill>
          <p:spPr>
            <a:xfrm>
              <a:off x="4371222" y="4616771"/>
              <a:ext cx="291121" cy="256130"/>
            </a:xfrm>
            <a:prstGeom prst="rect">
              <a:avLst/>
            </a:prstGeom>
          </p:spPr>
        </p:pic>
        <p:pic>
          <p:nvPicPr>
            <p:cNvPr id="48" name="Picture 47" descr="piggy bank.png"/>
            <p:cNvPicPr>
              <a:picLocks noChangeAspect="1"/>
            </p:cNvPicPr>
            <p:nvPr/>
          </p:nvPicPr>
          <p:blipFill>
            <a:blip r:embed="rId3"/>
            <a:stretch>
              <a:fillRect/>
            </a:stretch>
          </p:blipFill>
          <p:spPr>
            <a:xfrm>
              <a:off x="4670530" y="4616771"/>
              <a:ext cx="291121" cy="256130"/>
            </a:xfrm>
            <a:prstGeom prst="rect">
              <a:avLst/>
            </a:prstGeom>
          </p:spPr>
        </p:pic>
        <p:pic>
          <p:nvPicPr>
            <p:cNvPr id="49" name="Picture 48" descr="piggy bank.png"/>
            <p:cNvPicPr>
              <a:picLocks noChangeAspect="1"/>
            </p:cNvPicPr>
            <p:nvPr/>
          </p:nvPicPr>
          <p:blipFill>
            <a:blip r:embed="rId3"/>
            <a:stretch>
              <a:fillRect/>
            </a:stretch>
          </p:blipFill>
          <p:spPr>
            <a:xfrm>
              <a:off x="4969838" y="4616771"/>
              <a:ext cx="291121" cy="256130"/>
            </a:xfrm>
            <a:prstGeom prst="rect">
              <a:avLst/>
            </a:prstGeom>
          </p:spPr>
        </p:pic>
        <p:pic>
          <p:nvPicPr>
            <p:cNvPr id="50" name="Picture 49" descr="piggy bank.png"/>
            <p:cNvPicPr>
              <a:picLocks noChangeAspect="1"/>
            </p:cNvPicPr>
            <p:nvPr/>
          </p:nvPicPr>
          <p:blipFill>
            <a:blip r:embed="rId3"/>
            <a:stretch>
              <a:fillRect/>
            </a:stretch>
          </p:blipFill>
          <p:spPr>
            <a:xfrm>
              <a:off x="5269146" y="4616771"/>
              <a:ext cx="291121" cy="256130"/>
            </a:xfrm>
            <a:prstGeom prst="rect">
              <a:avLst/>
            </a:prstGeom>
          </p:spPr>
        </p:pic>
        <p:pic>
          <p:nvPicPr>
            <p:cNvPr id="51" name="Picture 50" descr="piggy bank.png"/>
            <p:cNvPicPr>
              <a:picLocks noChangeAspect="1"/>
            </p:cNvPicPr>
            <p:nvPr/>
          </p:nvPicPr>
          <p:blipFill>
            <a:blip r:embed="rId3"/>
            <a:stretch>
              <a:fillRect/>
            </a:stretch>
          </p:blipFill>
          <p:spPr>
            <a:xfrm>
              <a:off x="5568454" y="4616771"/>
              <a:ext cx="291121" cy="256130"/>
            </a:xfrm>
            <a:prstGeom prst="rect">
              <a:avLst/>
            </a:prstGeom>
          </p:spPr>
        </p:pic>
        <p:pic>
          <p:nvPicPr>
            <p:cNvPr id="52" name="Picture 51" descr="piggy bank.png"/>
            <p:cNvPicPr>
              <a:picLocks noChangeAspect="1"/>
            </p:cNvPicPr>
            <p:nvPr/>
          </p:nvPicPr>
          <p:blipFill>
            <a:blip r:embed="rId3"/>
            <a:stretch>
              <a:fillRect/>
            </a:stretch>
          </p:blipFill>
          <p:spPr>
            <a:xfrm>
              <a:off x="5867762" y="4616771"/>
              <a:ext cx="291121" cy="256130"/>
            </a:xfrm>
            <a:prstGeom prst="rect">
              <a:avLst/>
            </a:prstGeom>
          </p:spPr>
        </p:pic>
        <p:pic>
          <p:nvPicPr>
            <p:cNvPr id="53" name="Picture 52" descr="piggy bank.png"/>
            <p:cNvPicPr>
              <a:picLocks noChangeAspect="1"/>
            </p:cNvPicPr>
            <p:nvPr/>
          </p:nvPicPr>
          <p:blipFill>
            <a:blip r:embed="rId3"/>
            <a:stretch>
              <a:fillRect/>
            </a:stretch>
          </p:blipFill>
          <p:spPr>
            <a:xfrm>
              <a:off x="6167070" y="4616771"/>
              <a:ext cx="291121" cy="256130"/>
            </a:xfrm>
            <a:prstGeom prst="rect">
              <a:avLst/>
            </a:prstGeom>
          </p:spPr>
        </p:pic>
        <p:pic>
          <p:nvPicPr>
            <p:cNvPr id="54" name="Picture 53" descr="piggy bank.png"/>
            <p:cNvPicPr>
              <a:picLocks noChangeAspect="1"/>
            </p:cNvPicPr>
            <p:nvPr/>
          </p:nvPicPr>
          <p:blipFill>
            <a:blip r:embed="rId3"/>
            <a:stretch>
              <a:fillRect/>
            </a:stretch>
          </p:blipFill>
          <p:spPr>
            <a:xfrm>
              <a:off x="6466378" y="4616771"/>
              <a:ext cx="291121" cy="256130"/>
            </a:xfrm>
            <a:prstGeom prst="rect">
              <a:avLst/>
            </a:prstGeom>
          </p:spPr>
        </p:pic>
        <p:pic>
          <p:nvPicPr>
            <p:cNvPr id="55" name="Picture 54" descr="piggy bank.png"/>
            <p:cNvPicPr>
              <a:picLocks noChangeAspect="1"/>
            </p:cNvPicPr>
            <p:nvPr/>
          </p:nvPicPr>
          <p:blipFill>
            <a:blip r:embed="rId3"/>
            <a:stretch>
              <a:fillRect/>
            </a:stretch>
          </p:blipFill>
          <p:spPr>
            <a:xfrm>
              <a:off x="6765686" y="4616771"/>
              <a:ext cx="291121" cy="256130"/>
            </a:xfrm>
            <a:prstGeom prst="rect">
              <a:avLst/>
            </a:prstGeom>
          </p:spPr>
        </p:pic>
        <p:pic>
          <p:nvPicPr>
            <p:cNvPr id="56" name="Picture 55" descr="piggy bank.png"/>
            <p:cNvPicPr>
              <a:picLocks noChangeAspect="1"/>
            </p:cNvPicPr>
            <p:nvPr/>
          </p:nvPicPr>
          <p:blipFill>
            <a:blip r:embed="rId3"/>
            <a:stretch>
              <a:fillRect/>
            </a:stretch>
          </p:blipFill>
          <p:spPr>
            <a:xfrm>
              <a:off x="7064994" y="4616771"/>
              <a:ext cx="291121" cy="256130"/>
            </a:xfrm>
            <a:prstGeom prst="rect">
              <a:avLst/>
            </a:prstGeom>
          </p:spPr>
        </p:pic>
        <p:pic>
          <p:nvPicPr>
            <p:cNvPr id="57" name="Picture 56" descr="piggy bank.png"/>
            <p:cNvPicPr>
              <a:picLocks noChangeAspect="1"/>
            </p:cNvPicPr>
            <p:nvPr/>
          </p:nvPicPr>
          <p:blipFill>
            <a:blip r:embed="rId3"/>
            <a:stretch>
              <a:fillRect/>
            </a:stretch>
          </p:blipFill>
          <p:spPr>
            <a:xfrm>
              <a:off x="7364302" y="4616771"/>
              <a:ext cx="291121" cy="256130"/>
            </a:xfrm>
            <a:prstGeom prst="rect">
              <a:avLst/>
            </a:prstGeom>
          </p:spPr>
        </p:pic>
        <p:pic>
          <p:nvPicPr>
            <p:cNvPr id="58" name="Picture 57" descr="piggy bank.png"/>
            <p:cNvPicPr>
              <a:picLocks noChangeAspect="1"/>
            </p:cNvPicPr>
            <p:nvPr/>
          </p:nvPicPr>
          <p:blipFill>
            <a:blip r:embed="rId3"/>
            <a:stretch>
              <a:fillRect/>
            </a:stretch>
          </p:blipFill>
          <p:spPr>
            <a:xfrm>
              <a:off x="7663610" y="4616771"/>
              <a:ext cx="291121" cy="256130"/>
            </a:xfrm>
            <a:prstGeom prst="rect">
              <a:avLst/>
            </a:prstGeom>
          </p:spPr>
        </p:pic>
        <p:pic>
          <p:nvPicPr>
            <p:cNvPr id="59" name="Picture 58" descr="piggy bank.png"/>
            <p:cNvPicPr>
              <a:picLocks noChangeAspect="1"/>
            </p:cNvPicPr>
            <p:nvPr/>
          </p:nvPicPr>
          <p:blipFill>
            <a:blip r:embed="rId3"/>
            <a:stretch>
              <a:fillRect/>
            </a:stretch>
          </p:blipFill>
          <p:spPr>
            <a:xfrm>
              <a:off x="7962918" y="4616771"/>
              <a:ext cx="291121" cy="256130"/>
            </a:xfrm>
            <a:prstGeom prst="rect">
              <a:avLst/>
            </a:prstGeom>
          </p:spPr>
        </p:pic>
        <p:pic>
          <p:nvPicPr>
            <p:cNvPr id="60" name="Picture 59" descr="piggy bank.png"/>
            <p:cNvPicPr>
              <a:picLocks noChangeAspect="1"/>
            </p:cNvPicPr>
            <p:nvPr/>
          </p:nvPicPr>
          <p:blipFill>
            <a:blip r:embed="rId3"/>
            <a:stretch>
              <a:fillRect/>
            </a:stretch>
          </p:blipFill>
          <p:spPr>
            <a:xfrm>
              <a:off x="8262224" y="4616771"/>
              <a:ext cx="291121" cy="256130"/>
            </a:xfrm>
            <a:prstGeom prst="rect">
              <a:avLst/>
            </a:prstGeom>
          </p:spPr>
        </p:pic>
      </p:grpSp>
      <p:grpSp>
        <p:nvGrpSpPr>
          <p:cNvPr id="61" name="Group 60"/>
          <p:cNvGrpSpPr/>
          <p:nvPr/>
        </p:nvGrpSpPr>
        <p:grpSpPr>
          <a:xfrm>
            <a:off x="4367129" y="4395748"/>
            <a:ext cx="4182123" cy="256130"/>
            <a:chOff x="4371222" y="4616771"/>
            <a:chExt cx="4182123" cy="256130"/>
          </a:xfrm>
        </p:grpSpPr>
        <p:pic>
          <p:nvPicPr>
            <p:cNvPr id="62" name="Picture 61" descr="piggy bank.png"/>
            <p:cNvPicPr>
              <a:picLocks noChangeAspect="1"/>
            </p:cNvPicPr>
            <p:nvPr/>
          </p:nvPicPr>
          <p:blipFill>
            <a:blip r:embed="rId3"/>
            <a:stretch>
              <a:fillRect/>
            </a:stretch>
          </p:blipFill>
          <p:spPr>
            <a:xfrm>
              <a:off x="4371222" y="4616771"/>
              <a:ext cx="291121" cy="256130"/>
            </a:xfrm>
            <a:prstGeom prst="rect">
              <a:avLst/>
            </a:prstGeom>
          </p:spPr>
        </p:pic>
        <p:pic>
          <p:nvPicPr>
            <p:cNvPr id="63" name="Picture 62" descr="piggy bank.png"/>
            <p:cNvPicPr>
              <a:picLocks noChangeAspect="1"/>
            </p:cNvPicPr>
            <p:nvPr/>
          </p:nvPicPr>
          <p:blipFill>
            <a:blip r:embed="rId3"/>
            <a:stretch>
              <a:fillRect/>
            </a:stretch>
          </p:blipFill>
          <p:spPr>
            <a:xfrm>
              <a:off x="4670530" y="4616771"/>
              <a:ext cx="291121" cy="256130"/>
            </a:xfrm>
            <a:prstGeom prst="rect">
              <a:avLst/>
            </a:prstGeom>
          </p:spPr>
        </p:pic>
        <p:pic>
          <p:nvPicPr>
            <p:cNvPr id="64" name="Picture 63" descr="piggy bank.png"/>
            <p:cNvPicPr>
              <a:picLocks noChangeAspect="1"/>
            </p:cNvPicPr>
            <p:nvPr/>
          </p:nvPicPr>
          <p:blipFill>
            <a:blip r:embed="rId3"/>
            <a:stretch>
              <a:fillRect/>
            </a:stretch>
          </p:blipFill>
          <p:spPr>
            <a:xfrm>
              <a:off x="4969838" y="4616771"/>
              <a:ext cx="291121" cy="256130"/>
            </a:xfrm>
            <a:prstGeom prst="rect">
              <a:avLst/>
            </a:prstGeom>
          </p:spPr>
        </p:pic>
        <p:pic>
          <p:nvPicPr>
            <p:cNvPr id="65" name="Picture 64" descr="piggy bank.png"/>
            <p:cNvPicPr>
              <a:picLocks noChangeAspect="1"/>
            </p:cNvPicPr>
            <p:nvPr/>
          </p:nvPicPr>
          <p:blipFill>
            <a:blip r:embed="rId3"/>
            <a:stretch>
              <a:fillRect/>
            </a:stretch>
          </p:blipFill>
          <p:spPr>
            <a:xfrm>
              <a:off x="5269146" y="4616771"/>
              <a:ext cx="291121" cy="256130"/>
            </a:xfrm>
            <a:prstGeom prst="rect">
              <a:avLst/>
            </a:prstGeom>
          </p:spPr>
        </p:pic>
        <p:pic>
          <p:nvPicPr>
            <p:cNvPr id="66" name="Picture 65" descr="piggy bank.png"/>
            <p:cNvPicPr>
              <a:picLocks noChangeAspect="1"/>
            </p:cNvPicPr>
            <p:nvPr/>
          </p:nvPicPr>
          <p:blipFill>
            <a:blip r:embed="rId3"/>
            <a:stretch>
              <a:fillRect/>
            </a:stretch>
          </p:blipFill>
          <p:spPr>
            <a:xfrm>
              <a:off x="5568454" y="4616771"/>
              <a:ext cx="291121" cy="256130"/>
            </a:xfrm>
            <a:prstGeom prst="rect">
              <a:avLst/>
            </a:prstGeom>
          </p:spPr>
        </p:pic>
        <p:pic>
          <p:nvPicPr>
            <p:cNvPr id="67" name="Picture 66" descr="piggy bank.png"/>
            <p:cNvPicPr>
              <a:picLocks noChangeAspect="1"/>
            </p:cNvPicPr>
            <p:nvPr/>
          </p:nvPicPr>
          <p:blipFill>
            <a:blip r:embed="rId3"/>
            <a:stretch>
              <a:fillRect/>
            </a:stretch>
          </p:blipFill>
          <p:spPr>
            <a:xfrm>
              <a:off x="5867762" y="4616771"/>
              <a:ext cx="291121" cy="256130"/>
            </a:xfrm>
            <a:prstGeom prst="rect">
              <a:avLst/>
            </a:prstGeom>
          </p:spPr>
        </p:pic>
        <p:pic>
          <p:nvPicPr>
            <p:cNvPr id="68" name="Picture 67" descr="piggy bank.png"/>
            <p:cNvPicPr>
              <a:picLocks noChangeAspect="1"/>
            </p:cNvPicPr>
            <p:nvPr/>
          </p:nvPicPr>
          <p:blipFill>
            <a:blip r:embed="rId3"/>
            <a:stretch>
              <a:fillRect/>
            </a:stretch>
          </p:blipFill>
          <p:spPr>
            <a:xfrm>
              <a:off x="6167070" y="4616771"/>
              <a:ext cx="291121" cy="256130"/>
            </a:xfrm>
            <a:prstGeom prst="rect">
              <a:avLst/>
            </a:prstGeom>
          </p:spPr>
        </p:pic>
        <p:pic>
          <p:nvPicPr>
            <p:cNvPr id="69" name="Picture 68" descr="piggy bank.png"/>
            <p:cNvPicPr>
              <a:picLocks noChangeAspect="1"/>
            </p:cNvPicPr>
            <p:nvPr/>
          </p:nvPicPr>
          <p:blipFill>
            <a:blip r:embed="rId3"/>
            <a:stretch>
              <a:fillRect/>
            </a:stretch>
          </p:blipFill>
          <p:spPr>
            <a:xfrm>
              <a:off x="6466378" y="4616771"/>
              <a:ext cx="291121" cy="256130"/>
            </a:xfrm>
            <a:prstGeom prst="rect">
              <a:avLst/>
            </a:prstGeom>
          </p:spPr>
        </p:pic>
        <p:pic>
          <p:nvPicPr>
            <p:cNvPr id="70" name="Picture 69" descr="piggy bank.png"/>
            <p:cNvPicPr>
              <a:picLocks noChangeAspect="1"/>
            </p:cNvPicPr>
            <p:nvPr/>
          </p:nvPicPr>
          <p:blipFill>
            <a:blip r:embed="rId3"/>
            <a:stretch>
              <a:fillRect/>
            </a:stretch>
          </p:blipFill>
          <p:spPr>
            <a:xfrm>
              <a:off x="6765686" y="4616771"/>
              <a:ext cx="291121" cy="256130"/>
            </a:xfrm>
            <a:prstGeom prst="rect">
              <a:avLst/>
            </a:prstGeom>
          </p:spPr>
        </p:pic>
        <p:pic>
          <p:nvPicPr>
            <p:cNvPr id="71" name="Picture 70" descr="piggy bank.png"/>
            <p:cNvPicPr>
              <a:picLocks noChangeAspect="1"/>
            </p:cNvPicPr>
            <p:nvPr/>
          </p:nvPicPr>
          <p:blipFill>
            <a:blip r:embed="rId3"/>
            <a:stretch>
              <a:fillRect/>
            </a:stretch>
          </p:blipFill>
          <p:spPr>
            <a:xfrm>
              <a:off x="7064994" y="4616771"/>
              <a:ext cx="291121" cy="256130"/>
            </a:xfrm>
            <a:prstGeom prst="rect">
              <a:avLst/>
            </a:prstGeom>
          </p:spPr>
        </p:pic>
        <p:pic>
          <p:nvPicPr>
            <p:cNvPr id="72" name="Picture 71" descr="piggy bank.png"/>
            <p:cNvPicPr>
              <a:picLocks noChangeAspect="1"/>
            </p:cNvPicPr>
            <p:nvPr/>
          </p:nvPicPr>
          <p:blipFill>
            <a:blip r:embed="rId3"/>
            <a:stretch>
              <a:fillRect/>
            </a:stretch>
          </p:blipFill>
          <p:spPr>
            <a:xfrm>
              <a:off x="7364302" y="4616771"/>
              <a:ext cx="291121" cy="256130"/>
            </a:xfrm>
            <a:prstGeom prst="rect">
              <a:avLst/>
            </a:prstGeom>
          </p:spPr>
        </p:pic>
        <p:pic>
          <p:nvPicPr>
            <p:cNvPr id="73" name="Picture 72" descr="piggy bank.png"/>
            <p:cNvPicPr>
              <a:picLocks noChangeAspect="1"/>
            </p:cNvPicPr>
            <p:nvPr/>
          </p:nvPicPr>
          <p:blipFill>
            <a:blip r:embed="rId3"/>
            <a:stretch>
              <a:fillRect/>
            </a:stretch>
          </p:blipFill>
          <p:spPr>
            <a:xfrm>
              <a:off x="7663610" y="4616771"/>
              <a:ext cx="291121" cy="256130"/>
            </a:xfrm>
            <a:prstGeom prst="rect">
              <a:avLst/>
            </a:prstGeom>
          </p:spPr>
        </p:pic>
        <p:pic>
          <p:nvPicPr>
            <p:cNvPr id="74" name="Picture 73" descr="piggy bank.png"/>
            <p:cNvPicPr>
              <a:picLocks noChangeAspect="1"/>
            </p:cNvPicPr>
            <p:nvPr/>
          </p:nvPicPr>
          <p:blipFill>
            <a:blip r:embed="rId3"/>
            <a:stretch>
              <a:fillRect/>
            </a:stretch>
          </p:blipFill>
          <p:spPr>
            <a:xfrm>
              <a:off x="7962918" y="4616771"/>
              <a:ext cx="291121" cy="256130"/>
            </a:xfrm>
            <a:prstGeom prst="rect">
              <a:avLst/>
            </a:prstGeom>
          </p:spPr>
        </p:pic>
        <p:pic>
          <p:nvPicPr>
            <p:cNvPr id="75" name="Picture 74" descr="piggy bank.png"/>
            <p:cNvPicPr>
              <a:picLocks noChangeAspect="1"/>
            </p:cNvPicPr>
            <p:nvPr/>
          </p:nvPicPr>
          <p:blipFill>
            <a:blip r:embed="rId3"/>
            <a:stretch>
              <a:fillRect/>
            </a:stretch>
          </p:blipFill>
          <p:spPr>
            <a:xfrm>
              <a:off x="8262224" y="4616771"/>
              <a:ext cx="291121" cy="256130"/>
            </a:xfrm>
            <a:prstGeom prst="rect">
              <a:avLst/>
            </a:prstGeom>
          </p:spPr>
        </p:pic>
      </p:grpSp>
      <p:cxnSp>
        <p:nvCxnSpPr>
          <p:cNvPr id="6" name="Straight Connector 5"/>
          <p:cNvCxnSpPr/>
          <p:nvPr/>
        </p:nvCxnSpPr>
        <p:spPr>
          <a:xfrm>
            <a:off x="4141292" y="2540000"/>
            <a:ext cx="0" cy="3328737"/>
          </a:xfrm>
          <a:prstGeom prst="line">
            <a:avLst/>
          </a:prstGeom>
          <a:ln>
            <a:solidFill>
              <a:srgbClr val="174F90"/>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Economics: </a:t>
            </a:r>
            <a:r>
              <a:rPr lang="en-US" b="1" dirty="0" smtClean="0"/>
              <a:t>Default</a:t>
            </a:r>
            <a:endParaRPr lang="en-US" b="1" dirty="0"/>
          </a:p>
        </p:txBody>
      </p:sp>
      <p:sp>
        <p:nvSpPr>
          <p:cNvPr id="3" name="Content Placeholder 2"/>
          <p:cNvSpPr>
            <a:spLocks noGrp="1"/>
          </p:cNvSpPr>
          <p:nvPr>
            <p:ph idx="1"/>
          </p:nvPr>
        </p:nvSpPr>
        <p:spPr>
          <a:xfrm>
            <a:off x="964859" y="1909853"/>
            <a:ext cx="7118290" cy="4216309"/>
          </a:xfrm>
        </p:spPr>
        <p:txBody>
          <a:bodyPr>
            <a:normAutofit/>
          </a:bodyPr>
          <a:lstStyle/>
          <a:p>
            <a:pPr marL="0" indent="0">
              <a:buNone/>
            </a:pPr>
            <a:r>
              <a:rPr lang="en-US" sz="4400" dirty="0" smtClean="0">
                <a:solidFill>
                  <a:srgbClr val="000000"/>
                </a:solidFill>
              </a:rPr>
              <a:t>A substantial number of people accept — even welcome — a default choice designed by informed professionals.</a:t>
            </a:r>
            <a:endParaRPr lang="en-US" sz="4400" dirty="0">
              <a:solidFill>
                <a:srgbClr val="000000"/>
              </a:solidFill>
            </a:endParaRPr>
          </a:p>
        </p:txBody>
      </p:sp>
    </p:spTree>
    <p:extLst>
      <p:ext uri="{BB962C8B-B14F-4D97-AF65-F5344CB8AC3E}">
        <p14:creationId xmlns:p14="http://schemas.microsoft.com/office/powerpoint/2010/main" val="13770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Economics: </a:t>
            </a:r>
            <a:r>
              <a:rPr lang="en-US" b="1" dirty="0" smtClean="0"/>
              <a:t>Default</a:t>
            </a:r>
            <a:endParaRPr lang="en-US" dirty="0"/>
          </a:p>
        </p:txBody>
      </p:sp>
      <p:sp>
        <p:nvSpPr>
          <p:cNvPr id="3" name="Content Placeholder 2"/>
          <p:cNvSpPr>
            <a:spLocks noGrp="1"/>
          </p:cNvSpPr>
          <p:nvPr>
            <p:ph idx="1"/>
          </p:nvPr>
        </p:nvSpPr>
        <p:spPr>
          <a:xfrm>
            <a:off x="583258" y="1442143"/>
            <a:ext cx="7977483" cy="4375732"/>
          </a:xfrm>
        </p:spPr>
        <p:txBody>
          <a:bodyPr/>
          <a:lstStyle/>
          <a:p>
            <a:pPr marL="0" indent="0" algn="ctr">
              <a:buNone/>
            </a:pPr>
            <a:r>
              <a:rPr lang="en-US" b="1" dirty="0" smtClean="0">
                <a:solidFill>
                  <a:srgbClr val="072C66"/>
                </a:solidFill>
              </a:rPr>
              <a:t>Organ Donation Rates</a:t>
            </a:r>
          </a:p>
        </p:txBody>
      </p:sp>
      <p:sp>
        <p:nvSpPr>
          <p:cNvPr id="6" name="TextBox 5"/>
          <p:cNvSpPr txBox="1"/>
          <p:nvPr/>
        </p:nvSpPr>
        <p:spPr>
          <a:xfrm>
            <a:off x="1361431" y="4780926"/>
            <a:ext cx="2750282" cy="1815882"/>
          </a:xfrm>
          <a:prstGeom prst="rect">
            <a:avLst/>
          </a:prstGeom>
          <a:noFill/>
        </p:spPr>
        <p:txBody>
          <a:bodyPr wrap="square" rtlCol="0">
            <a:spAutoFit/>
          </a:bodyPr>
          <a:lstStyle/>
          <a:p>
            <a:pPr algn="ctr"/>
            <a:r>
              <a:rPr lang="en-US" sz="2400" dirty="0">
                <a:solidFill>
                  <a:srgbClr val="072C66"/>
                </a:solidFill>
                <a:latin typeface="Rockwell"/>
              </a:rPr>
              <a:t>Austria (OPT-OUT) </a:t>
            </a:r>
          </a:p>
          <a:p>
            <a:pPr algn="ctr"/>
            <a:r>
              <a:rPr lang="en-US" sz="4000" b="1" dirty="0">
                <a:solidFill>
                  <a:srgbClr val="D2621E"/>
                </a:solidFill>
                <a:latin typeface="Rockwell"/>
              </a:rPr>
              <a:t>99%</a:t>
            </a:r>
          </a:p>
          <a:p>
            <a:endParaRPr lang="en-US" sz="2400" dirty="0">
              <a:solidFill>
                <a:prstClr val="black"/>
              </a:solidFill>
              <a:latin typeface="Rockwell"/>
            </a:endParaRPr>
          </a:p>
        </p:txBody>
      </p:sp>
      <p:pic>
        <p:nvPicPr>
          <p:cNvPr id="8" name="Picture 7" descr="OrganDoners.png"/>
          <p:cNvPicPr>
            <a:picLocks noChangeAspect="1"/>
          </p:cNvPicPr>
          <p:nvPr/>
        </p:nvPicPr>
        <p:blipFill>
          <a:blip r:embed="rId2"/>
          <a:stretch>
            <a:fillRect/>
          </a:stretch>
        </p:blipFill>
        <p:spPr>
          <a:xfrm>
            <a:off x="923381" y="1961668"/>
            <a:ext cx="7180006" cy="2922651"/>
          </a:xfrm>
          <a:prstGeom prst="rect">
            <a:avLst/>
          </a:prstGeom>
        </p:spPr>
      </p:pic>
      <p:sp>
        <p:nvSpPr>
          <p:cNvPr id="9" name="TextBox 8"/>
          <p:cNvSpPr txBox="1"/>
          <p:nvPr/>
        </p:nvSpPr>
        <p:spPr>
          <a:xfrm>
            <a:off x="5108796" y="4778473"/>
            <a:ext cx="2750282" cy="1815882"/>
          </a:xfrm>
          <a:prstGeom prst="rect">
            <a:avLst/>
          </a:prstGeom>
          <a:noFill/>
        </p:spPr>
        <p:txBody>
          <a:bodyPr wrap="square" rtlCol="0">
            <a:spAutoFit/>
          </a:bodyPr>
          <a:lstStyle/>
          <a:p>
            <a:pPr algn="ctr"/>
            <a:r>
              <a:rPr lang="en-US" sz="2400" dirty="0">
                <a:solidFill>
                  <a:srgbClr val="072C66"/>
                </a:solidFill>
                <a:latin typeface="Rockwell"/>
              </a:rPr>
              <a:t>Germany (OPT-IN) </a:t>
            </a:r>
          </a:p>
          <a:p>
            <a:pPr algn="ctr"/>
            <a:r>
              <a:rPr lang="en-US" sz="4000" b="1" dirty="0">
                <a:solidFill>
                  <a:srgbClr val="D2621E"/>
                </a:solidFill>
                <a:latin typeface="Rockwell"/>
              </a:rPr>
              <a:t>12%</a:t>
            </a:r>
          </a:p>
          <a:p>
            <a:endParaRPr lang="en-US" sz="2400" dirty="0">
              <a:solidFill>
                <a:prstClr val="black"/>
              </a:solidFill>
              <a:latin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Behavioral Economics: </a:t>
            </a:r>
            <a:r>
              <a:rPr lang="en-US" b="1" dirty="0" smtClean="0"/>
              <a:t>Structure</a:t>
            </a:r>
            <a:endParaRPr lang="en-US" b="1" dirty="0"/>
          </a:p>
        </p:txBody>
      </p:sp>
      <p:sp>
        <p:nvSpPr>
          <p:cNvPr id="3" name="Content Placeholder 2"/>
          <p:cNvSpPr>
            <a:spLocks noGrp="1"/>
          </p:cNvSpPr>
          <p:nvPr>
            <p:ph idx="1"/>
          </p:nvPr>
        </p:nvSpPr>
        <p:spPr>
          <a:xfrm>
            <a:off x="964859" y="1805743"/>
            <a:ext cx="7118290" cy="4216309"/>
          </a:xfrm>
        </p:spPr>
        <p:txBody>
          <a:bodyPr>
            <a:normAutofit/>
          </a:bodyPr>
          <a:lstStyle/>
          <a:p>
            <a:pPr marL="0" indent="0">
              <a:buNone/>
            </a:pPr>
            <a:endParaRPr lang="en-US" sz="4400" dirty="0" smtClean="0">
              <a:solidFill>
                <a:srgbClr val="D2621E"/>
              </a:solidFill>
            </a:endParaRPr>
          </a:p>
          <a:p>
            <a:pPr marL="0" indent="0">
              <a:buNone/>
            </a:pPr>
            <a:r>
              <a:rPr lang="en-US" sz="4400" dirty="0" smtClean="0">
                <a:solidFill>
                  <a:srgbClr val="000000"/>
                </a:solidFill>
              </a:rPr>
              <a:t>Structure optimizes design elements for success and minimizes mistakes.</a:t>
            </a:r>
            <a:endParaRPr lang="en-US" sz="4400" dirty="0">
              <a:solidFill>
                <a:srgbClr val="000000"/>
              </a:solidFill>
            </a:endParaRPr>
          </a:p>
        </p:txBody>
      </p:sp>
    </p:spTree>
    <p:extLst>
      <p:ext uri="{BB962C8B-B14F-4D97-AF65-F5344CB8AC3E}">
        <p14:creationId xmlns:p14="http://schemas.microsoft.com/office/powerpoint/2010/main" val="13770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me changers color.png"/>
          <p:cNvPicPr>
            <a:picLocks noChangeAspect="1"/>
          </p:cNvPicPr>
          <p:nvPr/>
        </p:nvPicPr>
        <p:blipFill rotWithShape="1">
          <a:blip r:embed="rId3">
            <a:extLst>
              <a:ext uri="{28A0092B-C50C-407E-A947-70E740481C1C}">
                <a14:useLocalDpi xmlns:a14="http://schemas.microsoft.com/office/drawing/2010/main" val="0"/>
              </a:ext>
            </a:extLst>
          </a:blip>
          <a:srcRect l="81018" r="-492"/>
          <a:stretch/>
        </p:blipFill>
        <p:spPr>
          <a:xfrm>
            <a:off x="597581" y="2164626"/>
            <a:ext cx="2639189" cy="2528347"/>
          </a:xfrm>
          <a:prstGeom prst="rect">
            <a:avLst/>
          </a:prstGeom>
        </p:spPr>
      </p:pic>
      <p:sp>
        <p:nvSpPr>
          <p:cNvPr id="6" name="TextBox 5"/>
          <p:cNvSpPr txBox="1"/>
          <p:nvPr/>
        </p:nvSpPr>
        <p:spPr>
          <a:xfrm>
            <a:off x="3260840" y="2369219"/>
            <a:ext cx="5387473" cy="2123658"/>
          </a:xfrm>
          <a:prstGeom prst="rect">
            <a:avLst/>
          </a:prstGeom>
          <a:noFill/>
        </p:spPr>
        <p:txBody>
          <a:bodyPr wrap="square" rtlCol="0">
            <a:spAutoFit/>
          </a:bodyPr>
          <a:lstStyle/>
          <a:p>
            <a:r>
              <a:rPr lang="en-US" sz="6600" b="1" dirty="0">
                <a:solidFill>
                  <a:srgbClr val="2D7571"/>
                </a:solidFill>
                <a:latin typeface="Rockwell"/>
              </a:rPr>
              <a:t>GPS: </a:t>
            </a:r>
          </a:p>
          <a:p>
            <a:r>
              <a:rPr lang="en-US" sz="6600" b="1" dirty="0">
                <a:solidFill>
                  <a:srgbClr val="2D7571"/>
                </a:solidFill>
                <a:latin typeface="Rockwell"/>
              </a:rPr>
              <a:t>The Solution</a:t>
            </a:r>
          </a:p>
        </p:txBody>
      </p:sp>
      <p:sp>
        <p:nvSpPr>
          <p:cNvPr id="7" name="Rectangle 6"/>
          <p:cNvSpPr/>
          <p:nvPr/>
        </p:nvSpPr>
        <p:spPr>
          <a:xfrm>
            <a:off x="457200" y="420121"/>
            <a:ext cx="8285941" cy="525152"/>
          </a:xfrm>
          <a:prstGeom prst="rect">
            <a:avLst/>
          </a:prstGeom>
          <a:solidFill>
            <a:schemeClr val="accent6"/>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
        <p:nvSpPr>
          <p:cNvPr id="8" name="Rectangle 7"/>
          <p:cNvSpPr/>
          <p:nvPr/>
        </p:nvSpPr>
        <p:spPr>
          <a:xfrm>
            <a:off x="457200" y="5831871"/>
            <a:ext cx="8285941" cy="525152"/>
          </a:xfrm>
          <a:prstGeom prst="rect">
            <a:avLst/>
          </a:prstGeom>
          <a:solidFill>
            <a:srgbClr val="2D75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Tree>
    <p:extLst>
      <p:ext uri="{BB962C8B-B14F-4D97-AF65-F5344CB8AC3E}">
        <p14:creationId xmlns:p14="http://schemas.microsoft.com/office/powerpoint/2010/main" val="377664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Choice Architecture</a:t>
            </a:r>
            <a:endParaRPr lang="en-US" dirty="0"/>
          </a:p>
        </p:txBody>
      </p:sp>
      <p:sp>
        <p:nvSpPr>
          <p:cNvPr id="3" name="Content Placeholder 2"/>
          <p:cNvSpPr>
            <a:spLocks noGrp="1"/>
          </p:cNvSpPr>
          <p:nvPr>
            <p:ph idx="1"/>
          </p:nvPr>
        </p:nvSpPr>
        <p:spPr>
          <a:xfrm>
            <a:off x="592667" y="1750431"/>
            <a:ext cx="5794964" cy="4375732"/>
          </a:xfrm>
        </p:spPr>
        <p:txBody>
          <a:bodyPr>
            <a:normAutofit/>
          </a:bodyPr>
          <a:lstStyle/>
          <a:p>
            <a:pPr>
              <a:buNone/>
            </a:pPr>
            <a:r>
              <a:rPr lang="en-US" dirty="0" smtClean="0"/>
              <a:t>	A </a:t>
            </a:r>
            <a:r>
              <a:rPr lang="en-US" dirty="0"/>
              <a:t>design that leads people to make more informed, deliberate </a:t>
            </a:r>
            <a:r>
              <a:rPr lang="en-US" dirty="0" smtClean="0"/>
              <a:t>decisions. Provides</a:t>
            </a:r>
            <a:r>
              <a:rPr lang="en-US" dirty="0"/>
              <a:t> </a:t>
            </a:r>
            <a:r>
              <a:rPr lang="en-US" dirty="0" smtClean="0"/>
              <a:t>“</a:t>
            </a:r>
            <a:r>
              <a:rPr lang="en-US" dirty="0"/>
              <a:t>default choices” that are in the person’s best interest given </a:t>
            </a:r>
            <a:r>
              <a:rPr lang="en-US" dirty="0" smtClean="0"/>
              <a:t>his or her </a:t>
            </a:r>
            <a:r>
              <a:rPr lang="en-US" dirty="0"/>
              <a:t>educational </a:t>
            </a:r>
            <a:r>
              <a:rPr lang="en-US" dirty="0" smtClean="0"/>
              <a:t>goals</a:t>
            </a:r>
          </a:p>
          <a:p>
            <a:pPr>
              <a:buNone/>
            </a:pPr>
            <a:r>
              <a:rPr lang="en-US" dirty="0"/>
              <a:t> </a:t>
            </a:r>
            <a:endParaRPr lang="en-US" dirty="0" smtClean="0"/>
          </a:p>
        </p:txBody>
      </p:sp>
      <p:pic>
        <p:nvPicPr>
          <p:cNvPr id="6" name="Picture 5"/>
          <p:cNvPicPr>
            <a:picLocks noChangeAspect="1"/>
          </p:cNvPicPr>
          <p:nvPr/>
        </p:nvPicPr>
        <p:blipFill>
          <a:blip r:embed="rId2">
            <a:duotone>
              <a:schemeClr val="accent2">
                <a:shade val="45000"/>
                <a:satMod val="135000"/>
              </a:schemeClr>
              <a:prstClr val="white"/>
            </a:duotone>
          </a:blip>
          <a:stretch>
            <a:fillRect/>
          </a:stretch>
        </p:blipFill>
        <p:spPr>
          <a:xfrm>
            <a:off x="6387631" y="2159000"/>
            <a:ext cx="2107258" cy="1864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317625"/>
            <a:r>
              <a:rPr lang="en-US" dirty="0" smtClean="0"/>
              <a:t>GPS: Essential Components</a:t>
            </a:r>
            <a:endParaRPr lang="en-US" dirty="0"/>
          </a:p>
        </p:txBody>
      </p:sp>
      <p:sp>
        <p:nvSpPr>
          <p:cNvPr id="3" name="Content Placeholder 2"/>
          <p:cNvSpPr>
            <a:spLocks noGrp="1"/>
          </p:cNvSpPr>
          <p:nvPr>
            <p:ph idx="1"/>
          </p:nvPr>
        </p:nvSpPr>
        <p:spPr>
          <a:xfrm>
            <a:off x="1205740" y="1653893"/>
            <a:ext cx="7345593" cy="4617121"/>
          </a:xfrm>
        </p:spPr>
        <p:txBody>
          <a:bodyPr>
            <a:normAutofit/>
          </a:bodyPr>
          <a:lstStyle/>
          <a:p>
            <a:pPr marL="1517904" indent="-514350">
              <a:spcBef>
                <a:spcPts val="0"/>
              </a:spcBef>
              <a:spcAft>
                <a:spcPts val="2500"/>
              </a:spcAft>
              <a:buFont typeface="+mj-lt"/>
              <a:buAutoNum type="arabicPeriod"/>
            </a:pPr>
            <a:r>
              <a:rPr lang="en-US" dirty="0"/>
              <a:t>D</a:t>
            </a:r>
            <a:r>
              <a:rPr lang="en-US" dirty="0" smtClean="0"/>
              <a:t>efault pathways </a:t>
            </a:r>
          </a:p>
          <a:p>
            <a:pPr marL="1517904" indent="-514350">
              <a:spcBef>
                <a:spcPts val="0"/>
              </a:spcBef>
              <a:spcAft>
                <a:spcPts val="2500"/>
              </a:spcAft>
              <a:buFont typeface="+mj-lt"/>
              <a:buAutoNum type="arabicPeriod"/>
            </a:pPr>
            <a:r>
              <a:rPr lang="en-US" dirty="0" smtClean="0"/>
              <a:t>Informed Choice</a:t>
            </a:r>
          </a:p>
          <a:p>
            <a:pPr marL="1517904" indent="-514350">
              <a:spcBef>
                <a:spcPts val="0"/>
              </a:spcBef>
              <a:spcAft>
                <a:spcPts val="2500"/>
              </a:spcAft>
              <a:buFont typeface="+mj-lt"/>
              <a:buAutoNum type="arabicPeriod"/>
            </a:pPr>
            <a:r>
              <a:rPr lang="en-US" dirty="0" smtClean="0"/>
              <a:t>Meta-Majors</a:t>
            </a:r>
          </a:p>
          <a:p>
            <a:pPr marL="1517904" indent="-514350">
              <a:spcBef>
                <a:spcPts val="0"/>
              </a:spcBef>
              <a:spcAft>
                <a:spcPts val="2500"/>
              </a:spcAft>
              <a:buFont typeface="+mj-lt"/>
              <a:buAutoNum type="arabicPeriod"/>
            </a:pPr>
            <a:r>
              <a:rPr lang="en-US" dirty="0" smtClean="0"/>
              <a:t>Academic Maps</a:t>
            </a:r>
          </a:p>
          <a:p>
            <a:pPr marL="1517904" indent="-514350">
              <a:spcBef>
                <a:spcPts val="0"/>
              </a:spcBef>
              <a:spcAft>
                <a:spcPts val="2500"/>
              </a:spcAft>
              <a:buFont typeface="+mj-lt"/>
              <a:buAutoNum type="arabicPeriod"/>
            </a:pPr>
            <a:r>
              <a:rPr lang="en-US" dirty="0" smtClean="0"/>
              <a:t>Milestone courses</a:t>
            </a:r>
          </a:p>
          <a:p>
            <a:pPr marL="1517904" indent="-514350">
              <a:spcBef>
                <a:spcPts val="0"/>
              </a:spcBef>
              <a:spcAft>
                <a:spcPts val="2500"/>
              </a:spcAft>
              <a:buFont typeface="+mj-lt"/>
              <a:buAutoNum type="arabicPeriod"/>
            </a:pPr>
            <a:r>
              <a:rPr lang="en-US" dirty="0" smtClean="0"/>
              <a:t>Intrusive advising</a:t>
            </a:r>
          </a:p>
        </p:txBody>
      </p:sp>
      <p:sp>
        <p:nvSpPr>
          <p:cNvPr id="9" name="TextBox 8"/>
          <p:cNvSpPr txBox="1"/>
          <p:nvPr/>
        </p:nvSpPr>
        <p:spPr>
          <a:xfrm>
            <a:off x="533400" y="457200"/>
            <a:ext cx="1171221" cy="822447"/>
          </a:xfrm>
          <a:prstGeom prst="rect">
            <a:avLst/>
          </a:prstGeom>
          <a:solidFill>
            <a:srgbClr val="072C66"/>
          </a:solidFill>
        </p:spPr>
        <p:txBody>
          <a:bodyPr wrap="square" rtlCol="0" anchor="ctr">
            <a:spAutoFit/>
          </a:bodyPr>
          <a:lstStyle/>
          <a:p>
            <a:pPr algn="ctr">
              <a:lnSpc>
                <a:spcPts val="2760"/>
              </a:lnSpc>
            </a:pPr>
            <a:r>
              <a:rPr lang="en-US" sz="2800" b="1" dirty="0">
                <a:solidFill>
                  <a:prstClr val="white"/>
                </a:solidFill>
                <a:latin typeface="Rockwell"/>
              </a:rPr>
              <a:t>DO THIS</a:t>
            </a:r>
            <a:endParaRPr lang="en-US" sz="1400" b="1" dirty="0">
              <a:solidFill>
                <a:prstClr val="black"/>
              </a:solidFill>
              <a:latin typeface="Rockwell"/>
            </a:endParaRPr>
          </a:p>
        </p:txBody>
      </p:sp>
      <p:pic>
        <p:nvPicPr>
          <p:cNvPr id="10" name="Picture 9"/>
          <p:cNvPicPr>
            <a:picLocks noChangeAspect="1"/>
          </p:cNvPicPr>
          <p:nvPr/>
        </p:nvPicPr>
        <p:blipFill>
          <a:blip r:embed="rId2">
            <a:duotone>
              <a:schemeClr val="accent2">
                <a:shade val="45000"/>
                <a:satMod val="135000"/>
              </a:schemeClr>
              <a:prstClr val="white"/>
            </a:duotone>
          </a:blip>
          <a:stretch>
            <a:fillRect/>
          </a:stretch>
        </p:blipFill>
        <p:spPr>
          <a:xfrm>
            <a:off x="1552370" y="2540149"/>
            <a:ext cx="501095" cy="501095"/>
          </a:xfrm>
          <a:prstGeom prst="rect">
            <a:avLst/>
          </a:prstGeom>
        </p:spPr>
      </p:pic>
      <p:pic>
        <p:nvPicPr>
          <p:cNvPr id="11" name="Picture 10"/>
          <p:cNvPicPr>
            <a:picLocks noChangeAspect="1"/>
          </p:cNvPicPr>
          <p:nvPr/>
        </p:nvPicPr>
        <p:blipFill>
          <a:blip r:embed="rId3">
            <a:duotone>
              <a:schemeClr val="accent2">
                <a:shade val="45000"/>
                <a:satMod val="135000"/>
              </a:schemeClr>
              <a:prstClr val="white"/>
            </a:duotone>
          </a:blip>
          <a:stretch>
            <a:fillRect/>
          </a:stretch>
        </p:blipFill>
        <p:spPr>
          <a:xfrm>
            <a:off x="1552370" y="1693273"/>
            <a:ext cx="528995" cy="534939"/>
          </a:xfrm>
          <a:prstGeom prst="rect">
            <a:avLst/>
          </a:prstGeom>
        </p:spPr>
      </p:pic>
      <p:pic>
        <p:nvPicPr>
          <p:cNvPr id="12" name="Picture 11"/>
          <p:cNvPicPr>
            <a:picLocks noChangeAspect="1"/>
          </p:cNvPicPr>
          <p:nvPr/>
        </p:nvPicPr>
        <p:blipFill>
          <a:blip r:embed="rId4">
            <a:duotone>
              <a:schemeClr val="accent2">
                <a:shade val="45000"/>
                <a:satMod val="135000"/>
              </a:schemeClr>
              <a:prstClr val="white"/>
            </a:duotone>
          </a:blip>
          <a:stretch>
            <a:fillRect/>
          </a:stretch>
        </p:blipFill>
        <p:spPr>
          <a:xfrm>
            <a:off x="1636086" y="4918325"/>
            <a:ext cx="445279" cy="540271"/>
          </a:xfrm>
          <a:prstGeom prst="rect">
            <a:avLst/>
          </a:prstGeom>
        </p:spPr>
      </p:pic>
      <p:pic>
        <p:nvPicPr>
          <p:cNvPr id="13" name="Picture 12"/>
          <p:cNvPicPr>
            <a:picLocks noChangeAspect="1"/>
          </p:cNvPicPr>
          <p:nvPr/>
        </p:nvPicPr>
        <p:blipFill>
          <a:blip r:embed="rId5">
            <a:duotone>
              <a:schemeClr val="accent2">
                <a:shade val="45000"/>
                <a:satMod val="135000"/>
              </a:schemeClr>
              <a:prstClr val="white"/>
            </a:duotone>
          </a:blip>
          <a:stretch>
            <a:fillRect/>
          </a:stretch>
        </p:blipFill>
        <p:spPr>
          <a:xfrm>
            <a:off x="1218369" y="5756360"/>
            <a:ext cx="907270" cy="408834"/>
          </a:xfrm>
          <a:prstGeom prst="rect">
            <a:avLst/>
          </a:prstGeom>
        </p:spPr>
      </p:pic>
      <p:pic>
        <p:nvPicPr>
          <p:cNvPr id="14" name="Picture 13" descr="meta major.png"/>
          <p:cNvPicPr>
            <a:picLocks noChangeAspect="1"/>
          </p:cNvPicPr>
          <p:nvPr/>
        </p:nvPicPr>
        <p:blipFill>
          <a:blip r:embed="rId6">
            <a:duotone>
              <a:schemeClr val="accent2">
                <a:shade val="45000"/>
                <a:satMod val="135000"/>
              </a:schemeClr>
              <a:prstClr val="white"/>
            </a:duotone>
          </a:blip>
          <a:stretch>
            <a:fillRect/>
          </a:stretch>
        </p:blipFill>
        <p:spPr>
          <a:xfrm>
            <a:off x="1498019" y="3298842"/>
            <a:ext cx="610955" cy="603503"/>
          </a:xfrm>
          <a:prstGeom prst="rect">
            <a:avLst/>
          </a:prstGeom>
        </p:spPr>
      </p:pic>
      <p:pic>
        <p:nvPicPr>
          <p:cNvPr id="15" name="Picture 14" descr="academic map.png"/>
          <p:cNvPicPr>
            <a:picLocks noChangeAspect="1"/>
          </p:cNvPicPr>
          <p:nvPr/>
        </p:nvPicPr>
        <p:blipFill>
          <a:blip r:embed="rId7">
            <a:duotone>
              <a:schemeClr val="accent2">
                <a:shade val="45000"/>
                <a:satMod val="135000"/>
              </a:schemeClr>
              <a:prstClr val="white"/>
            </a:duotone>
          </a:blip>
          <a:stretch>
            <a:fillRect/>
          </a:stretch>
        </p:blipFill>
        <p:spPr>
          <a:xfrm>
            <a:off x="1539407" y="4117251"/>
            <a:ext cx="578770" cy="502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GPS Essentials</a:t>
            </a:r>
            <a:endParaRPr lang="en-US" dirty="0"/>
          </a:p>
        </p:txBody>
      </p:sp>
      <p:sp>
        <p:nvSpPr>
          <p:cNvPr id="6" name="Subtitle 5"/>
          <p:cNvSpPr>
            <a:spLocks noGrp="1"/>
          </p:cNvSpPr>
          <p:nvPr>
            <p:ph idx="1"/>
          </p:nvPr>
        </p:nvSpPr>
        <p:spPr>
          <a:xfrm>
            <a:off x="457200" y="1417056"/>
            <a:ext cx="8289468" cy="4805570"/>
          </a:xfrm>
        </p:spPr>
        <p:txBody>
          <a:bodyPr>
            <a:noAutofit/>
          </a:bodyPr>
          <a:lstStyle/>
          <a:p>
            <a:r>
              <a:rPr lang="en-US" sz="3900" dirty="0" smtClean="0"/>
              <a:t>Whole programs of study.</a:t>
            </a:r>
          </a:p>
          <a:p>
            <a:r>
              <a:rPr lang="en-US" sz="3900" dirty="0" smtClean="0"/>
              <a:t>Informed choice and meta majors.</a:t>
            </a:r>
          </a:p>
          <a:p>
            <a:r>
              <a:rPr lang="en-US" sz="3900" dirty="0" smtClean="0"/>
              <a:t>Default pathways.</a:t>
            </a:r>
          </a:p>
          <a:p>
            <a:r>
              <a:rPr lang="en-US" sz="3900" dirty="0" smtClean="0"/>
              <a:t>Guaranteed milestone courses.</a:t>
            </a:r>
          </a:p>
          <a:p>
            <a:r>
              <a:rPr lang="en-US" sz="3900" dirty="0" smtClean="0"/>
              <a:t>Intrusive, just-in-time advising.</a:t>
            </a:r>
          </a:p>
          <a:p>
            <a:r>
              <a:rPr lang="en-US" sz="3900" dirty="0" smtClean="0"/>
              <a:t>Math alignment to majors.</a:t>
            </a:r>
            <a:endParaRPr lang="en-US" sz="3900" dirty="0"/>
          </a:p>
        </p:txBody>
      </p:sp>
    </p:spTree>
    <p:extLst>
      <p:ext uri="{BB962C8B-B14F-4D97-AF65-F5344CB8AC3E}">
        <p14:creationId xmlns:p14="http://schemas.microsoft.com/office/powerpoint/2010/main" val="24651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0">
            <a:normAutofit/>
          </a:bodyPr>
          <a:lstStyle/>
          <a:p>
            <a:pPr marL="475488" indent="-548640">
              <a:lnSpc>
                <a:spcPts val="3720"/>
              </a:lnSpc>
            </a:pPr>
            <a:r>
              <a:rPr lang="en-US" dirty="0" smtClean="0"/>
              <a:t>1. Structured, Default Pathways Built for On-Time Graduation</a:t>
            </a:r>
            <a:endParaRPr lang="en-US" dirty="0"/>
          </a:p>
        </p:txBody>
      </p:sp>
      <p:sp>
        <p:nvSpPr>
          <p:cNvPr id="3" name="Content Placeholder 2"/>
          <p:cNvSpPr>
            <a:spLocks noGrp="1"/>
          </p:cNvSpPr>
          <p:nvPr>
            <p:ph idx="1"/>
          </p:nvPr>
        </p:nvSpPr>
        <p:spPr/>
        <p:txBody>
          <a:bodyPr>
            <a:normAutofit/>
          </a:bodyPr>
          <a:lstStyle/>
          <a:p>
            <a:pPr>
              <a:spcBef>
                <a:spcPts val="0"/>
              </a:spcBef>
              <a:spcAft>
                <a:spcPts val="2500"/>
              </a:spcAft>
            </a:pPr>
            <a:r>
              <a:rPr lang="en-US" dirty="0" smtClean="0"/>
              <a:t>Students don’t “discover” the right path; the academic map is the default schedule.</a:t>
            </a:r>
          </a:p>
          <a:p>
            <a:pPr lvl="1">
              <a:spcBef>
                <a:spcPts val="0"/>
              </a:spcBef>
              <a:spcAft>
                <a:spcPts val="2500"/>
              </a:spcAft>
            </a:pPr>
            <a:r>
              <a:rPr lang="en-US" dirty="0" smtClean="0"/>
              <a:t>Students do </a:t>
            </a:r>
            <a:r>
              <a:rPr lang="en-US" b="1" dirty="0" smtClean="0"/>
              <a:t>not </a:t>
            </a:r>
            <a:r>
              <a:rPr lang="en-US" dirty="0" smtClean="0"/>
              <a:t>need permission to register for courses on their schedule.</a:t>
            </a:r>
          </a:p>
          <a:p>
            <a:pPr lvl="1">
              <a:spcBef>
                <a:spcPts val="0"/>
              </a:spcBef>
              <a:spcAft>
                <a:spcPts val="2500"/>
              </a:spcAft>
            </a:pPr>
            <a:r>
              <a:rPr lang="en-US" dirty="0" smtClean="0"/>
              <a:t>They </a:t>
            </a:r>
            <a:r>
              <a:rPr lang="en-US" b="1" dirty="0" smtClean="0">
                <a:solidFill>
                  <a:srgbClr val="000000"/>
                </a:solidFill>
              </a:rPr>
              <a:t>do </a:t>
            </a:r>
            <a:r>
              <a:rPr lang="en-US" dirty="0" smtClean="0"/>
              <a:t>need permission to take courses not on their schedule.</a:t>
            </a:r>
          </a:p>
        </p:txBody>
      </p:sp>
      <p:pic>
        <p:nvPicPr>
          <p:cNvPr id="7" name="Picture 6"/>
          <p:cNvPicPr>
            <a:picLocks noChangeAspect="1"/>
          </p:cNvPicPr>
          <p:nvPr/>
        </p:nvPicPr>
        <p:blipFill>
          <a:blip r:embed="rId3"/>
          <a:stretch>
            <a:fillRect/>
          </a:stretch>
        </p:blipFill>
        <p:spPr>
          <a:xfrm>
            <a:off x="583107" y="609767"/>
            <a:ext cx="678565" cy="678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0">
            <a:normAutofit/>
          </a:bodyPr>
          <a:lstStyle/>
          <a:p>
            <a:pPr marL="111125"/>
            <a:r>
              <a:rPr lang="en-US" dirty="0" smtClean="0"/>
              <a:t>2. Informed Choice</a:t>
            </a:r>
            <a:endParaRPr lang="en-US" dirty="0"/>
          </a:p>
        </p:txBody>
      </p:sp>
      <p:sp>
        <p:nvSpPr>
          <p:cNvPr id="3" name="Content Placeholder 2"/>
          <p:cNvSpPr>
            <a:spLocks noGrp="1"/>
          </p:cNvSpPr>
          <p:nvPr>
            <p:ph idx="1"/>
          </p:nvPr>
        </p:nvSpPr>
        <p:spPr/>
        <p:txBody>
          <a:bodyPr>
            <a:normAutofit/>
          </a:bodyPr>
          <a:lstStyle/>
          <a:p>
            <a:pPr>
              <a:spcBef>
                <a:spcPts val="0"/>
              </a:spcBef>
              <a:spcAft>
                <a:spcPts val="2500"/>
              </a:spcAft>
            </a:pPr>
            <a:r>
              <a:rPr lang="en-US" dirty="0"/>
              <a:t>Provides information on </a:t>
            </a:r>
            <a:r>
              <a:rPr lang="en-US" dirty="0" smtClean="0"/>
              <a:t>careers</a:t>
            </a:r>
          </a:p>
          <a:p>
            <a:pPr>
              <a:spcBef>
                <a:spcPts val="0"/>
              </a:spcBef>
              <a:spcAft>
                <a:spcPts val="2500"/>
              </a:spcAft>
            </a:pPr>
            <a:r>
              <a:rPr lang="en-US" dirty="0" smtClean="0"/>
              <a:t>Uses </a:t>
            </a:r>
            <a:r>
              <a:rPr lang="en-US" dirty="0"/>
              <a:t>high school performance and other measures to recommend broad academic pathways — </a:t>
            </a:r>
            <a:r>
              <a:rPr lang="en-US" b="1" dirty="0"/>
              <a:t>“meta-majors</a:t>
            </a:r>
            <a:r>
              <a:rPr lang="en-US" b="1" dirty="0" smtClean="0"/>
              <a:t>”</a:t>
            </a:r>
          </a:p>
          <a:p>
            <a:pPr>
              <a:spcBef>
                <a:spcPts val="0"/>
              </a:spcBef>
              <a:spcAft>
                <a:spcPts val="2500"/>
              </a:spcAft>
            </a:pPr>
            <a:r>
              <a:rPr lang="en-US" dirty="0" smtClean="0"/>
              <a:t>Presents default pathways</a:t>
            </a:r>
          </a:p>
        </p:txBody>
      </p:sp>
      <p:pic>
        <p:nvPicPr>
          <p:cNvPr id="6" name="Picture 5"/>
          <p:cNvPicPr>
            <a:picLocks noChangeAspect="1"/>
          </p:cNvPicPr>
          <p:nvPr/>
        </p:nvPicPr>
        <p:blipFill>
          <a:blip r:embed="rId2"/>
          <a:stretch>
            <a:fillRect/>
          </a:stretch>
        </p:blipFill>
        <p:spPr>
          <a:xfrm>
            <a:off x="537448" y="588180"/>
            <a:ext cx="685800" cy="68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0">
            <a:normAutofit/>
          </a:bodyPr>
          <a:lstStyle/>
          <a:p>
            <a:pPr marL="111125"/>
            <a:r>
              <a:rPr lang="en-US" dirty="0" smtClean="0"/>
              <a:t>3. Meta-Majors</a:t>
            </a:r>
            <a:endParaRPr lang="en-US" dirty="0"/>
          </a:p>
        </p:txBody>
      </p:sp>
      <p:sp>
        <p:nvSpPr>
          <p:cNvPr id="3" name="Content Placeholder 2"/>
          <p:cNvSpPr>
            <a:spLocks noGrp="1"/>
          </p:cNvSpPr>
          <p:nvPr>
            <p:ph idx="1"/>
          </p:nvPr>
        </p:nvSpPr>
        <p:spPr/>
        <p:txBody>
          <a:bodyPr>
            <a:normAutofit/>
          </a:bodyPr>
          <a:lstStyle/>
          <a:p>
            <a:r>
              <a:rPr lang="en-US" dirty="0" smtClean="0"/>
              <a:t>Students must choose a meta-major — broad clusters of majors </a:t>
            </a:r>
          </a:p>
          <a:p>
            <a:endParaRPr lang="en-US" dirty="0"/>
          </a:p>
          <a:p>
            <a:endParaRPr lang="en-US" dirty="0" smtClean="0"/>
          </a:p>
          <a:p>
            <a:endParaRPr lang="en-US" dirty="0"/>
          </a:p>
          <a:p>
            <a:r>
              <a:rPr lang="en-US" dirty="0">
                <a:solidFill>
                  <a:prstClr val="black"/>
                </a:solidFill>
                <a:cs typeface="Rockwell"/>
              </a:rPr>
              <a:t>No student is “unclassified” — those who can’t decide are defaulted into Liberal </a:t>
            </a:r>
            <a:r>
              <a:rPr lang="en-US" dirty="0" smtClean="0">
                <a:solidFill>
                  <a:prstClr val="black"/>
                </a:solidFill>
                <a:cs typeface="Rockwell"/>
              </a:rPr>
              <a:t>Arts</a:t>
            </a:r>
            <a:endParaRPr lang="en-US" dirty="0">
              <a:solidFill>
                <a:prstClr val="black"/>
              </a:solidFill>
              <a:cs typeface="Rockwell"/>
            </a:endParaRPr>
          </a:p>
        </p:txBody>
      </p:sp>
      <p:pic>
        <p:nvPicPr>
          <p:cNvPr id="7" name="Picture 6" descr="meta major white.png"/>
          <p:cNvPicPr>
            <a:picLocks noChangeAspect="1"/>
          </p:cNvPicPr>
          <p:nvPr/>
        </p:nvPicPr>
        <p:blipFill>
          <a:blip r:embed="rId2">
            <a:duotone>
              <a:schemeClr val="accent2">
                <a:shade val="45000"/>
                <a:satMod val="135000"/>
              </a:schemeClr>
              <a:prstClr val="white"/>
            </a:duotone>
          </a:blip>
          <a:stretch>
            <a:fillRect/>
          </a:stretch>
        </p:blipFill>
        <p:spPr>
          <a:xfrm>
            <a:off x="514382" y="489592"/>
            <a:ext cx="814605" cy="804669"/>
          </a:xfrm>
          <a:prstGeom prst="rect">
            <a:avLst/>
          </a:prstGeom>
        </p:spPr>
      </p:pic>
      <p:sp>
        <p:nvSpPr>
          <p:cNvPr id="8" name="TextBox 7"/>
          <p:cNvSpPr txBox="1"/>
          <p:nvPr/>
        </p:nvSpPr>
        <p:spPr>
          <a:xfrm>
            <a:off x="803728" y="2663854"/>
            <a:ext cx="7543800" cy="2259080"/>
          </a:xfrm>
          <a:prstGeom prst="rect">
            <a:avLst/>
          </a:prstGeom>
          <a:noFill/>
        </p:spPr>
        <p:txBody>
          <a:bodyPr wrap="square" numCol="2" rtlCol="0">
            <a:spAutoFit/>
          </a:bodyPr>
          <a:lstStyle/>
          <a:p>
            <a:pPr algn="ctr">
              <a:lnSpc>
                <a:spcPct val="110000"/>
              </a:lnSpc>
            </a:pPr>
            <a:r>
              <a:rPr lang="en-US" sz="3200" b="1" dirty="0">
                <a:solidFill>
                  <a:srgbClr val="BD521E"/>
                </a:solidFill>
                <a:latin typeface="Rockwell"/>
                <a:cs typeface="Rockwell"/>
              </a:rPr>
              <a:t>STEM</a:t>
            </a:r>
          </a:p>
          <a:p>
            <a:pPr algn="ctr">
              <a:lnSpc>
                <a:spcPct val="110000"/>
              </a:lnSpc>
            </a:pPr>
            <a:r>
              <a:rPr lang="en-US" sz="3200" b="1" dirty="0">
                <a:solidFill>
                  <a:srgbClr val="BD521E"/>
                </a:solidFill>
                <a:latin typeface="Rockwell"/>
                <a:cs typeface="Rockwell"/>
              </a:rPr>
              <a:t>Health Sciences</a:t>
            </a:r>
          </a:p>
          <a:p>
            <a:pPr algn="ctr">
              <a:lnSpc>
                <a:spcPct val="110000"/>
              </a:lnSpc>
            </a:pPr>
            <a:r>
              <a:rPr lang="en-US" sz="3200" b="1" dirty="0">
                <a:solidFill>
                  <a:srgbClr val="BD521E"/>
                </a:solidFill>
                <a:latin typeface="Rockwell"/>
                <a:cs typeface="Rockwell"/>
              </a:rPr>
              <a:t>Social Sciences</a:t>
            </a:r>
          </a:p>
          <a:p>
            <a:pPr algn="ctr">
              <a:lnSpc>
                <a:spcPct val="110000"/>
              </a:lnSpc>
            </a:pPr>
            <a:endParaRPr lang="en-US" sz="3200" b="1" dirty="0">
              <a:solidFill>
                <a:srgbClr val="BD521E"/>
              </a:solidFill>
              <a:latin typeface="Rockwell"/>
              <a:cs typeface="Rockwell"/>
            </a:endParaRPr>
          </a:p>
          <a:p>
            <a:pPr algn="ctr">
              <a:lnSpc>
                <a:spcPct val="110000"/>
              </a:lnSpc>
            </a:pPr>
            <a:r>
              <a:rPr lang="en-US" sz="3200" b="1" dirty="0">
                <a:solidFill>
                  <a:srgbClr val="BD521E"/>
                </a:solidFill>
                <a:latin typeface="Rockwell"/>
                <a:cs typeface="Rockwell"/>
              </a:rPr>
              <a:t>Liberal Arts</a:t>
            </a:r>
          </a:p>
          <a:p>
            <a:pPr algn="ctr">
              <a:lnSpc>
                <a:spcPct val="110000"/>
              </a:lnSpc>
            </a:pPr>
            <a:r>
              <a:rPr lang="en-US" sz="3200" b="1" dirty="0">
                <a:solidFill>
                  <a:srgbClr val="BD521E"/>
                </a:solidFill>
                <a:latin typeface="Rockwell"/>
                <a:cs typeface="Rockwell"/>
              </a:rPr>
              <a:t>Education</a:t>
            </a:r>
          </a:p>
          <a:p>
            <a:pPr algn="ctr">
              <a:lnSpc>
                <a:spcPct val="110000"/>
              </a:lnSpc>
            </a:pPr>
            <a:r>
              <a:rPr lang="en-US" sz="3200" b="1" dirty="0">
                <a:solidFill>
                  <a:srgbClr val="BD521E"/>
                </a:solidFill>
                <a:latin typeface="Rockwell"/>
                <a:cs typeface="Rockwell"/>
              </a:rPr>
              <a:t>Business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914400"/>
            <a:r>
              <a:rPr lang="en-US" sz="3600" dirty="0" smtClean="0"/>
              <a:t>Math Is Aligned with Meta-Majors</a:t>
            </a:r>
            <a:endParaRPr lang="en-US" sz="3600" dirty="0"/>
          </a:p>
        </p:txBody>
      </p:sp>
      <p:pic>
        <p:nvPicPr>
          <p:cNvPr id="8" name="Picture 7" descr="meta major white.png"/>
          <p:cNvPicPr>
            <a:picLocks noChangeAspect="1"/>
          </p:cNvPicPr>
          <p:nvPr/>
        </p:nvPicPr>
        <p:blipFill>
          <a:blip r:embed="rId3">
            <a:duotone>
              <a:schemeClr val="accent2">
                <a:shade val="45000"/>
                <a:satMod val="135000"/>
              </a:schemeClr>
              <a:prstClr val="white"/>
            </a:duotone>
          </a:blip>
          <a:stretch>
            <a:fillRect/>
          </a:stretch>
        </p:blipFill>
        <p:spPr>
          <a:xfrm>
            <a:off x="514382" y="489592"/>
            <a:ext cx="814605" cy="804669"/>
          </a:xfrm>
          <a:prstGeom prst="rect">
            <a:avLst/>
          </a:prstGeom>
        </p:spPr>
      </p:pic>
      <p:pic>
        <p:nvPicPr>
          <p:cNvPr id="4" name="Content Placeholder 3" descr="math pathways.jpg"/>
          <p:cNvPicPr>
            <a:picLocks noGrp="1" noChangeAspect="1"/>
          </p:cNvPicPr>
          <p:nvPr>
            <p:ph idx="1"/>
          </p:nvPr>
        </p:nvPicPr>
        <p:blipFill>
          <a:blip r:embed="rId4">
            <a:extLst>
              <a:ext uri="{28A0092B-C50C-407E-A947-70E740481C1C}">
                <a14:useLocalDpi xmlns:a14="http://schemas.microsoft.com/office/drawing/2010/main" val="0"/>
              </a:ext>
            </a:extLst>
          </a:blip>
          <a:srcRect l="114" r="114"/>
          <a:stretch>
            <a:fillRect/>
          </a:stretch>
        </p:blipFill>
        <p:spPr>
          <a:xfrm>
            <a:off x="457200" y="1513666"/>
            <a:ext cx="8289468" cy="4829271"/>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027113"/>
            <a:r>
              <a:rPr lang="en-US" dirty="0" smtClean="0"/>
              <a:t>Meta-Major to Majors</a:t>
            </a:r>
            <a:endParaRPr lang="en-US" dirty="0"/>
          </a:p>
        </p:txBody>
      </p:sp>
      <p:sp>
        <p:nvSpPr>
          <p:cNvPr id="3" name="Content Placeholder 2"/>
          <p:cNvSpPr>
            <a:spLocks noGrp="1"/>
          </p:cNvSpPr>
          <p:nvPr>
            <p:ph idx="1"/>
          </p:nvPr>
        </p:nvSpPr>
        <p:spPr/>
        <p:txBody>
          <a:bodyPr/>
          <a:lstStyle/>
          <a:p>
            <a:pPr>
              <a:spcBef>
                <a:spcPts val="0"/>
              </a:spcBef>
              <a:spcAft>
                <a:spcPts val="2500"/>
              </a:spcAft>
            </a:pPr>
            <a:r>
              <a:rPr lang="en-US" dirty="0" smtClean="0"/>
              <a:t>Help students make the big choices </a:t>
            </a:r>
          </a:p>
          <a:p>
            <a:pPr>
              <a:spcBef>
                <a:spcPts val="0"/>
              </a:spcBef>
              <a:spcAft>
                <a:spcPts val="2500"/>
              </a:spcAft>
            </a:pPr>
            <a:r>
              <a:rPr lang="en-US" dirty="0" smtClean="0"/>
              <a:t>Once in a meta-major, help students narrow their study to a major</a:t>
            </a:r>
          </a:p>
          <a:p>
            <a:pPr>
              <a:spcBef>
                <a:spcPts val="0"/>
              </a:spcBef>
              <a:spcAft>
                <a:spcPts val="2500"/>
              </a:spcAft>
            </a:pPr>
            <a:r>
              <a:rPr lang="en-US" dirty="0" smtClean="0"/>
              <a:t>A semester-by-semester academic map is the sequential, prescriptive schedule of classes for the meta-major and the major</a:t>
            </a:r>
            <a:endParaRPr lang="en-US" dirty="0"/>
          </a:p>
        </p:txBody>
      </p:sp>
      <p:pic>
        <p:nvPicPr>
          <p:cNvPr id="7" name="Picture 6" descr="meta major white.png"/>
          <p:cNvPicPr>
            <a:picLocks noChangeAspect="1"/>
          </p:cNvPicPr>
          <p:nvPr/>
        </p:nvPicPr>
        <p:blipFill>
          <a:blip r:embed="rId2">
            <a:duotone>
              <a:schemeClr val="accent2">
                <a:shade val="45000"/>
                <a:satMod val="135000"/>
              </a:schemeClr>
              <a:prstClr val="white"/>
            </a:duotone>
          </a:blip>
          <a:stretch>
            <a:fillRect/>
          </a:stretch>
        </p:blipFill>
        <p:spPr>
          <a:xfrm>
            <a:off x="514382" y="489592"/>
            <a:ext cx="814605" cy="804669"/>
          </a:xfrm>
          <a:prstGeom prst="rect">
            <a:avLst/>
          </a:prstGeom>
        </p:spPr>
      </p:pic>
    </p:spTree>
    <p:extLst>
      <p:ext uri="{BB962C8B-B14F-4D97-AF65-F5344CB8AC3E}">
        <p14:creationId xmlns:p14="http://schemas.microsoft.com/office/powerpoint/2010/main" val="180535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027113" lvl="0"/>
            <a:r>
              <a:rPr lang="en-US" dirty="0" smtClean="0"/>
              <a:t>4. Academic Maps</a:t>
            </a:r>
            <a:endParaRPr lang="en-US" dirty="0"/>
          </a:p>
        </p:txBody>
      </p:sp>
      <p:pic>
        <p:nvPicPr>
          <p:cNvPr id="11" name="Picture 10" descr="academic map white.png"/>
          <p:cNvPicPr>
            <a:picLocks noChangeAspect="1"/>
          </p:cNvPicPr>
          <p:nvPr/>
        </p:nvPicPr>
        <p:blipFill>
          <a:blip r:embed="rId3">
            <a:duotone>
              <a:schemeClr val="accent2">
                <a:shade val="45000"/>
                <a:satMod val="135000"/>
              </a:schemeClr>
              <a:prstClr val="white"/>
            </a:duotone>
          </a:blip>
          <a:stretch>
            <a:fillRect/>
          </a:stretch>
        </p:blipFill>
        <p:spPr>
          <a:xfrm>
            <a:off x="577986" y="562003"/>
            <a:ext cx="789232" cy="685800"/>
          </a:xfrm>
          <a:prstGeom prst="rect">
            <a:avLst/>
          </a:prstGeom>
        </p:spPr>
      </p:pic>
      <p:pic>
        <p:nvPicPr>
          <p:cNvPr id="14" name="Picture 13" descr="gps paths.png"/>
          <p:cNvPicPr>
            <a:picLocks noChangeAspect="1"/>
          </p:cNvPicPr>
          <p:nvPr/>
        </p:nvPicPr>
        <p:blipFill rotWithShape="1">
          <a:blip r:embed="rId4"/>
          <a:srcRect r="19845" b="51542"/>
          <a:stretch/>
        </p:blipFill>
        <p:spPr>
          <a:xfrm>
            <a:off x="256672" y="1417638"/>
            <a:ext cx="8352859" cy="3610814"/>
          </a:xfrm>
          <a:prstGeom prst="rect">
            <a:avLst/>
          </a:prstGeom>
        </p:spPr>
      </p:pic>
      <p:pic>
        <p:nvPicPr>
          <p:cNvPr id="6" name="Picture 5" descr="gps paths.png"/>
          <p:cNvPicPr>
            <a:picLocks noChangeAspect="1"/>
          </p:cNvPicPr>
          <p:nvPr/>
        </p:nvPicPr>
        <p:blipFill rotWithShape="1">
          <a:blip r:embed="rId4"/>
          <a:srcRect l="80267" t="33997" b="51542"/>
          <a:stretch/>
        </p:blipFill>
        <p:spPr>
          <a:xfrm>
            <a:off x="4077168" y="5028452"/>
            <a:ext cx="2056331" cy="10775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0">
            <a:noAutofit/>
          </a:bodyPr>
          <a:lstStyle/>
          <a:p>
            <a:pPr marL="52388">
              <a:lnSpc>
                <a:spcPts val="3700"/>
              </a:lnSpc>
            </a:pPr>
            <a:r>
              <a:rPr lang="en-US" dirty="0" smtClean="0"/>
              <a:t>5. Milestone Courses</a:t>
            </a:r>
            <a:endParaRPr lang="en-US" dirty="0"/>
          </a:p>
        </p:txBody>
      </p:sp>
      <p:sp>
        <p:nvSpPr>
          <p:cNvPr id="3" name="Content Placeholder 2"/>
          <p:cNvSpPr>
            <a:spLocks noGrp="1"/>
          </p:cNvSpPr>
          <p:nvPr>
            <p:ph idx="1"/>
          </p:nvPr>
        </p:nvSpPr>
        <p:spPr/>
        <p:txBody>
          <a:bodyPr/>
          <a:lstStyle/>
          <a:p>
            <a:pPr>
              <a:spcBef>
                <a:spcPts val="0"/>
              </a:spcBef>
              <a:spcAft>
                <a:spcPts val="2500"/>
              </a:spcAft>
            </a:pPr>
            <a:r>
              <a:rPr lang="en-US" dirty="0" smtClean="0"/>
              <a:t>Prerequisite courses are designated for each semester </a:t>
            </a:r>
          </a:p>
          <a:p>
            <a:pPr>
              <a:spcBef>
                <a:spcPts val="0"/>
              </a:spcBef>
              <a:spcAft>
                <a:spcPts val="2500"/>
              </a:spcAft>
            </a:pPr>
            <a:r>
              <a:rPr lang="en-US" dirty="0" smtClean="0"/>
              <a:t>They must be taken in the recommended sequence</a:t>
            </a:r>
          </a:p>
          <a:p>
            <a:pPr>
              <a:spcBef>
                <a:spcPts val="0"/>
              </a:spcBef>
              <a:spcAft>
                <a:spcPts val="2500"/>
              </a:spcAft>
            </a:pPr>
            <a:r>
              <a:rPr lang="en-US" dirty="0" smtClean="0"/>
              <a:t>The college must guarantee the courses are available in the sequence and terms designed in the academic maps</a:t>
            </a:r>
          </a:p>
        </p:txBody>
      </p:sp>
      <p:pic>
        <p:nvPicPr>
          <p:cNvPr id="4" name="Picture 3"/>
          <p:cNvPicPr>
            <a:picLocks noChangeAspect="1"/>
          </p:cNvPicPr>
          <p:nvPr/>
        </p:nvPicPr>
        <p:blipFill>
          <a:blip r:embed="rId2"/>
          <a:stretch>
            <a:fillRect/>
          </a:stretch>
        </p:blipFill>
        <p:spPr>
          <a:xfrm>
            <a:off x="537904" y="533172"/>
            <a:ext cx="629080" cy="765837"/>
          </a:xfrm>
          <a:prstGeom prst="rect">
            <a:avLst/>
          </a:prstGeom>
        </p:spPr>
      </p:pic>
    </p:spTree>
    <p:extLst>
      <p:ext uri="{BB962C8B-B14F-4D97-AF65-F5344CB8AC3E}">
        <p14:creationId xmlns:p14="http://schemas.microsoft.com/office/powerpoint/2010/main" val="242822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0">
            <a:normAutofit/>
          </a:bodyPr>
          <a:lstStyle/>
          <a:p>
            <a:pPr marL="163513"/>
            <a:r>
              <a:rPr lang="en-US" dirty="0" smtClean="0"/>
              <a:t>6. Intrusive Advising</a:t>
            </a:r>
            <a:endParaRPr lang="en-US" dirty="0"/>
          </a:p>
        </p:txBody>
      </p:sp>
      <p:sp>
        <p:nvSpPr>
          <p:cNvPr id="3" name="Content Placeholder 2"/>
          <p:cNvSpPr>
            <a:spLocks noGrp="1"/>
          </p:cNvSpPr>
          <p:nvPr>
            <p:ph idx="1"/>
          </p:nvPr>
        </p:nvSpPr>
        <p:spPr>
          <a:xfrm>
            <a:off x="748256" y="1750431"/>
            <a:ext cx="7679485" cy="4375732"/>
          </a:xfrm>
        </p:spPr>
        <p:txBody>
          <a:bodyPr>
            <a:normAutofit lnSpcReduction="10000"/>
          </a:bodyPr>
          <a:lstStyle/>
          <a:p>
            <a:pPr>
              <a:spcAft>
                <a:spcPts val="2500"/>
              </a:spcAft>
            </a:pPr>
            <a:r>
              <a:rPr lang="en-US" dirty="0" smtClean="0"/>
              <a:t>Students must see their advisors before registering for classes if:</a:t>
            </a:r>
          </a:p>
          <a:p>
            <a:pPr lvl="1">
              <a:spcBef>
                <a:spcPts val="0"/>
              </a:spcBef>
              <a:spcAft>
                <a:spcPts val="1600"/>
              </a:spcAft>
            </a:pPr>
            <a:r>
              <a:rPr lang="en-US" sz="3200" dirty="0" smtClean="0"/>
              <a:t>they do not complete the milestone course on schedule</a:t>
            </a:r>
          </a:p>
          <a:p>
            <a:pPr lvl="1">
              <a:spcBef>
                <a:spcPts val="0"/>
              </a:spcBef>
              <a:spcAft>
                <a:spcPts val="1600"/>
              </a:spcAft>
            </a:pPr>
            <a:r>
              <a:rPr lang="en-US" sz="3200" dirty="0" smtClean="0"/>
              <a:t>they fall 2 or more courses behind on their academic map</a:t>
            </a:r>
          </a:p>
          <a:p>
            <a:pPr lvl="1">
              <a:spcBef>
                <a:spcPts val="0"/>
              </a:spcBef>
              <a:spcAft>
                <a:spcPts val="1600"/>
              </a:spcAft>
            </a:pPr>
            <a:r>
              <a:rPr lang="en-US" sz="3200" dirty="0" smtClean="0"/>
              <a:t>they have a 2.0 GPA or less for the semester</a:t>
            </a:r>
            <a:endParaRPr lang="en-US" sz="3200" dirty="0"/>
          </a:p>
        </p:txBody>
      </p:sp>
      <p:pic>
        <p:nvPicPr>
          <p:cNvPr id="4" name="Picture 3"/>
          <p:cNvPicPr>
            <a:picLocks noChangeAspect="1"/>
          </p:cNvPicPr>
          <p:nvPr/>
        </p:nvPicPr>
        <p:blipFill>
          <a:blip r:embed="rId2"/>
          <a:stretch>
            <a:fillRect/>
          </a:stretch>
        </p:blipFill>
        <p:spPr>
          <a:xfrm>
            <a:off x="530070" y="806296"/>
            <a:ext cx="800887" cy="359018"/>
          </a:xfrm>
          <a:prstGeom prst="rect">
            <a:avLst/>
          </a:prstGeom>
        </p:spPr>
      </p:pic>
    </p:spTree>
    <p:extLst>
      <p:ext uri="{BB962C8B-B14F-4D97-AF65-F5344CB8AC3E}">
        <p14:creationId xmlns:p14="http://schemas.microsoft.com/office/powerpoint/2010/main" val="144491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Highly Structured Option</a:t>
            </a:r>
            <a:endParaRPr lang="en-US" dirty="0"/>
          </a:p>
        </p:txBody>
      </p:sp>
      <p:sp>
        <p:nvSpPr>
          <p:cNvPr id="3" name="Content Placeholder 2"/>
          <p:cNvSpPr>
            <a:spLocks noGrp="1"/>
          </p:cNvSpPr>
          <p:nvPr>
            <p:ph idx="1"/>
          </p:nvPr>
        </p:nvSpPr>
        <p:spPr>
          <a:xfrm>
            <a:off x="2009157" y="1750431"/>
            <a:ext cx="5808852" cy="4375732"/>
          </a:xfrm>
        </p:spPr>
        <p:txBody>
          <a:bodyPr/>
          <a:lstStyle/>
          <a:p>
            <a:pPr marL="0" indent="0">
              <a:spcBef>
                <a:spcPts val="0"/>
              </a:spcBef>
              <a:spcAft>
                <a:spcPts val="3500"/>
              </a:spcAft>
              <a:buNone/>
            </a:pPr>
            <a:r>
              <a:rPr lang="en-US" dirty="0" smtClean="0"/>
              <a:t>Block schedules of classes</a:t>
            </a:r>
          </a:p>
          <a:p>
            <a:pPr marL="0" indent="0">
              <a:spcBef>
                <a:spcPts val="0"/>
              </a:spcBef>
              <a:spcAft>
                <a:spcPts val="3500"/>
              </a:spcAft>
              <a:buNone/>
            </a:pPr>
            <a:r>
              <a:rPr lang="en-US" dirty="0" smtClean="0"/>
              <a:t>Cohorts of students</a:t>
            </a:r>
          </a:p>
          <a:p>
            <a:pPr marL="0" indent="0">
              <a:spcBef>
                <a:spcPts val="0"/>
              </a:spcBef>
              <a:spcAft>
                <a:spcPts val="3500"/>
              </a:spcAft>
              <a:buNone/>
            </a:pPr>
            <a:r>
              <a:rPr lang="en-US" dirty="0" smtClean="0"/>
              <a:t>Students choose programs or majors not courses</a:t>
            </a:r>
          </a:p>
          <a:p>
            <a:pPr marL="0" indent="0">
              <a:spcBef>
                <a:spcPts val="0"/>
              </a:spcBef>
              <a:spcAft>
                <a:spcPts val="3500"/>
              </a:spcAft>
              <a:buNone/>
            </a:pPr>
            <a:r>
              <a:rPr lang="en-US" dirty="0" smtClean="0"/>
              <a:t>Attendance required</a:t>
            </a:r>
            <a:endParaRPr lang="en-US" dirty="0"/>
          </a:p>
        </p:txBody>
      </p:sp>
      <p:pic>
        <p:nvPicPr>
          <p:cNvPr id="9" name="Picture 8"/>
          <p:cNvPicPr>
            <a:picLocks noChangeAspect="1"/>
          </p:cNvPicPr>
          <p:nvPr/>
        </p:nvPicPr>
        <p:blipFill>
          <a:blip r:embed="rId2">
            <a:duotone>
              <a:schemeClr val="accent2">
                <a:shade val="45000"/>
                <a:satMod val="135000"/>
              </a:schemeClr>
              <a:prstClr val="white"/>
            </a:duotone>
          </a:blip>
          <a:stretch>
            <a:fillRect/>
          </a:stretch>
        </p:blipFill>
        <p:spPr>
          <a:xfrm>
            <a:off x="1318921" y="1771253"/>
            <a:ext cx="587362" cy="587362"/>
          </a:xfrm>
          <a:prstGeom prst="rect">
            <a:avLst/>
          </a:prstGeom>
        </p:spPr>
      </p:pic>
      <p:pic>
        <p:nvPicPr>
          <p:cNvPr id="11" name="Picture 10"/>
          <p:cNvPicPr>
            <a:picLocks noChangeAspect="1"/>
          </p:cNvPicPr>
          <p:nvPr/>
        </p:nvPicPr>
        <p:blipFill>
          <a:blip r:embed="rId3">
            <a:duotone>
              <a:schemeClr val="accent2">
                <a:shade val="45000"/>
                <a:satMod val="135000"/>
              </a:schemeClr>
              <a:prstClr val="white"/>
            </a:duotone>
          </a:blip>
          <a:stretch>
            <a:fillRect/>
          </a:stretch>
        </p:blipFill>
        <p:spPr>
          <a:xfrm>
            <a:off x="738765" y="2809871"/>
            <a:ext cx="1146015" cy="401696"/>
          </a:xfrm>
          <a:prstGeom prst="rect">
            <a:avLst/>
          </a:prstGeom>
        </p:spPr>
      </p:pic>
      <p:pic>
        <p:nvPicPr>
          <p:cNvPr id="12" name="Picture 11"/>
          <p:cNvPicPr>
            <a:picLocks noChangeAspect="1"/>
          </p:cNvPicPr>
          <p:nvPr/>
        </p:nvPicPr>
        <p:blipFill>
          <a:blip r:embed="rId4">
            <a:duotone>
              <a:schemeClr val="accent2">
                <a:shade val="45000"/>
                <a:satMod val="135000"/>
              </a:schemeClr>
              <a:prstClr val="white"/>
            </a:duotone>
          </a:blip>
          <a:stretch>
            <a:fillRect/>
          </a:stretch>
        </p:blipFill>
        <p:spPr>
          <a:xfrm>
            <a:off x="1034150" y="3711113"/>
            <a:ext cx="861908" cy="550663"/>
          </a:xfrm>
          <a:prstGeom prst="rect">
            <a:avLst/>
          </a:prstGeom>
        </p:spPr>
      </p:pic>
      <p:pic>
        <p:nvPicPr>
          <p:cNvPr id="13" name="Picture 12"/>
          <p:cNvPicPr>
            <a:picLocks noChangeAspect="1"/>
          </p:cNvPicPr>
          <p:nvPr/>
        </p:nvPicPr>
        <p:blipFill>
          <a:blip r:embed="rId5">
            <a:duotone>
              <a:schemeClr val="accent2">
                <a:shade val="45000"/>
                <a:satMod val="135000"/>
              </a:schemeClr>
              <a:prstClr val="white"/>
            </a:duotone>
          </a:blip>
          <a:stretch>
            <a:fillRect/>
          </a:stretch>
        </p:blipFill>
        <p:spPr>
          <a:xfrm>
            <a:off x="1239794" y="5065558"/>
            <a:ext cx="673714" cy="506776"/>
          </a:xfrm>
          <a:prstGeom prst="rect">
            <a:avLst/>
          </a:prstGeom>
        </p:spPr>
      </p:pic>
    </p:spTree>
    <p:extLst>
      <p:ext uri="{BB962C8B-B14F-4D97-AF65-F5344CB8AC3E}">
        <p14:creationId xmlns:p14="http://schemas.microsoft.com/office/powerpoint/2010/main" val="92765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Considerations</a:t>
            </a:r>
            <a:endParaRPr lang="en-US" dirty="0"/>
          </a:p>
        </p:txBody>
      </p:sp>
      <p:sp>
        <p:nvSpPr>
          <p:cNvPr id="3" name="Content Placeholder 2"/>
          <p:cNvSpPr>
            <a:spLocks noGrp="1"/>
          </p:cNvSpPr>
          <p:nvPr>
            <p:ph idx="1"/>
          </p:nvPr>
        </p:nvSpPr>
        <p:spPr/>
        <p:txBody>
          <a:bodyPr>
            <a:normAutofit/>
          </a:bodyPr>
          <a:lstStyle/>
          <a:p>
            <a:pPr>
              <a:spcBef>
                <a:spcPts val="0"/>
              </a:spcBef>
              <a:spcAft>
                <a:spcPts val="2500"/>
              </a:spcAft>
            </a:pPr>
            <a:r>
              <a:rPr lang="en-US" dirty="0" smtClean="0"/>
              <a:t>Remediation is embedded or corequisite</a:t>
            </a:r>
            <a:endParaRPr lang="en-US" sz="1100" dirty="0" smtClean="0"/>
          </a:p>
          <a:p>
            <a:pPr>
              <a:spcBef>
                <a:spcPts val="0"/>
              </a:spcBef>
              <a:spcAft>
                <a:spcPts val="2500"/>
              </a:spcAft>
            </a:pPr>
            <a:r>
              <a:rPr lang="en-US" dirty="0" smtClean="0"/>
              <a:t>15 credit hours is the default load</a:t>
            </a:r>
            <a:endParaRPr lang="en-US" sz="1100" dirty="0" smtClean="0"/>
          </a:p>
          <a:p>
            <a:pPr>
              <a:spcBef>
                <a:spcPts val="0"/>
              </a:spcBef>
              <a:spcAft>
                <a:spcPts val="2500"/>
              </a:spcAft>
            </a:pPr>
            <a:r>
              <a:rPr lang="en-US" dirty="0" smtClean="0"/>
              <a:t>Degree requirements should not exceed 120 credits for a 4-year degree and 60 credits for 2-year degree</a:t>
            </a:r>
            <a:endParaRPr lang="en-US" dirty="0"/>
          </a:p>
        </p:txBody>
      </p:sp>
    </p:spTree>
    <p:extLst>
      <p:ext uri="{BB962C8B-B14F-4D97-AF65-F5344CB8AC3E}">
        <p14:creationId xmlns:p14="http://schemas.microsoft.com/office/powerpoint/2010/main" val="341060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5828"/>
            <a:ext cx="8288406" cy="1194371"/>
          </a:xfrm>
        </p:spPr>
        <p:txBody>
          <a:bodyPr lIns="1371600">
            <a:normAutofit/>
          </a:bodyPr>
          <a:lstStyle/>
          <a:p>
            <a:r>
              <a:rPr lang="en-US" dirty="0" smtClean="0"/>
              <a:t>Students are …</a:t>
            </a:r>
            <a:endParaRPr lang="en-US" dirty="0"/>
          </a:p>
        </p:txBody>
      </p:sp>
      <p:sp>
        <p:nvSpPr>
          <p:cNvPr id="5" name="Content Placeholder 4"/>
          <p:cNvSpPr>
            <a:spLocks noGrp="1"/>
          </p:cNvSpPr>
          <p:nvPr>
            <p:ph idx="1"/>
          </p:nvPr>
        </p:nvSpPr>
        <p:spPr>
          <a:xfrm>
            <a:off x="2671704" y="2023246"/>
            <a:ext cx="6015096" cy="4375732"/>
          </a:xfrm>
        </p:spPr>
        <p:txBody>
          <a:bodyPr/>
          <a:lstStyle/>
          <a:p>
            <a:pPr>
              <a:spcAft>
                <a:spcPts val="4200"/>
              </a:spcAft>
              <a:buNone/>
            </a:pPr>
            <a:r>
              <a:rPr lang="en-US" dirty="0" smtClean="0"/>
              <a:t>Taking too much time</a:t>
            </a:r>
          </a:p>
          <a:p>
            <a:pPr>
              <a:spcAft>
                <a:spcPts val="4200"/>
              </a:spcAft>
              <a:buNone/>
            </a:pPr>
            <a:r>
              <a:rPr lang="en-US" dirty="0" smtClean="0"/>
              <a:t>Taking too many credits</a:t>
            </a:r>
          </a:p>
          <a:p>
            <a:pPr>
              <a:spcAft>
                <a:spcPts val="4200"/>
              </a:spcAft>
              <a:buNone/>
            </a:pPr>
            <a:r>
              <a:rPr lang="en-US" dirty="0" smtClean="0"/>
              <a:t>Spending too much money</a:t>
            </a:r>
          </a:p>
          <a:p>
            <a:pPr>
              <a:spcAft>
                <a:spcPts val="4200"/>
              </a:spcAft>
              <a:buNone/>
            </a:pPr>
            <a:r>
              <a:rPr lang="en-US" dirty="0" smtClean="0"/>
              <a:t>Not graduating</a:t>
            </a:r>
            <a:endParaRPr lang="en-US" dirty="0"/>
          </a:p>
        </p:txBody>
      </p:sp>
      <p:sp>
        <p:nvSpPr>
          <p:cNvPr id="8" name="TextBox 7"/>
          <p:cNvSpPr txBox="1"/>
          <p:nvPr/>
        </p:nvSpPr>
        <p:spPr>
          <a:xfrm>
            <a:off x="525885" y="505180"/>
            <a:ext cx="1171221" cy="954107"/>
          </a:xfrm>
          <a:prstGeom prst="rect">
            <a:avLst/>
          </a:prstGeom>
          <a:solidFill>
            <a:srgbClr val="D2621E"/>
          </a:solidFill>
        </p:spPr>
        <p:txBody>
          <a:bodyPr wrap="square" rtlCol="0">
            <a:spAutoFit/>
          </a:bodyPr>
          <a:lstStyle/>
          <a:p>
            <a:pPr algn="ctr"/>
            <a:r>
              <a:rPr lang="en-US" sz="2800" b="1" dirty="0">
                <a:solidFill>
                  <a:prstClr val="white"/>
                </a:solidFill>
                <a:latin typeface="Rockwell"/>
              </a:rPr>
              <a:t>Why GPS?</a:t>
            </a:r>
            <a:endParaRPr lang="en-US" sz="1400" b="1" dirty="0">
              <a:solidFill>
                <a:prstClr val="black"/>
              </a:solidFill>
              <a:latin typeface="Rockwell"/>
            </a:endParaRPr>
          </a:p>
        </p:txBody>
      </p:sp>
      <p:pic>
        <p:nvPicPr>
          <p:cNvPr id="10" name="Picture 9" descr="tan clock.png"/>
          <p:cNvPicPr>
            <a:picLocks noChangeAspect="1"/>
          </p:cNvPicPr>
          <p:nvPr/>
        </p:nvPicPr>
        <p:blipFill>
          <a:blip r:embed="rId3"/>
          <a:stretch>
            <a:fillRect/>
          </a:stretch>
        </p:blipFill>
        <p:spPr>
          <a:xfrm>
            <a:off x="1760226" y="2023246"/>
            <a:ext cx="695495" cy="695495"/>
          </a:xfrm>
          <a:prstGeom prst="rect">
            <a:avLst/>
          </a:prstGeom>
        </p:spPr>
      </p:pic>
      <p:pic>
        <p:nvPicPr>
          <p:cNvPr id="11" name="Picture 10" descr="books.png"/>
          <p:cNvPicPr>
            <a:picLocks noChangeAspect="1"/>
          </p:cNvPicPr>
          <p:nvPr/>
        </p:nvPicPr>
        <p:blipFill>
          <a:blip r:embed="rId4"/>
          <a:stretch>
            <a:fillRect/>
          </a:stretch>
        </p:blipFill>
        <p:spPr>
          <a:xfrm>
            <a:off x="1636179" y="3043898"/>
            <a:ext cx="943589" cy="813139"/>
          </a:xfrm>
          <a:prstGeom prst="rect">
            <a:avLst/>
          </a:prstGeom>
        </p:spPr>
      </p:pic>
      <p:pic>
        <p:nvPicPr>
          <p:cNvPr id="12" name="Picture 11" descr="money.png"/>
          <p:cNvPicPr>
            <a:picLocks noChangeAspect="1"/>
          </p:cNvPicPr>
          <p:nvPr/>
        </p:nvPicPr>
        <p:blipFill>
          <a:blip r:embed="rId5"/>
          <a:stretch>
            <a:fillRect/>
          </a:stretch>
        </p:blipFill>
        <p:spPr>
          <a:xfrm>
            <a:off x="1595958" y="4289778"/>
            <a:ext cx="1024031" cy="617430"/>
          </a:xfrm>
          <a:prstGeom prst="rect">
            <a:avLst/>
          </a:prstGeom>
        </p:spPr>
      </p:pic>
      <p:pic>
        <p:nvPicPr>
          <p:cNvPr id="13" name="Picture 12" descr="dropout.png"/>
          <p:cNvPicPr>
            <a:picLocks noChangeAspect="1"/>
          </p:cNvPicPr>
          <p:nvPr/>
        </p:nvPicPr>
        <p:blipFill>
          <a:blip r:embed="rId6"/>
          <a:stretch>
            <a:fillRect/>
          </a:stretch>
        </p:blipFill>
        <p:spPr>
          <a:xfrm>
            <a:off x="1662395" y="5381037"/>
            <a:ext cx="891156" cy="726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me changers color.png"/>
          <p:cNvPicPr>
            <a:picLocks noChangeAspect="1"/>
          </p:cNvPicPr>
          <p:nvPr/>
        </p:nvPicPr>
        <p:blipFill rotWithShape="1">
          <a:blip r:embed="rId3">
            <a:extLst>
              <a:ext uri="{28A0092B-C50C-407E-A947-70E740481C1C}">
                <a14:useLocalDpi xmlns:a14="http://schemas.microsoft.com/office/drawing/2010/main" val="0"/>
              </a:ext>
            </a:extLst>
          </a:blip>
          <a:srcRect l="81018" r="-492"/>
          <a:stretch/>
        </p:blipFill>
        <p:spPr>
          <a:xfrm>
            <a:off x="636068" y="2164626"/>
            <a:ext cx="2639189" cy="2528347"/>
          </a:xfrm>
          <a:prstGeom prst="rect">
            <a:avLst/>
          </a:prstGeom>
        </p:spPr>
      </p:pic>
      <p:sp>
        <p:nvSpPr>
          <p:cNvPr id="6" name="TextBox 5"/>
          <p:cNvSpPr txBox="1"/>
          <p:nvPr/>
        </p:nvSpPr>
        <p:spPr>
          <a:xfrm>
            <a:off x="3368835" y="2369220"/>
            <a:ext cx="5387473" cy="2123658"/>
          </a:xfrm>
          <a:prstGeom prst="rect">
            <a:avLst/>
          </a:prstGeom>
          <a:noFill/>
        </p:spPr>
        <p:txBody>
          <a:bodyPr wrap="square" rtlCol="0">
            <a:spAutoFit/>
          </a:bodyPr>
          <a:lstStyle/>
          <a:p>
            <a:r>
              <a:rPr lang="en-US" sz="6600" b="1" dirty="0">
                <a:solidFill>
                  <a:srgbClr val="2D7571"/>
                </a:solidFill>
                <a:latin typeface="Rockwell"/>
              </a:rPr>
              <a:t>GPS: </a:t>
            </a:r>
          </a:p>
          <a:p>
            <a:r>
              <a:rPr lang="en-US" sz="6600" b="1" dirty="0">
                <a:solidFill>
                  <a:srgbClr val="2D7571"/>
                </a:solidFill>
                <a:latin typeface="Rockwell"/>
              </a:rPr>
              <a:t>The Results</a:t>
            </a:r>
          </a:p>
        </p:txBody>
      </p:sp>
      <p:sp>
        <p:nvSpPr>
          <p:cNvPr id="7" name="Rectangle 6"/>
          <p:cNvSpPr/>
          <p:nvPr/>
        </p:nvSpPr>
        <p:spPr>
          <a:xfrm>
            <a:off x="457200" y="420121"/>
            <a:ext cx="8285941" cy="525152"/>
          </a:xfrm>
          <a:prstGeom prst="rect">
            <a:avLst/>
          </a:prstGeom>
          <a:solidFill>
            <a:schemeClr val="accent6"/>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
        <p:nvSpPr>
          <p:cNvPr id="8" name="Rectangle 7"/>
          <p:cNvSpPr/>
          <p:nvPr/>
        </p:nvSpPr>
        <p:spPr>
          <a:xfrm>
            <a:off x="457200" y="5831871"/>
            <a:ext cx="8285941" cy="525152"/>
          </a:xfrm>
          <a:prstGeom prst="rect">
            <a:avLst/>
          </a:prstGeom>
          <a:solidFill>
            <a:srgbClr val="2D75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Tree>
    <p:extLst>
      <p:ext uri="{BB962C8B-B14F-4D97-AF65-F5344CB8AC3E}">
        <p14:creationId xmlns:p14="http://schemas.microsoft.com/office/powerpoint/2010/main" val="311636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Results</a:t>
            </a:r>
            <a:endParaRPr lang="en-US" dirty="0"/>
          </a:p>
        </p:txBody>
      </p:sp>
      <p:sp>
        <p:nvSpPr>
          <p:cNvPr id="3" name="Content Placeholder 2"/>
          <p:cNvSpPr>
            <a:spLocks noGrp="1"/>
          </p:cNvSpPr>
          <p:nvPr>
            <p:ph idx="1"/>
          </p:nvPr>
        </p:nvSpPr>
        <p:spPr>
          <a:xfrm>
            <a:off x="2322816" y="1750431"/>
            <a:ext cx="6363984" cy="4375732"/>
          </a:xfrm>
        </p:spPr>
        <p:txBody>
          <a:bodyPr>
            <a:normAutofit/>
          </a:bodyPr>
          <a:lstStyle/>
          <a:p>
            <a:pPr marL="0" indent="0">
              <a:spcBef>
                <a:spcPts val="0"/>
              </a:spcBef>
              <a:spcAft>
                <a:spcPts val="3500"/>
              </a:spcAft>
              <a:buNone/>
            </a:pPr>
            <a:r>
              <a:rPr lang="en-US" dirty="0" smtClean="0"/>
              <a:t>Higher graduation rates</a:t>
            </a:r>
          </a:p>
          <a:p>
            <a:pPr marL="0" indent="0">
              <a:spcBef>
                <a:spcPts val="0"/>
              </a:spcBef>
              <a:spcAft>
                <a:spcPts val="3500"/>
              </a:spcAft>
              <a:buNone/>
            </a:pPr>
            <a:r>
              <a:rPr lang="en-US" dirty="0" smtClean="0"/>
              <a:t>More on-time graduates</a:t>
            </a:r>
          </a:p>
          <a:p>
            <a:pPr marL="0" indent="0">
              <a:spcBef>
                <a:spcPts val="0"/>
              </a:spcBef>
              <a:spcAft>
                <a:spcPts val="3500"/>
              </a:spcAft>
              <a:buNone/>
            </a:pPr>
            <a:r>
              <a:rPr lang="en-US" dirty="0" smtClean="0"/>
              <a:t>Closing the achievement gap</a:t>
            </a:r>
          </a:p>
          <a:p>
            <a:pPr marL="0" indent="0">
              <a:spcBef>
                <a:spcPts val="0"/>
              </a:spcBef>
              <a:spcAft>
                <a:spcPts val="3500"/>
              </a:spcAft>
              <a:buNone/>
            </a:pPr>
            <a:r>
              <a:rPr lang="en-US" dirty="0" smtClean="0"/>
              <a:t>Fewer lost credits — saving time and money</a:t>
            </a:r>
            <a:endParaRPr lang="en-US" dirty="0"/>
          </a:p>
        </p:txBody>
      </p:sp>
      <p:pic>
        <p:nvPicPr>
          <p:cNvPr id="4" name="Picture 3" descr="grad rated.png"/>
          <p:cNvPicPr>
            <a:picLocks noChangeAspect="1"/>
          </p:cNvPicPr>
          <p:nvPr/>
        </p:nvPicPr>
        <p:blipFill>
          <a:blip r:embed="rId2"/>
          <a:srcRect l="35127" r="35322"/>
          <a:stretch>
            <a:fillRect/>
          </a:stretch>
        </p:blipFill>
        <p:spPr>
          <a:xfrm>
            <a:off x="1077854" y="1750431"/>
            <a:ext cx="960876" cy="735331"/>
          </a:xfrm>
          <a:prstGeom prst="rect">
            <a:avLst/>
          </a:prstGeom>
        </p:spPr>
      </p:pic>
      <p:pic>
        <p:nvPicPr>
          <p:cNvPr id="5" name="Picture 4" descr="too much time.png"/>
          <p:cNvPicPr>
            <a:picLocks noChangeAspect="1"/>
          </p:cNvPicPr>
          <p:nvPr/>
        </p:nvPicPr>
        <p:blipFill>
          <a:blip r:embed="rId3"/>
          <a:srcRect l="42052" r="36016" b="78094"/>
          <a:stretch>
            <a:fillRect/>
          </a:stretch>
        </p:blipFill>
        <p:spPr>
          <a:xfrm>
            <a:off x="593237" y="2797950"/>
            <a:ext cx="1729579" cy="405830"/>
          </a:xfrm>
          <a:prstGeom prst="rect">
            <a:avLst/>
          </a:prstGeom>
        </p:spPr>
      </p:pic>
      <p:pic>
        <p:nvPicPr>
          <p:cNvPr id="6" name="Picture 5" descr="credits over.png"/>
          <p:cNvPicPr>
            <a:picLocks noChangeAspect="1"/>
          </p:cNvPicPr>
          <p:nvPr/>
        </p:nvPicPr>
        <p:blipFill>
          <a:blip r:embed="rId4"/>
          <a:srcRect l="69148" t="16427"/>
          <a:stretch>
            <a:fillRect/>
          </a:stretch>
        </p:blipFill>
        <p:spPr>
          <a:xfrm>
            <a:off x="1002380" y="4710533"/>
            <a:ext cx="1199362" cy="796426"/>
          </a:xfrm>
          <a:prstGeom prst="rect">
            <a:avLst/>
          </a:prstGeom>
        </p:spPr>
      </p:pic>
      <p:pic>
        <p:nvPicPr>
          <p:cNvPr id="10" name="Picture 9"/>
          <p:cNvPicPr>
            <a:picLocks noChangeAspect="1"/>
          </p:cNvPicPr>
          <p:nvPr/>
        </p:nvPicPr>
        <p:blipFill>
          <a:blip r:embed="rId5"/>
          <a:stretch>
            <a:fillRect/>
          </a:stretch>
        </p:blipFill>
        <p:spPr>
          <a:xfrm>
            <a:off x="611844" y="3556704"/>
            <a:ext cx="1710972" cy="684389"/>
          </a:xfrm>
          <a:prstGeom prst="rect">
            <a:avLst/>
          </a:prstGeom>
        </p:spPr>
      </p:pic>
    </p:spTree>
    <p:extLst>
      <p:ext uri="{BB962C8B-B14F-4D97-AF65-F5344CB8AC3E}">
        <p14:creationId xmlns:p14="http://schemas.microsoft.com/office/powerpoint/2010/main" val="12390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544638"/>
            <a:r>
              <a:rPr lang="en-US" dirty="0" smtClean="0"/>
              <a:t>Georgia State University</a:t>
            </a:r>
            <a:endParaRPr lang="en-US" dirty="0"/>
          </a:p>
        </p:txBody>
      </p:sp>
      <p:sp>
        <p:nvSpPr>
          <p:cNvPr id="3" name="Content Placeholder 2"/>
          <p:cNvSpPr>
            <a:spLocks noGrp="1"/>
          </p:cNvSpPr>
          <p:nvPr>
            <p:ph idx="1"/>
          </p:nvPr>
        </p:nvSpPr>
        <p:spPr>
          <a:xfrm>
            <a:off x="592666" y="1567561"/>
            <a:ext cx="7735440" cy="4609186"/>
          </a:xfrm>
        </p:spPr>
        <p:txBody>
          <a:bodyPr>
            <a:normAutofit fontScale="92500"/>
          </a:bodyPr>
          <a:lstStyle/>
          <a:p>
            <a:pPr>
              <a:spcBef>
                <a:spcPts val="0"/>
              </a:spcBef>
              <a:spcAft>
                <a:spcPts val="1500"/>
              </a:spcAft>
            </a:pPr>
            <a:r>
              <a:rPr lang="en-US" sz="3294" b="1" dirty="0" smtClean="0">
                <a:solidFill>
                  <a:schemeClr val="accent2"/>
                </a:solidFill>
              </a:rPr>
              <a:t>Degree maps </a:t>
            </a:r>
            <a:r>
              <a:rPr lang="en-US" sz="3294" dirty="0" smtClean="0"/>
              <a:t>and </a:t>
            </a:r>
            <a:r>
              <a:rPr lang="en-US" sz="3294" b="1" dirty="0" smtClean="0">
                <a:solidFill>
                  <a:srgbClr val="BD521E"/>
                </a:solidFill>
              </a:rPr>
              <a:t>intrusive advising </a:t>
            </a:r>
          </a:p>
          <a:p>
            <a:pPr>
              <a:spcBef>
                <a:spcPts val="0"/>
              </a:spcBef>
              <a:spcAft>
                <a:spcPts val="1500"/>
              </a:spcAft>
            </a:pPr>
            <a:r>
              <a:rPr lang="en-US" sz="3294" dirty="0" smtClean="0"/>
              <a:t>Graduation rates </a:t>
            </a:r>
            <a:r>
              <a:rPr lang="en-US" sz="3294" b="1" dirty="0" smtClean="0">
                <a:solidFill>
                  <a:srgbClr val="BD521E"/>
                </a:solidFill>
              </a:rPr>
              <a:t>up 20% </a:t>
            </a:r>
            <a:r>
              <a:rPr lang="en-US" sz="3294" dirty="0" smtClean="0"/>
              <a:t>in past 10 years</a:t>
            </a:r>
          </a:p>
          <a:p>
            <a:r>
              <a:rPr lang="en-US" sz="3294" dirty="0" smtClean="0"/>
              <a:t>Graduation rates higher for:</a:t>
            </a:r>
          </a:p>
          <a:p>
            <a:pPr lvl="1"/>
            <a:r>
              <a:rPr lang="en-US" sz="2894" dirty="0" smtClean="0"/>
              <a:t>Pell students, at </a:t>
            </a:r>
            <a:r>
              <a:rPr lang="en-US" sz="2894" b="1" dirty="0" smtClean="0">
                <a:solidFill>
                  <a:srgbClr val="BD521E"/>
                </a:solidFill>
              </a:rPr>
              <a:t>52.5%</a:t>
            </a:r>
            <a:endParaRPr lang="en-US" sz="2894" dirty="0" smtClean="0">
              <a:solidFill>
                <a:srgbClr val="BD521E"/>
              </a:solidFill>
            </a:endParaRPr>
          </a:p>
          <a:p>
            <a:pPr lvl="1"/>
            <a:r>
              <a:rPr lang="en-US" sz="2894" dirty="0" smtClean="0"/>
              <a:t>African American students, at </a:t>
            </a:r>
            <a:r>
              <a:rPr lang="en-US" sz="2894" b="1" dirty="0" smtClean="0">
                <a:solidFill>
                  <a:srgbClr val="BD521E"/>
                </a:solidFill>
              </a:rPr>
              <a:t>57.4%</a:t>
            </a:r>
            <a:endParaRPr lang="en-US" sz="2894" dirty="0" smtClean="0">
              <a:solidFill>
                <a:srgbClr val="BD521E"/>
              </a:solidFill>
            </a:endParaRPr>
          </a:p>
          <a:p>
            <a:pPr lvl="1">
              <a:spcBef>
                <a:spcPts val="0"/>
              </a:spcBef>
              <a:spcAft>
                <a:spcPts val="1500"/>
              </a:spcAft>
            </a:pPr>
            <a:r>
              <a:rPr lang="en-US" sz="2894" dirty="0" smtClean="0"/>
              <a:t>Hispanic students students, at </a:t>
            </a:r>
            <a:r>
              <a:rPr lang="en-US" sz="2894" b="1" dirty="0" smtClean="0">
                <a:solidFill>
                  <a:srgbClr val="BD521E"/>
                </a:solidFill>
              </a:rPr>
              <a:t>66.4%</a:t>
            </a:r>
            <a:endParaRPr lang="en-US" sz="2894" dirty="0" smtClean="0">
              <a:solidFill>
                <a:srgbClr val="BD521E"/>
              </a:solidFill>
            </a:endParaRPr>
          </a:p>
          <a:p>
            <a:r>
              <a:rPr lang="en-US" sz="3294" dirty="0" smtClean="0"/>
              <a:t>More bachelor’s degrees to African-Americans than any other U.S. university</a:t>
            </a:r>
          </a:p>
          <a:p>
            <a:endParaRPr lang="en-US" dirty="0" smtClean="0"/>
          </a:p>
        </p:txBody>
      </p:sp>
      <p:pic>
        <p:nvPicPr>
          <p:cNvPr id="4" name="Picture 3"/>
          <p:cNvPicPr>
            <a:picLocks noChangeAspect="1"/>
          </p:cNvPicPr>
          <p:nvPr/>
        </p:nvPicPr>
        <p:blipFill>
          <a:blip r:embed="rId2"/>
          <a:stretch>
            <a:fillRect/>
          </a:stretch>
        </p:blipFill>
        <p:spPr>
          <a:xfrm>
            <a:off x="7770572" y="540261"/>
            <a:ext cx="769928" cy="786666"/>
          </a:xfrm>
          <a:prstGeom prst="rect">
            <a:avLst/>
          </a:prstGeom>
        </p:spPr>
      </p:pic>
      <p:sp>
        <p:nvSpPr>
          <p:cNvPr id="6" name="TextBox 5"/>
          <p:cNvSpPr txBox="1"/>
          <p:nvPr/>
        </p:nvSpPr>
        <p:spPr>
          <a:xfrm>
            <a:off x="505179" y="540261"/>
            <a:ext cx="1434383" cy="707886"/>
          </a:xfrm>
          <a:prstGeom prst="rect">
            <a:avLst/>
          </a:prstGeom>
          <a:solidFill>
            <a:srgbClr val="D2621E"/>
          </a:solidFill>
        </p:spPr>
        <p:txBody>
          <a:bodyPr wrap="square" rtlCol="0">
            <a:spAutoFit/>
          </a:bodyPr>
          <a:lstStyle/>
          <a:p>
            <a:pPr algn="ctr"/>
            <a:r>
              <a:rPr lang="en-US" sz="2000" b="1" cap="all" dirty="0">
                <a:solidFill>
                  <a:prstClr val="white"/>
                </a:solidFill>
                <a:latin typeface="Rockwell"/>
              </a:rPr>
              <a:t>GPS SUCCESS</a:t>
            </a:r>
            <a:endParaRPr lang="en-US" sz="1100" b="1" dirty="0">
              <a:solidFill>
                <a:prstClr val="black"/>
              </a:solidFill>
              <a:latin typeface="Rockwell"/>
            </a:endParaRPr>
          </a:p>
        </p:txBody>
      </p:sp>
    </p:spTree>
    <p:extLst>
      <p:ext uri="{BB962C8B-B14F-4D97-AF65-F5344CB8AC3E}">
        <p14:creationId xmlns:p14="http://schemas.microsoft.com/office/powerpoint/2010/main" val="24978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544638"/>
            <a:r>
              <a:rPr lang="en-US" dirty="0" smtClean="0"/>
              <a:t>Florida State University</a:t>
            </a:r>
            <a:endParaRPr lang="en-US" dirty="0"/>
          </a:p>
        </p:txBody>
      </p:sp>
      <p:sp>
        <p:nvSpPr>
          <p:cNvPr id="3" name="Content Placeholder 2"/>
          <p:cNvSpPr>
            <a:spLocks noGrp="1"/>
          </p:cNvSpPr>
          <p:nvPr>
            <p:ph idx="1"/>
          </p:nvPr>
        </p:nvSpPr>
        <p:spPr/>
        <p:txBody>
          <a:bodyPr/>
          <a:lstStyle/>
          <a:p>
            <a:pPr>
              <a:spcBef>
                <a:spcPts val="0"/>
              </a:spcBef>
              <a:spcAft>
                <a:spcPts val="1500"/>
              </a:spcAft>
            </a:pPr>
            <a:r>
              <a:rPr lang="en-US" dirty="0" smtClean="0"/>
              <a:t>Since starting </a:t>
            </a:r>
            <a:r>
              <a:rPr lang="en-US" b="1" dirty="0" smtClean="0">
                <a:solidFill>
                  <a:srgbClr val="BD521E"/>
                </a:solidFill>
              </a:rPr>
              <a:t>degree maps</a:t>
            </a:r>
            <a:r>
              <a:rPr lang="en-US" dirty="0" smtClean="0"/>
              <a:t>, FSU has cut the number of students graduating with excess credits in half</a:t>
            </a:r>
          </a:p>
          <a:p>
            <a:r>
              <a:rPr lang="en-US" dirty="0" smtClean="0"/>
              <a:t>Graduation rate </a:t>
            </a:r>
            <a:r>
              <a:rPr lang="en-US" b="1" dirty="0" smtClean="0">
                <a:solidFill>
                  <a:srgbClr val="BD521E"/>
                </a:solidFill>
              </a:rPr>
              <a:t>increased to 74%</a:t>
            </a:r>
          </a:p>
          <a:p>
            <a:pPr lvl="1"/>
            <a:r>
              <a:rPr lang="en-US" dirty="0" smtClean="0"/>
              <a:t>African Americans to </a:t>
            </a:r>
            <a:r>
              <a:rPr lang="en-US" b="1" dirty="0" smtClean="0">
                <a:solidFill>
                  <a:srgbClr val="BD521E"/>
                </a:solidFill>
              </a:rPr>
              <a:t>77%</a:t>
            </a:r>
          </a:p>
          <a:p>
            <a:pPr lvl="1"/>
            <a:r>
              <a:rPr lang="en-US" dirty="0" smtClean="0"/>
              <a:t>First-generation Pell students to </a:t>
            </a:r>
            <a:r>
              <a:rPr lang="en-US" b="1" dirty="0" smtClean="0">
                <a:solidFill>
                  <a:srgbClr val="BD521E"/>
                </a:solidFill>
              </a:rPr>
              <a:t>72%</a:t>
            </a:r>
          </a:p>
          <a:p>
            <a:pPr lvl="1"/>
            <a:r>
              <a:rPr lang="en-US" dirty="0" smtClean="0"/>
              <a:t>Hispanic students to more than </a:t>
            </a:r>
            <a:r>
              <a:rPr lang="en-US" b="1" dirty="0" smtClean="0">
                <a:solidFill>
                  <a:srgbClr val="BD521E"/>
                </a:solidFill>
              </a:rPr>
              <a:t>70%</a:t>
            </a:r>
          </a:p>
        </p:txBody>
      </p:sp>
      <p:pic>
        <p:nvPicPr>
          <p:cNvPr id="4" name="Picture 3"/>
          <p:cNvPicPr>
            <a:picLocks noChangeAspect="1"/>
          </p:cNvPicPr>
          <p:nvPr/>
        </p:nvPicPr>
        <p:blipFill>
          <a:blip r:embed="rId2"/>
          <a:stretch>
            <a:fillRect/>
          </a:stretch>
        </p:blipFill>
        <p:spPr>
          <a:xfrm>
            <a:off x="7437932" y="568674"/>
            <a:ext cx="952500" cy="723900"/>
          </a:xfrm>
          <a:prstGeom prst="rect">
            <a:avLst/>
          </a:prstGeom>
        </p:spPr>
      </p:pic>
      <p:sp>
        <p:nvSpPr>
          <p:cNvPr id="6" name="TextBox 5"/>
          <p:cNvSpPr txBox="1"/>
          <p:nvPr/>
        </p:nvSpPr>
        <p:spPr>
          <a:xfrm>
            <a:off x="505179" y="540261"/>
            <a:ext cx="1434383" cy="707886"/>
          </a:xfrm>
          <a:prstGeom prst="rect">
            <a:avLst/>
          </a:prstGeom>
          <a:solidFill>
            <a:srgbClr val="D2621E"/>
          </a:solidFill>
        </p:spPr>
        <p:txBody>
          <a:bodyPr wrap="square" rtlCol="0">
            <a:spAutoFit/>
          </a:bodyPr>
          <a:lstStyle/>
          <a:p>
            <a:pPr algn="ctr"/>
            <a:r>
              <a:rPr lang="en-US" sz="2000" b="1" cap="all" dirty="0">
                <a:solidFill>
                  <a:prstClr val="white"/>
                </a:solidFill>
                <a:latin typeface="Rockwell"/>
              </a:rPr>
              <a:t>GPS SUCCESS</a:t>
            </a:r>
            <a:endParaRPr lang="en-US" sz="1100" b="1" dirty="0">
              <a:solidFill>
                <a:prstClr val="black"/>
              </a:solidFill>
              <a:latin typeface="Rockwell"/>
            </a:endParaRPr>
          </a:p>
        </p:txBody>
      </p:sp>
    </p:spTree>
    <p:extLst>
      <p:ext uri="{BB962C8B-B14F-4D97-AF65-F5344CB8AC3E}">
        <p14:creationId xmlns:p14="http://schemas.microsoft.com/office/powerpoint/2010/main" val="24978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544638"/>
            <a:r>
              <a:rPr lang="en-US" dirty="0" smtClean="0"/>
              <a:t>Arizona State University</a:t>
            </a:r>
            <a:endParaRPr lang="en-US" dirty="0"/>
          </a:p>
        </p:txBody>
      </p:sp>
      <p:sp>
        <p:nvSpPr>
          <p:cNvPr id="3" name="Content Placeholder 2"/>
          <p:cNvSpPr>
            <a:spLocks noGrp="1"/>
          </p:cNvSpPr>
          <p:nvPr>
            <p:ph idx="1"/>
          </p:nvPr>
        </p:nvSpPr>
        <p:spPr>
          <a:xfrm>
            <a:off x="592666" y="1750431"/>
            <a:ext cx="8132234" cy="4375732"/>
          </a:xfrm>
        </p:spPr>
        <p:txBody>
          <a:bodyPr/>
          <a:lstStyle/>
          <a:p>
            <a:pPr>
              <a:spcBef>
                <a:spcPts val="0"/>
              </a:spcBef>
              <a:spcAft>
                <a:spcPts val="2500"/>
              </a:spcAft>
            </a:pPr>
            <a:r>
              <a:rPr lang="en-US" b="1" dirty="0" err="1" smtClean="0">
                <a:solidFill>
                  <a:srgbClr val="BD521E"/>
                </a:solidFill>
              </a:rPr>
              <a:t>eAdvisor</a:t>
            </a:r>
            <a:r>
              <a:rPr lang="en-US" b="1" dirty="0" smtClean="0">
                <a:solidFill>
                  <a:srgbClr val="BD521E"/>
                </a:solidFill>
              </a:rPr>
              <a:t> </a:t>
            </a:r>
            <a:r>
              <a:rPr lang="en-US" dirty="0" smtClean="0"/>
              <a:t>system boosting retention and success</a:t>
            </a:r>
          </a:p>
          <a:p>
            <a:pPr>
              <a:spcBef>
                <a:spcPts val="0"/>
              </a:spcBef>
              <a:spcAft>
                <a:spcPts val="2500"/>
              </a:spcAft>
            </a:pPr>
            <a:r>
              <a:rPr lang="en-US" dirty="0" smtClean="0"/>
              <a:t>First-time, full-time </a:t>
            </a:r>
            <a:r>
              <a:rPr lang="en-US" b="1" dirty="0" smtClean="0">
                <a:solidFill>
                  <a:srgbClr val="BD521E"/>
                </a:solidFill>
              </a:rPr>
              <a:t>freshman retention </a:t>
            </a:r>
            <a:r>
              <a:rPr lang="en-US" dirty="0" smtClean="0"/>
              <a:t>rates climbed to </a:t>
            </a:r>
            <a:r>
              <a:rPr lang="en-US" b="1" dirty="0" smtClean="0">
                <a:solidFill>
                  <a:srgbClr val="BD521E"/>
                </a:solidFill>
              </a:rPr>
              <a:t>84%</a:t>
            </a:r>
          </a:p>
          <a:p>
            <a:pPr>
              <a:spcBef>
                <a:spcPts val="0"/>
              </a:spcBef>
              <a:spcAft>
                <a:spcPts val="2500"/>
              </a:spcAft>
            </a:pPr>
            <a:r>
              <a:rPr lang="en-US" b="1" dirty="0" smtClean="0">
                <a:solidFill>
                  <a:srgbClr val="BD521E"/>
                </a:solidFill>
              </a:rPr>
              <a:t>91%</a:t>
            </a:r>
            <a:r>
              <a:rPr lang="en-US" b="1" dirty="0" smtClean="0">
                <a:solidFill>
                  <a:srgbClr val="6D011A"/>
                </a:solidFill>
              </a:rPr>
              <a:t> </a:t>
            </a:r>
            <a:r>
              <a:rPr lang="en-US" dirty="0" smtClean="0"/>
              <a:t>of all students deemed </a:t>
            </a:r>
            <a:r>
              <a:rPr lang="en-US" b="1" dirty="0" smtClean="0">
                <a:solidFill>
                  <a:srgbClr val="BD521E"/>
                </a:solidFill>
              </a:rPr>
              <a:t>“on track,” </a:t>
            </a:r>
            <a:r>
              <a:rPr lang="en-US" dirty="0" smtClean="0"/>
              <a:t>up from 22% three years before</a:t>
            </a:r>
          </a:p>
          <a:p>
            <a:endParaRPr lang="en-US" dirty="0" smtClean="0"/>
          </a:p>
        </p:txBody>
      </p:sp>
      <p:pic>
        <p:nvPicPr>
          <p:cNvPr id="4" name="Picture 3"/>
          <p:cNvPicPr>
            <a:picLocks noChangeAspect="1"/>
          </p:cNvPicPr>
          <p:nvPr/>
        </p:nvPicPr>
        <p:blipFill>
          <a:blip r:embed="rId2"/>
          <a:stretch>
            <a:fillRect/>
          </a:stretch>
        </p:blipFill>
        <p:spPr>
          <a:xfrm>
            <a:off x="7800887" y="487276"/>
            <a:ext cx="711200" cy="825500"/>
          </a:xfrm>
          <a:prstGeom prst="rect">
            <a:avLst/>
          </a:prstGeom>
        </p:spPr>
      </p:pic>
      <p:sp>
        <p:nvSpPr>
          <p:cNvPr id="6" name="TextBox 5"/>
          <p:cNvSpPr txBox="1"/>
          <p:nvPr/>
        </p:nvSpPr>
        <p:spPr>
          <a:xfrm>
            <a:off x="505179" y="540261"/>
            <a:ext cx="1434383" cy="707886"/>
          </a:xfrm>
          <a:prstGeom prst="rect">
            <a:avLst/>
          </a:prstGeom>
          <a:solidFill>
            <a:srgbClr val="D2621E"/>
          </a:solidFill>
        </p:spPr>
        <p:txBody>
          <a:bodyPr wrap="square" rtlCol="0">
            <a:spAutoFit/>
          </a:bodyPr>
          <a:lstStyle/>
          <a:p>
            <a:pPr algn="ctr"/>
            <a:r>
              <a:rPr lang="en-US" sz="2000" b="1" cap="all" dirty="0">
                <a:solidFill>
                  <a:prstClr val="white"/>
                </a:solidFill>
                <a:latin typeface="Rockwell"/>
              </a:rPr>
              <a:t>GPS SUCCESS</a:t>
            </a:r>
            <a:endParaRPr lang="en-US" sz="1100" b="1" dirty="0">
              <a:solidFill>
                <a:prstClr val="black"/>
              </a:solidFill>
              <a:latin typeface="Rockwell"/>
            </a:endParaRPr>
          </a:p>
        </p:txBody>
      </p:sp>
    </p:spTree>
    <p:extLst>
      <p:ext uri="{BB962C8B-B14F-4D97-AF65-F5344CB8AC3E}">
        <p14:creationId xmlns:p14="http://schemas.microsoft.com/office/powerpoint/2010/main" val="24978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603375"/>
            <a:r>
              <a:rPr lang="en-US" dirty="0" smtClean="0"/>
              <a:t>CUNY ASAP Program</a:t>
            </a:r>
            <a:endParaRPr lang="en-US" dirty="0"/>
          </a:p>
        </p:txBody>
      </p:sp>
      <p:sp>
        <p:nvSpPr>
          <p:cNvPr id="3" name="Content Placeholder 2"/>
          <p:cNvSpPr>
            <a:spLocks noGrp="1"/>
          </p:cNvSpPr>
          <p:nvPr>
            <p:ph idx="1"/>
          </p:nvPr>
        </p:nvSpPr>
        <p:spPr>
          <a:xfrm>
            <a:off x="592666" y="1750430"/>
            <a:ext cx="7958667" cy="4631283"/>
          </a:xfrm>
        </p:spPr>
        <p:txBody>
          <a:bodyPr>
            <a:normAutofit/>
          </a:bodyPr>
          <a:lstStyle/>
          <a:p>
            <a:pPr>
              <a:spcBef>
                <a:spcPts val="0"/>
              </a:spcBef>
              <a:spcAft>
                <a:spcPts val="1500"/>
              </a:spcAft>
            </a:pPr>
            <a:r>
              <a:rPr lang="en-US" dirty="0" smtClean="0"/>
              <a:t>Students grouped into </a:t>
            </a:r>
            <a:r>
              <a:rPr lang="en-US" b="1" dirty="0" smtClean="0">
                <a:solidFill>
                  <a:srgbClr val="BD521E"/>
                </a:solidFill>
              </a:rPr>
              <a:t>cohorts</a:t>
            </a:r>
            <a:r>
              <a:rPr lang="en-US" b="1" dirty="0" smtClean="0">
                <a:solidFill>
                  <a:srgbClr val="6D011A"/>
                </a:solidFill>
              </a:rPr>
              <a:t> </a:t>
            </a:r>
            <a:r>
              <a:rPr lang="en-US" dirty="0" smtClean="0"/>
              <a:t>with consolidated </a:t>
            </a:r>
            <a:r>
              <a:rPr lang="en-US" b="1" dirty="0" smtClean="0">
                <a:solidFill>
                  <a:srgbClr val="BD521E"/>
                </a:solidFill>
              </a:rPr>
              <a:t>block schedules</a:t>
            </a:r>
          </a:p>
          <a:p>
            <a:pPr>
              <a:spcBef>
                <a:spcPts val="0"/>
              </a:spcBef>
              <a:spcAft>
                <a:spcPts val="1500"/>
              </a:spcAft>
            </a:pPr>
            <a:r>
              <a:rPr lang="en-US" b="1" dirty="0" smtClean="0">
                <a:solidFill>
                  <a:srgbClr val="BD521E"/>
                </a:solidFill>
              </a:rPr>
              <a:t>Doubled</a:t>
            </a:r>
            <a:r>
              <a:rPr lang="en-US" b="1" dirty="0" smtClean="0">
                <a:solidFill>
                  <a:srgbClr val="6D011A"/>
                </a:solidFill>
              </a:rPr>
              <a:t> </a:t>
            </a:r>
            <a:r>
              <a:rPr lang="en-US" dirty="0" smtClean="0"/>
              <a:t>graduation rates for associate degrees</a:t>
            </a:r>
          </a:p>
          <a:p>
            <a:pPr>
              <a:spcBef>
                <a:spcPts val="0"/>
              </a:spcBef>
              <a:spcAft>
                <a:spcPts val="1500"/>
              </a:spcAft>
            </a:pPr>
            <a:r>
              <a:rPr lang="en-US" b="1" dirty="0" smtClean="0">
                <a:solidFill>
                  <a:srgbClr val="BD521E"/>
                </a:solidFill>
              </a:rPr>
              <a:t>55%</a:t>
            </a:r>
            <a:r>
              <a:rPr lang="en-US" dirty="0" smtClean="0"/>
              <a:t> of fall 2007 cohort earned associate degrees in 3 years</a:t>
            </a:r>
          </a:p>
          <a:p>
            <a:pPr>
              <a:buNone/>
            </a:pPr>
            <a:endParaRPr lang="en-US" dirty="0" smtClean="0"/>
          </a:p>
        </p:txBody>
      </p:sp>
      <p:pic>
        <p:nvPicPr>
          <p:cNvPr id="4" name="Picture 3"/>
          <p:cNvPicPr>
            <a:picLocks noChangeAspect="1"/>
          </p:cNvPicPr>
          <p:nvPr/>
        </p:nvPicPr>
        <p:blipFill>
          <a:blip r:embed="rId2"/>
          <a:stretch>
            <a:fillRect/>
          </a:stretch>
        </p:blipFill>
        <p:spPr>
          <a:xfrm>
            <a:off x="7444710" y="521543"/>
            <a:ext cx="1113836" cy="826394"/>
          </a:xfrm>
          <a:prstGeom prst="rect">
            <a:avLst/>
          </a:prstGeom>
        </p:spPr>
      </p:pic>
      <p:sp>
        <p:nvSpPr>
          <p:cNvPr id="6" name="TextBox 5"/>
          <p:cNvSpPr txBox="1"/>
          <p:nvPr/>
        </p:nvSpPr>
        <p:spPr>
          <a:xfrm>
            <a:off x="505179" y="540261"/>
            <a:ext cx="1434383" cy="707886"/>
          </a:xfrm>
          <a:prstGeom prst="rect">
            <a:avLst/>
          </a:prstGeom>
          <a:solidFill>
            <a:srgbClr val="D2621E"/>
          </a:solidFill>
        </p:spPr>
        <p:txBody>
          <a:bodyPr wrap="square" rtlCol="0">
            <a:spAutoFit/>
          </a:bodyPr>
          <a:lstStyle/>
          <a:p>
            <a:pPr algn="ctr"/>
            <a:r>
              <a:rPr lang="en-US" sz="2000" b="1" cap="all" dirty="0">
                <a:solidFill>
                  <a:prstClr val="white"/>
                </a:solidFill>
                <a:latin typeface="Rockwell"/>
              </a:rPr>
              <a:t>GPS SUCCESS</a:t>
            </a:r>
            <a:endParaRPr lang="en-US" sz="1100" b="1" dirty="0">
              <a:solidFill>
                <a:prstClr val="black"/>
              </a:solidFill>
              <a:latin typeface="Rockwell"/>
            </a:endParaRPr>
          </a:p>
        </p:txBody>
      </p:sp>
    </p:spTree>
    <p:extLst>
      <p:ext uri="{BB962C8B-B14F-4D97-AF65-F5344CB8AC3E}">
        <p14:creationId xmlns:p14="http://schemas.microsoft.com/office/powerpoint/2010/main" val="24978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1603375"/>
            <a:r>
              <a:rPr lang="en-US" dirty="0" smtClean="0"/>
              <a:t>TN Colleges of Applied Technology</a:t>
            </a:r>
            <a:endParaRPr lang="en-US" dirty="0"/>
          </a:p>
        </p:txBody>
      </p:sp>
      <p:sp>
        <p:nvSpPr>
          <p:cNvPr id="3" name="Content Placeholder 2"/>
          <p:cNvSpPr>
            <a:spLocks noGrp="1"/>
          </p:cNvSpPr>
          <p:nvPr>
            <p:ph idx="1"/>
          </p:nvPr>
        </p:nvSpPr>
        <p:spPr/>
        <p:txBody>
          <a:bodyPr>
            <a:normAutofit/>
          </a:bodyPr>
          <a:lstStyle/>
          <a:p>
            <a:pPr>
              <a:spcBef>
                <a:spcPts val="0"/>
              </a:spcBef>
              <a:spcAft>
                <a:spcPts val="2500"/>
              </a:spcAft>
            </a:pPr>
            <a:r>
              <a:rPr lang="en-US" b="1" dirty="0" smtClean="0">
                <a:solidFill>
                  <a:srgbClr val="BD521E"/>
                </a:solidFill>
              </a:rPr>
              <a:t>Highly structured, block schedule </a:t>
            </a:r>
            <a:r>
              <a:rPr lang="en-US" dirty="0" smtClean="0"/>
              <a:t>program</a:t>
            </a:r>
          </a:p>
          <a:p>
            <a:pPr>
              <a:spcBef>
                <a:spcPts val="0"/>
              </a:spcBef>
              <a:spcAft>
                <a:spcPts val="2500"/>
              </a:spcAft>
            </a:pPr>
            <a:r>
              <a:rPr lang="en-US" dirty="0" smtClean="0"/>
              <a:t>More than </a:t>
            </a:r>
            <a:r>
              <a:rPr lang="en-US" b="1" dirty="0" smtClean="0">
                <a:solidFill>
                  <a:srgbClr val="BD521E"/>
                </a:solidFill>
              </a:rPr>
              <a:t>75%</a:t>
            </a:r>
            <a:r>
              <a:rPr lang="en-US" b="1" dirty="0" smtClean="0">
                <a:solidFill>
                  <a:srgbClr val="6D011A"/>
                </a:solidFill>
              </a:rPr>
              <a:t> </a:t>
            </a:r>
            <a:r>
              <a:rPr lang="en-US" dirty="0" smtClean="0"/>
              <a:t>of students </a:t>
            </a:r>
            <a:r>
              <a:rPr lang="en-US" b="1" dirty="0" smtClean="0">
                <a:solidFill>
                  <a:srgbClr val="BD521E"/>
                </a:solidFill>
              </a:rPr>
              <a:t>graduate,</a:t>
            </a:r>
            <a:r>
              <a:rPr lang="en-US" dirty="0" smtClean="0">
                <a:solidFill>
                  <a:srgbClr val="BD521E"/>
                </a:solidFill>
              </a:rPr>
              <a:t> </a:t>
            </a:r>
            <a:r>
              <a:rPr lang="en-US" dirty="0" smtClean="0"/>
              <a:t>at rate 3x higher than peers, even though slightly poorer and older</a:t>
            </a:r>
          </a:p>
          <a:p>
            <a:pPr>
              <a:spcBef>
                <a:spcPts val="0"/>
              </a:spcBef>
              <a:spcAft>
                <a:spcPts val="2500"/>
              </a:spcAft>
            </a:pPr>
            <a:r>
              <a:rPr lang="en-US" dirty="0" smtClean="0"/>
              <a:t>Center has certificate programs have </a:t>
            </a:r>
            <a:r>
              <a:rPr lang="en-US" b="1" dirty="0" smtClean="0">
                <a:solidFill>
                  <a:srgbClr val="BD521E"/>
                </a:solidFill>
              </a:rPr>
              <a:t>job placement</a:t>
            </a:r>
            <a:r>
              <a:rPr lang="en-US" b="1" dirty="0" smtClean="0">
                <a:solidFill>
                  <a:srgbClr val="6D011A"/>
                </a:solidFill>
              </a:rPr>
              <a:t> </a:t>
            </a:r>
            <a:r>
              <a:rPr lang="en-US" dirty="0" smtClean="0"/>
              <a:t>rates of </a:t>
            </a:r>
            <a:r>
              <a:rPr lang="en-US" b="1" dirty="0" smtClean="0">
                <a:solidFill>
                  <a:srgbClr val="BD521E"/>
                </a:solidFill>
              </a:rPr>
              <a:t>80% or higher </a:t>
            </a:r>
            <a:endParaRPr lang="en-US" b="1" dirty="0">
              <a:solidFill>
                <a:srgbClr val="BD521E"/>
              </a:solidFill>
            </a:endParaRPr>
          </a:p>
        </p:txBody>
      </p:sp>
      <p:pic>
        <p:nvPicPr>
          <p:cNvPr id="4" name="Picture 3"/>
          <p:cNvPicPr>
            <a:picLocks noChangeAspect="1"/>
          </p:cNvPicPr>
          <p:nvPr/>
        </p:nvPicPr>
        <p:blipFill>
          <a:blip r:embed="rId3"/>
          <a:stretch>
            <a:fillRect/>
          </a:stretch>
        </p:blipFill>
        <p:spPr>
          <a:xfrm>
            <a:off x="7624115" y="774937"/>
            <a:ext cx="1051560" cy="390591"/>
          </a:xfrm>
          <a:prstGeom prst="rect">
            <a:avLst/>
          </a:prstGeom>
        </p:spPr>
      </p:pic>
      <p:sp>
        <p:nvSpPr>
          <p:cNvPr id="8" name="TextBox 7"/>
          <p:cNvSpPr txBox="1"/>
          <p:nvPr/>
        </p:nvSpPr>
        <p:spPr>
          <a:xfrm>
            <a:off x="505179" y="540261"/>
            <a:ext cx="1434383" cy="707886"/>
          </a:xfrm>
          <a:prstGeom prst="rect">
            <a:avLst/>
          </a:prstGeom>
          <a:solidFill>
            <a:srgbClr val="D2621E"/>
          </a:solidFill>
        </p:spPr>
        <p:txBody>
          <a:bodyPr wrap="square" rtlCol="0">
            <a:spAutoFit/>
          </a:bodyPr>
          <a:lstStyle/>
          <a:p>
            <a:pPr algn="ctr"/>
            <a:r>
              <a:rPr lang="en-US" sz="2000" b="1" cap="all" dirty="0">
                <a:solidFill>
                  <a:prstClr val="white"/>
                </a:solidFill>
                <a:latin typeface="Rockwell"/>
              </a:rPr>
              <a:t>GPS SUCCESS</a:t>
            </a:r>
            <a:endParaRPr lang="en-US" sz="1100" b="1" dirty="0">
              <a:solidFill>
                <a:prstClr val="black"/>
              </a:solidFill>
              <a:latin typeface="Rockwell"/>
            </a:endParaRPr>
          </a:p>
        </p:txBody>
      </p:sp>
    </p:spTree>
    <p:extLst>
      <p:ext uri="{BB962C8B-B14F-4D97-AF65-F5344CB8AC3E}">
        <p14:creationId xmlns:p14="http://schemas.microsoft.com/office/powerpoint/2010/main" val="24978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me changers color.png"/>
          <p:cNvPicPr>
            <a:picLocks noChangeAspect="1"/>
          </p:cNvPicPr>
          <p:nvPr/>
        </p:nvPicPr>
        <p:blipFill rotWithShape="1">
          <a:blip r:embed="rId3">
            <a:extLst>
              <a:ext uri="{28A0092B-C50C-407E-A947-70E740481C1C}">
                <a14:useLocalDpi xmlns:a14="http://schemas.microsoft.com/office/drawing/2010/main" val="0"/>
              </a:ext>
            </a:extLst>
          </a:blip>
          <a:srcRect l="81018" r="-492"/>
          <a:stretch/>
        </p:blipFill>
        <p:spPr>
          <a:xfrm>
            <a:off x="636068" y="2164626"/>
            <a:ext cx="2639189" cy="2528347"/>
          </a:xfrm>
          <a:prstGeom prst="rect">
            <a:avLst/>
          </a:prstGeom>
        </p:spPr>
      </p:pic>
      <p:sp>
        <p:nvSpPr>
          <p:cNvPr id="6" name="TextBox 5"/>
          <p:cNvSpPr txBox="1"/>
          <p:nvPr/>
        </p:nvSpPr>
        <p:spPr>
          <a:xfrm>
            <a:off x="3368835" y="2129404"/>
            <a:ext cx="5387473" cy="2585323"/>
          </a:xfrm>
          <a:prstGeom prst="rect">
            <a:avLst/>
          </a:prstGeom>
          <a:noFill/>
        </p:spPr>
        <p:txBody>
          <a:bodyPr wrap="square" rtlCol="0">
            <a:spAutoFit/>
          </a:bodyPr>
          <a:lstStyle/>
          <a:p>
            <a:r>
              <a:rPr lang="en-US" sz="5400" b="1" dirty="0">
                <a:solidFill>
                  <a:srgbClr val="2D7571"/>
                </a:solidFill>
                <a:latin typeface="Rockwell"/>
              </a:rPr>
              <a:t>MAPS, META-MAJORS AND MILESTONES</a:t>
            </a:r>
          </a:p>
        </p:txBody>
      </p:sp>
      <p:sp>
        <p:nvSpPr>
          <p:cNvPr id="7" name="Rectangle 6"/>
          <p:cNvSpPr/>
          <p:nvPr/>
        </p:nvSpPr>
        <p:spPr>
          <a:xfrm>
            <a:off x="457200" y="420121"/>
            <a:ext cx="8285941" cy="525152"/>
          </a:xfrm>
          <a:prstGeom prst="rect">
            <a:avLst/>
          </a:prstGeom>
          <a:solidFill>
            <a:schemeClr val="accent6"/>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
        <p:nvSpPr>
          <p:cNvPr id="8" name="Rectangle 7"/>
          <p:cNvSpPr/>
          <p:nvPr/>
        </p:nvSpPr>
        <p:spPr>
          <a:xfrm>
            <a:off x="457200" y="5831871"/>
            <a:ext cx="8285941" cy="525152"/>
          </a:xfrm>
          <a:prstGeom prst="rect">
            <a:avLst/>
          </a:prstGeom>
          <a:solidFill>
            <a:srgbClr val="2D75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Tree>
    <p:extLst>
      <p:ext uri="{BB962C8B-B14F-4D97-AF65-F5344CB8AC3E}">
        <p14:creationId xmlns:p14="http://schemas.microsoft.com/office/powerpoint/2010/main" val="48268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117"/>
            <a:ext cx="8229600" cy="1573212"/>
          </a:xfrm>
        </p:spPr>
        <p:txBody>
          <a:bodyPr>
            <a:noAutofit/>
          </a:bodyPr>
          <a:lstStyle/>
          <a:p>
            <a:r>
              <a:rPr lang="en-US" sz="3600" dirty="0"/>
              <a:t>ACADEMIC MAPS: A CORE ELEMENT OF GUIDED PATHWAYS</a:t>
            </a:r>
          </a:p>
        </p:txBody>
      </p:sp>
      <p:pic>
        <p:nvPicPr>
          <p:cNvPr id="5" name="Picture Placeholder 4" descr="Screen Shot 2012-12-07 at 4.49.40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9579" b="-9579"/>
          <a:stretch/>
        </p:blipFill>
        <p:spPr>
          <a:xfrm>
            <a:off x="76421" y="1474079"/>
            <a:ext cx="8929439" cy="5383921"/>
          </a:xfrm>
        </p:spPr>
      </p:pic>
      <p:sp>
        <p:nvSpPr>
          <p:cNvPr id="4" name="TextBox 3"/>
          <p:cNvSpPr txBox="1"/>
          <p:nvPr/>
        </p:nvSpPr>
        <p:spPr>
          <a:xfrm>
            <a:off x="76421" y="6398309"/>
            <a:ext cx="8370237" cy="523220"/>
          </a:xfrm>
          <a:prstGeom prst="rect">
            <a:avLst/>
          </a:prstGeom>
          <a:noFill/>
        </p:spPr>
        <p:txBody>
          <a:bodyPr wrap="none" rtlCol="0">
            <a:spAutoFit/>
          </a:bodyPr>
          <a:lstStyle/>
          <a:p>
            <a:r>
              <a:rPr lang="en-US" sz="1400" i="1" dirty="0">
                <a:solidFill>
                  <a:prstClr val="black"/>
                </a:solidFill>
                <a:latin typeface="Calibri"/>
              </a:rPr>
              <a:t>Guided Pathways to Success: Boosting College Completion. </a:t>
            </a:r>
            <a:r>
              <a:rPr lang="en-US" sz="1400" dirty="0">
                <a:solidFill>
                  <a:prstClr val="black"/>
                </a:solidFill>
                <a:latin typeface="Calibri"/>
              </a:rPr>
              <a:t>Indianapolis: Complete College America, 2013.  Print.</a:t>
            </a:r>
          </a:p>
          <a:p>
            <a:endParaRPr lang="en-US" sz="1400" dirty="0">
              <a:solidFill>
                <a:prstClr val="black"/>
              </a:solidFill>
              <a:latin typeface="Calibri"/>
            </a:endParaRPr>
          </a:p>
        </p:txBody>
      </p:sp>
    </p:spTree>
    <p:extLst>
      <p:ext uri="{BB962C8B-B14F-4D97-AF65-F5344CB8AC3E}">
        <p14:creationId xmlns:p14="http://schemas.microsoft.com/office/powerpoint/2010/main" val="307233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325" y="1146175"/>
            <a:ext cx="6289675" cy="5051426"/>
          </a:xfrm>
          <a:prstGeom prst="wedgeRoundRectCallou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8306" name="Text Placeholder 1"/>
          <p:cNvSpPr>
            <a:spLocks noGrp="1"/>
          </p:cNvSpPr>
          <p:nvPr>
            <p:ph type="body" sz="quarter" idx="11"/>
          </p:nvPr>
        </p:nvSpPr>
        <p:spPr>
          <a:xfrm>
            <a:off x="524933" y="290539"/>
            <a:ext cx="8239655" cy="738664"/>
          </a:xfrm>
        </p:spPr>
        <p:txBody>
          <a:bodyPr/>
          <a:lstStyle/>
          <a:p>
            <a:pPr algn="ctr">
              <a:spcBef>
                <a:spcPts val="25"/>
              </a:spcBef>
              <a:spcAft>
                <a:spcPct val="0"/>
              </a:spcAft>
            </a:pPr>
            <a:r>
              <a:rPr lang="en-US" sz="2400" b="0" dirty="0">
                <a:latin typeface="Tahoma"/>
                <a:cs typeface="Tahoma"/>
              </a:rPr>
              <a:t>Academic maps: four essential components – the narrative, sample schedule, milestones and employment opportunities</a:t>
            </a:r>
          </a:p>
        </p:txBody>
      </p:sp>
      <p:sp>
        <p:nvSpPr>
          <p:cNvPr id="8" name="Rounded Rectangular Callout 7"/>
          <p:cNvSpPr/>
          <p:nvPr/>
        </p:nvSpPr>
        <p:spPr bwMode="auto">
          <a:xfrm>
            <a:off x="66675" y="1589088"/>
            <a:ext cx="2373313" cy="1150937"/>
          </a:xfrm>
          <a:prstGeom prst="wedgeRoundRectCallout">
            <a:avLst>
              <a:gd name="adj1" fmla="val 64367"/>
              <a:gd name="adj2" fmla="val -41480"/>
              <a:gd name="adj3" fmla="val 16667"/>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lIns="92559" tIns="46285" rIns="92559" bIns="46285"/>
          <a:lstStyle/>
          <a:p>
            <a:pPr defTabSz="462791" hangingPunct="0">
              <a:lnSpc>
                <a:spcPct val="93000"/>
              </a:lnSpc>
              <a:buClr>
                <a:srgbClr val="000000"/>
              </a:buClr>
              <a:buSzPct val="100000"/>
              <a:defRPr/>
            </a:pPr>
            <a:r>
              <a:rPr lang="en-US" sz="1200" dirty="0">
                <a:solidFill>
                  <a:prstClr val="black"/>
                </a:solidFill>
                <a:latin typeface="Tahoma" pitchFamily="34" charset="0"/>
                <a:ea typeface="Tahoma" pitchFamily="34" charset="0"/>
                <a:cs typeface="Tahoma" pitchFamily="34" charset="0"/>
              </a:rPr>
              <a:t>The narrative explains the </a:t>
            </a:r>
            <a:r>
              <a:rPr lang="en-US" sz="1200" b="1" dirty="0">
                <a:solidFill>
                  <a:prstClr val="black"/>
                </a:solidFill>
                <a:latin typeface="Tahoma" pitchFamily="34" charset="0"/>
                <a:ea typeface="Tahoma" pitchFamily="34" charset="0"/>
                <a:cs typeface="Tahoma" pitchFamily="34" charset="0"/>
              </a:rPr>
              <a:t>use of academic maps</a:t>
            </a:r>
            <a:r>
              <a:rPr lang="en-US" sz="1200" dirty="0">
                <a:solidFill>
                  <a:prstClr val="black"/>
                </a:solidFill>
                <a:latin typeface="Tahoma" pitchFamily="34" charset="0"/>
                <a:ea typeface="Tahoma" pitchFamily="34" charset="0"/>
                <a:cs typeface="Tahoma" pitchFamily="34" charset="0"/>
              </a:rPr>
              <a:t> and any specific information about </a:t>
            </a:r>
            <a:r>
              <a:rPr lang="en-US" sz="1200" b="1" dirty="0">
                <a:solidFill>
                  <a:prstClr val="black"/>
                </a:solidFill>
                <a:latin typeface="Tahoma" pitchFamily="34" charset="0"/>
                <a:ea typeface="Tahoma" pitchFamily="34" charset="0"/>
                <a:cs typeface="Tahoma" pitchFamily="34" charset="0"/>
              </a:rPr>
              <a:t>degree requirements</a:t>
            </a:r>
            <a:r>
              <a:rPr lang="en-US" sz="1200" dirty="0">
                <a:solidFill>
                  <a:prstClr val="black"/>
                </a:solidFill>
                <a:latin typeface="Tahoma" pitchFamily="34" charset="0"/>
                <a:ea typeface="Tahoma" pitchFamily="34" charset="0"/>
                <a:cs typeface="Tahoma" pitchFamily="34" charset="0"/>
              </a:rPr>
              <a:t>, including admissions requirements</a:t>
            </a:r>
          </a:p>
        </p:txBody>
      </p:sp>
      <p:sp>
        <p:nvSpPr>
          <p:cNvPr id="9" name="Rounded Rectangular Callout 8"/>
          <p:cNvSpPr/>
          <p:nvPr/>
        </p:nvSpPr>
        <p:spPr bwMode="auto">
          <a:xfrm>
            <a:off x="66675" y="3648075"/>
            <a:ext cx="2468563" cy="1309688"/>
          </a:xfrm>
          <a:prstGeom prst="wedgeRoundRectCallout">
            <a:avLst>
              <a:gd name="adj1" fmla="val 64864"/>
              <a:gd name="adj2" fmla="val -38560"/>
              <a:gd name="adj3" fmla="val 16667"/>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lIns="92559" tIns="46285" rIns="92559" bIns="46285"/>
          <a:lstStyle/>
          <a:p>
            <a:pPr defTabSz="462791" hangingPunct="0">
              <a:lnSpc>
                <a:spcPct val="93000"/>
              </a:lnSpc>
              <a:buClr>
                <a:srgbClr val="000000"/>
              </a:buClr>
              <a:buSzPct val="100000"/>
              <a:defRPr/>
            </a:pPr>
            <a:r>
              <a:rPr lang="en-US" sz="1200" dirty="0">
                <a:solidFill>
                  <a:prstClr val="black"/>
                </a:solidFill>
                <a:latin typeface="Tahoma" pitchFamily="34" charset="0"/>
                <a:ea typeface="Tahoma" pitchFamily="34" charset="0"/>
                <a:cs typeface="Tahoma" pitchFamily="34" charset="0"/>
              </a:rPr>
              <a:t>The sample schedule outlines </a:t>
            </a:r>
            <a:r>
              <a:rPr lang="en-US" sz="1200" b="1" dirty="0">
                <a:solidFill>
                  <a:prstClr val="black"/>
                </a:solidFill>
                <a:latin typeface="Tahoma" pitchFamily="34" charset="0"/>
                <a:ea typeface="Tahoma" pitchFamily="34" charset="0"/>
                <a:cs typeface="Tahoma" pitchFamily="34" charset="0"/>
              </a:rPr>
              <a:t>which courses </a:t>
            </a:r>
            <a:r>
              <a:rPr lang="en-US" sz="1200" dirty="0">
                <a:solidFill>
                  <a:prstClr val="black"/>
                </a:solidFill>
                <a:latin typeface="Tahoma" pitchFamily="34" charset="0"/>
                <a:ea typeface="Tahoma" pitchFamily="34" charset="0"/>
                <a:cs typeface="Tahoma" pitchFamily="34" charset="0"/>
              </a:rPr>
              <a:t>should be taken in </a:t>
            </a:r>
            <a:r>
              <a:rPr lang="en-US" sz="1200" b="1" dirty="0">
                <a:solidFill>
                  <a:prstClr val="black"/>
                </a:solidFill>
                <a:latin typeface="Tahoma" pitchFamily="34" charset="0"/>
                <a:ea typeface="Tahoma" pitchFamily="34" charset="0"/>
                <a:cs typeface="Tahoma" pitchFamily="34" charset="0"/>
              </a:rPr>
              <a:t>which specific term </a:t>
            </a:r>
            <a:r>
              <a:rPr lang="en-US" sz="1200" dirty="0">
                <a:solidFill>
                  <a:prstClr val="black"/>
                </a:solidFill>
                <a:latin typeface="Tahoma" pitchFamily="34" charset="0"/>
                <a:ea typeface="Tahoma" pitchFamily="34" charset="0"/>
                <a:cs typeface="Tahoma" pitchFamily="34" charset="0"/>
              </a:rPr>
              <a:t>in order to </a:t>
            </a:r>
            <a:r>
              <a:rPr lang="en-US" sz="1200" b="1" dirty="0">
                <a:solidFill>
                  <a:prstClr val="black"/>
                </a:solidFill>
                <a:latin typeface="Tahoma" pitchFamily="34" charset="0"/>
                <a:ea typeface="Tahoma" pitchFamily="34" charset="0"/>
                <a:cs typeface="Tahoma" pitchFamily="34" charset="0"/>
              </a:rPr>
              <a:t>satisfy all requirements </a:t>
            </a:r>
          </a:p>
        </p:txBody>
      </p:sp>
      <p:sp>
        <p:nvSpPr>
          <p:cNvPr id="10" name="Rounded Rectangular Callout 9"/>
          <p:cNvSpPr/>
          <p:nvPr/>
        </p:nvSpPr>
        <p:spPr bwMode="auto">
          <a:xfrm>
            <a:off x="5999163" y="3648075"/>
            <a:ext cx="2765425" cy="1309688"/>
          </a:xfrm>
          <a:prstGeom prst="wedgeRoundRectCallout">
            <a:avLst>
              <a:gd name="adj1" fmla="val -11649"/>
              <a:gd name="adj2" fmla="val -74352"/>
              <a:gd name="adj3" fmla="val 16667"/>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lIns="92559" tIns="46285" rIns="92559" bIns="46285"/>
          <a:lstStyle/>
          <a:p>
            <a:pPr defTabSz="462791" hangingPunct="0">
              <a:lnSpc>
                <a:spcPct val="93000"/>
              </a:lnSpc>
              <a:buClr>
                <a:srgbClr val="000000"/>
              </a:buClr>
              <a:buSzPct val="100000"/>
              <a:defRPr/>
            </a:pPr>
            <a:r>
              <a:rPr lang="en-US" sz="1200" dirty="0">
                <a:solidFill>
                  <a:prstClr val="black"/>
                </a:solidFill>
                <a:latin typeface="Tahoma" pitchFamily="34" charset="0"/>
                <a:ea typeface="Tahoma" pitchFamily="34" charset="0"/>
                <a:cs typeface="Tahoma" pitchFamily="34" charset="0"/>
              </a:rPr>
              <a:t>The </a:t>
            </a:r>
            <a:r>
              <a:rPr lang="en-US" sz="1200" b="1" dirty="0">
                <a:solidFill>
                  <a:prstClr val="black"/>
                </a:solidFill>
                <a:latin typeface="Tahoma" pitchFamily="34" charset="0"/>
                <a:ea typeface="Tahoma" pitchFamily="34" charset="0"/>
                <a:cs typeface="Tahoma" pitchFamily="34" charset="0"/>
              </a:rPr>
              <a:t>milestones</a:t>
            </a:r>
            <a:r>
              <a:rPr lang="en-US" sz="1200" dirty="0">
                <a:solidFill>
                  <a:prstClr val="black"/>
                </a:solidFill>
                <a:latin typeface="Tahoma" pitchFamily="34" charset="0"/>
                <a:ea typeface="Tahoma" pitchFamily="34" charset="0"/>
                <a:cs typeface="Tahoma" pitchFamily="34" charset="0"/>
              </a:rPr>
              <a:t> identify </a:t>
            </a:r>
            <a:r>
              <a:rPr lang="en-US" sz="1200" b="1" dirty="0">
                <a:solidFill>
                  <a:prstClr val="black"/>
                </a:solidFill>
                <a:latin typeface="Tahoma" pitchFamily="34" charset="0"/>
                <a:ea typeface="Tahoma" pitchFamily="34" charset="0"/>
                <a:cs typeface="Tahoma" pitchFamily="34" charset="0"/>
              </a:rPr>
              <a:t>critical courses </a:t>
            </a:r>
            <a:r>
              <a:rPr lang="en-US" sz="1200" dirty="0">
                <a:solidFill>
                  <a:prstClr val="black"/>
                </a:solidFill>
                <a:latin typeface="Tahoma" pitchFamily="34" charset="0"/>
                <a:ea typeface="Tahoma" pitchFamily="34" charset="0"/>
                <a:cs typeface="Tahoma" pitchFamily="34" charset="0"/>
              </a:rPr>
              <a:t>for timely progress and the last semester in which they can be completed for </a:t>
            </a:r>
            <a:r>
              <a:rPr lang="en-US" sz="1200" b="1" dirty="0">
                <a:solidFill>
                  <a:prstClr val="black"/>
                </a:solidFill>
                <a:latin typeface="Tahoma" pitchFamily="34" charset="0"/>
                <a:ea typeface="Tahoma" pitchFamily="34" charset="0"/>
                <a:cs typeface="Tahoma" pitchFamily="34" charset="0"/>
              </a:rPr>
              <a:t>on-time graduation.  May include the grade as a critical indicator.</a:t>
            </a:r>
          </a:p>
        </p:txBody>
      </p:sp>
      <p:sp>
        <p:nvSpPr>
          <p:cNvPr id="14" name="Rounded Rectangular Callout 13"/>
          <p:cNvSpPr/>
          <p:nvPr/>
        </p:nvSpPr>
        <p:spPr bwMode="auto">
          <a:xfrm>
            <a:off x="66675" y="5818188"/>
            <a:ext cx="2373313" cy="885825"/>
          </a:xfrm>
          <a:prstGeom prst="wedgeRoundRectCallout">
            <a:avLst>
              <a:gd name="adj1" fmla="val 73038"/>
              <a:gd name="adj2" fmla="val -714"/>
              <a:gd name="adj3" fmla="val 16667"/>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a:extLst/>
        </p:spPr>
        <p:txBody>
          <a:bodyPr lIns="92559" tIns="46285" rIns="92559" bIns="46285"/>
          <a:lstStyle/>
          <a:p>
            <a:pPr defTabSz="462791" hangingPunct="0">
              <a:lnSpc>
                <a:spcPct val="93000"/>
              </a:lnSpc>
              <a:buClr>
                <a:srgbClr val="000000"/>
              </a:buClr>
              <a:buSzPct val="100000"/>
              <a:defRPr/>
            </a:pPr>
            <a:r>
              <a:rPr lang="en-US" sz="1200" b="1" dirty="0">
                <a:solidFill>
                  <a:prstClr val="black"/>
                </a:solidFill>
                <a:latin typeface="Tahoma" pitchFamily="34" charset="0"/>
                <a:ea typeface="Tahoma" pitchFamily="34" charset="0"/>
                <a:cs typeface="Tahoma" pitchFamily="34" charset="0"/>
              </a:rPr>
              <a:t>List of Representative Job Titles and Potential Employers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a:lstStyle/>
          <a:p>
            <a:r>
              <a:rPr lang="en-US" dirty="0" smtClean="0"/>
              <a:t>Too Much Time to Degree</a:t>
            </a:r>
            <a:endParaRPr lang="en-US" dirty="0"/>
          </a:p>
        </p:txBody>
      </p:sp>
      <p:sp>
        <p:nvSpPr>
          <p:cNvPr id="11" name="TextBox 10"/>
          <p:cNvSpPr txBox="1"/>
          <p:nvPr/>
        </p:nvSpPr>
        <p:spPr>
          <a:xfrm>
            <a:off x="888858" y="4524271"/>
            <a:ext cx="3182769" cy="872033"/>
          </a:xfrm>
          <a:prstGeom prst="rect">
            <a:avLst/>
          </a:prstGeom>
          <a:noFill/>
        </p:spPr>
        <p:txBody>
          <a:bodyPr wrap="square" lIns="0" rIns="0" rtlCol="0">
            <a:spAutoFit/>
          </a:bodyPr>
          <a:lstStyle/>
          <a:p>
            <a:pPr algn="ctr"/>
            <a:r>
              <a:rPr lang="en-US" sz="3200" baseline="30000" dirty="0">
                <a:solidFill>
                  <a:prstClr val="black"/>
                </a:solidFill>
                <a:latin typeface="Rockwell"/>
              </a:rPr>
              <a:t>Full-time students take </a:t>
            </a:r>
            <a:br>
              <a:rPr lang="en-US" sz="3200" baseline="30000" dirty="0">
                <a:solidFill>
                  <a:prstClr val="black"/>
                </a:solidFill>
                <a:latin typeface="Rockwell"/>
              </a:rPr>
            </a:br>
            <a:r>
              <a:rPr lang="en-US" sz="4400" b="1" baseline="30000" dirty="0">
                <a:solidFill>
                  <a:srgbClr val="D2621E"/>
                </a:solidFill>
                <a:latin typeface="Rockwell"/>
              </a:rPr>
              <a:t>3.9 years</a:t>
            </a:r>
            <a:endParaRPr lang="en-US" sz="3200" b="1" baseline="30000" dirty="0">
              <a:solidFill>
                <a:srgbClr val="D2621E"/>
              </a:solidFill>
              <a:latin typeface="Rockwell"/>
            </a:endParaRPr>
          </a:p>
        </p:txBody>
      </p:sp>
      <p:sp>
        <p:nvSpPr>
          <p:cNvPr id="14" name="TextBox 13"/>
          <p:cNvSpPr txBox="1"/>
          <p:nvPr/>
        </p:nvSpPr>
        <p:spPr>
          <a:xfrm>
            <a:off x="4675403" y="4496230"/>
            <a:ext cx="3770448" cy="872033"/>
          </a:xfrm>
          <a:prstGeom prst="rect">
            <a:avLst/>
          </a:prstGeom>
          <a:noFill/>
        </p:spPr>
        <p:txBody>
          <a:bodyPr wrap="square" lIns="0" rIns="0" rtlCol="0">
            <a:spAutoFit/>
          </a:bodyPr>
          <a:lstStyle/>
          <a:p>
            <a:pPr algn="ctr"/>
            <a:r>
              <a:rPr lang="en-US" sz="3200" baseline="30000" dirty="0">
                <a:solidFill>
                  <a:prstClr val="black"/>
                </a:solidFill>
                <a:latin typeface="Rockwell"/>
              </a:rPr>
              <a:t>Full-time students take </a:t>
            </a:r>
            <a:br>
              <a:rPr lang="en-US" sz="3200" baseline="30000" dirty="0">
                <a:solidFill>
                  <a:prstClr val="black"/>
                </a:solidFill>
                <a:latin typeface="Rockwell"/>
              </a:rPr>
            </a:br>
            <a:r>
              <a:rPr lang="en-US" sz="4400" b="1" baseline="30000" dirty="0">
                <a:solidFill>
                  <a:srgbClr val="D2621E"/>
                </a:solidFill>
                <a:latin typeface="Rockwell"/>
              </a:rPr>
              <a:t>4.9 years</a:t>
            </a:r>
          </a:p>
        </p:txBody>
      </p:sp>
      <p:sp>
        <p:nvSpPr>
          <p:cNvPr id="20" name="Rectangle 19"/>
          <p:cNvSpPr/>
          <p:nvPr/>
        </p:nvSpPr>
        <p:spPr>
          <a:xfrm>
            <a:off x="2281545" y="1657481"/>
            <a:ext cx="4847401" cy="584776"/>
          </a:xfrm>
          <a:prstGeom prst="rect">
            <a:avLst/>
          </a:prstGeom>
        </p:spPr>
        <p:txBody>
          <a:bodyPr wrap="none">
            <a:spAutoFit/>
          </a:bodyPr>
          <a:lstStyle/>
          <a:p>
            <a:r>
              <a:rPr lang="en-US" sz="3200" dirty="0">
                <a:solidFill>
                  <a:prstClr val="black"/>
                </a:solidFill>
                <a:latin typeface="Rockwell"/>
              </a:rPr>
              <a:t>Of those who graduate…</a:t>
            </a:r>
            <a:endParaRPr lang="en-US" dirty="0">
              <a:solidFill>
                <a:prstClr val="black"/>
              </a:solidFill>
              <a:latin typeface="Rockwell"/>
            </a:endParaRPr>
          </a:p>
        </p:txBody>
      </p:sp>
      <p:grpSp>
        <p:nvGrpSpPr>
          <p:cNvPr id="32" name="Group 31"/>
          <p:cNvGrpSpPr/>
          <p:nvPr/>
        </p:nvGrpSpPr>
        <p:grpSpPr>
          <a:xfrm>
            <a:off x="805661" y="3468800"/>
            <a:ext cx="3265967" cy="816118"/>
            <a:chOff x="1383807" y="4145494"/>
            <a:chExt cx="2057862" cy="514230"/>
          </a:xfrm>
        </p:grpSpPr>
        <p:pic>
          <p:nvPicPr>
            <p:cNvPr id="27" name="Picture 26"/>
            <p:cNvPicPr>
              <a:picLocks noChangeAspect="1"/>
            </p:cNvPicPr>
            <p:nvPr/>
          </p:nvPicPr>
          <p:blipFill>
            <a:blip r:embed="rId3"/>
            <a:srcRect r="13185"/>
            <a:stretch>
              <a:fillRect/>
            </a:stretch>
          </p:blipFill>
          <p:spPr>
            <a:xfrm>
              <a:off x="2995242" y="4145494"/>
              <a:ext cx="446427" cy="514230"/>
            </a:xfrm>
            <a:prstGeom prst="rect">
              <a:avLst/>
            </a:prstGeom>
          </p:spPr>
        </p:pic>
        <p:pic>
          <p:nvPicPr>
            <p:cNvPr id="28" name="Picture 27"/>
            <p:cNvPicPr>
              <a:picLocks noChangeAspect="1"/>
            </p:cNvPicPr>
            <p:nvPr/>
          </p:nvPicPr>
          <p:blipFill>
            <a:blip r:embed="rId4"/>
            <a:stretch>
              <a:fillRect/>
            </a:stretch>
          </p:blipFill>
          <p:spPr>
            <a:xfrm>
              <a:off x="1383807" y="4145494"/>
              <a:ext cx="1590898" cy="514230"/>
            </a:xfrm>
            <a:prstGeom prst="rect">
              <a:avLst/>
            </a:prstGeom>
          </p:spPr>
        </p:pic>
      </p:grpSp>
      <p:grpSp>
        <p:nvGrpSpPr>
          <p:cNvPr id="33" name="Group 32"/>
          <p:cNvGrpSpPr/>
          <p:nvPr/>
        </p:nvGrpSpPr>
        <p:grpSpPr>
          <a:xfrm>
            <a:off x="4675403" y="3468800"/>
            <a:ext cx="3770448" cy="750242"/>
            <a:chOff x="5683697" y="4145494"/>
            <a:chExt cx="2584336" cy="514230"/>
          </a:xfrm>
        </p:grpSpPr>
        <p:pic>
          <p:nvPicPr>
            <p:cNvPr id="30" name="Picture 29"/>
            <p:cNvPicPr>
              <a:picLocks noChangeAspect="1"/>
            </p:cNvPicPr>
            <p:nvPr/>
          </p:nvPicPr>
          <p:blipFill>
            <a:blip r:embed="rId5"/>
            <a:stretch>
              <a:fillRect/>
            </a:stretch>
          </p:blipFill>
          <p:spPr>
            <a:xfrm>
              <a:off x="5683697" y="4145494"/>
              <a:ext cx="2121199" cy="514230"/>
            </a:xfrm>
            <a:prstGeom prst="rect">
              <a:avLst/>
            </a:prstGeom>
          </p:spPr>
        </p:pic>
        <p:pic>
          <p:nvPicPr>
            <p:cNvPr id="31" name="Picture 30"/>
            <p:cNvPicPr>
              <a:picLocks noChangeAspect="1"/>
            </p:cNvPicPr>
            <p:nvPr/>
          </p:nvPicPr>
          <p:blipFill>
            <a:blip r:embed="rId3"/>
            <a:srcRect r="13185"/>
            <a:stretch>
              <a:fillRect/>
            </a:stretch>
          </p:blipFill>
          <p:spPr>
            <a:xfrm>
              <a:off x="7821606" y="4145494"/>
              <a:ext cx="446427" cy="514230"/>
            </a:xfrm>
            <a:prstGeom prst="rect">
              <a:avLst/>
            </a:prstGeom>
          </p:spPr>
        </p:pic>
      </p:grpSp>
      <p:sp>
        <p:nvSpPr>
          <p:cNvPr id="4" name="TextBox 3"/>
          <p:cNvSpPr txBox="1"/>
          <p:nvPr/>
        </p:nvSpPr>
        <p:spPr>
          <a:xfrm>
            <a:off x="2008870" y="2576248"/>
            <a:ext cx="1086505" cy="892552"/>
          </a:xfrm>
          <a:prstGeom prst="rect">
            <a:avLst/>
          </a:prstGeom>
          <a:noFill/>
        </p:spPr>
        <p:txBody>
          <a:bodyPr wrap="none" rtlCol="0">
            <a:spAutoFit/>
          </a:bodyPr>
          <a:lstStyle/>
          <a:p>
            <a:pPr algn="ctr"/>
            <a:r>
              <a:rPr lang="en-US" sz="2400" dirty="0">
                <a:solidFill>
                  <a:prstClr val="black"/>
                </a:solidFill>
                <a:latin typeface="Rockwell"/>
              </a:rPr>
              <a:t>2-year</a:t>
            </a:r>
          </a:p>
          <a:p>
            <a:pPr algn="ctr"/>
            <a:r>
              <a:rPr lang="en-US" sz="1400" dirty="0">
                <a:solidFill>
                  <a:prstClr val="black"/>
                </a:solidFill>
                <a:latin typeface="Rockwell"/>
              </a:rPr>
              <a:t>Associate</a:t>
            </a:r>
          </a:p>
          <a:p>
            <a:endParaRPr lang="en-US" sz="1400" dirty="0">
              <a:solidFill>
                <a:prstClr val="black"/>
              </a:solidFill>
              <a:latin typeface="Rockwell"/>
            </a:endParaRPr>
          </a:p>
        </p:txBody>
      </p:sp>
      <p:sp>
        <p:nvSpPr>
          <p:cNvPr id="5" name="TextBox 4"/>
          <p:cNvSpPr txBox="1"/>
          <p:nvPr/>
        </p:nvSpPr>
        <p:spPr>
          <a:xfrm>
            <a:off x="5839897" y="2576248"/>
            <a:ext cx="1426605" cy="1107996"/>
          </a:xfrm>
          <a:prstGeom prst="rect">
            <a:avLst/>
          </a:prstGeom>
          <a:noFill/>
        </p:spPr>
        <p:txBody>
          <a:bodyPr wrap="none" rtlCol="0">
            <a:spAutoFit/>
          </a:bodyPr>
          <a:lstStyle/>
          <a:p>
            <a:pPr algn="ctr"/>
            <a:r>
              <a:rPr lang="en-US" sz="2400" dirty="0">
                <a:solidFill>
                  <a:prstClr val="black"/>
                </a:solidFill>
                <a:latin typeface="Rockwell"/>
              </a:rPr>
              <a:t>4-year</a:t>
            </a:r>
          </a:p>
          <a:p>
            <a:pPr algn="ctr"/>
            <a:r>
              <a:rPr lang="en-US" sz="1400" dirty="0">
                <a:solidFill>
                  <a:prstClr val="black"/>
                </a:solidFill>
                <a:latin typeface="Rockwell"/>
              </a:rPr>
              <a:t>Bachelor’s</a:t>
            </a:r>
            <a:br>
              <a:rPr lang="en-US" sz="1400" dirty="0">
                <a:solidFill>
                  <a:prstClr val="black"/>
                </a:solidFill>
                <a:latin typeface="Rockwell"/>
              </a:rPr>
            </a:br>
            <a:r>
              <a:rPr lang="en-US" sz="1400" dirty="0">
                <a:solidFill>
                  <a:prstClr val="black"/>
                </a:solidFill>
                <a:latin typeface="Rockwell"/>
              </a:rPr>
              <a:t>(Non-Flagship)</a:t>
            </a:r>
          </a:p>
          <a:p>
            <a:endParaRPr lang="en-US" sz="1400" dirty="0">
              <a:solidFill>
                <a:prstClr val="black"/>
              </a:solidFill>
              <a:latin typeface="Rockwell"/>
            </a:endParaRPr>
          </a:p>
        </p:txBody>
      </p:sp>
      <p:cxnSp>
        <p:nvCxnSpPr>
          <p:cNvPr id="7" name="Straight Connector 6"/>
          <p:cNvCxnSpPr/>
          <p:nvPr/>
        </p:nvCxnSpPr>
        <p:spPr>
          <a:xfrm>
            <a:off x="4384842" y="2576248"/>
            <a:ext cx="13369" cy="29140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457200" y="661988"/>
            <a:ext cx="8062913" cy="625475"/>
          </a:xfrm>
        </p:spPr>
        <p:txBody>
          <a:bodyPr>
            <a:normAutofit fontScale="90000"/>
          </a:bodyPr>
          <a:lstStyle/>
          <a:p>
            <a:r>
              <a:rPr lang="en-US" sz="4800" dirty="0">
                <a:latin typeface="Tahoma"/>
                <a:cs typeface="Tahoma"/>
              </a:rPr>
              <a:t>KEY ACADEMIC POLICIES</a:t>
            </a:r>
            <a:br>
              <a:rPr lang="en-US" sz="4800" dirty="0">
                <a:latin typeface="Tahoma"/>
                <a:cs typeface="Tahoma"/>
              </a:rPr>
            </a:br>
            <a:endParaRPr lang="en-US" sz="4800" dirty="0">
              <a:latin typeface="Tahoma"/>
              <a:cs typeface="Tahoma"/>
            </a:endParaRPr>
          </a:p>
        </p:txBody>
      </p:sp>
      <p:sp>
        <p:nvSpPr>
          <p:cNvPr id="3" name="Content Placeholder 2"/>
          <p:cNvSpPr>
            <a:spLocks noGrp="1"/>
          </p:cNvSpPr>
          <p:nvPr>
            <p:ph idx="1"/>
          </p:nvPr>
        </p:nvSpPr>
        <p:spPr>
          <a:xfrm>
            <a:off x="457200" y="1510243"/>
            <a:ext cx="8332258" cy="4863570"/>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lvl="1">
              <a:buClr>
                <a:schemeClr val="tx2"/>
              </a:buClr>
              <a:buFont typeface="Wingdings" charset="2"/>
              <a:buChar char="Ø"/>
              <a:defRPr/>
            </a:pPr>
            <a:r>
              <a:rPr lang="en-US" sz="3500" dirty="0"/>
              <a:t>Require early declaration of interest area (a meta-major</a:t>
            </a:r>
            <a:r>
              <a:rPr lang="en-US" sz="3500" dirty="0" smtClean="0"/>
              <a:t>) </a:t>
            </a:r>
            <a:r>
              <a:rPr lang="en-US" sz="3500" dirty="0"/>
              <a:t>or </a:t>
            </a:r>
            <a:r>
              <a:rPr lang="en-US" sz="3500" dirty="0" smtClean="0"/>
              <a:t>major.</a:t>
            </a:r>
          </a:p>
          <a:p>
            <a:pPr lvl="1">
              <a:buClr>
                <a:schemeClr val="tx2"/>
              </a:buClr>
              <a:buFont typeface="Wingdings" charset="2"/>
              <a:buChar char="Ø"/>
              <a:defRPr/>
            </a:pPr>
            <a:r>
              <a:rPr lang="en-US" sz="3500" dirty="0" smtClean="0"/>
              <a:t>Require </a:t>
            </a:r>
            <a:r>
              <a:rPr lang="en-US" sz="3500" dirty="0"/>
              <a:t>every student without a major to </a:t>
            </a:r>
            <a:r>
              <a:rPr lang="en-US" sz="3500" dirty="0" smtClean="0"/>
              <a:t>attend  a “</a:t>
            </a:r>
            <a:r>
              <a:rPr lang="en-US" sz="3500" dirty="0"/>
              <a:t>choosing a major” </a:t>
            </a:r>
            <a:r>
              <a:rPr lang="en-US" sz="3500" dirty="0" smtClean="0"/>
              <a:t>workshop and have a major selected by 30 hours.</a:t>
            </a:r>
            <a:endParaRPr lang="en-US" sz="3500" dirty="0"/>
          </a:p>
          <a:p>
            <a:pPr lvl="1">
              <a:spcAft>
                <a:spcPts val="612"/>
              </a:spcAft>
              <a:buClr>
                <a:schemeClr val="tx2"/>
              </a:buClr>
              <a:buFont typeface="Wingdings" charset="2"/>
              <a:buChar char="Ø"/>
              <a:defRPr/>
            </a:pPr>
            <a:r>
              <a:rPr lang="en-US" sz="3500" dirty="0"/>
              <a:t>Establish Milestones </a:t>
            </a:r>
            <a:r>
              <a:rPr lang="en-US" sz="3500" dirty="0" smtClean="0"/>
              <a:t>for each term (</a:t>
            </a:r>
            <a:r>
              <a:rPr lang="en-US" sz="3500" dirty="0"/>
              <a:t>key courses, factors, or events that must be completed by a specific time in order to stay on track</a:t>
            </a:r>
            <a:r>
              <a:rPr lang="en-US" sz="3500" dirty="0" smtClean="0"/>
              <a:t>).  These courses </a:t>
            </a:r>
            <a:r>
              <a:rPr lang="en-US" sz="3500" b="1" dirty="0" smtClean="0"/>
              <a:t>must be </a:t>
            </a:r>
            <a:r>
              <a:rPr lang="en-US" sz="3500" dirty="0" smtClean="0"/>
              <a:t>offered when needed.</a:t>
            </a:r>
          </a:p>
          <a:p>
            <a:pPr lvl="1">
              <a:spcAft>
                <a:spcPts val="612"/>
              </a:spcAft>
              <a:buClr>
                <a:schemeClr val="tx2"/>
              </a:buClr>
              <a:buFont typeface="Wingdings" charset="2"/>
              <a:buChar char="Ø"/>
              <a:defRPr/>
            </a:pPr>
            <a:r>
              <a:rPr lang="en-US" sz="3500" dirty="0"/>
              <a:t>Rationalize general education requirements.</a:t>
            </a:r>
          </a:p>
          <a:p>
            <a:pPr lvl="1">
              <a:spcAft>
                <a:spcPts val="612"/>
              </a:spcAft>
              <a:buClr>
                <a:schemeClr val="tx2"/>
              </a:buClr>
              <a:buFont typeface="Wingdings" charset="2"/>
              <a:buChar char="Ø"/>
              <a:defRPr/>
            </a:pPr>
            <a:endParaRPr lang="en-US" sz="3500" dirty="0"/>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itle 1"/>
          <p:cNvSpPr>
            <a:spLocks noGrp="1"/>
          </p:cNvSpPr>
          <p:nvPr>
            <p:ph type="title"/>
          </p:nvPr>
        </p:nvSpPr>
        <p:spPr>
          <a:xfrm>
            <a:off x="360363" y="304800"/>
            <a:ext cx="8636000" cy="1055688"/>
          </a:xfrm>
        </p:spPr>
        <p:txBody>
          <a:bodyPr>
            <a:normAutofit fontScale="90000"/>
          </a:bodyPr>
          <a:lstStyle/>
          <a:p>
            <a:r>
              <a:rPr lang="en-US" sz="5400" dirty="0">
                <a:latin typeface="Tahoma"/>
                <a:cs typeface="Tahoma"/>
              </a:rPr>
              <a:t>KEY ADVISING POLICIES</a:t>
            </a:r>
          </a:p>
        </p:txBody>
      </p:sp>
      <p:sp>
        <p:nvSpPr>
          <p:cNvPr id="3" name="Content Placeholder 2"/>
          <p:cNvSpPr>
            <a:spLocks noGrp="1"/>
          </p:cNvSpPr>
          <p:nvPr>
            <p:ph idx="1"/>
          </p:nvPr>
        </p:nvSpPr>
        <p:spPr>
          <a:xfrm>
            <a:off x="530225" y="1690688"/>
            <a:ext cx="8307388" cy="4525962"/>
          </a:xfrm>
          <a:ln w="38100" cmpd="sng">
            <a:solidFill>
              <a:schemeClr val="tx1"/>
            </a:solidFill>
          </a:ln>
        </p:spPr>
        <p:txBody>
          <a:bodyPr>
            <a:normAutofit fontScale="92500" lnSpcReduction="10000"/>
          </a:bodyPr>
          <a:lstStyle/>
          <a:p>
            <a:pPr>
              <a:defRPr/>
            </a:pPr>
            <a:r>
              <a:rPr lang="en-US" dirty="0" smtClean="0"/>
              <a:t>Assist students with choosing a major through workshops, the Career Center and web resources, e.g.</a:t>
            </a:r>
            <a:r>
              <a:rPr lang="en-US" dirty="0"/>
              <a:t>, </a:t>
            </a:r>
            <a:r>
              <a:rPr lang="en-US" dirty="0">
                <a:hlinkClick r:id="rId3"/>
              </a:rPr>
              <a:t>http://www.bls.gov/ooh</a:t>
            </a:r>
            <a:r>
              <a:rPr lang="en-US" dirty="0" smtClean="0">
                <a:hlinkClick r:id="rId3"/>
              </a:rPr>
              <a:t>/</a:t>
            </a:r>
            <a:r>
              <a:rPr lang="en-US" dirty="0"/>
              <a:t> and </a:t>
            </a:r>
            <a:r>
              <a:rPr lang="en-US" dirty="0">
                <a:hlinkClick r:id="rId4"/>
              </a:rPr>
              <a:t>http://www.onetonline.org</a:t>
            </a:r>
            <a:r>
              <a:rPr lang="en-US" dirty="0" smtClean="0">
                <a:hlinkClick r:id="rId4"/>
              </a:rPr>
              <a:t>/</a:t>
            </a:r>
            <a:r>
              <a:rPr lang="en-US" dirty="0" smtClean="0"/>
              <a:t>. </a:t>
            </a:r>
          </a:p>
          <a:p>
            <a:pPr>
              <a:defRPr/>
            </a:pPr>
            <a:r>
              <a:rPr lang="en-US" dirty="0" smtClean="0"/>
              <a:t>Monitor student registration and grades for milestone courses.</a:t>
            </a:r>
          </a:p>
          <a:p>
            <a:pPr>
              <a:defRPr/>
            </a:pPr>
            <a:r>
              <a:rPr lang="en-US" dirty="0" smtClean="0"/>
              <a:t>Every student “off-map” </a:t>
            </a:r>
            <a:r>
              <a:rPr lang="en-US" b="1" dirty="0" smtClean="0"/>
              <a:t>must be mandated </a:t>
            </a:r>
            <a:r>
              <a:rPr lang="en-US" dirty="0" smtClean="0"/>
              <a:t>to meet with an advisor in person (or electronically).</a:t>
            </a:r>
            <a:endParaRPr lang="en-US" dirty="0"/>
          </a:p>
          <a:p>
            <a:pPr>
              <a:defRPr/>
            </a:pPr>
            <a:r>
              <a:rPr lang="en-US" dirty="0" smtClean="0"/>
              <a:t>Students must change majors if they are “off-map” two consecutive terms.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1"/>
          <p:cNvSpPr>
            <a:spLocks noGrp="1"/>
          </p:cNvSpPr>
          <p:nvPr>
            <p:ph type="title"/>
          </p:nvPr>
        </p:nvSpPr>
        <p:spPr/>
        <p:txBody>
          <a:bodyPr>
            <a:normAutofit fontScale="90000"/>
          </a:bodyPr>
          <a:lstStyle/>
          <a:p>
            <a:r>
              <a:rPr lang="en-US" sz="4800" dirty="0">
                <a:latin typeface="Tahoma"/>
                <a:cs typeface="Tahoma"/>
              </a:rPr>
              <a:t>KEY COMMUNICATION POLICIES</a:t>
            </a:r>
          </a:p>
        </p:txBody>
      </p:sp>
      <p:sp>
        <p:nvSpPr>
          <p:cNvPr id="94209" name="Content Placeholder 2"/>
          <p:cNvSpPr>
            <a:spLocks noGrp="1"/>
          </p:cNvSpPr>
          <p:nvPr>
            <p:ph idx="1"/>
          </p:nvPr>
        </p:nvSpPr>
        <p:spPr>
          <a:xfrm>
            <a:off x="457200" y="1852613"/>
            <a:ext cx="8229600" cy="4830762"/>
          </a:xfrm>
          <a:ln w="38100" cmpd="sng">
            <a:solidFill>
              <a:schemeClr val="tx1"/>
            </a:solidFill>
          </a:ln>
        </p:spPr>
        <p:txBody>
          <a:bodyPr>
            <a:noAutofit/>
          </a:bodyPr>
          <a:lstStyle/>
          <a:p>
            <a:pPr>
              <a:buFont typeface="Wingdings" charset="0"/>
              <a:buChar char="Ø"/>
            </a:pPr>
            <a:r>
              <a:rPr lang="en-US" dirty="0">
                <a:latin typeface="Calibri" charset="0"/>
              </a:rPr>
              <a:t>EARNING A DEGREE IS A </a:t>
            </a:r>
            <a:r>
              <a:rPr lang="en-US" dirty="0" smtClean="0">
                <a:latin typeface="Calibri" charset="0"/>
              </a:rPr>
              <a:t>TWO (OR FOUR) </a:t>
            </a:r>
            <a:r>
              <a:rPr lang="en-US" dirty="0">
                <a:latin typeface="Calibri" charset="0"/>
              </a:rPr>
              <a:t>YEAR PROCESS.</a:t>
            </a:r>
          </a:p>
          <a:p>
            <a:pPr>
              <a:buFont typeface="Wingdings" charset="0"/>
              <a:buChar char="Ø"/>
            </a:pPr>
            <a:r>
              <a:rPr lang="en-US" dirty="0">
                <a:latin typeface="Calibri" charset="0"/>
              </a:rPr>
              <a:t>MAPS MUST BE PART OF EVERY COMMUNICATION WITH STUDENTS,  PARENTS AND FACULTY.</a:t>
            </a:r>
          </a:p>
          <a:p>
            <a:pPr>
              <a:buFont typeface="Wingdings" charset="0"/>
              <a:buChar char="Ø"/>
            </a:pPr>
            <a:r>
              <a:rPr lang="en-US" dirty="0">
                <a:latin typeface="Calibri" charset="0"/>
              </a:rPr>
              <a:t>THEY MUST BE EASY TO FIND ON THE </a:t>
            </a:r>
            <a:r>
              <a:rPr lang="en-US" dirty="0" smtClean="0">
                <a:latin typeface="Calibri" charset="0"/>
              </a:rPr>
              <a:t>WEBSITE AND EASY TO UNDERSTAND.</a:t>
            </a:r>
            <a:endParaRPr lang="en-US" dirty="0">
              <a:latin typeface="Calibri" charset="0"/>
            </a:endParaRPr>
          </a:p>
          <a:p>
            <a:pPr>
              <a:buFont typeface="Wingdings" charset="0"/>
              <a:buChar char="Ø"/>
            </a:pPr>
            <a:r>
              <a:rPr lang="en-US" dirty="0">
                <a:latin typeface="Calibri" charset="0"/>
              </a:rPr>
              <a:t>MAPS MUST BE INTEGRATED INTO EVERY ASPECT OF THE ACADEMIC EXPERIENCE.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8229600" cy="2620133"/>
          </a:xfrm>
        </p:spPr>
        <p:txBody>
          <a:bodyPr>
            <a:normAutofit fontScale="90000"/>
          </a:bodyPr>
          <a:lstStyle/>
          <a:p>
            <a:pPr algn="ctr"/>
            <a:r>
              <a:rPr lang="en-US" sz="3600" dirty="0" smtClean="0">
                <a:solidFill>
                  <a:schemeClr val="tx1"/>
                </a:solidFill>
                <a:latin typeface="Tahoma"/>
                <a:cs typeface="Tahoma"/>
              </a:rPr>
              <a:t>Providing Students with a clear Path to </a:t>
            </a:r>
            <a:br>
              <a:rPr lang="en-US" sz="3600" dirty="0" smtClean="0">
                <a:solidFill>
                  <a:schemeClr val="tx1"/>
                </a:solidFill>
                <a:latin typeface="Tahoma"/>
                <a:cs typeface="Tahoma"/>
              </a:rPr>
            </a:br>
            <a:r>
              <a:rPr lang="en-US" sz="3600" dirty="0" smtClean="0">
                <a:solidFill>
                  <a:schemeClr val="tx1"/>
                </a:solidFill>
                <a:latin typeface="Tahoma"/>
                <a:cs typeface="Tahoma"/>
              </a:rPr>
              <a:t>Graduation Reduces Excess Hours, Significantly Reduces Costs and Improves Time to Graduation </a:t>
            </a:r>
            <a:endParaRPr lang="en-US" sz="3600" dirty="0">
              <a:solidFill>
                <a:schemeClr val="tx1"/>
              </a:solidFill>
              <a:latin typeface="Tahoma"/>
              <a:cs typeface="Tahoma"/>
            </a:endParaRPr>
          </a:p>
        </p:txBody>
      </p:sp>
      <p:sp>
        <p:nvSpPr>
          <p:cNvPr id="4" name="Text Placeholder 3"/>
          <p:cNvSpPr>
            <a:spLocks noGrp="1"/>
          </p:cNvSpPr>
          <p:nvPr>
            <p:ph type="body" sz="quarter" idx="12"/>
          </p:nvPr>
        </p:nvSpPr>
        <p:spPr>
          <a:xfrm>
            <a:off x="457200" y="4876800"/>
            <a:ext cx="8229600" cy="274320"/>
          </a:xfrm>
        </p:spPr>
        <p:txBody>
          <a:bodyPr>
            <a:normAutofit fontScale="70000" lnSpcReduction="20000"/>
          </a:bodyPr>
          <a:lstStyle/>
          <a:p>
            <a:r>
              <a:rPr lang="en-US" dirty="0" smtClean="0"/>
              <a:t>Source: Florida State University</a:t>
            </a:r>
            <a:endParaRPr lang="en-US" dirty="0"/>
          </a:p>
        </p:txBody>
      </p:sp>
      <p:graphicFrame>
        <p:nvGraphicFramePr>
          <p:cNvPr id="6" name="Content Placeholder 6"/>
          <p:cNvGraphicFramePr>
            <a:graphicFrameLocks/>
          </p:cNvGraphicFramePr>
          <p:nvPr>
            <p:extLst>
              <p:ext uri="{D42A27DB-BD31-4B8C-83A1-F6EECF244321}">
                <p14:modId xmlns:p14="http://schemas.microsoft.com/office/powerpoint/2010/main" val="2759041664"/>
              </p:ext>
            </p:extLst>
          </p:nvPr>
        </p:nvGraphicFramePr>
        <p:xfrm>
          <a:off x="381000" y="2983977"/>
          <a:ext cx="8229600" cy="3291688"/>
        </p:xfrm>
        <a:graphic>
          <a:graphicData uri="http://schemas.openxmlformats.org/drawingml/2006/table">
            <a:tbl>
              <a:tblPr firstRow="1" bandRow="1">
                <a:tableStyleId>{793D81CF-94F2-401A-BA57-92F5A7B2D0C5}</a:tableStyleId>
              </a:tblPr>
              <a:tblGrid>
                <a:gridCol w="2743200"/>
                <a:gridCol w="2743200"/>
                <a:gridCol w="2743200"/>
              </a:tblGrid>
              <a:tr h="960513">
                <a:tc>
                  <a:txBody>
                    <a:bodyPr/>
                    <a:lstStyle/>
                    <a:p>
                      <a:pPr algn="ctr"/>
                      <a:r>
                        <a:rPr lang="en-US" sz="3200" dirty="0" smtClean="0"/>
                        <a:t>Year</a:t>
                      </a:r>
                      <a:endParaRPr lang="en-US" sz="3200" dirty="0">
                        <a:latin typeface="Helvetica" pitchFamily="34" charset="0"/>
                        <a:cs typeface="Helvetica" pitchFamily="34" charset="0"/>
                      </a:endParaRPr>
                    </a:p>
                  </a:txBody>
                  <a:tcPr marT="45701" marB="45701"/>
                </a:tc>
                <a:tc>
                  <a:txBody>
                    <a:bodyPr/>
                    <a:lstStyle/>
                    <a:p>
                      <a:pPr algn="ctr"/>
                      <a:r>
                        <a:rPr lang="en-US" sz="3200" dirty="0" smtClean="0"/>
                        <a:t>Students with Excess Hours</a:t>
                      </a:r>
                      <a:endParaRPr lang="en-US" sz="3200" dirty="0">
                        <a:latin typeface="Helvetica" pitchFamily="34" charset="0"/>
                        <a:cs typeface="Helvetica" pitchFamily="34" charset="0"/>
                      </a:endParaRPr>
                    </a:p>
                  </a:txBody>
                  <a:tcPr marT="45701" marB="45701"/>
                </a:tc>
                <a:tc>
                  <a:txBody>
                    <a:bodyPr/>
                    <a:lstStyle/>
                    <a:p>
                      <a:pPr algn="ctr"/>
                      <a:r>
                        <a:rPr lang="en-US" sz="3200" dirty="0" smtClean="0"/>
                        <a:t> 4-year</a:t>
                      </a:r>
                    </a:p>
                    <a:p>
                      <a:pPr algn="ctr"/>
                      <a:r>
                        <a:rPr lang="en-US" sz="3200" dirty="0" smtClean="0"/>
                        <a:t>Graduation</a:t>
                      </a:r>
                      <a:r>
                        <a:rPr lang="en-US" sz="3200" baseline="0" dirty="0" smtClean="0"/>
                        <a:t> </a:t>
                      </a:r>
                    </a:p>
                    <a:p>
                      <a:pPr algn="ctr"/>
                      <a:r>
                        <a:rPr lang="en-US" sz="3200" baseline="0" dirty="0" smtClean="0"/>
                        <a:t>Rate</a:t>
                      </a:r>
                      <a:endParaRPr lang="en-US" sz="3200" dirty="0">
                        <a:latin typeface="Helvetica" pitchFamily="34" charset="0"/>
                        <a:cs typeface="Helvetica" pitchFamily="34" charset="0"/>
                      </a:endParaRPr>
                    </a:p>
                  </a:txBody>
                  <a:tcPr marT="45701" marB="45701"/>
                </a:tc>
              </a:tr>
              <a:tr h="577511">
                <a:tc>
                  <a:txBody>
                    <a:bodyPr/>
                    <a:lstStyle/>
                    <a:p>
                      <a:pPr algn="ctr"/>
                      <a:r>
                        <a:rPr lang="en-US" sz="3200" dirty="0" smtClean="0"/>
                        <a:t>2000</a:t>
                      </a:r>
                      <a:endParaRPr lang="en-US" sz="3200" dirty="0">
                        <a:latin typeface="Helvetica" pitchFamily="34" charset="0"/>
                        <a:cs typeface="Helvetica" pitchFamily="34" charset="0"/>
                      </a:endParaRPr>
                    </a:p>
                  </a:txBody>
                  <a:tcPr marT="45701" marB="45701"/>
                </a:tc>
                <a:tc>
                  <a:txBody>
                    <a:bodyPr/>
                    <a:lstStyle/>
                    <a:p>
                      <a:pPr algn="ctr"/>
                      <a:r>
                        <a:rPr lang="en-US" sz="3200" dirty="0" smtClean="0"/>
                        <a:t>7,382</a:t>
                      </a:r>
                      <a:endParaRPr lang="en-US" sz="3200" dirty="0">
                        <a:latin typeface="Helvetica" pitchFamily="34" charset="0"/>
                        <a:cs typeface="Helvetica" pitchFamily="34" charset="0"/>
                      </a:endParaRPr>
                    </a:p>
                  </a:txBody>
                  <a:tcPr marT="45701" marB="45701"/>
                </a:tc>
                <a:tc>
                  <a:txBody>
                    <a:bodyPr/>
                    <a:lstStyle/>
                    <a:p>
                      <a:pPr algn="ctr"/>
                      <a:r>
                        <a:rPr lang="en-US" sz="3200" dirty="0" smtClean="0"/>
                        <a:t>44.2%</a:t>
                      </a:r>
                      <a:endParaRPr lang="en-US" sz="3200" dirty="0">
                        <a:latin typeface="Helvetica" pitchFamily="34" charset="0"/>
                        <a:cs typeface="Helvetica" pitchFamily="34" charset="0"/>
                      </a:endParaRPr>
                    </a:p>
                  </a:txBody>
                  <a:tcPr marT="45701" marB="45701"/>
                </a:tc>
              </a:tr>
              <a:tr h="577511">
                <a:tc>
                  <a:txBody>
                    <a:bodyPr/>
                    <a:lstStyle/>
                    <a:p>
                      <a:pPr algn="ctr"/>
                      <a:r>
                        <a:rPr lang="en-US" sz="3200" dirty="0" smtClean="0"/>
                        <a:t>2006</a:t>
                      </a:r>
                      <a:endParaRPr lang="en-US" sz="3200" dirty="0">
                        <a:latin typeface="Helvetica" pitchFamily="34" charset="0"/>
                        <a:cs typeface="Helvetica" pitchFamily="34" charset="0"/>
                      </a:endParaRPr>
                    </a:p>
                  </a:txBody>
                  <a:tcPr marT="45701" marB="45701"/>
                </a:tc>
                <a:tc>
                  <a:txBody>
                    <a:bodyPr/>
                    <a:lstStyle/>
                    <a:p>
                      <a:pPr algn="ctr"/>
                      <a:r>
                        <a:rPr lang="en-US" sz="3200" dirty="0" smtClean="0"/>
                        <a:t>3,011</a:t>
                      </a:r>
                      <a:endParaRPr lang="en-US" sz="3200" dirty="0">
                        <a:latin typeface="Helvetica" pitchFamily="34" charset="0"/>
                        <a:cs typeface="Helvetica" pitchFamily="34" charset="0"/>
                      </a:endParaRPr>
                    </a:p>
                  </a:txBody>
                  <a:tcPr marT="45701" marB="45701"/>
                </a:tc>
                <a:tc>
                  <a:txBody>
                    <a:bodyPr/>
                    <a:lstStyle/>
                    <a:p>
                      <a:pPr algn="ctr"/>
                      <a:r>
                        <a:rPr lang="en-US" sz="3200" dirty="0" smtClean="0"/>
                        <a:t>-------</a:t>
                      </a:r>
                      <a:endParaRPr lang="en-US" sz="3200" dirty="0">
                        <a:latin typeface="Helvetica" pitchFamily="34" charset="0"/>
                        <a:cs typeface="Helvetica" pitchFamily="34" charset="0"/>
                      </a:endParaRPr>
                    </a:p>
                  </a:txBody>
                  <a:tcPr marT="45701" marB="45701"/>
                </a:tc>
              </a:tr>
              <a:tr h="577511">
                <a:tc>
                  <a:txBody>
                    <a:bodyPr/>
                    <a:lstStyle/>
                    <a:p>
                      <a:pPr algn="ctr"/>
                      <a:r>
                        <a:rPr lang="en-US" sz="3200" dirty="0" smtClean="0"/>
                        <a:t>2009</a:t>
                      </a:r>
                      <a:endParaRPr lang="en-US" sz="3200" dirty="0">
                        <a:latin typeface="Helvetica" pitchFamily="34" charset="0"/>
                        <a:cs typeface="Helvetica" pitchFamily="34" charset="0"/>
                      </a:endParaRPr>
                    </a:p>
                  </a:txBody>
                  <a:tcPr marT="45701" marB="45701"/>
                </a:tc>
                <a:tc>
                  <a:txBody>
                    <a:bodyPr/>
                    <a:lstStyle/>
                    <a:p>
                      <a:pPr algn="ctr"/>
                      <a:r>
                        <a:rPr lang="en-US" sz="3200" dirty="0" smtClean="0"/>
                        <a:t>1,540</a:t>
                      </a:r>
                      <a:endParaRPr lang="en-US" sz="3200" dirty="0">
                        <a:latin typeface="Helvetica" pitchFamily="34" charset="0"/>
                        <a:cs typeface="Helvetica" pitchFamily="34" charset="0"/>
                      </a:endParaRPr>
                    </a:p>
                  </a:txBody>
                  <a:tcPr marT="45701" marB="45701"/>
                </a:tc>
                <a:tc>
                  <a:txBody>
                    <a:bodyPr/>
                    <a:lstStyle/>
                    <a:p>
                      <a:pPr algn="ctr"/>
                      <a:r>
                        <a:rPr lang="en-US" sz="3200" dirty="0" smtClean="0"/>
                        <a:t>  61.1%*</a:t>
                      </a:r>
                      <a:endParaRPr lang="en-US" sz="3200" dirty="0">
                        <a:latin typeface="Helvetica" pitchFamily="34" charset="0"/>
                        <a:cs typeface="Helvetica" pitchFamily="34" charset="0"/>
                      </a:endParaRPr>
                    </a:p>
                  </a:txBody>
                  <a:tcPr marT="45701" marB="45701"/>
                </a:tc>
              </a:tr>
            </a:tbl>
          </a:graphicData>
        </a:graphic>
      </p:graphicFrame>
      <p:sp>
        <p:nvSpPr>
          <p:cNvPr id="3" name="TextBox 2"/>
          <p:cNvSpPr txBox="1"/>
          <p:nvPr/>
        </p:nvSpPr>
        <p:spPr>
          <a:xfrm>
            <a:off x="381000" y="6278866"/>
            <a:ext cx="3583696" cy="369332"/>
          </a:xfrm>
          <a:prstGeom prst="rect">
            <a:avLst/>
          </a:prstGeom>
          <a:noFill/>
        </p:spPr>
        <p:txBody>
          <a:bodyPr wrap="none" rtlCol="0">
            <a:spAutoFit/>
          </a:bodyPr>
          <a:lstStyle/>
          <a:p>
            <a:r>
              <a:rPr lang="en-US" dirty="0">
                <a:solidFill>
                  <a:prstClr val="black"/>
                </a:solidFill>
                <a:latin typeface="Calibri"/>
              </a:rPr>
              <a:t>*2008 cohort 4 year graduation rate</a:t>
            </a:r>
          </a:p>
        </p:txBody>
      </p:sp>
    </p:spTree>
    <p:extLst>
      <p:ext uri="{BB962C8B-B14F-4D97-AF65-F5344CB8AC3E}">
        <p14:creationId xmlns:p14="http://schemas.microsoft.com/office/powerpoint/2010/main" val="80638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me changers color.png"/>
          <p:cNvPicPr>
            <a:picLocks noChangeAspect="1"/>
          </p:cNvPicPr>
          <p:nvPr/>
        </p:nvPicPr>
        <p:blipFill rotWithShape="1">
          <a:blip r:embed="rId3">
            <a:extLst>
              <a:ext uri="{28A0092B-C50C-407E-A947-70E740481C1C}">
                <a14:useLocalDpi xmlns:a14="http://schemas.microsoft.com/office/drawing/2010/main" val="0"/>
              </a:ext>
            </a:extLst>
          </a:blip>
          <a:srcRect l="81018" r="-492"/>
          <a:stretch/>
        </p:blipFill>
        <p:spPr>
          <a:xfrm>
            <a:off x="636068" y="2164626"/>
            <a:ext cx="2639189" cy="2528347"/>
          </a:xfrm>
          <a:prstGeom prst="rect">
            <a:avLst/>
          </a:prstGeom>
        </p:spPr>
      </p:pic>
      <p:sp>
        <p:nvSpPr>
          <p:cNvPr id="6" name="TextBox 5"/>
          <p:cNvSpPr txBox="1"/>
          <p:nvPr/>
        </p:nvSpPr>
        <p:spPr>
          <a:xfrm>
            <a:off x="3368835" y="2129404"/>
            <a:ext cx="5387473" cy="2585323"/>
          </a:xfrm>
          <a:prstGeom prst="rect">
            <a:avLst/>
          </a:prstGeom>
          <a:noFill/>
        </p:spPr>
        <p:txBody>
          <a:bodyPr wrap="square" rtlCol="0">
            <a:spAutoFit/>
          </a:bodyPr>
          <a:lstStyle/>
          <a:p>
            <a:r>
              <a:rPr lang="en-US" sz="5400" b="1" dirty="0">
                <a:solidFill>
                  <a:srgbClr val="2D7571"/>
                </a:solidFill>
                <a:latin typeface="Rockwell"/>
              </a:rPr>
              <a:t>MAPS, META-MAJORS AND MILESTONES</a:t>
            </a:r>
          </a:p>
        </p:txBody>
      </p:sp>
      <p:sp>
        <p:nvSpPr>
          <p:cNvPr id="7" name="Rectangle 6"/>
          <p:cNvSpPr/>
          <p:nvPr/>
        </p:nvSpPr>
        <p:spPr>
          <a:xfrm>
            <a:off x="457200" y="420121"/>
            <a:ext cx="8285941" cy="525152"/>
          </a:xfrm>
          <a:prstGeom prst="rect">
            <a:avLst/>
          </a:prstGeom>
          <a:solidFill>
            <a:schemeClr val="accent6"/>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
        <p:nvSpPr>
          <p:cNvPr id="8" name="Rectangle 7"/>
          <p:cNvSpPr/>
          <p:nvPr/>
        </p:nvSpPr>
        <p:spPr>
          <a:xfrm>
            <a:off x="457200" y="5831871"/>
            <a:ext cx="8285941" cy="525152"/>
          </a:xfrm>
          <a:prstGeom prst="rect">
            <a:avLst/>
          </a:prstGeom>
          <a:solidFill>
            <a:srgbClr val="2D75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Tree>
    <p:extLst>
      <p:ext uri="{BB962C8B-B14F-4D97-AF65-F5344CB8AC3E}">
        <p14:creationId xmlns:p14="http://schemas.microsoft.com/office/powerpoint/2010/main" val="126252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6702" y="3303587"/>
            <a:ext cx="4489450" cy="2106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99" y="0"/>
            <a:ext cx="7991475" cy="21400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2140033"/>
            <a:ext cx="6348700" cy="1171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5308684"/>
            <a:ext cx="2249488" cy="37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53" y="5675783"/>
            <a:ext cx="916060" cy="6186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2134" y="5845237"/>
            <a:ext cx="1295400" cy="415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0763" y="6363361"/>
            <a:ext cx="1815847" cy="325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47300" y="5814477"/>
            <a:ext cx="936266" cy="548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59811" y="6363361"/>
            <a:ext cx="1487489" cy="3662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38345" y="5845237"/>
            <a:ext cx="928310" cy="487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98806" y="5718233"/>
            <a:ext cx="627566" cy="705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62087" y="5718233"/>
            <a:ext cx="527918" cy="669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4109" y="5798045"/>
            <a:ext cx="1218025" cy="4964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10200" y="5865826"/>
            <a:ext cx="1241897" cy="456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3" name="Straight Connector 2"/>
          <p:cNvCxnSpPr/>
          <p:nvPr/>
        </p:nvCxnSpPr>
        <p:spPr>
          <a:xfrm>
            <a:off x="990600" y="5638800"/>
            <a:ext cx="71350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39"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13402" y="6363361"/>
            <a:ext cx="220345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896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8527" y="304800"/>
            <a:ext cx="6348700" cy="1295400"/>
          </a:xfrm>
          <a:prstGeom prst="rect">
            <a:avLst/>
          </a:prstGeom>
          <a:solidFill>
            <a:srgbClr val="0033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b="1" dirty="0">
                <a:solidFill>
                  <a:prstClr val="white"/>
                </a:solidFill>
                <a:latin typeface="Constantia" pitchFamily="18" charset="0"/>
                <a:ea typeface="Adobe Heiti Std R" pitchFamily="34" charset="-128"/>
                <a:cs typeface="Mongolian Baiti" pitchFamily="66" charset="0"/>
              </a:rPr>
              <a:t>GSU’s Freshman Program</a:t>
            </a:r>
          </a:p>
        </p:txBody>
      </p:sp>
      <p:pic>
        <p:nvPicPr>
          <p:cNvPr id="5"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1152" y="6248400"/>
            <a:ext cx="220345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228600" y="1752600"/>
            <a:ext cx="5701112" cy="3831818"/>
          </a:xfrm>
          <a:prstGeom prst="rect">
            <a:avLst/>
          </a:prstGeom>
          <a:noFill/>
        </p:spPr>
        <p:txBody>
          <a:bodyPr wrap="none" rtlCol="0">
            <a:spAutoFit/>
          </a:bodyPr>
          <a:lstStyle/>
          <a:p>
            <a:pPr marL="285750" indent="-285750" defTabSz="914400">
              <a:lnSpc>
                <a:spcPct val="150000"/>
              </a:lnSpc>
              <a:buFont typeface="Arial" pitchFamily="34" charset="0"/>
              <a:buChar char="•"/>
            </a:pPr>
            <a:r>
              <a:rPr lang="en-US" dirty="0">
                <a:solidFill>
                  <a:prstClr val="black"/>
                </a:solidFill>
                <a:latin typeface="Constantia" pitchFamily="18" charset="0"/>
              </a:rPr>
              <a:t>Limited choices for students</a:t>
            </a:r>
          </a:p>
          <a:p>
            <a:pPr marL="285750" indent="-285750" defTabSz="914400">
              <a:lnSpc>
                <a:spcPct val="150000"/>
              </a:lnSpc>
              <a:buFont typeface="Arial" pitchFamily="34" charset="0"/>
              <a:buChar char="•"/>
            </a:pPr>
            <a:r>
              <a:rPr lang="en-US" dirty="0">
                <a:solidFill>
                  <a:prstClr val="black"/>
                </a:solidFill>
                <a:latin typeface="Constantia" pitchFamily="18" charset="0"/>
              </a:rPr>
              <a:t>Core courses incorporate writing across the </a:t>
            </a:r>
          </a:p>
          <a:p>
            <a:pPr defTabSz="914400"/>
            <a:r>
              <a:rPr lang="en-US" dirty="0">
                <a:solidFill>
                  <a:prstClr val="black"/>
                </a:solidFill>
                <a:latin typeface="Constantia" pitchFamily="18" charset="0"/>
              </a:rPr>
              <a:t>      curriculum, civic engagement, critical thinking, etc. </a:t>
            </a:r>
          </a:p>
          <a:p>
            <a:pPr marL="285750" indent="-285750" defTabSz="914400">
              <a:lnSpc>
                <a:spcPct val="150000"/>
              </a:lnSpc>
              <a:buFont typeface="Arial" pitchFamily="34" charset="0"/>
              <a:buChar char="•"/>
            </a:pPr>
            <a:r>
              <a:rPr lang="en-US" dirty="0">
                <a:solidFill>
                  <a:prstClr val="black"/>
                </a:solidFill>
                <a:latin typeface="Constantia" pitchFamily="18" charset="0"/>
              </a:rPr>
              <a:t>Learning communities</a:t>
            </a:r>
          </a:p>
          <a:p>
            <a:pPr marL="285750" indent="-285750" defTabSz="914400">
              <a:lnSpc>
                <a:spcPct val="150000"/>
              </a:lnSpc>
              <a:buFont typeface="Arial" pitchFamily="34" charset="0"/>
              <a:buChar char="•"/>
            </a:pPr>
            <a:r>
              <a:rPr lang="en-US" dirty="0">
                <a:solidFill>
                  <a:prstClr val="black"/>
                </a:solidFill>
                <a:latin typeface="Constantia" pitchFamily="18" charset="0"/>
              </a:rPr>
              <a:t>Classes with their cohort classmates</a:t>
            </a:r>
          </a:p>
          <a:p>
            <a:pPr marL="285750" indent="-285750" defTabSz="914400">
              <a:lnSpc>
                <a:spcPct val="150000"/>
              </a:lnSpc>
              <a:buFont typeface="Arial" pitchFamily="34" charset="0"/>
              <a:buChar char="•"/>
            </a:pPr>
            <a:r>
              <a:rPr lang="en-US" dirty="0">
                <a:solidFill>
                  <a:prstClr val="black"/>
                </a:solidFill>
                <a:latin typeface="Constantia" pitchFamily="18" charset="0"/>
              </a:rPr>
              <a:t>Small classes</a:t>
            </a:r>
          </a:p>
          <a:p>
            <a:pPr marL="285750" indent="-285750" defTabSz="914400">
              <a:lnSpc>
                <a:spcPct val="150000"/>
              </a:lnSpc>
              <a:buFont typeface="Arial" pitchFamily="34" charset="0"/>
              <a:buChar char="•"/>
            </a:pPr>
            <a:r>
              <a:rPr lang="en-US" dirty="0">
                <a:solidFill>
                  <a:prstClr val="black"/>
                </a:solidFill>
                <a:latin typeface="Constantia" pitchFamily="18" charset="0"/>
              </a:rPr>
              <a:t>Intrusive advising</a:t>
            </a:r>
          </a:p>
          <a:p>
            <a:pPr marL="285750" indent="-285750" defTabSz="914400">
              <a:lnSpc>
                <a:spcPct val="150000"/>
              </a:lnSpc>
              <a:buFont typeface="Arial" pitchFamily="34" charset="0"/>
              <a:buChar char="•"/>
            </a:pPr>
            <a:r>
              <a:rPr lang="en-US" dirty="0">
                <a:solidFill>
                  <a:prstClr val="black"/>
                </a:solidFill>
                <a:latin typeface="Constantia" pitchFamily="18" charset="0"/>
              </a:rPr>
              <a:t>Highly trained peer mentors</a:t>
            </a:r>
          </a:p>
          <a:p>
            <a:pPr defTabSz="914400"/>
            <a:endParaRPr lang="en-US" dirty="0">
              <a:solidFill>
                <a:prstClr val="black"/>
              </a:solidFill>
              <a:latin typeface="Constantia" pitchFamily="18" charset="0"/>
            </a:endParaRPr>
          </a:p>
          <a:p>
            <a:pPr defTabSz="914400"/>
            <a:endParaRPr lang="en-US" dirty="0">
              <a:solidFill>
                <a:prstClr val="black"/>
              </a:solidFill>
              <a:latin typeface="Constantia"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100" y="2971800"/>
            <a:ext cx="3981450" cy="314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69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8527" y="304800"/>
            <a:ext cx="6348700" cy="1295400"/>
          </a:xfrm>
          <a:prstGeom prst="rect">
            <a:avLst/>
          </a:prstGeom>
          <a:solidFill>
            <a:srgbClr val="0033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b="1" dirty="0">
                <a:solidFill>
                  <a:prstClr val="white"/>
                </a:solidFill>
                <a:latin typeface="Constantia" pitchFamily="18" charset="0"/>
                <a:ea typeface="Adobe Heiti Std R" pitchFamily="34" charset="-128"/>
                <a:cs typeface="Mongolian Baiti" pitchFamily="66" charset="0"/>
              </a:rPr>
              <a:t>Early Start at GSU</a:t>
            </a:r>
          </a:p>
        </p:txBody>
      </p:sp>
      <p:pic>
        <p:nvPicPr>
          <p:cNvPr id="3"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1152" y="6248400"/>
            <a:ext cx="220345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228600" y="1752600"/>
            <a:ext cx="7368171" cy="4385816"/>
          </a:xfrm>
          <a:prstGeom prst="rect">
            <a:avLst/>
          </a:prstGeom>
          <a:noFill/>
        </p:spPr>
        <p:txBody>
          <a:bodyPr wrap="none" rtlCol="0">
            <a:spAutoFit/>
          </a:bodyPr>
          <a:lstStyle/>
          <a:p>
            <a:pPr marL="285750" indent="-285750" defTabSz="914400">
              <a:lnSpc>
                <a:spcPct val="150000"/>
              </a:lnSpc>
              <a:buFont typeface="Arial" pitchFamily="34" charset="0"/>
              <a:buChar char="•"/>
            </a:pPr>
            <a:r>
              <a:rPr lang="en-US" dirty="0">
                <a:solidFill>
                  <a:prstClr val="black"/>
                </a:solidFill>
                <a:latin typeface="Constantia" pitchFamily="18" charset="0"/>
              </a:rPr>
              <a:t>Students in need of remediation are required to start the fall semester</a:t>
            </a:r>
          </a:p>
          <a:p>
            <a:pPr defTabSz="914400">
              <a:lnSpc>
                <a:spcPct val="150000"/>
              </a:lnSpc>
            </a:pPr>
            <a:r>
              <a:rPr lang="en-US" dirty="0">
                <a:solidFill>
                  <a:prstClr val="black"/>
                </a:solidFill>
                <a:latin typeface="Constantia" pitchFamily="18" charset="0"/>
              </a:rPr>
              <a:t>     two weeks early.</a:t>
            </a:r>
          </a:p>
          <a:p>
            <a:pPr marL="285750" indent="-285750" defTabSz="914400">
              <a:lnSpc>
                <a:spcPct val="150000"/>
              </a:lnSpc>
              <a:buFont typeface="Arial" pitchFamily="34" charset="0"/>
              <a:buChar char="•"/>
            </a:pPr>
            <a:r>
              <a:rPr lang="en-US" dirty="0">
                <a:solidFill>
                  <a:prstClr val="black"/>
                </a:solidFill>
                <a:latin typeface="Constantia" pitchFamily="18" charset="0"/>
              </a:rPr>
              <a:t>During regular fall semester, their classes are extended from three to</a:t>
            </a:r>
          </a:p>
          <a:p>
            <a:pPr defTabSz="914400">
              <a:lnSpc>
                <a:spcPct val="150000"/>
              </a:lnSpc>
            </a:pPr>
            <a:r>
              <a:rPr lang="en-US" dirty="0">
                <a:solidFill>
                  <a:prstClr val="black"/>
                </a:solidFill>
                <a:latin typeface="Constantia" pitchFamily="18" charset="0"/>
              </a:rPr>
              <a:t>     four hours.</a:t>
            </a:r>
          </a:p>
          <a:p>
            <a:pPr marL="285750" indent="-285750" defTabSz="914400">
              <a:lnSpc>
                <a:spcPct val="150000"/>
              </a:lnSpc>
              <a:buFont typeface="Arial" pitchFamily="34" charset="0"/>
              <a:buChar char="•"/>
            </a:pPr>
            <a:r>
              <a:rPr lang="en-US" dirty="0">
                <a:solidFill>
                  <a:prstClr val="black"/>
                </a:solidFill>
                <a:latin typeface="Constantia" pitchFamily="18" charset="0"/>
              </a:rPr>
              <a:t>Those who do not need remediation have </a:t>
            </a:r>
          </a:p>
          <a:p>
            <a:pPr defTabSz="914400">
              <a:lnSpc>
                <a:spcPct val="150000"/>
              </a:lnSpc>
            </a:pPr>
            <a:r>
              <a:rPr lang="en-US" dirty="0">
                <a:solidFill>
                  <a:prstClr val="black"/>
                </a:solidFill>
                <a:latin typeface="Constantia" pitchFamily="18" charset="0"/>
              </a:rPr>
              <a:t>     opportunity to participate in a voluntary, enrichment </a:t>
            </a:r>
          </a:p>
          <a:p>
            <a:pPr defTabSz="914400">
              <a:lnSpc>
                <a:spcPct val="150000"/>
              </a:lnSpc>
            </a:pPr>
            <a:r>
              <a:rPr lang="en-US" dirty="0">
                <a:solidFill>
                  <a:prstClr val="black"/>
                </a:solidFill>
                <a:latin typeface="Constantia" pitchFamily="18" charset="0"/>
              </a:rPr>
              <a:t>     Early Start, a two week immersion into the cultural </a:t>
            </a:r>
          </a:p>
          <a:p>
            <a:pPr defTabSz="914400">
              <a:lnSpc>
                <a:spcPct val="150000"/>
              </a:lnSpc>
            </a:pPr>
            <a:r>
              <a:rPr lang="en-US" dirty="0">
                <a:solidFill>
                  <a:prstClr val="black"/>
                </a:solidFill>
                <a:latin typeface="Constantia" pitchFamily="18" charset="0"/>
              </a:rPr>
              <a:t>     life of </a:t>
            </a:r>
            <a:r>
              <a:rPr lang="en-US" dirty="0" err="1">
                <a:solidFill>
                  <a:prstClr val="black"/>
                </a:solidFill>
                <a:latin typeface="Constantia" pitchFamily="18" charset="0"/>
              </a:rPr>
              <a:t>Chicagoland</a:t>
            </a:r>
            <a:r>
              <a:rPr lang="en-US" dirty="0">
                <a:solidFill>
                  <a:prstClr val="black"/>
                </a:solidFill>
                <a:latin typeface="Constantia" pitchFamily="18" charset="0"/>
              </a:rPr>
              <a:t>.</a:t>
            </a:r>
          </a:p>
          <a:p>
            <a:pPr marL="285750" indent="-285750" defTabSz="914400">
              <a:lnSpc>
                <a:spcPct val="150000"/>
              </a:lnSpc>
              <a:buFont typeface="Arial" pitchFamily="34" charset="0"/>
              <a:buChar char="•"/>
            </a:pPr>
            <a:r>
              <a:rPr lang="en-US" dirty="0">
                <a:solidFill>
                  <a:prstClr val="black"/>
                </a:solidFill>
                <a:latin typeface="Constantia" pitchFamily="18" charset="0"/>
              </a:rPr>
              <a:t>Lots of writing!  </a:t>
            </a:r>
          </a:p>
          <a:p>
            <a:pPr defTabSz="914400"/>
            <a:endParaRPr lang="en-US" dirty="0">
              <a:solidFill>
                <a:prstClr val="black"/>
              </a:solidFill>
              <a:latin typeface="Constantia" pitchFamily="18" charset="0"/>
            </a:endParaRPr>
          </a:p>
          <a:p>
            <a:pPr defTabSz="914400"/>
            <a:endParaRPr lang="en-US" dirty="0">
              <a:solidFill>
                <a:prstClr val="black"/>
              </a:solidFill>
              <a:latin typeface="Constantia"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205828"/>
            <a:ext cx="2971800" cy="30312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8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ame changers color.png"/>
          <p:cNvPicPr>
            <a:picLocks noChangeAspect="1"/>
          </p:cNvPicPr>
          <p:nvPr/>
        </p:nvPicPr>
        <p:blipFill rotWithShape="1">
          <a:blip r:embed="rId3">
            <a:extLst>
              <a:ext uri="{28A0092B-C50C-407E-A947-70E740481C1C}">
                <a14:useLocalDpi xmlns:a14="http://schemas.microsoft.com/office/drawing/2010/main" val="0"/>
              </a:ext>
            </a:extLst>
          </a:blip>
          <a:srcRect l="81018" r="-492"/>
          <a:stretch/>
        </p:blipFill>
        <p:spPr>
          <a:xfrm>
            <a:off x="636068" y="2164626"/>
            <a:ext cx="2639189" cy="2528347"/>
          </a:xfrm>
          <a:prstGeom prst="rect">
            <a:avLst/>
          </a:prstGeom>
        </p:spPr>
      </p:pic>
      <p:sp>
        <p:nvSpPr>
          <p:cNvPr id="6" name="TextBox 5"/>
          <p:cNvSpPr txBox="1"/>
          <p:nvPr/>
        </p:nvSpPr>
        <p:spPr>
          <a:xfrm>
            <a:off x="3368835" y="2360302"/>
            <a:ext cx="5387473" cy="2123658"/>
          </a:xfrm>
          <a:prstGeom prst="rect">
            <a:avLst/>
          </a:prstGeom>
          <a:noFill/>
        </p:spPr>
        <p:txBody>
          <a:bodyPr wrap="square" rtlCol="0">
            <a:spAutoFit/>
          </a:bodyPr>
          <a:lstStyle/>
          <a:p>
            <a:r>
              <a:rPr lang="en-US" sz="6600" b="1" dirty="0">
                <a:solidFill>
                  <a:srgbClr val="2D7571"/>
                </a:solidFill>
                <a:latin typeface="Rockwell"/>
              </a:rPr>
              <a:t>INTRUSIVE ADVISING</a:t>
            </a:r>
          </a:p>
        </p:txBody>
      </p:sp>
      <p:sp>
        <p:nvSpPr>
          <p:cNvPr id="7" name="Rectangle 6"/>
          <p:cNvSpPr/>
          <p:nvPr/>
        </p:nvSpPr>
        <p:spPr>
          <a:xfrm>
            <a:off x="457200" y="420121"/>
            <a:ext cx="8285941" cy="525152"/>
          </a:xfrm>
          <a:prstGeom prst="rect">
            <a:avLst/>
          </a:prstGeom>
          <a:solidFill>
            <a:schemeClr val="accent6"/>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
        <p:nvSpPr>
          <p:cNvPr id="8" name="Rectangle 7"/>
          <p:cNvSpPr/>
          <p:nvPr/>
        </p:nvSpPr>
        <p:spPr>
          <a:xfrm>
            <a:off x="457200" y="5831871"/>
            <a:ext cx="8285941" cy="525152"/>
          </a:xfrm>
          <a:prstGeom prst="rect">
            <a:avLst/>
          </a:prstGeom>
          <a:solidFill>
            <a:srgbClr val="2D7571"/>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938965"/>
              </a:solidFill>
              <a:latin typeface="Rockwell"/>
            </a:endParaRPr>
          </a:p>
        </p:txBody>
      </p:sp>
    </p:spTree>
    <p:extLst>
      <p:ext uri="{BB962C8B-B14F-4D97-AF65-F5344CB8AC3E}">
        <p14:creationId xmlns:p14="http://schemas.microsoft.com/office/powerpoint/2010/main" val="251017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1470025"/>
          </a:xfrm>
        </p:spPr>
        <p:txBody>
          <a:bodyPr>
            <a:normAutofit/>
          </a:bodyPr>
          <a:lstStyle/>
          <a:p>
            <a:r>
              <a:rPr lang="es-CR" dirty="0" err="1" smtClean="0"/>
              <a:t>Intentional</a:t>
            </a:r>
            <a:r>
              <a:rPr lang="es-CR" dirty="0" smtClean="0"/>
              <a:t> </a:t>
            </a:r>
            <a:r>
              <a:rPr lang="es-CR" dirty="0" err="1" smtClean="0"/>
              <a:t>Advising</a:t>
            </a:r>
            <a:r>
              <a:rPr lang="es-CR" dirty="0" smtClean="0"/>
              <a:t>, </a:t>
            </a:r>
            <a:br>
              <a:rPr lang="es-CR" dirty="0" smtClean="0"/>
            </a:br>
            <a:r>
              <a:rPr lang="es-CR" dirty="0" err="1" smtClean="0"/>
              <a:t>Proactive</a:t>
            </a:r>
            <a:r>
              <a:rPr lang="es-CR" dirty="0" smtClean="0"/>
              <a:t> Tools and </a:t>
            </a:r>
            <a:r>
              <a:rPr lang="es-CR" dirty="0" err="1" smtClean="0"/>
              <a:t>Approaches</a:t>
            </a:r>
            <a:r>
              <a:rPr lang="es-CR" dirty="0" smtClean="0"/>
              <a:t> </a:t>
            </a:r>
            <a:endParaRPr lang="en-US" dirty="0"/>
          </a:p>
        </p:txBody>
      </p:sp>
      <p:sp>
        <p:nvSpPr>
          <p:cNvPr id="3" name="Subtitle 2"/>
          <p:cNvSpPr>
            <a:spLocks noGrp="1"/>
          </p:cNvSpPr>
          <p:nvPr>
            <p:ph type="subTitle" idx="1"/>
          </p:nvPr>
        </p:nvSpPr>
        <p:spPr>
          <a:xfrm>
            <a:off x="1371600" y="4038600"/>
            <a:ext cx="6400800" cy="1752600"/>
          </a:xfrm>
        </p:spPr>
        <p:txBody>
          <a:bodyPr>
            <a:normAutofit fontScale="85000" lnSpcReduction="10000"/>
          </a:bodyPr>
          <a:lstStyle/>
          <a:p>
            <a:r>
              <a:rPr lang="es-CR" dirty="0" smtClean="0">
                <a:solidFill>
                  <a:schemeClr val="tx1"/>
                </a:solidFill>
              </a:rPr>
              <a:t>Dr. Jennifer Joslin</a:t>
            </a:r>
          </a:p>
          <a:p>
            <a:r>
              <a:rPr lang="es-CR" dirty="0" err="1" smtClean="0">
                <a:solidFill>
                  <a:schemeClr val="tx1"/>
                </a:solidFill>
              </a:rPr>
              <a:t>Associate</a:t>
            </a:r>
            <a:r>
              <a:rPr lang="es-CR" dirty="0" smtClean="0">
                <a:solidFill>
                  <a:schemeClr val="tx1"/>
                </a:solidFill>
              </a:rPr>
              <a:t> Director </a:t>
            </a:r>
            <a:r>
              <a:rPr lang="es-CR" dirty="0" err="1" smtClean="0">
                <a:solidFill>
                  <a:schemeClr val="tx1"/>
                </a:solidFill>
              </a:rPr>
              <a:t>for</a:t>
            </a:r>
            <a:r>
              <a:rPr lang="es-CR" dirty="0" smtClean="0">
                <a:solidFill>
                  <a:schemeClr val="tx1"/>
                </a:solidFill>
              </a:rPr>
              <a:t> Content </a:t>
            </a:r>
            <a:r>
              <a:rPr lang="es-CR" dirty="0" err="1" smtClean="0">
                <a:solidFill>
                  <a:schemeClr val="tx1"/>
                </a:solidFill>
              </a:rPr>
              <a:t>Development</a:t>
            </a:r>
            <a:endParaRPr lang="es-CR" dirty="0" smtClean="0">
              <a:solidFill>
                <a:schemeClr val="tx1"/>
              </a:solidFill>
            </a:endParaRPr>
          </a:p>
          <a:p>
            <a:r>
              <a:rPr lang="es-CR" dirty="0" smtClean="0">
                <a:solidFill>
                  <a:schemeClr val="tx1"/>
                </a:solidFill>
              </a:rPr>
              <a:t>NACADA: </a:t>
            </a:r>
            <a:r>
              <a:rPr lang="es-CR" dirty="0" err="1" smtClean="0">
                <a:solidFill>
                  <a:schemeClr val="tx1"/>
                </a:solidFill>
              </a:rPr>
              <a:t>The</a:t>
            </a:r>
            <a:r>
              <a:rPr lang="es-CR" dirty="0" smtClean="0">
                <a:solidFill>
                  <a:schemeClr val="tx1"/>
                </a:solidFill>
              </a:rPr>
              <a:t> Global </a:t>
            </a:r>
            <a:r>
              <a:rPr lang="es-CR" dirty="0" err="1" smtClean="0">
                <a:solidFill>
                  <a:schemeClr val="tx1"/>
                </a:solidFill>
              </a:rPr>
              <a:t>Community</a:t>
            </a:r>
            <a:r>
              <a:rPr lang="es-CR" dirty="0" smtClean="0">
                <a:solidFill>
                  <a:schemeClr val="tx1"/>
                </a:solidFill>
              </a:rPr>
              <a:t> </a:t>
            </a:r>
            <a:r>
              <a:rPr lang="es-CR" dirty="0" err="1" smtClean="0">
                <a:solidFill>
                  <a:schemeClr val="tx1"/>
                </a:solidFill>
              </a:rPr>
              <a:t>for</a:t>
            </a:r>
            <a:r>
              <a:rPr lang="es-CR" dirty="0" smtClean="0">
                <a:solidFill>
                  <a:schemeClr val="tx1"/>
                </a:solidFill>
              </a:rPr>
              <a:t> </a:t>
            </a:r>
            <a:r>
              <a:rPr lang="es-CR" dirty="0" err="1" smtClean="0">
                <a:solidFill>
                  <a:schemeClr val="tx1"/>
                </a:solidFill>
              </a:rPr>
              <a:t>Academic</a:t>
            </a:r>
            <a:r>
              <a:rPr lang="es-CR" dirty="0" smtClean="0">
                <a:solidFill>
                  <a:schemeClr val="tx1"/>
                </a:solidFill>
              </a:rPr>
              <a:t> </a:t>
            </a:r>
            <a:r>
              <a:rPr lang="es-CR" dirty="0" err="1" smtClean="0">
                <a:solidFill>
                  <a:schemeClr val="tx1"/>
                </a:solidFill>
              </a:rPr>
              <a:t>Advising</a:t>
            </a:r>
            <a:endParaRPr lang="en-US" dirty="0">
              <a:solidFill>
                <a:schemeClr val="tx1"/>
              </a:solidFill>
            </a:endParaRPr>
          </a:p>
        </p:txBody>
      </p:sp>
    </p:spTree>
    <p:extLst>
      <p:ext uri="{BB962C8B-B14F-4D97-AF65-F5344CB8AC3E}">
        <p14:creationId xmlns:p14="http://schemas.microsoft.com/office/powerpoint/2010/main" val="636495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a:lstStyle/>
          <a:p>
            <a:r>
              <a:rPr lang="en-US" smtClean="0"/>
              <a:t>Too Many Credits</a:t>
            </a:r>
            <a:endParaRPr lang="en-US" dirty="0"/>
          </a:p>
        </p:txBody>
      </p:sp>
      <p:sp>
        <p:nvSpPr>
          <p:cNvPr id="9" name="TextBox 8"/>
          <p:cNvSpPr txBox="1"/>
          <p:nvPr/>
        </p:nvSpPr>
        <p:spPr>
          <a:xfrm>
            <a:off x="1572447" y="2707036"/>
            <a:ext cx="2063109" cy="448413"/>
          </a:xfrm>
          <a:prstGeom prst="rect">
            <a:avLst/>
          </a:prstGeom>
          <a:noFill/>
        </p:spPr>
        <p:txBody>
          <a:bodyPr wrap="square" lIns="0" rIns="0" rtlCol="0">
            <a:spAutoFit/>
          </a:bodyPr>
          <a:lstStyle/>
          <a:p>
            <a:pPr algn="ctr">
              <a:lnSpc>
                <a:spcPts val="1340"/>
              </a:lnSpc>
            </a:pPr>
            <a:r>
              <a:rPr lang="en-US" sz="5400" b="1" dirty="0">
                <a:solidFill>
                  <a:srgbClr val="D2621E"/>
                </a:solidFill>
                <a:latin typeface="Rockwell"/>
              </a:rPr>
              <a:t>78.8</a:t>
            </a:r>
            <a:r>
              <a:rPr lang="en-US" sz="1600" b="1" dirty="0">
                <a:solidFill>
                  <a:srgbClr val="D2621E"/>
                </a:solidFill>
                <a:latin typeface="Rockwell"/>
              </a:rPr>
              <a:t/>
            </a:r>
            <a:br>
              <a:rPr lang="en-US" sz="1600" b="1" dirty="0">
                <a:solidFill>
                  <a:srgbClr val="D2621E"/>
                </a:solidFill>
                <a:latin typeface="Rockwell"/>
              </a:rPr>
            </a:br>
            <a:r>
              <a:rPr lang="en-US" sz="1600" b="1" dirty="0">
                <a:solidFill>
                  <a:srgbClr val="D2621E"/>
                </a:solidFill>
                <a:latin typeface="Rockwell"/>
              </a:rPr>
              <a:t>credits accumulated</a:t>
            </a:r>
          </a:p>
        </p:txBody>
      </p:sp>
      <p:sp>
        <p:nvSpPr>
          <p:cNvPr id="14" name="TextBox 13"/>
          <p:cNvSpPr txBox="1"/>
          <p:nvPr/>
        </p:nvSpPr>
        <p:spPr>
          <a:xfrm>
            <a:off x="5594705" y="2667198"/>
            <a:ext cx="2063109" cy="448413"/>
          </a:xfrm>
          <a:prstGeom prst="rect">
            <a:avLst/>
          </a:prstGeom>
          <a:noFill/>
        </p:spPr>
        <p:txBody>
          <a:bodyPr wrap="square" lIns="0" rIns="0" rtlCol="0">
            <a:spAutoFit/>
          </a:bodyPr>
          <a:lstStyle/>
          <a:p>
            <a:pPr algn="ctr">
              <a:lnSpc>
                <a:spcPts val="1340"/>
              </a:lnSpc>
            </a:pPr>
            <a:r>
              <a:rPr lang="en-US" sz="4400" b="1" dirty="0">
                <a:solidFill>
                  <a:srgbClr val="D2621E"/>
                </a:solidFill>
                <a:latin typeface="Rockwell"/>
              </a:rPr>
              <a:t>136.2</a:t>
            </a:r>
            <a:r>
              <a:rPr lang="en-US" sz="1200" b="1" dirty="0">
                <a:solidFill>
                  <a:srgbClr val="D2621E"/>
                </a:solidFill>
                <a:latin typeface="Rockwell"/>
              </a:rPr>
              <a:t/>
            </a:r>
            <a:br>
              <a:rPr lang="en-US" sz="1200" b="1" dirty="0">
                <a:solidFill>
                  <a:srgbClr val="D2621E"/>
                </a:solidFill>
                <a:latin typeface="Rockwell"/>
              </a:rPr>
            </a:br>
            <a:r>
              <a:rPr lang="en-US" sz="1600" b="1" dirty="0">
                <a:solidFill>
                  <a:srgbClr val="D2621E"/>
                </a:solidFill>
                <a:latin typeface="Rockwell"/>
              </a:rPr>
              <a:t>credits accumulated</a:t>
            </a:r>
          </a:p>
        </p:txBody>
      </p:sp>
      <p:sp>
        <p:nvSpPr>
          <p:cNvPr id="12" name="TextBox 11"/>
          <p:cNvSpPr txBox="1"/>
          <p:nvPr/>
        </p:nvSpPr>
        <p:spPr>
          <a:xfrm>
            <a:off x="2256424" y="6010272"/>
            <a:ext cx="4686453" cy="369332"/>
          </a:xfrm>
          <a:prstGeom prst="rect">
            <a:avLst/>
          </a:prstGeom>
          <a:noFill/>
        </p:spPr>
        <p:txBody>
          <a:bodyPr wrap="square" rtlCol="0">
            <a:spAutoFit/>
          </a:bodyPr>
          <a:lstStyle/>
          <a:p>
            <a:pPr marL="227013" indent="-227013" algn="ctr"/>
            <a:r>
              <a:rPr lang="en-US" dirty="0">
                <a:solidFill>
                  <a:prstClr val="black"/>
                </a:solidFill>
                <a:latin typeface="Rockwell"/>
              </a:rPr>
              <a:t>Does NOT count remediation </a:t>
            </a:r>
          </a:p>
        </p:txBody>
      </p:sp>
      <p:sp>
        <p:nvSpPr>
          <p:cNvPr id="16" name="TextBox 15"/>
          <p:cNvSpPr txBox="1"/>
          <p:nvPr/>
        </p:nvSpPr>
        <p:spPr>
          <a:xfrm>
            <a:off x="1592138" y="5512634"/>
            <a:ext cx="2063109" cy="448413"/>
          </a:xfrm>
          <a:prstGeom prst="rect">
            <a:avLst/>
          </a:prstGeom>
          <a:noFill/>
        </p:spPr>
        <p:txBody>
          <a:bodyPr wrap="square" lIns="0" rIns="0" rtlCol="0">
            <a:spAutoFit/>
          </a:bodyPr>
          <a:lstStyle/>
          <a:p>
            <a:pPr algn="ctr">
              <a:lnSpc>
                <a:spcPts val="1340"/>
              </a:lnSpc>
            </a:pPr>
            <a:r>
              <a:rPr lang="en-US" sz="4000" b="1" dirty="0">
                <a:solidFill>
                  <a:prstClr val="black"/>
                </a:solidFill>
                <a:latin typeface="Rockwell"/>
              </a:rPr>
              <a:t>60</a:t>
            </a:r>
            <a:r>
              <a:rPr lang="en-US" sz="1600" b="1" dirty="0">
                <a:solidFill>
                  <a:prstClr val="black"/>
                </a:solidFill>
                <a:latin typeface="Rockwell"/>
              </a:rPr>
              <a:t/>
            </a:r>
            <a:br>
              <a:rPr lang="en-US" sz="1600" b="1" dirty="0">
                <a:solidFill>
                  <a:prstClr val="black"/>
                </a:solidFill>
                <a:latin typeface="Rockwell"/>
              </a:rPr>
            </a:br>
            <a:r>
              <a:rPr lang="en-US" sz="1600" b="1" dirty="0">
                <a:solidFill>
                  <a:prstClr val="black"/>
                </a:solidFill>
                <a:latin typeface="Rockwell"/>
              </a:rPr>
              <a:t>credits standard</a:t>
            </a:r>
          </a:p>
        </p:txBody>
      </p:sp>
      <p:sp>
        <p:nvSpPr>
          <p:cNvPr id="17" name="TextBox 16"/>
          <p:cNvSpPr txBox="1"/>
          <p:nvPr/>
        </p:nvSpPr>
        <p:spPr>
          <a:xfrm>
            <a:off x="5594705" y="5561859"/>
            <a:ext cx="2063109" cy="448413"/>
          </a:xfrm>
          <a:prstGeom prst="rect">
            <a:avLst/>
          </a:prstGeom>
          <a:noFill/>
        </p:spPr>
        <p:txBody>
          <a:bodyPr wrap="square" lIns="0" rIns="0" rtlCol="0">
            <a:spAutoFit/>
          </a:bodyPr>
          <a:lstStyle/>
          <a:p>
            <a:pPr algn="ctr">
              <a:lnSpc>
                <a:spcPts val="1340"/>
              </a:lnSpc>
            </a:pPr>
            <a:r>
              <a:rPr lang="en-US" sz="4000" b="1" dirty="0">
                <a:solidFill>
                  <a:prstClr val="black"/>
                </a:solidFill>
                <a:latin typeface="Rockwell"/>
              </a:rPr>
              <a:t>120</a:t>
            </a:r>
            <a:r>
              <a:rPr lang="en-US" sz="1600" b="1" dirty="0">
                <a:solidFill>
                  <a:prstClr val="black"/>
                </a:solidFill>
                <a:latin typeface="Rockwell"/>
              </a:rPr>
              <a:t/>
            </a:r>
            <a:br>
              <a:rPr lang="en-US" sz="1600" b="1" dirty="0">
                <a:solidFill>
                  <a:prstClr val="black"/>
                </a:solidFill>
                <a:latin typeface="Rockwell"/>
              </a:rPr>
            </a:br>
            <a:r>
              <a:rPr lang="en-US" sz="1600" b="1" dirty="0">
                <a:solidFill>
                  <a:prstClr val="black"/>
                </a:solidFill>
                <a:latin typeface="Rockwell"/>
              </a:rPr>
              <a:t>credits standard</a:t>
            </a:r>
          </a:p>
        </p:txBody>
      </p:sp>
      <p:pic>
        <p:nvPicPr>
          <p:cNvPr id="18" name="Picture 17"/>
          <p:cNvPicPr>
            <a:picLocks noChangeAspect="1"/>
          </p:cNvPicPr>
          <p:nvPr/>
        </p:nvPicPr>
        <p:blipFill>
          <a:blip r:embed="rId3"/>
          <a:stretch>
            <a:fillRect/>
          </a:stretch>
        </p:blipFill>
        <p:spPr>
          <a:xfrm>
            <a:off x="1562602" y="3786191"/>
            <a:ext cx="2082800" cy="1536700"/>
          </a:xfrm>
          <a:prstGeom prst="rect">
            <a:avLst/>
          </a:prstGeom>
        </p:spPr>
      </p:pic>
      <p:pic>
        <p:nvPicPr>
          <p:cNvPr id="19" name="Picture 18"/>
          <p:cNvPicPr>
            <a:picLocks noChangeAspect="1"/>
          </p:cNvPicPr>
          <p:nvPr/>
        </p:nvPicPr>
        <p:blipFill>
          <a:blip r:embed="rId4"/>
          <a:stretch>
            <a:fillRect/>
          </a:stretch>
        </p:blipFill>
        <p:spPr>
          <a:xfrm>
            <a:off x="5179301" y="3030454"/>
            <a:ext cx="2800158" cy="2292437"/>
          </a:xfrm>
          <a:prstGeom prst="rect">
            <a:avLst/>
          </a:prstGeom>
        </p:spPr>
      </p:pic>
      <p:sp>
        <p:nvSpPr>
          <p:cNvPr id="20" name="Content Placeholder 2"/>
          <p:cNvSpPr>
            <a:spLocks noGrp="1"/>
          </p:cNvSpPr>
          <p:nvPr>
            <p:ph idx="1"/>
          </p:nvPr>
        </p:nvSpPr>
        <p:spPr>
          <a:xfrm>
            <a:off x="457200" y="1446589"/>
            <a:ext cx="8229600" cy="989580"/>
          </a:xfrm>
        </p:spPr>
        <p:txBody>
          <a:bodyPr numCol="2">
            <a:noAutofit/>
          </a:bodyPr>
          <a:lstStyle/>
          <a:p>
            <a:pPr marL="0" indent="0" algn="ctr">
              <a:buNone/>
            </a:pPr>
            <a:r>
              <a:rPr lang="en-US" sz="2400" dirty="0" smtClean="0"/>
              <a:t>2-year</a:t>
            </a:r>
          </a:p>
          <a:p>
            <a:pPr marL="0" indent="0" algn="ctr">
              <a:buNone/>
            </a:pPr>
            <a:r>
              <a:rPr lang="en-US" sz="1400" dirty="0" smtClean="0"/>
              <a:t>Associate</a:t>
            </a:r>
          </a:p>
          <a:p>
            <a:pPr marL="0" lvl="0" indent="0" algn="ctr">
              <a:buNone/>
            </a:pPr>
            <a:r>
              <a:rPr lang="en-US" sz="2400" dirty="0" smtClean="0"/>
              <a:t>4-year</a:t>
            </a:r>
            <a:br>
              <a:rPr lang="en-US" sz="2400" dirty="0" smtClean="0"/>
            </a:br>
            <a:r>
              <a:rPr lang="en-US" sz="1400" dirty="0" smtClean="0">
                <a:solidFill>
                  <a:prstClr val="black"/>
                </a:solidFill>
              </a:rPr>
              <a:t>Bachelor’s</a:t>
            </a:r>
            <a:r>
              <a:rPr lang="en-US" sz="1400" dirty="0" smtClean="0"/>
              <a:t/>
            </a:r>
            <a:br>
              <a:rPr lang="en-US" sz="1400" dirty="0" smtClean="0"/>
            </a:br>
            <a:r>
              <a:rPr lang="en-US" sz="1400" dirty="0" smtClean="0">
                <a:solidFill>
                  <a:prstClr val="black"/>
                </a:solidFill>
              </a:rPr>
              <a:t>(Non-Flagship)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err="1" smtClean="0"/>
              <a:t>Effective</a:t>
            </a:r>
            <a:r>
              <a:rPr lang="es-CR" dirty="0" smtClean="0"/>
              <a:t> </a:t>
            </a:r>
            <a:r>
              <a:rPr lang="es-CR" dirty="0" err="1" smtClean="0"/>
              <a:t>Academic</a:t>
            </a:r>
            <a:r>
              <a:rPr lang="es-CR" dirty="0" smtClean="0"/>
              <a:t> </a:t>
            </a:r>
            <a:r>
              <a:rPr lang="es-CR" dirty="0" err="1" smtClean="0"/>
              <a:t>Advising</a:t>
            </a:r>
            <a:r>
              <a:rPr lang="es-CR" dirty="0" smtClean="0"/>
              <a:t> </a:t>
            </a:r>
            <a:r>
              <a:rPr lang="es-CR" dirty="0" err="1" smtClean="0"/>
              <a:t>is</a:t>
            </a:r>
            <a:endParaRPr lang="en-US" dirty="0"/>
          </a:p>
        </p:txBody>
      </p:sp>
      <p:sp>
        <p:nvSpPr>
          <p:cNvPr id="3" name="Content Placeholder 2"/>
          <p:cNvSpPr>
            <a:spLocks noGrp="1"/>
          </p:cNvSpPr>
          <p:nvPr>
            <p:ph idx="1"/>
          </p:nvPr>
        </p:nvSpPr>
        <p:spPr>
          <a:xfrm>
            <a:off x="457200" y="1600201"/>
            <a:ext cx="8229600" cy="1447800"/>
          </a:xfrm>
        </p:spPr>
        <p:txBody>
          <a:bodyPr/>
          <a:lstStyle/>
          <a:p>
            <a:r>
              <a:rPr lang="es-CR" dirty="0" smtClean="0"/>
              <a:t>A </a:t>
            </a:r>
            <a:r>
              <a:rPr lang="es-CR" dirty="0" err="1" smtClean="0"/>
              <a:t>field</a:t>
            </a:r>
            <a:r>
              <a:rPr lang="es-CR" dirty="0" smtClean="0"/>
              <a:t> of </a:t>
            </a:r>
            <a:r>
              <a:rPr lang="es-CR" dirty="0" err="1" smtClean="0"/>
              <a:t>study</a:t>
            </a:r>
            <a:r>
              <a:rPr lang="es-CR" dirty="0" smtClean="0"/>
              <a:t> </a:t>
            </a:r>
            <a:r>
              <a:rPr lang="es-CR" dirty="0" err="1" smtClean="0"/>
              <a:t>with</a:t>
            </a:r>
            <a:r>
              <a:rPr lang="es-CR" dirty="0" smtClean="0"/>
              <a:t> a </a:t>
            </a:r>
            <a:r>
              <a:rPr lang="es-CR" dirty="0" err="1" smtClean="0"/>
              <a:t>body</a:t>
            </a:r>
            <a:r>
              <a:rPr lang="es-CR" dirty="0" smtClean="0"/>
              <a:t> of </a:t>
            </a:r>
            <a:r>
              <a:rPr lang="es-CR" dirty="0" err="1" smtClean="0"/>
              <a:t>research</a:t>
            </a:r>
            <a:r>
              <a:rPr lang="es-CR" dirty="0" smtClean="0"/>
              <a:t>; </a:t>
            </a:r>
          </a:p>
          <a:p>
            <a:r>
              <a:rPr lang="es-CR" dirty="0" smtClean="0"/>
              <a:t>A </a:t>
            </a:r>
            <a:r>
              <a:rPr lang="es-CR" dirty="0" err="1" smtClean="0"/>
              <a:t>profession</a:t>
            </a:r>
            <a:r>
              <a:rPr lang="es-CR" dirty="0" smtClean="0"/>
              <a:t> </a:t>
            </a:r>
            <a:r>
              <a:rPr lang="es-CR" dirty="0" err="1" smtClean="0"/>
              <a:t>with</a:t>
            </a:r>
            <a:r>
              <a:rPr lang="es-CR" dirty="0" smtClean="0"/>
              <a:t> </a:t>
            </a:r>
            <a:r>
              <a:rPr lang="es-CR" dirty="0" err="1" smtClean="0"/>
              <a:t>theory-based</a:t>
            </a:r>
            <a:r>
              <a:rPr lang="es-CR" dirty="0" smtClean="0"/>
              <a:t> </a:t>
            </a:r>
            <a:r>
              <a:rPr lang="es-CR" dirty="0" err="1" smtClean="0"/>
              <a:t>approaches</a:t>
            </a:r>
            <a:r>
              <a:rPr lang="es-CR" dirty="0" smtClean="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3269084"/>
            <a:ext cx="1754909" cy="21613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230" y="3163876"/>
            <a:ext cx="1781175" cy="237172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3330564"/>
            <a:ext cx="1428750" cy="203835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3425814"/>
            <a:ext cx="1428750" cy="1847850"/>
          </a:xfrm>
          <a:prstGeom prst="rect">
            <a:avLst/>
          </a:prstGeom>
        </p:spPr>
      </p:pic>
    </p:spTree>
    <p:extLst>
      <p:ext uri="{BB962C8B-B14F-4D97-AF65-F5344CB8AC3E}">
        <p14:creationId xmlns:p14="http://schemas.microsoft.com/office/powerpoint/2010/main" val="2131270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s-CR" dirty="0" err="1" smtClean="0"/>
              <a:t>Effective</a:t>
            </a:r>
            <a:r>
              <a:rPr lang="es-CR" dirty="0" smtClean="0"/>
              <a:t> </a:t>
            </a:r>
            <a:r>
              <a:rPr lang="es-CR" dirty="0" err="1" smtClean="0"/>
              <a:t>Academic</a:t>
            </a:r>
            <a:r>
              <a:rPr lang="es-CR" dirty="0" smtClean="0"/>
              <a:t> </a:t>
            </a:r>
            <a:r>
              <a:rPr lang="es-CR" dirty="0" err="1" smtClean="0"/>
              <a:t>Advising</a:t>
            </a:r>
            <a:r>
              <a:rPr lang="es-CR" dirty="0" smtClean="0"/>
              <a:t> </a:t>
            </a:r>
            <a:r>
              <a:rPr lang="es-CR" dirty="0" err="1" smtClean="0"/>
              <a:t>is</a:t>
            </a:r>
            <a:endParaRPr lang="en-US" dirty="0"/>
          </a:p>
        </p:txBody>
      </p:sp>
      <p:sp>
        <p:nvSpPr>
          <p:cNvPr id="3" name="Content Placeholder 2"/>
          <p:cNvSpPr>
            <a:spLocks noGrp="1"/>
          </p:cNvSpPr>
          <p:nvPr>
            <p:ph idx="1"/>
          </p:nvPr>
        </p:nvSpPr>
        <p:spPr>
          <a:xfrm>
            <a:off x="4495800" y="1295400"/>
            <a:ext cx="4267200" cy="5486400"/>
          </a:xfrm>
        </p:spPr>
        <p:txBody>
          <a:bodyPr>
            <a:normAutofit fontScale="92500"/>
          </a:bodyPr>
          <a:lstStyle/>
          <a:p>
            <a:r>
              <a:rPr lang="es-CR" dirty="0" err="1" smtClean="0"/>
              <a:t>An</a:t>
            </a:r>
            <a:r>
              <a:rPr lang="es-CR" dirty="0" smtClean="0"/>
              <a:t> </a:t>
            </a:r>
            <a:r>
              <a:rPr lang="es-CR" dirty="0" err="1" smtClean="0"/>
              <a:t>intentional</a:t>
            </a:r>
            <a:r>
              <a:rPr lang="es-CR" dirty="0" smtClean="0"/>
              <a:t> </a:t>
            </a:r>
            <a:r>
              <a:rPr lang="es-CR" dirty="0" err="1" smtClean="0"/>
              <a:t>learning</a:t>
            </a:r>
            <a:r>
              <a:rPr lang="es-CR" dirty="0" smtClean="0"/>
              <a:t> </a:t>
            </a:r>
            <a:r>
              <a:rPr lang="es-CR" dirty="0" err="1" smtClean="0"/>
              <a:t>process</a:t>
            </a:r>
            <a:r>
              <a:rPr lang="es-CR" dirty="0" smtClean="0"/>
              <a:t> </a:t>
            </a:r>
            <a:r>
              <a:rPr lang="es-CR" dirty="0" err="1" smtClean="0"/>
              <a:t>that</a:t>
            </a:r>
            <a:r>
              <a:rPr lang="es-CR" dirty="0" smtClean="0"/>
              <a:t> </a:t>
            </a:r>
            <a:r>
              <a:rPr lang="es-CR" dirty="0" err="1" smtClean="0"/>
              <a:t>contributes</a:t>
            </a:r>
            <a:r>
              <a:rPr lang="es-CR" dirty="0" smtClean="0"/>
              <a:t> </a:t>
            </a:r>
            <a:r>
              <a:rPr lang="es-CR" dirty="0" err="1" smtClean="0"/>
              <a:t>to</a:t>
            </a:r>
            <a:r>
              <a:rPr lang="es-CR" dirty="0" smtClean="0"/>
              <a:t> </a:t>
            </a:r>
            <a:r>
              <a:rPr lang="es-CR" dirty="0" err="1" smtClean="0"/>
              <a:t>the</a:t>
            </a:r>
            <a:r>
              <a:rPr lang="es-CR" dirty="0" smtClean="0"/>
              <a:t> </a:t>
            </a:r>
            <a:r>
              <a:rPr lang="es-CR" dirty="0" err="1" smtClean="0"/>
              <a:t>academic</a:t>
            </a:r>
            <a:r>
              <a:rPr lang="es-CR" dirty="0" smtClean="0"/>
              <a:t> </a:t>
            </a:r>
            <a:r>
              <a:rPr lang="es-CR" dirty="0" err="1" smtClean="0"/>
              <a:t>mission</a:t>
            </a:r>
            <a:r>
              <a:rPr lang="en-US" dirty="0" smtClean="0"/>
              <a:t>; </a:t>
            </a:r>
          </a:p>
          <a:p>
            <a:r>
              <a:rPr lang="es-CR" dirty="0" err="1" smtClean="0"/>
              <a:t>Built</a:t>
            </a:r>
            <a:r>
              <a:rPr lang="es-CR" dirty="0" smtClean="0"/>
              <a:t> </a:t>
            </a:r>
            <a:r>
              <a:rPr lang="es-CR" dirty="0" err="1" smtClean="0"/>
              <a:t>into</a:t>
            </a:r>
            <a:r>
              <a:rPr lang="es-CR" dirty="0" smtClean="0"/>
              <a:t> </a:t>
            </a:r>
            <a:r>
              <a:rPr lang="es-CR" dirty="0" err="1" smtClean="0"/>
              <a:t>the</a:t>
            </a:r>
            <a:r>
              <a:rPr lang="es-CR" dirty="0" smtClean="0"/>
              <a:t> culture of </a:t>
            </a:r>
            <a:r>
              <a:rPr lang="es-CR" dirty="0" err="1" smtClean="0"/>
              <a:t>an</a:t>
            </a:r>
            <a:r>
              <a:rPr lang="es-CR" dirty="0" smtClean="0"/>
              <a:t> </a:t>
            </a:r>
            <a:r>
              <a:rPr lang="es-CR" dirty="0" err="1" smtClean="0"/>
              <a:t>institution</a:t>
            </a:r>
            <a:r>
              <a:rPr lang="es-CR" dirty="0" smtClean="0"/>
              <a:t> and </a:t>
            </a:r>
            <a:r>
              <a:rPr lang="es-CR" dirty="0" err="1" smtClean="0"/>
              <a:t>reinforced</a:t>
            </a:r>
            <a:r>
              <a:rPr lang="es-CR" dirty="0" smtClean="0"/>
              <a:t> </a:t>
            </a:r>
            <a:r>
              <a:rPr lang="es-CR" dirty="0" err="1" smtClean="0"/>
              <a:t>structurally</a:t>
            </a:r>
            <a:r>
              <a:rPr lang="es-CR" dirty="0" smtClean="0"/>
              <a:t>; </a:t>
            </a:r>
          </a:p>
          <a:p>
            <a:r>
              <a:rPr lang="es-CR" dirty="0" err="1" smtClean="0"/>
              <a:t>Utilized</a:t>
            </a:r>
            <a:r>
              <a:rPr lang="es-CR" dirty="0" smtClean="0"/>
              <a:t> </a:t>
            </a:r>
            <a:r>
              <a:rPr lang="es-CR" dirty="0" err="1" smtClean="0"/>
              <a:t>by</a:t>
            </a:r>
            <a:r>
              <a:rPr lang="es-CR" dirty="0" smtClean="0"/>
              <a:t> </a:t>
            </a:r>
            <a:r>
              <a:rPr lang="es-CR" dirty="0" err="1" smtClean="0"/>
              <a:t>successful</a:t>
            </a:r>
            <a:r>
              <a:rPr lang="es-CR" dirty="0" smtClean="0"/>
              <a:t> </a:t>
            </a:r>
            <a:r>
              <a:rPr lang="es-CR" dirty="0" err="1" smtClean="0"/>
              <a:t>institutions</a:t>
            </a:r>
            <a:r>
              <a:rPr lang="es-CR" dirty="0" smtClean="0"/>
              <a:t> </a:t>
            </a:r>
            <a:r>
              <a:rPr lang="es-CR" dirty="0" err="1" smtClean="0"/>
              <a:t>serious</a:t>
            </a:r>
            <a:r>
              <a:rPr lang="es-CR" dirty="0" smtClean="0"/>
              <a:t> </a:t>
            </a:r>
            <a:r>
              <a:rPr lang="es-CR" dirty="0" err="1" smtClean="0"/>
              <a:t>about</a:t>
            </a:r>
            <a:r>
              <a:rPr lang="es-CR" dirty="0" smtClean="0"/>
              <a:t> </a:t>
            </a:r>
            <a:r>
              <a:rPr lang="es-CR" dirty="0" err="1" smtClean="0"/>
              <a:t>student</a:t>
            </a:r>
            <a:r>
              <a:rPr lang="es-CR" dirty="0" smtClean="0"/>
              <a:t> </a:t>
            </a:r>
            <a:r>
              <a:rPr lang="es-CR" dirty="0" err="1" smtClean="0"/>
              <a:t>success</a:t>
            </a:r>
            <a:r>
              <a:rPr lang="es-CR" dirty="0" smtClean="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0"/>
            <a:ext cx="4427434" cy="2962719"/>
          </a:xfrm>
          <a:prstGeom prst="rect">
            <a:avLst/>
          </a:prstGeom>
        </p:spPr>
      </p:pic>
    </p:spTree>
    <p:extLst>
      <p:ext uri="{BB962C8B-B14F-4D97-AF65-F5344CB8AC3E}">
        <p14:creationId xmlns:p14="http://schemas.microsoft.com/office/powerpoint/2010/main" val="40719775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err="1" smtClean="0"/>
              <a:t>Effective</a:t>
            </a:r>
            <a:r>
              <a:rPr lang="es-CR" dirty="0" smtClean="0"/>
              <a:t> </a:t>
            </a:r>
            <a:r>
              <a:rPr lang="es-CR" dirty="0" err="1" smtClean="0"/>
              <a:t>Advising</a:t>
            </a:r>
            <a:r>
              <a:rPr lang="es-CR" dirty="0" smtClean="0"/>
              <a:t> </a:t>
            </a:r>
            <a:r>
              <a:rPr lang="es-CR" dirty="0" err="1" smtClean="0"/>
              <a:t>is</a:t>
            </a:r>
            <a:r>
              <a:rPr lang="es-CR" dirty="0" smtClean="0"/>
              <a:t> </a:t>
            </a:r>
            <a:r>
              <a:rPr lang="es-CR" dirty="0" err="1"/>
              <a:t>N</a:t>
            </a:r>
            <a:r>
              <a:rPr lang="es-CR" dirty="0" err="1" smtClean="0"/>
              <a:t>ot</a:t>
            </a:r>
            <a:r>
              <a:rPr lang="es-CR" dirty="0" smtClean="0"/>
              <a:t>:</a:t>
            </a:r>
            <a:endParaRPr lang="en-US" dirty="0"/>
          </a:p>
        </p:txBody>
      </p:sp>
      <p:sp>
        <p:nvSpPr>
          <p:cNvPr id="3" name="Content Placeholder 2"/>
          <p:cNvSpPr>
            <a:spLocks noGrp="1"/>
          </p:cNvSpPr>
          <p:nvPr>
            <p:ph idx="1"/>
          </p:nvPr>
        </p:nvSpPr>
        <p:spPr>
          <a:xfrm>
            <a:off x="762000" y="1981200"/>
            <a:ext cx="7924800" cy="4144963"/>
          </a:xfrm>
        </p:spPr>
        <p:txBody>
          <a:bodyPr/>
          <a:lstStyle/>
          <a:p>
            <a:r>
              <a:rPr lang="es-CR" dirty="0" smtClean="0"/>
              <a:t>Accidental </a:t>
            </a:r>
            <a:r>
              <a:rPr lang="es-CR" dirty="0" err="1" smtClean="0"/>
              <a:t>or</a:t>
            </a:r>
            <a:r>
              <a:rPr lang="es-CR" dirty="0" smtClean="0"/>
              <a:t> </a:t>
            </a:r>
            <a:r>
              <a:rPr lang="es-CR" dirty="0" err="1" smtClean="0"/>
              <a:t>serendipitous</a:t>
            </a:r>
            <a:endParaRPr lang="es-CR" dirty="0" smtClean="0"/>
          </a:p>
          <a:p>
            <a:r>
              <a:rPr lang="es-CR" dirty="0" err="1" smtClean="0"/>
              <a:t>Course-scheduling</a:t>
            </a:r>
            <a:r>
              <a:rPr lang="es-CR" dirty="0" smtClean="0"/>
              <a:t> </a:t>
            </a:r>
            <a:r>
              <a:rPr lang="es-CR" dirty="0" err="1" smtClean="0"/>
              <a:t>or</a:t>
            </a:r>
            <a:r>
              <a:rPr lang="es-CR" dirty="0" smtClean="0"/>
              <a:t> </a:t>
            </a:r>
            <a:r>
              <a:rPr lang="es-CR" dirty="0" err="1" smtClean="0"/>
              <a:t>registration</a:t>
            </a:r>
            <a:endParaRPr lang="es-CR" dirty="0" smtClean="0"/>
          </a:p>
          <a:p>
            <a:r>
              <a:rPr lang="es-CR" dirty="0" err="1" smtClean="0"/>
              <a:t>Separate</a:t>
            </a:r>
            <a:r>
              <a:rPr lang="es-CR" dirty="0" smtClean="0"/>
              <a:t> </a:t>
            </a:r>
            <a:r>
              <a:rPr lang="es-CR" dirty="0" err="1" smtClean="0"/>
              <a:t>from</a:t>
            </a:r>
            <a:r>
              <a:rPr lang="es-CR" dirty="0" smtClean="0"/>
              <a:t> </a:t>
            </a:r>
            <a:r>
              <a:rPr lang="es-CR" dirty="0" err="1" smtClean="0"/>
              <a:t>the</a:t>
            </a:r>
            <a:r>
              <a:rPr lang="es-CR" dirty="0" smtClean="0"/>
              <a:t> </a:t>
            </a:r>
            <a:r>
              <a:rPr lang="es-CR" dirty="0" err="1" smtClean="0"/>
              <a:t>teaching</a:t>
            </a:r>
            <a:r>
              <a:rPr lang="es-CR" dirty="0" smtClean="0"/>
              <a:t> </a:t>
            </a:r>
            <a:r>
              <a:rPr lang="es-CR" dirty="0" err="1" smtClean="0"/>
              <a:t>mission</a:t>
            </a:r>
            <a:endParaRPr lang="es-CR" dirty="0"/>
          </a:p>
          <a:p>
            <a:r>
              <a:rPr lang="es-CR" dirty="0" err="1" smtClean="0"/>
              <a:t>Isolated</a:t>
            </a:r>
            <a:r>
              <a:rPr lang="es-CR" dirty="0" smtClean="0"/>
              <a:t> </a:t>
            </a:r>
            <a:r>
              <a:rPr lang="es-CR" dirty="0" err="1" smtClean="0"/>
              <a:t>from</a:t>
            </a:r>
            <a:r>
              <a:rPr lang="es-CR" dirty="0" smtClean="0"/>
              <a:t> </a:t>
            </a:r>
            <a:r>
              <a:rPr lang="es-CR" dirty="0" err="1" smtClean="0"/>
              <a:t>institutional</a:t>
            </a:r>
            <a:r>
              <a:rPr lang="es-CR" dirty="0" smtClean="0"/>
              <a:t> culture</a:t>
            </a:r>
          </a:p>
          <a:p>
            <a:r>
              <a:rPr lang="es-CR" dirty="0" err="1" smtClean="0"/>
              <a:t>Performed</a:t>
            </a:r>
            <a:r>
              <a:rPr lang="es-CR" dirty="0" smtClean="0"/>
              <a:t> </a:t>
            </a:r>
            <a:r>
              <a:rPr lang="es-CR" dirty="0" err="1" smtClean="0"/>
              <a:t>well</a:t>
            </a:r>
            <a:r>
              <a:rPr lang="es-CR" dirty="0" smtClean="0"/>
              <a:t> </a:t>
            </a:r>
            <a:r>
              <a:rPr lang="es-CR" dirty="0" err="1" smtClean="0"/>
              <a:t>without</a:t>
            </a:r>
            <a:r>
              <a:rPr lang="es-CR" dirty="0" smtClean="0"/>
              <a:t> </a:t>
            </a:r>
            <a:r>
              <a:rPr lang="es-CR" dirty="0" err="1" smtClean="0"/>
              <a:t>technology</a:t>
            </a:r>
            <a:r>
              <a:rPr lang="es-CR" dirty="0" smtClean="0"/>
              <a:t> </a:t>
            </a:r>
            <a:r>
              <a:rPr lang="es-CR" dirty="0" err="1" smtClean="0"/>
              <a:t>tools</a:t>
            </a:r>
            <a:endParaRPr lang="es-CR" dirty="0" smtClean="0"/>
          </a:p>
          <a:p>
            <a:endParaRPr lang="es-CR" dirty="0" smtClean="0"/>
          </a:p>
          <a:p>
            <a:endParaRPr lang="es-CR" dirty="0" smtClean="0"/>
          </a:p>
          <a:p>
            <a:endParaRPr lang="en-US" dirty="0"/>
          </a:p>
        </p:txBody>
      </p:sp>
    </p:spTree>
    <p:extLst>
      <p:ext uri="{BB962C8B-B14F-4D97-AF65-F5344CB8AC3E}">
        <p14:creationId xmlns:p14="http://schemas.microsoft.com/office/powerpoint/2010/main" val="9246143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err="1" smtClean="0"/>
              <a:t>Successful</a:t>
            </a:r>
            <a:r>
              <a:rPr lang="es-CR" dirty="0" smtClean="0"/>
              <a:t> </a:t>
            </a:r>
            <a:r>
              <a:rPr lang="es-CR" dirty="0" err="1" smtClean="0"/>
              <a:t>Institutions</a:t>
            </a:r>
            <a:r>
              <a:rPr lang="es-CR" dirty="0" smtClean="0"/>
              <a:t>: </a:t>
            </a:r>
            <a:endParaRPr lang="en-US" dirty="0"/>
          </a:p>
        </p:txBody>
      </p:sp>
      <p:sp>
        <p:nvSpPr>
          <p:cNvPr id="3" name="Content Placeholder 2"/>
          <p:cNvSpPr>
            <a:spLocks noGrp="1"/>
          </p:cNvSpPr>
          <p:nvPr>
            <p:ph idx="1"/>
          </p:nvPr>
        </p:nvSpPr>
        <p:spPr/>
        <p:txBody>
          <a:bodyPr>
            <a:normAutofit/>
          </a:bodyPr>
          <a:lstStyle/>
          <a:p>
            <a:r>
              <a:rPr lang="es-CR" dirty="0" err="1" smtClean="0"/>
              <a:t>Merge</a:t>
            </a:r>
            <a:r>
              <a:rPr lang="es-CR" dirty="0" smtClean="0"/>
              <a:t> </a:t>
            </a:r>
            <a:r>
              <a:rPr lang="es-CR" dirty="0" err="1" smtClean="0"/>
              <a:t>effective</a:t>
            </a:r>
            <a:r>
              <a:rPr lang="es-CR" dirty="0" smtClean="0"/>
              <a:t> and </a:t>
            </a:r>
            <a:r>
              <a:rPr lang="es-CR" dirty="0" err="1" smtClean="0"/>
              <a:t>strong</a:t>
            </a:r>
            <a:r>
              <a:rPr lang="es-CR" dirty="0" smtClean="0"/>
              <a:t> </a:t>
            </a:r>
            <a:r>
              <a:rPr lang="es-CR" dirty="0" err="1" smtClean="0"/>
              <a:t>advising</a:t>
            </a:r>
            <a:r>
              <a:rPr lang="es-CR" dirty="0" smtClean="0"/>
              <a:t> </a:t>
            </a:r>
            <a:r>
              <a:rPr lang="es-CR" dirty="0" err="1" smtClean="0"/>
              <a:t>with</a:t>
            </a:r>
            <a:r>
              <a:rPr lang="es-CR" dirty="0" smtClean="0"/>
              <a:t> </a:t>
            </a:r>
            <a:r>
              <a:rPr lang="es-CR" dirty="0" err="1" smtClean="0"/>
              <a:t>innovative</a:t>
            </a:r>
            <a:r>
              <a:rPr lang="es-CR" dirty="0" smtClean="0"/>
              <a:t> </a:t>
            </a:r>
            <a:r>
              <a:rPr lang="es-CR" dirty="0" err="1" smtClean="0"/>
              <a:t>technology</a:t>
            </a:r>
            <a:r>
              <a:rPr lang="es-CR" dirty="0" smtClean="0"/>
              <a:t>;</a:t>
            </a:r>
          </a:p>
          <a:p>
            <a:r>
              <a:rPr lang="es-CR" dirty="0" err="1" smtClean="0"/>
              <a:t>Address</a:t>
            </a:r>
            <a:r>
              <a:rPr lang="es-CR" dirty="0" smtClean="0"/>
              <a:t> </a:t>
            </a:r>
            <a:r>
              <a:rPr lang="es-CR" dirty="0" err="1" smtClean="0"/>
              <a:t>decentralization</a:t>
            </a:r>
            <a:r>
              <a:rPr lang="es-CR" dirty="0" smtClean="0"/>
              <a:t> </a:t>
            </a:r>
            <a:r>
              <a:rPr lang="es-CR" dirty="0" err="1" smtClean="0"/>
              <a:t>to</a:t>
            </a:r>
            <a:r>
              <a:rPr lang="es-CR" dirty="0" smtClean="0"/>
              <a:t> </a:t>
            </a:r>
            <a:r>
              <a:rPr lang="es-CR" dirty="0" err="1" smtClean="0"/>
              <a:t>promote</a:t>
            </a:r>
            <a:r>
              <a:rPr lang="es-CR" dirty="0" smtClean="0"/>
              <a:t> </a:t>
            </a:r>
            <a:r>
              <a:rPr lang="es-CR" dirty="0" err="1" smtClean="0"/>
              <a:t>system-wide</a:t>
            </a:r>
            <a:r>
              <a:rPr lang="es-CR" dirty="0" smtClean="0"/>
              <a:t> </a:t>
            </a:r>
            <a:r>
              <a:rPr lang="es-CR" dirty="0" err="1" smtClean="0"/>
              <a:t>strategies</a:t>
            </a:r>
            <a:r>
              <a:rPr lang="es-CR" dirty="0" smtClean="0"/>
              <a:t>;</a:t>
            </a:r>
          </a:p>
          <a:p>
            <a:r>
              <a:rPr lang="es-CR" dirty="0" err="1" smtClean="0"/>
              <a:t>Ensure</a:t>
            </a:r>
            <a:r>
              <a:rPr lang="es-CR" dirty="0" smtClean="0"/>
              <a:t> </a:t>
            </a:r>
            <a:r>
              <a:rPr lang="es-CR" dirty="0" err="1" smtClean="0"/>
              <a:t>that</a:t>
            </a:r>
            <a:r>
              <a:rPr lang="es-CR" dirty="0" smtClean="0"/>
              <a:t> </a:t>
            </a:r>
            <a:r>
              <a:rPr lang="es-CR" dirty="0" err="1" smtClean="0"/>
              <a:t>everyone</a:t>
            </a:r>
            <a:r>
              <a:rPr lang="es-CR" dirty="0" smtClean="0"/>
              <a:t> </a:t>
            </a:r>
            <a:r>
              <a:rPr lang="es-CR" dirty="0" err="1" smtClean="0"/>
              <a:t>understands</a:t>
            </a:r>
            <a:r>
              <a:rPr lang="es-CR" dirty="0" smtClean="0"/>
              <a:t> </a:t>
            </a:r>
            <a:r>
              <a:rPr lang="es-CR" dirty="0" err="1" smtClean="0"/>
              <a:t>common</a:t>
            </a:r>
            <a:r>
              <a:rPr lang="es-CR" dirty="0" smtClean="0"/>
              <a:t> </a:t>
            </a:r>
            <a:r>
              <a:rPr lang="es-CR" dirty="0" err="1" smtClean="0"/>
              <a:t>goals</a:t>
            </a:r>
            <a:r>
              <a:rPr lang="es-CR" dirty="0" smtClean="0"/>
              <a:t> and </a:t>
            </a:r>
            <a:r>
              <a:rPr lang="es-CR" dirty="0" err="1" smtClean="0"/>
              <a:t>pathways</a:t>
            </a:r>
            <a:r>
              <a:rPr lang="es-CR" dirty="0" smtClean="0"/>
              <a:t> </a:t>
            </a:r>
            <a:r>
              <a:rPr lang="es-CR" dirty="0" err="1" smtClean="0"/>
              <a:t>to</a:t>
            </a:r>
            <a:r>
              <a:rPr lang="es-CR" dirty="0" smtClean="0"/>
              <a:t> </a:t>
            </a:r>
            <a:r>
              <a:rPr lang="es-CR" dirty="0" err="1" smtClean="0"/>
              <a:t>success</a:t>
            </a:r>
            <a:r>
              <a:rPr lang="es-CR" dirty="0" smtClean="0"/>
              <a:t>;</a:t>
            </a:r>
          </a:p>
          <a:p>
            <a:r>
              <a:rPr lang="es-CR" dirty="0" err="1" smtClean="0"/>
              <a:t>Understand</a:t>
            </a:r>
            <a:r>
              <a:rPr lang="es-CR" dirty="0" smtClean="0"/>
              <a:t> </a:t>
            </a:r>
            <a:r>
              <a:rPr lang="es-CR" dirty="0" err="1" smtClean="0"/>
              <a:t>that</a:t>
            </a:r>
            <a:r>
              <a:rPr lang="es-CR" dirty="0" smtClean="0"/>
              <a:t> </a:t>
            </a:r>
            <a:r>
              <a:rPr lang="es-CR" dirty="0" err="1" smtClean="0"/>
              <a:t>structural</a:t>
            </a:r>
            <a:r>
              <a:rPr lang="es-CR" dirty="0" smtClean="0"/>
              <a:t> </a:t>
            </a:r>
            <a:r>
              <a:rPr lang="es-CR" dirty="0" err="1" smtClean="0"/>
              <a:t>change</a:t>
            </a:r>
            <a:r>
              <a:rPr lang="es-CR" dirty="0" smtClean="0"/>
              <a:t> </a:t>
            </a:r>
            <a:r>
              <a:rPr lang="es-CR" dirty="0" err="1" smtClean="0"/>
              <a:t>is</a:t>
            </a:r>
            <a:r>
              <a:rPr lang="es-CR" dirty="0" smtClean="0"/>
              <a:t> </a:t>
            </a:r>
            <a:r>
              <a:rPr lang="es-CR" dirty="0" err="1" smtClean="0"/>
              <a:t>critical</a:t>
            </a:r>
            <a:r>
              <a:rPr lang="es-CR" dirty="0" smtClean="0"/>
              <a:t> </a:t>
            </a:r>
            <a:r>
              <a:rPr lang="es-CR" dirty="0" err="1" smtClean="0"/>
              <a:t>to</a:t>
            </a:r>
            <a:r>
              <a:rPr lang="es-CR" dirty="0" smtClean="0"/>
              <a:t> </a:t>
            </a:r>
            <a:r>
              <a:rPr lang="es-CR" dirty="0" err="1" smtClean="0"/>
              <a:t>meet</a:t>
            </a:r>
            <a:r>
              <a:rPr lang="es-CR" dirty="0" smtClean="0"/>
              <a:t> </a:t>
            </a:r>
            <a:r>
              <a:rPr lang="es-CR" dirty="0" err="1" smtClean="0"/>
              <a:t>education</a:t>
            </a:r>
            <a:r>
              <a:rPr lang="es-CR" dirty="0" smtClean="0"/>
              <a:t> and </a:t>
            </a:r>
            <a:r>
              <a:rPr lang="es-CR" dirty="0" err="1" smtClean="0"/>
              <a:t>legislative</a:t>
            </a:r>
            <a:r>
              <a:rPr lang="es-CR" dirty="0" smtClean="0"/>
              <a:t> </a:t>
            </a:r>
            <a:r>
              <a:rPr lang="es-CR" dirty="0" err="1" smtClean="0"/>
              <a:t>goals</a:t>
            </a:r>
            <a:r>
              <a:rPr lang="es-CR" dirty="0" smtClean="0"/>
              <a:t>.</a:t>
            </a:r>
            <a:endParaRPr lang="en-US" dirty="0"/>
          </a:p>
        </p:txBody>
      </p:sp>
    </p:spTree>
    <p:extLst>
      <p:ext uri="{BB962C8B-B14F-4D97-AF65-F5344CB8AC3E}">
        <p14:creationId xmlns:p14="http://schemas.microsoft.com/office/powerpoint/2010/main" val="40593798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CR" dirty="0" smtClean="0"/>
              <a:t>NACADA: </a:t>
            </a:r>
            <a:r>
              <a:rPr lang="es-CR" dirty="0" err="1" smtClean="0"/>
              <a:t>The</a:t>
            </a:r>
            <a:r>
              <a:rPr lang="es-CR" dirty="0" smtClean="0"/>
              <a:t> </a:t>
            </a:r>
            <a:r>
              <a:rPr lang="es-CR" dirty="0" err="1" smtClean="0"/>
              <a:t>GlobalCommunity</a:t>
            </a:r>
            <a:r>
              <a:rPr lang="es-CR" dirty="0" smtClean="0"/>
              <a:t> </a:t>
            </a:r>
            <a:r>
              <a:rPr lang="es-CR" dirty="0" err="1" smtClean="0"/>
              <a:t>for</a:t>
            </a:r>
            <a:r>
              <a:rPr lang="es-CR" dirty="0" smtClean="0"/>
              <a:t> </a:t>
            </a:r>
            <a:r>
              <a:rPr lang="es-CR" dirty="0" err="1" smtClean="0"/>
              <a:t>Academic</a:t>
            </a:r>
            <a:r>
              <a:rPr lang="es-CR" dirty="0" smtClean="0"/>
              <a:t> </a:t>
            </a:r>
            <a:r>
              <a:rPr lang="es-CR" dirty="0" err="1" smtClean="0"/>
              <a:t>Advising</a:t>
            </a:r>
            <a:r>
              <a:rPr lang="es-CR" dirty="0" smtClean="0"/>
              <a:t> </a:t>
            </a:r>
            <a:endParaRPr lang="en-US" dirty="0"/>
          </a:p>
        </p:txBody>
      </p:sp>
      <p:sp>
        <p:nvSpPr>
          <p:cNvPr id="3" name="Content Placeholder 2"/>
          <p:cNvSpPr>
            <a:spLocks noGrp="1"/>
          </p:cNvSpPr>
          <p:nvPr>
            <p:ph idx="1"/>
          </p:nvPr>
        </p:nvSpPr>
        <p:spPr>
          <a:xfrm>
            <a:off x="457200" y="1828800"/>
            <a:ext cx="8229600" cy="4297363"/>
          </a:xfrm>
        </p:spPr>
        <p:txBody>
          <a:bodyPr>
            <a:normAutofit fontScale="92500" lnSpcReduction="20000"/>
          </a:bodyPr>
          <a:lstStyle/>
          <a:p>
            <a:pPr marL="0" indent="0">
              <a:buNone/>
            </a:pPr>
            <a:r>
              <a:rPr lang="es-CR" dirty="0" smtClean="0"/>
              <a:t>Works </a:t>
            </a:r>
            <a:r>
              <a:rPr lang="es-CR" dirty="0" err="1" smtClean="0"/>
              <a:t>with</a:t>
            </a:r>
            <a:r>
              <a:rPr lang="es-CR" dirty="0" smtClean="0"/>
              <a:t> </a:t>
            </a:r>
            <a:r>
              <a:rPr lang="es-CR" dirty="0" err="1" smtClean="0"/>
              <a:t>institutions</a:t>
            </a:r>
            <a:r>
              <a:rPr lang="es-CR" dirty="0" smtClean="0"/>
              <a:t> </a:t>
            </a:r>
            <a:r>
              <a:rPr lang="es-CR" dirty="0" err="1" smtClean="0"/>
              <a:t>throughout</a:t>
            </a:r>
            <a:r>
              <a:rPr lang="es-CR" dirty="0" smtClean="0"/>
              <a:t> North </a:t>
            </a:r>
            <a:r>
              <a:rPr lang="es-CR" dirty="0" err="1" smtClean="0"/>
              <a:t>America</a:t>
            </a:r>
            <a:r>
              <a:rPr lang="es-CR" dirty="0" smtClean="0"/>
              <a:t> and </a:t>
            </a:r>
            <a:r>
              <a:rPr lang="es-CR" dirty="0" err="1" smtClean="0"/>
              <a:t>the</a:t>
            </a:r>
            <a:r>
              <a:rPr lang="es-CR" dirty="0" smtClean="0"/>
              <a:t> </a:t>
            </a:r>
            <a:r>
              <a:rPr lang="es-CR" dirty="0" err="1" smtClean="0"/>
              <a:t>world</a:t>
            </a:r>
            <a:r>
              <a:rPr lang="es-CR" dirty="0" smtClean="0"/>
              <a:t> </a:t>
            </a:r>
            <a:r>
              <a:rPr lang="es-CR" dirty="0" err="1" smtClean="0"/>
              <a:t>to</a:t>
            </a:r>
            <a:r>
              <a:rPr lang="es-CR" dirty="0" smtClean="0"/>
              <a:t>: </a:t>
            </a:r>
          </a:p>
          <a:p>
            <a:r>
              <a:rPr lang="es-CR" dirty="0" err="1" smtClean="0"/>
              <a:t>Support</a:t>
            </a:r>
            <a:r>
              <a:rPr lang="es-CR" dirty="0" smtClean="0"/>
              <a:t> </a:t>
            </a:r>
            <a:r>
              <a:rPr lang="es-CR" dirty="0" err="1" smtClean="0"/>
              <a:t>research</a:t>
            </a:r>
            <a:r>
              <a:rPr lang="es-CR" dirty="0" smtClean="0"/>
              <a:t> and </a:t>
            </a:r>
            <a:r>
              <a:rPr lang="es-CR" dirty="0" err="1" smtClean="0"/>
              <a:t>scholarship</a:t>
            </a:r>
            <a:r>
              <a:rPr lang="es-CR" dirty="0" smtClean="0"/>
              <a:t> </a:t>
            </a:r>
            <a:r>
              <a:rPr lang="es-CR" dirty="0" err="1" smtClean="0"/>
              <a:t>that</a:t>
            </a:r>
            <a:r>
              <a:rPr lang="es-CR" dirty="0" smtClean="0"/>
              <a:t> </a:t>
            </a:r>
            <a:r>
              <a:rPr lang="es-CR" dirty="0" err="1" smtClean="0"/>
              <a:t>furthers</a:t>
            </a:r>
            <a:r>
              <a:rPr lang="es-CR" dirty="0" smtClean="0"/>
              <a:t> </a:t>
            </a:r>
            <a:r>
              <a:rPr lang="es-CR" dirty="0" err="1" smtClean="0"/>
              <a:t>understanding</a:t>
            </a:r>
            <a:r>
              <a:rPr lang="es-CR" dirty="0" smtClean="0"/>
              <a:t> of </a:t>
            </a:r>
            <a:r>
              <a:rPr lang="es-CR" dirty="0" err="1" smtClean="0"/>
              <a:t>student</a:t>
            </a:r>
            <a:r>
              <a:rPr lang="es-CR" dirty="0" smtClean="0"/>
              <a:t> </a:t>
            </a:r>
            <a:r>
              <a:rPr lang="es-CR" dirty="0" err="1" smtClean="0"/>
              <a:t>behavior</a:t>
            </a:r>
            <a:r>
              <a:rPr lang="es-CR" dirty="0" smtClean="0"/>
              <a:t> and </a:t>
            </a:r>
            <a:r>
              <a:rPr lang="es-CR" dirty="0" err="1" smtClean="0"/>
              <a:t>proven</a:t>
            </a:r>
            <a:r>
              <a:rPr lang="es-CR" dirty="0" smtClean="0"/>
              <a:t> </a:t>
            </a:r>
            <a:r>
              <a:rPr lang="es-CR" dirty="0" err="1" smtClean="0"/>
              <a:t>strategies</a:t>
            </a:r>
            <a:r>
              <a:rPr lang="es-CR" dirty="0" smtClean="0"/>
              <a:t> </a:t>
            </a:r>
            <a:r>
              <a:rPr lang="es-CR" dirty="0" err="1" smtClean="0"/>
              <a:t>that</a:t>
            </a:r>
            <a:r>
              <a:rPr lang="es-CR" dirty="0" smtClean="0"/>
              <a:t> lead </a:t>
            </a:r>
            <a:r>
              <a:rPr lang="es-CR" dirty="0" err="1" smtClean="0"/>
              <a:t>to</a:t>
            </a:r>
            <a:r>
              <a:rPr lang="es-CR" dirty="0" smtClean="0"/>
              <a:t> </a:t>
            </a:r>
            <a:r>
              <a:rPr lang="es-CR" dirty="0" err="1" smtClean="0"/>
              <a:t>high-quality</a:t>
            </a:r>
            <a:r>
              <a:rPr lang="es-CR" dirty="0" smtClean="0"/>
              <a:t> </a:t>
            </a:r>
            <a:r>
              <a:rPr lang="es-CR" dirty="0" err="1" smtClean="0"/>
              <a:t>degree</a:t>
            </a:r>
            <a:r>
              <a:rPr lang="es-CR" dirty="0" smtClean="0"/>
              <a:t> </a:t>
            </a:r>
            <a:r>
              <a:rPr lang="es-CR" dirty="0" err="1" smtClean="0"/>
              <a:t>attainment</a:t>
            </a:r>
            <a:r>
              <a:rPr lang="es-CR" dirty="0" smtClean="0"/>
              <a:t>; </a:t>
            </a:r>
          </a:p>
          <a:p>
            <a:r>
              <a:rPr lang="es-CR" dirty="0" err="1" smtClean="0"/>
              <a:t>Offer</a:t>
            </a:r>
            <a:r>
              <a:rPr lang="es-CR" dirty="0" smtClean="0"/>
              <a:t> </a:t>
            </a:r>
            <a:r>
              <a:rPr lang="es-CR" dirty="0" err="1" smtClean="0"/>
              <a:t>year</a:t>
            </a:r>
            <a:r>
              <a:rPr lang="es-CR" dirty="0" smtClean="0"/>
              <a:t>-round </a:t>
            </a:r>
            <a:r>
              <a:rPr lang="es-CR" dirty="0" err="1" smtClean="0"/>
              <a:t>Institutes</a:t>
            </a:r>
            <a:r>
              <a:rPr lang="es-CR" dirty="0" smtClean="0"/>
              <a:t> and </a:t>
            </a:r>
            <a:r>
              <a:rPr lang="es-CR" dirty="0" err="1"/>
              <a:t>p</a:t>
            </a:r>
            <a:r>
              <a:rPr lang="es-CR" dirty="0" err="1" smtClean="0"/>
              <a:t>rofessional</a:t>
            </a:r>
            <a:r>
              <a:rPr lang="es-CR" dirty="0" smtClean="0"/>
              <a:t> </a:t>
            </a:r>
            <a:r>
              <a:rPr lang="es-CR" dirty="0" err="1"/>
              <a:t>d</a:t>
            </a:r>
            <a:r>
              <a:rPr lang="es-CR" dirty="0" err="1" smtClean="0"/>
              <a:t>evelopment</a:t>
            </a:r>
            <a:r>
              <a:rPr lang="es-CR" dirty="0" smtClean="0"/>
              <a:t> </a:t>
            </a:r>
            <a:r>
              <a:rPr lang="es-CR" dirty="0" err="1" smtClean="0"/>
              <a:t>opportunities</a:t>
            </a:r>
            <a:r>
              <a:rPr lang="es-CR" dirty="0" smtClean="0"/>
              <a:t> </a:t>
            </a:r>
            <a:r>
              <a:rPr lang="es-CR" dirty="0" err="1" smtClean="0"/>
              <a:t>that</a:t>
            </a:r>
            <a:r>
              <a:rPr lang="es-CR" dirty="0" smtClean="0"/>
              <a:t> </a:t>
            </a:r>
            <a:r>
              <a:rPr lang="es-CR" dirty="0" err="1" smtClean="0"/>
              <a:t>helps</a:t>
            </a:r>
            <a:r>
              <a:rPr lang="es-CR" dirty="0" smtClean="0"/>
              <a:t> </a:t>
            </a:r>
            <a:r>
              <a:rPr lang="es-CR" dirty="0" err="1" smtClean="0"/>
              <a:t>institutions</a:t>
            </a:r>
            <a:r>
              <a:rPr lang="es-CR" dirty="0" smtClean="0"/>
              <a:t> </a:t>
            </a:r>
            <a:r>
              <a:rPr lang="es-CR" dirty="0" err="1" smtClean="0"/>
              <a:t>meet</a:t>
            </a:r>
            <a:r>
              <a:rPr lang="es-CR" dirty="0" smtClean="0"/>
              <a:t> </a:t>
            </a:r>
            <a:r>
              <a:rPr lang="es-CR" dirty="0" err="1"/>
              <a:t>state</a:t>
            </a:r>
            <a:r>
              <a:rPr lang="es-CR" dirty="0"/>
              <a:t> and </a:t>
            </a:r>
            <a:r>
              <a:rPr lang="es-CR" dirty="0" err="1"/>
              <a:t>national</a:t>
            </a:r>
            <a:r>
              <a:rPr lang="es-CR" dirty="0"/>
              <a:t> </a:t>
            </a:r>
            <a:r>
              <a:rPr lang="es-CR" dirty="0" err="1"/>
              <a:t>educational</a:t>
            </a:r>
            <a:r>
              <a:rPr lang="es-CR" dirty="0"/>
              <a:t> </a:t>
            </a:r>
            <a:r>
              <a:rPr lang="es-CR" dirty="0" err="1" smtClean="0"/>
              <a:t>standards</a:t>
            </a:r>
            <a:r>
              <a:rPr lang="es-CR" dirty="0"/>
              <a:t>.</a:t>
            </a:r>
            <a:endParaRPr lang="es-CR" dirty="0" smtClean="0"/>
          </a:p>
          <a:p>
            <a:endParaRPr lang="es-CR"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5810339"/>
            <a:ext cx="2695575" cy="1019175"/>
          </a:xfrm>
          <a:prstGeom prst="rect">
            <a:avLst/>
          </a:prstGeom>
        </p:spPr>
      </p:pic>
    </p:spTree>
    <p:extLst>
      <p:ext uri="{BB962C8B-B14F-4D97-AF65-F5344CB8AC3E}">
        <p14:creationId xmlns:p14="http://schemas.microsoft.com/office/powerpoint/2010/main" val="6089226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07" y="0"/>
            <a:ext cx="9225044" cy="6857999"/>
          </a:xfrm>
          <a:prstGeom prst="rect">
            <a:avLst/>
          </a:prstGeom>
        </p:spPr>
      </p:pic>
    </p:spTree>
    <p:extLst>
      <p:ext uri="{BB962C8B-B14F-4D97-AF65-F5344CB8AC3E}">
        <p14:creationId xmlns:p14="http://schemas.microsoft.com/office/powerpoint/2010/main" val="96774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3520"/>
              </a:lnSpc>
            </a:pPr>
            <a:r>
              <a:rPr lang="en-US" dirty="0" smtClean="0"/>
              <a:t>Very Few Graduate on Time …</a:t>
            </a:r>
            <a:endParaRPr lang="en-US" dirty="0"/>
          </a:p>
        </p:txBody>
      </p:sp>
      <p:sp>
        <p:nvSpPr>
          <p:cNvPr id="3" name="Content Placeholder 2"/>
          <p:cNvSpPr>
            <a:spLocks noGrp="1"/>
          </p:cNvSpPr>
          <p:nvPr>
            <p:ph idx="1"/>
          </p:nvPr>
        </p:nvSpPr>
        <p:spPr>
          <a:xfrm>
            <a:off x="457200" y="1571698"/>
            <a:ext cx="8229600" cy="1495125"/>
          </a:xfrm>
        </p:spPr>
        <p:txBody>
          <a:bodyPr>
            <a:normAutofit/>
          </a:bodyPr>
          <a:lstStyle/>
          <a:p>
            <a:pPr algn="ctr">
              <a:buNone/>
            </a:pPr>
            <a:r>
              <a:rPr lang="en-US" dirty="0" smtClean="0"/>
              <a:t>On-Time Graduation Rates</a:t>
            </a:r>
            <a:br>
              <a:rPr lang="en-US" dirty="0" smtClean="0"/>
            </a:br>
            <a:r>
              <a:rPr lang="en-US" sz="2000" dirty="0" smtClean="0"/>
              <a:t>(Full-time students)</a:t>
            </a:r>
            <a:endParaRPr lang="en-US" dirty="0" smtClean="0"/>
          </a:p>
        </p:txBody>
      </p:sp>
      <p:pic>
        <p:nvPicPr>
          <p:cNvPr id="7" name="Picture 6" descr="grad rated.png"/>
          <p:cNvPicPr>
            <a:picLocks noChangeAspect="1"/>
          </p:cNvPicPr>
          <p:nvPr/>
        </p:nvPicPr>
        <p:blipFill>
          <a:blip r:embed="rId3"/>
          <a:srcRect r="71866"/>
          <a:stretch>
            <a:fillRect/>
          </a:stretch>
        </p:blipFill>
        <p:spPr>
          <a:xfrm>
            <a:off x="1672199" y="3473417"/>
            <a:ext cx="2350726" cy="1828800"/>
          </a:xfrm>
          <a:prstGeom prst="rect">
            <a:avLst/>
          </a:prstGeom>
        </p:spPr>
      </p:pic>
      <p:sp>
        <p:nvSpPr>
          <p:cNvPr id="8" name="TextBox 7"/>
          <p:cNvSpPr txBox="1"/>
          <p:nvPr/>
        </p:nvSpPr>
        <p:spPr>
          <a:xfrm>
            <a:off x="1910906" y="5483585"/>
            <a:ext cx="2063109" cy="913070"/>
          </a:xfrm>
          <a:prstGeom prst="rect">
            <a:avLst/>
          </a:prstGeom>
          <a:noFill/>
        </p:spPr>
        <p:txBody>
          <a:bodyPr wrap="square" lIns="0" rIns="0" rtlCol="0">
            <a:spAutoFit/>
          </a:bodyPr>
          <a:lstStyle/>
          <a:p>
            <a:pPr algn="ctr"/>
            <a:r>
              <a:rPr lang="en-US" sz="8000" b="1" baseline="30000" dirty="0">
                <a:solidFill>
                  <a:srgbClr val="D2621E"/>
                </a:solidFill>
                <a:latin typeface="Rockwell"/>
              </a:rPr>
              <a:t>5.0%</a:t>
            </a:r>
            <a:endParaRPr lang="en-US" sz="6000" b="1" baseline="30000" dirty="0">
              <a:solidFill>
                <a:srgbClr val="D2621E"/>
              </a:solidFill>
              <a:latin typeface="Rockwell"/>
            </a:endParaRPr>
          </a:p>
        </p:txBody>
      </p:sp>
      <p:sp>
        <p:nvSpPr>
          <p:cNvPr id="10" name="TextBox 9"/>
          <p:cNvSpPr txBox="1"/>
          <p:nvPr/>
        </p:nvSpPr>
        <p:spPr>
          <a:xfrm>
            <a:off x="5577862" y="5483585"/>
            <a:ext cx="2063109" cy="913070"/>
          </a:xfrm>
          <a:prstGeom prst="rect">
            <a:avLst/>
          </a:prstGeom>
          <a:noFill/>
        </p:spPr>
        <p:txBody>
          <a:bodyPr wrap="square" lIns="0" rIns="0" rtlCol="0">
            <a:spAutoFit/>
          </a:bodyPr>
          <a:lstStyle/>
          <a:p>
            <a:pPr algn="ctr"/>
            <a:r>
              <a:rPr lang="en-US" sz="8000" b="1" baseline="30000" dirty="0">
                <a:solidFill>
                  <a:srgbClr val="D2621E"/>
                </a:solidFill>
                <a:latin typeface="Rockwell"/>
              </a:rPr>
              <a:t>18.1%</a:t>
            </a:r>
            <a:endParaRPr lang="en-US" sz="6000" b="1" baseline="30000" dirty="0">
              <a:solidFill>
                <a:srgbClr val="D2621E"/>
              </a:solidFill>
              <a:latin typeface="Rockwell"/>
            </a:endParaRPr>
          </a:p>
        </p:txBody>
      </p:sp>
      <p:pic>
        <p:nvPicPr>
          <p:cNvPr id="13" name="Picture 12" descr="grad rated.png"/>
          <p:cNvPicPr>
            <a:picLocks noChangeAspect="1"/>
          </p:cNvPicPr>
          <p:nvPr/>
        </p:nvPicPr>
        <p:blipFill>
          <a:blip r:embed="rId3"/>
          <a:srcRect l="71489"/>
          <a:stretch>
            <a:fillRect/>
          </a:stretch>
        </p:blipFill>
        <p:spPr>
          <a:xfrm>
            <a:off x="5205294" y="3473417"/>
            <a:ext cx="2382201" cy="1828800"/>
          </a:xfrm>
          <a:prstGeom prst="rect">
            <a:avLst/>
          </a:prstGeom>
        </p:spPr>
      </p:pic>
      <p:sp>
        <p:nvSpPr>
          <p:cNvPr id="14" name="TextBox 13"/>
          <p:cNvSpPr txBox="1"/>
          <p:nvPr/>
        </p:nvSpPr>
        <p:spPr>
          <a:xfrm>
            <a:off x="2136475" y="2562418"/>
            <a:ext cx="1289759" cy="1123384"/>
          </a:xfrm>
          <a:prstGeom prst="rect">
            <a:avLst/>
          </a:prstGeom>
          <a:noFill/>
        </p:spPr>
        <p:txBody>
          <a:bodyPr wrap="square" rtlCol="0">
            <a:spAutoFit/>
          </a:bodyPr>
          <a:lstStyle/>
          <a:p>
            <a:pPr algn="ctr"/>
            <a:r>
              <a:rPr lang="en-US" sz="2600" dirty="0">
                <a:solidFill>
                  <a:prstClr val="black"/>
                </a:solidFill>
                <a:latin typeface="Rockwell"/>
              </a:rPr>
              <a:t>2-year </a:t>
            </a:r>
            <a:r>
              <a:rPr lang="en-US" sz="1600" dirty="0">
                <a:solidFill>
                  <a:prstClr val="black"/>
                </a:solidFill>
                <a:latin typeface="Rockwell"/>
              </a:rPr>
              <a:t>Associate</a:t>
            </a:r>
          </a:p>
          <a:p>
            <a:endParaRPr lang="en-US" sz="2500" dirty="0">
              <a:solidFill>
                <a:prstClr val="black"/>
              </a:solidFill>
              <a:latin typeface="Rockwell"/>
            </a:endParaRPr>
          </a:p>
        </p:txBody>
      </p:sp>
      <p:sp>
        <p:nvSpPr>
          <p:cNvPr id="15" name="TextBox 14"/>
          <p:cNvSpPr txBox="1"/>
          <p:nvPr/>
        </p:nvSpPr>
        <p:spPr>
          <a:xfrm>
            <a:off x="5611925" y="2423712"/>
            <a:ext cx="1781091" cy="1400383"/>
          </a:xfrm>
          <a:prstGeom prst="rect">
            <a:avLst/>
          </a:prstGeom>
          <a:noFill/>
        </p:spPr>
        <p:txBody>
          <a:bodyPr wrap="square" rtlCol="0">
            <a:spAutoFit/>
          </a:bodyPr>
          <a:lstStyle/>
          <a:p>
            <a:pPr algn="ctr"/>
            <a:r>
              <a:rPr lang="en-US" sz="2600" dirty="0">
                <a:solidFill>
                  <a:prstClr val="black"/>
                </a:solidFill>
                <a:latin typeface="Rockwell"/>
              </a:rPr>
              <a:t>4-year </a:t>
            </a:r>
            <a:r>
              <a:rPr lang="en-US" sz="1600" dirty="0">
                <a:solidFill>
                  <a:prstClr val="black"/>
                </a:solidFill>
                <a:latin typeface="Rockwell"/>
              </a:rPr>
              <a:t>Bachelor’s</a:t>
            </a:r>
          </a:p>
          <a:p>
            <a:pPr algn="ctr"/>
            <a:r>
              <a:rPr lang="en-US" sz="1600" dirty="0">
                <a:solidFill>
                  <a:prstClr val="black"/>
                </a:solidFill>
                <a:latin typeface="Rockwell"/>
              </a:rPr>
              <a:t>(Non-Flagship)</a:t>
            </a:r>
          </a:p>
          <a:p>
            <a:pPr algn="ctr"/>
            <a:endParaRPr lang="en-US" sz="2500" dirty="0">
              <a:solidFill>
                <a:prstClr val="black"/>
              </a:solidFill>
              <a:latin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3520"/>
              </a:lnSpc>
            </a:pPr>
            <a:r>
              <a:rPr lang="en-US" dirty="0" smtClean="0"/>
              <a:t>Too Few Graduate at All</a:t>
            </a:r>
            <a:endParaRPr lang="en-US" dirty="0"/>
          </a:p>
        </p:txBody>
      </p:sp>
      <p:pic>
        <p:nvPicPr>
          <p:cNvPr id="7" name="Picture 6" descr="grad rated.png"/>
          <p:cNvPicPr>
            <a:picLocks noChangeAspect="1"/>
          </p:cNvPicPr>
          <p:nvPr/>
        </p:nvPicPr>
        <p:blipFill>
          <a:blip r:embed="rId3"/>
          <a:srcRect r="71976"/>
          <a:stretch>
            <a:fillRect/>
          </a:stretch>
        </p:blipFill>
        <p:spPr>
          <a:xfrm>
            <a:off x="1610166" y="2919431"/>
            <a:ext cx="2266282" cy="1828800"/>
          </a:xfrm>
          <a:prstGeom prst="rect">
            <a:avLst/>
          </a:prstGeom>
        </p:spPr>
      </p:pic>
      <p:sp>
        <p:nvSpPr>
          <p:cNvPr id="8" name="TextBox 7"/>
          <p:cNvSpPr txBox="1"/>
          <p:nvPr/>
        </p:nvSpPr>
        <p:spPr>
          <a:xfrm>
            <a:off x="1763823" y="4916786"/>
            <a:ext cx="2063109" cy="913070"/>
          </a:xfrm>
          <a:prstGeom prst="rect">
            <a:avLst/>
          </a:prstGeom>
          <a:noFill/>
        </p:spPr>
        <p:txBody>
          <a:bodyPr wrap="square" lIns="0" rIns="0" rtlCol="0">
            <a:spAutoFit/>
          </a:bodyPr>
          <a:lstStyle/>
          <a:p>
            <a:pPr algn="ctr"/>
            <a:r>
              <a:rPr lang="en-US" sz="8000" b="1" baseline="30000" dirty="0">
                <a:solidFill>
                  <a:srgbClr val="D2621E"/>
                </a:solidFill>
                <a:latin typeface="Rockwell"/>
              </a:rPr>
              <a:t>12.9%</a:t>
            </a:r>
            <a:endParaRPr lang="en-US" sz="6000" b="1" baseline="30000" dirty="0">
              <a:solidFill>
                <a:srgbClr val="D2621E"/>
              </a:solidFill>
              <a:latin typeface="Rockwell"/>
            </a:endParaRPr>
          </a:p>
        </p:txBody>
      </p:sp>
      <p:sp>
        <p:nvSpPr>
          <p:cNvPr id="10" name="TextBox 9"/>
          <p:cNvSpPr txBox="1"/>
          <p:nvPr/>
        </p:nvSpPr>
        <p:spPr>
          <a:xfrm>
            <a:off x="5552855" y="4916786"/>
            <a:ext cx="2063109" cy="913070"/>
          </a:xfrm>
          <a:prstGeom prst="rect">
            <a:avLst/>
          </a:prstGeom>
          <a:noFill/>
        </p:spPr>
        <p:txBody>
          <a:bodyPr wrap="square" lIns="0" rIns="0" rtlCol="0">
            <a:spAutoFit/>
          </a:bodyPr>
          <a:lstStyle/>
          <a:p>
            <a:pPr algn="ctr"/>
            <a:r>
              <a:rPr lang="en-US" sz="8000" b="1" baseline="30000" dirty="0">
                <a:solidFill>
                  <a:srgbClr val="D2621E"/>
                </a:solidFill>
                <a:latin typeface="Rockwell"/>
              </a:rPr>
              <a:t>43.2%</a:t>
            </a:r>
            <a:endParaRPr lang="en-US" sz="6000" b="1" baseline="30000" dirty="0">
              <a:solidFill>
                <a:srgbClr val="D2621E"/>
              </a:solidFill>
              <a:latin typeface="Rockwell"/>
            </a:endParaRPr>
          </a:p>
        </p:txBody>
      </p:sp>
      <p:sp>
        <p:nvSpPr>
          <p:cNvPr id="12" name="Content Placeholder 2"/>
          <p:cNvSpPr txBox="1">
            <a:spLocks/>
          </p:cNvSpPr>
          <p:nvPr/>
        </p:nvSpPr>
        <p:spPr>
          <a:xfrm>
            <a:off x="406400" y="5807693"/>
            <a:ext cx="8229600" cy="509702"/>
          </a:xfrm>
          <a:prstGeom prst="rect">
            <a:avLst/>
          </a:prstGeom>
        </p:spPr>
        <p:txBody>
          <a:bodyPr vert="horz" lIns="91440" tIns="45720" rIns="91440" bIns="45720" rtlCol="0">
            <a:normAutofit/>
          </a:bodyPr>
          <a:lstStyle/>
          <a:p>
            <a:pPr marL="342900" indent="-342900" algn="ctr">
              <a:spcBef>
                <a:spcPct val="20000"/>
              </a:spcBef>
              <a:buFont typeface="Arial"/>
              <a:buNone/>
              <a:defRPr/>
            </a:pPr>
            <a:r>
              <a:rPr lang="en-US" sz="1400" dirty="0">
                <a:solidFill>
                  <a:prstClr val="black"/>
                </a:solidFill>
                <a:latin typeface="Rockwell"/>
              </a:rPr>
              <a:t>150% time = 3 years for associate, 6 years for bachelor’s</a:t>
            </a:r>
          </a:p>
        </p:txBody>
      </p:sp>
      <p:pic>
        <p:nvPicPr>
          <p:cNvPr id="14" name="Picture 13" descr="grad rated.png"/>
          <p:cNvPicPr>
            <a:picLocks noChangeAspect="1"/>
          </p:cNvPicPr>
          <p:nvPr/>
        </p:nvPicPr>
        <p:blipFill>
          <a:blip r:embed="rId3"/>
          <a:srcRect l="70588" r="-3587"/>
          <a:stretch>
            <a:fillRect/>
          </a:stretch>
        </p:blipFill>
        <p:spPr>
          <a:xfrm>
            <a:off x="5244070" y="2919431"/>
            <a:ext cx="2668545" cy="1828800"/>
          </a:xfrm>
          <a:prstGeom prst="rect">
            <a:avLst/>
          </a:prstGeom>
        </p:spPr>
      </p:pic>
      <p:sp>
        <p:nvSpPr>
          <p:cNvPr id="16" name="TextBox 15"/>
          <p:cNvSpPr txBox="1"/>
          <p:nvPr/>
        </p:nvSpPr>
        <p:spPr>
          <a:xfrm>
            <a:off x="5611925" y="1853097"/>
            <a:ext cx="1781091" cy="1384995"/>
          </a:xfrm>
          <a:prstGeom prst="rect">
            <a:avLst/>
          </a:prstGeom>
          <a:noFill/>
        </p:spPr>
        <p:txBody>
          <a:bodyPr wrap="square" rtlCol="0">
            <a:spAutoFit/>
          </a:bodyPr>
          <a:lstStyle/>
          <a:p>
            <a:pPr algn="ctr"/>
            <a:r>
              <a:rPr lang="en-US" sz="2500" dirty="0">
                <a:solidFill>
                  <a:prstClr val="black"/>
                </a:solidFill>
                <a:latin typeface="Rockwell"/>
              </a:rPr>
              <a:t>4-year</a:t>
            </a:r>
            <a:r>
              <a:rPr lang="en-US" dirty="0">
                <a:solidFill>
                  <a:prstClr val="black"/>
                </a:solidFill>
                <a:latin typeface="Rockwell"/>
              </a:rPr>
              <a:t> Bachelor’s</a:t>
            </a:r>
            <a:endParaRPr lang="en-US" sz="2500" dirty="0">
              <a:solidFill>
                <a:prstClr val="black"/>
              </a:solidFill>
              <a:latin typeface="Rockwell"/>
            </a:endParaRPr>
          </a:p>
          <a:p>
            <a:pPr algn="ctr"/>
            <a:r>
              <a:rPr lang="en-US" sz="1600" dirty="0">
                <a:solidFill>
                  <a:prstClr val="black"/>
                </a:solidFill>
                <a:latin typeface="Rockwell"/>
              </a:rPr>
              <a:t>(Non-Flagship)</a:t>
            </a:r>
          </a:p>
          <a:p>
            <a:pPr algn="ctr"/>
            <a:endParaRPr lang="en-US" sz="2500" dirty="0">
              <a:solidFill>
                <a:prstClr val="black"/>
              </a:solidFill>
              <a:latin typeface="Rockwell"/>
            </a:endParaRPr>
          </a:p>
        </p:txBody>
      </p:sp>
      <p:sp>
        <p:nvSpPr>
          <p:cNvPr id="13" name="TextBox 12"/>
          <p:cNvSpPr txBox="1"/>
          <p:nvPr/>
        </p:nvSpPr>
        <p:spPr>
          <a:xfrm>
            <a:off x="2136475" y="1991803"/>
            <a:ext cx="1289759" cy="1123384"/>
          </a:xfrm>
          <a:prstGeom prst="rect">
            <a:avLst/>
          </a:prstGeom>
          <a:noFill/>
        </p:spPr>
        <p:txBody>
          <a:bodyPr wrap="square" rtlCol="0">
            <a:spAutoFit/>
          </a:bodyPr>
          <a:lstStyle/>
          <a:p>
            <a:pPr algn="ctr"/>
            <a:r>
              <a:rPr lang="en-US" sz="2600" dirty="0">
                <a:solidFill>
                  <a:prstClr val="black"/>
                </a:solidFill>
                <a:latin typeface="Rockwell"/>
              </a:rPr>
              <a:t>2-year </a:t>
            </a:r>
            <a:r>
              <a:rPr lang="en-US" sz="1600" dirty="0">
                <a:solidFill>
                  <a:prstClr val="black"/>
                </a:solidFill>
                <a:latin typeface="Rockwell"/>
              </a:rPr>
              <a:t>Associate</a:t>
            </a:r>
          </a:p>
          <a:p>
            <a:endParaRPr lang="en-US" sz="2500" dirty="0">
              <a:solidFill>
                <a:prstClr val="black"/>
              </a:solidFill>
              <a:latin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lnSpc>
                <a:spcPts val="3620"/>
              </a:lnSpc>
            </a:pPr>
            <a:r>
              <a:rPr lang="en-US" dirty="0" smtClean="0"/>
              <a:t>Part-Time Students Rarely Graduate </a:t>
            </a:r>
            <a:endParaRPr lang="en-US" dirty="0"/>
          </a:p>
        </p:txBody>
      </p:sp>
      <p:pic>
        <p:nvPicPr>
          <p:cNvPr id="7" name="Picture 6" descr="grad rated.png"/>
          <p:cNvPicPr>
            <a:picLocks noChangeAspect="1"/>
          </p:cNvPicPr>
          <p:nvPr/>
        </p:nvPicPr>
        <p:blipFill>
          <a:blip r:embed="rId2"/>
          <a:srcRect r="72155"/>
          <a:stretch>
            <a:fillRect/>
          </a:stretch>
        </p:blipFill>
        <p:spPr>
          <a:xfrm>
            <a:off x="1696913" y="2921571"/>
            <a:ext cx="2296193" cy="1828800"/>
          </a:xfrm>
          <a:prstGeom prst="rect">
            <a:avLst/>
          </a:prstGeom>
        </p:spPr>
      </p:pic>
      <p:sp>
        <p:nvSpPr>
          <p:cNvPr id="8" name="TextBox 7"/>
          <p:cNvSpPr txBox="1"/>
          <p:nvPr/>
        </p:nvSpPr>
        <p:spPr>
          <a:xfrm>
            <a:off x="1846117" y="4930926"/>
            <a:ext cx="2063109" cy="913070"/>
          </a:xfrm>
          <a:prstGeom prst="rect">
            <a:avLst/>
          </a:prstGeom>
          <a:noFill/>
        </p:spPr>
        <p:txBody>
          <a:bodyPr wrap="square" lIns="0" rIns="0" rtlCol="0">
            <a:spAutoFit/>
          </a:bodyPr>
          <a:lstStyle/>
          <a:p>
            <a:pPr algn="ctr"/>
            <a:r>
              <a:rPr lang="en-US" sz="8000" b="1" baseline="30000" dirty="0">
                <a:solidFill>
                  <a:srgbClr val="D2621E"/>
                </a:solidFill>
                <a:latin typeface="Rockwell"/>
              </a:rPr>
              <a:t>6.9%</a:t>
            </a:r>
            <a:endParaRPr lang="en-US" sz="6000" b="1" baseline="30000" dirty="0">
              <a:solidFill>
                <a:srgbClr val="D2621E"/>
              </a:solidFill>
              <a:latin typeface="Rockwell"/>
            </a:endParaRPr>
          </a:p>
        </p:txBody>
      </p:sp>
      <p:sp>
        <p:nvSpPr>
          <p:cNvPr id="10" name="TextBox 9"/>
          <p:cNvSpPr txBox="1"/>
          <p:nvPr/>
        </p:nvSpPr>
        <p:spPr>
          <a:xfrm>
            <a:off x="5617341" y="4930926"/>
            <a:ext cx="2063109" cy="913070"/>
          </a:xfrm>
          <a:prstGeom prst="rect">
            <a:avLst/>
          </a:prstGeom>
          <a:noFill/>
        </p:spPr>
        <p:txBody>
          <a:bodyPr wrap="square" lIns="0" rIns="0" rtlCol="0">
            <a:spAutoFit/>
          </a:bodyPr>
          <a:lstStyle/>
          <a:p>
            <a:pPr algn="ctr"/>
            <a:r>
              <a:rPr lang="en-US" sz="8000" b="1" baseline="30000" dirty="0">
                <a:solidFill>
                  <a:srgbClr val="D2621E"/>
                </a:solidFill>
                <a:latin typeface="Rockwell"/>
              </a:rPr>
              <a:t>15.9%</a:t>
            </a:r>
            <a:endParaRPr lang="en-US" sz="6000" b="1" baseline="30000" dirty="0">
              <a:solidFill>
                <a:srgbClr val="D2621E"/>
              </a:solidFill>
              <a:latin typeface="Rockwell"/>
            </a:endParaRPr>
          </a:p>
        </p:txBody>
      </p:sp>
      <p:sp>
        <p:nvSpPr>
          <p:cNvPr id="12" name="Content Placeholder 2"/>
          <p:cNvSpPr txBox="1">
            <a:spLocks/>
          </p:cNvSpPr>
          <p:nvPr/>
        </p:nvSpPr>
        <p:spPr>
          <a:xfrm>
            <a:off x="406400" y="5582282"/>
            <a:ext cx="8229600" cy="509702"/>
          </a:xfrm>
          <a:prstGeom prst="rect">
            <a:avLst/>
          </a:prstGeom>
        </p:spPr>
        <p:txBody>
          <a:bodyPr vert="horz" lIns="91440" tIns="45720" rIns="91440" bIns="45720" rtlCol="0">
            <a:normAutofit/>
          </a:bodyPr>
          <a:lstStyle/>
          <a:p>
            <a:pPr marL="342900" indent="-342900" algn="ctr">
              <a:spcBef>
                <a:spcPct val="20000"/>
              </a:spcBef>
              <a:buFont typeface="Arial"/>
              <a:buNone/>
              <a:defRPr/>
            </a:pPr>
            <a:r>
              <a:rPr lang="en-US" sz="1400" dirty="0">
                <a:solidFill>
                  <a:prstClr val="black"/>
                </a:solidFill>
                <a:latin typeface="Rockwell"/>
              </a:rPr>
              <a:t>200% time = 4 years for associate, 8 years for bachelor’s</a:t>
            </a:r>
          </a:p>
        </p:txBody>
      </p:sp>
      <p:pic>
        <p:nvPicPr>
          <p:cNvPr id="14" name="Picture 13" descr="grad rated.png"/>
          <p:cNvPicPr>
            <a:picLocks noChangeAspect="1"/>
          </p:cNvPicPr>
          <p:nvPr/>
        </p:nvPicPr>
        <p:blipFill>
          <a:blip r:embed="rId2"/>
          <a:srcRect l="71539" r="-4180"/>
          <a:stretch>
            <a:fillRect/>
          </a:stretch>
        </p:blipFill>
        <p:spPr>
          <a:xfrm>
            <a:off x="5283931" y="2921571"/>
            <a:ext cx="2691748" cy="1828800"/>
          </a:xfrm>
          <a:prstGeom prst="rect">
            <a:avLst/>
          </a:prstGeom>
        </p:spPr>
      </p:pic>
      <p:sp>
        <p:nvSpPr>
          <p:cNvPr id="13" name="TextBox 12"/>
          <p:cNvSpPr txBox="1"/>
          <p:nvPr/>
        </p:nvSpPr>
        <p:spPr>
          <a:xfrm>
            <a:off x="2136475" y="1862020"/>
            <a:ext cx="1289759" cy="1123384"/>
          </a:xfrm>
          <a:prstGeom prst="rect">
            <a:avLst/>
          </a:prstGeom>
          <a:noFill/>
        </p:spPr>
        <p:txBody>
          <a:bodyPr wrap="square" rtlCol="0">
            <a:spAutoFit/>
          </a:bodyPr>
          <a:lstStyle/>
          <a:p>
            <a:pPr algn="ctr"/>
            <a:r>
              <a:rPr lang="en-US" sz="2600" dirty="0">
                <a:solidFill>
                  <a:prstClr val="black"/>
                </a:solidFill>
                <a:latin typeface="Rockwell"/>
              </a:rPr>
              <a:t>2-year </a:t>
            </a:r>
            <a:r>
              <a:rPr lang="en-US" sz="1600" dirty="0">
                <a:solidFill>
                  <a:prstClr val="black"/>
                </a:solidFill>
                <a:latin typeface="Rockwell"/>
              </a:rPr>
              <a:t>Associate</a:t>
            </a:r>
          </a:p>
          <a:p>
            <a:endParaRPr lang="en-US" sz="2500" dirty="0">
              <a:solidFill>
                <a:prstClr val="black"/>
              </a:solidFill>
              <a:latin typeface="Rockwell"/>
            </a:endParaRPr>
          </a:p>
        </p:txBody>
      </p:sp>
      <p:sp>
        <p:nvSpPr>
          <p:cNvPr id="17" name="TextBox 16"/>
          <p:cNvSpPr txBox="1"/>
          <p:nvPr/>
        </p:nvSpPr>
        <p:spPr>
          <a:xfrm>
            <a:off x="5611925" y="1862020"/>
            <a:ext cx="1781091" cy="1400383"/>
          </a:xfrm>
          <a:prstGeom prst="rect">
            <a:avLst/>
          </a:prstGeom>
          <a:noFill/>
        </p:spPr>
        <p:txBody>
          <a:bodyPr wrap="square" rtlCol="0">
            <a:spAutoFit/>
          </a:bodyPr>
          <a:lstStyle/>
          <a:p>
            <a:pPr algn="ctr"/>
            <a:r>
              <a:rPr lang="en-US" sz="2600" dirty="0">
                <a:solidFill>
                  <a:prstClr val="black"/>
                </a:solidFill>
                <a:latin typeface="Rockwell"/>
              </a:rPr>
              <a:t>4-year </a:t>
            </a:r>
            <a:r>
              <a:rPr lang="en-US" sz="1600" dirty="0">
                <a:solidFill>
                  <a:prstClr val="black"/>
                </a:solidFill>
                <a:latin typeface="Rockwell"/>
              </a:rPr>
              <a:t>Bachelor’s</a:t>
            </a:r>
          </a:p>
          <a:p>
            <a:pPr algn="ctr"/>
            <a:r>
              <a:rPr lang="en-US" sz="1600" dirty="0">
                <a:solidFill>
                  <a:prstClr val="black"/>
                </a:solidFill>
                <a:latin typeface="Rockwell"/>
              </a:rPr>
              <a:t>(Non-Flagship)</a:t>
            </a:r>
          </a:p>
          <a:p>
            <a:pPr algn="ctr"/>
            <a:endParaRPr lang="en-US" sz="2500" dirty="0">
              <a:solidFill>
                <a:prstClr val="black"/>
              </a:solidFill>
              <a:latin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So Many Excess Credits?</a:t>
            </a:r>
            <a:endParaRPr lang="en-US" dirty="0"/>
          </a:p>
        </p:txBody>
      </p:sp>
      <p:sp>
        <p:nvSpPr>
          <p:cNvPr id="5" name="Content Placeholder 2"/>
          <p:cNvSpPr>
            <a:spLocks noGrp="1"/>
          </p:cNvSpPr>
          <p:nvPr>
            <p:ph idx="1"/>
          </p:nvPr>
        </p:nvSpPr>
        <p:spPr>
          <a:xfrm>
            <a:off x="1900594" y="1378837"/>
            <a:ext cx="3718820" cy="860687"/>
          </a:xfrm>
        </p:spPr>
        <p:txBody>
          <a:bodyPr>
            <a:noAutofit/>
          </a:bodyPr>
          <a:lstStyle/>
          <a:p>
            <a:pPr marL="0" indent="0" algn="ctr">
              <a:buNone/>
            </a:pPr>
            <a:r>
              <a:rPr lang="en-US" dirty="0" smtClean="0"/>
              <a:t>Causes</a:t>
            </a:r>
            <a:br>
              <a:rPr lang="en-US" dirty="0" smtClean="0"/>
            </a:br>
            <a:r>
              <a:rPr lang="en-US" sz="1600" dirty="0" smtClean="0"/>
              <a:t>(in semester credit hours)</a:t>
            </a:r>
          </a:p>
        </p:txBody>
      </p:sp>
      <p:grpSp>
        <p:nvGrpSpPr>
          <p:cNvPr id="6" name="Group 5"/>
          <p:cNvGrpSpPr/>
          <p:nvPr/>
        </p:nvGrpSpPr>
        <p:grpSpPr>
          <a:xfrm>
            <a:off x="0" y="1918889"/>
            <a:ext cx="8667241" cy="4194830"/>
            <a:chOff x="57659" y="2115038"/>
            <a:chExt cx="8667241" cy="4194830"/>
          </a:xfrm>
        </p:grpSpPr>
        <p:graphicFrame>
          <p:nvGraphicFramePr>
            <p:cNvPr id="7" name="Chart 6"/>
            <p:cNvGraphicFramePr/>
            <p:nvPr/>
          </p:nvGraphicFramePr>
          <p:xfrm>
            <a:off x="1044222" y="2115038"/>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57659" y="2998113"/>
              <a:ext cx="2200119" cy="830997"/>
            </a:xfrm>
            <a:prstGeom prst="rect">
              <a:avLst/>
            </a:prstGeom>
          </p:spPr>
          <p:txBody>
            <a:bodyPr wrap="square">
              <a:spAutoFit/>
            </a:bodyPr>
            <a:lstStyle/>
            <a:p>
              <a:pPr algn="r"/>
              <a:r>
                <a:rPr lang="en-US" sz="1600" dirty="0">
                  <a:solidFill>
                    <a:srgbClr val="0E3E78"/>
                  </a:solidFill>
                  <a:latin typeface="Rockwell"/>
                </a:rPr>
                <a:t>Academic challenges: </a:t>
              </a:r>
              <a:br>
                <a:rPr lang="en-US" sz="1600" dirty="0">
                  <a:solidFill>
                    <a:srgbClr val="0E3E78"/>
                  </a:solidFill>
                  <a:latin typeface="Rockwell"/>
                </a:rPr>
              </a:br>
              <a:r>
                <a:rPr lang="en-US" sz="1600" dirty="0">
                  <a:solidFill>
                    <a:srgbClr val="0E3E78"/>
                  </a:solidFill>
                  <a:latin typeface="Rockwell"/>
                </a:rPr>
                <a:t>“F” grades</a:t>
              </a:r>
            </a:p>
          </p:txBody>
        </p:sp>
        <p:sp>
          <p:nvSpPr>
            <p:cNvPr id="9" name="Rectangle 8"/>
            <p:cNvSpPr/>
            <p:nvPr/>
          </p:nvSpPr>
          <p:spPr>
            <a:xfrm>
              <a:off x="640918" y="5348041"/>
              <a:ext cx="2200119" cy="584776"/>
            </a:xfrm>
            <a:prstGeom prst="rect">
              <a:avLst/>
            </a:prstGeom>
          </p:spPr>
          <p:txBody>
            <a:bodyPr wrap="square">
              <a:spAutoFit/>
            </a:bodyPr>
            <a:lstStyle/>
            <a:p>
              <a:pPr algn="r"/>
              <a:r>
                <a:rPr lang="en-US" sz="1600" dirty="0">
                  <a:solidFill>
                    <a:srgbClr val="0E3E78"/>
                  </a:solidFill>
                  <a:latin typeface="Rockwell"/>
                </a:rPr>
                <a:t>Academic problems: </a:t>
              </a:r>
              <a:br>
                <a:rPr lang="en-US" sz="1600" dirty="0">
                  <a:solidFill>
                    <a:srgbClr val="0E3E78"/>
                  </a:solidFill>
                  <a:latin typeface="Rockwell"/>
                </a:rPr>
              </a:br>
              <a:r>
                <a:rPr lang="en-US" sz="1600" dirty="0">
                  <a:solidFill>
                    <a:srgbClr val="0E3E78"/>
                  </a:solidFill>
                  <a:latin typeface="Rockwell"/>
                </a:rPr>
                <a:t>“W/R” grades</a:t>
              </a:r>
            </a:p>
          </p:txBody>
        </p:sp>
        <p:sp>
          <p:nvSpPr>
            <p:cNvPr id="10" name="Rectangle 9"/>
            <p:cNvSpPr/>
            <p:nvPr/>
          </p:nvSpPr>
          <p:spPr>
            <a:xfrm>
              <a:off x="5532770" y="3244334"/>
              <a:ext cx="1456933" cy="584776"/>
            </a:xfrm>
            <a:prstGeom prst="rect">
              <a:avLst/>
            </a:prstGeom>
          </p:spPr>
          <p:txBody>
            <a:bodyPr wrap="square">
              <a:spAutoFit/>
            </a:bodyPr>
            <a:lstStyle/>
            <a:p>
              <a:r>
                <a:rPr lang="en-US" sz="1600" dirty="0">
                  <a:solidFill>
                    <a:srgbClr val="D2621E"/>
                  </a:solidFill>
                  <a:latin typeface="Rockwell"/>
                </a:rPr>
                <a:t>Poor student choices</a:t>
              </a:r>
            </a:p>
          </p:txBody>
        </p:sp>
        <p:sp>
          <p:nvSpPr>
            <p:cNvPr id="11" name="Rectangle 10"/>
            <p:cNvSpPr/>
            <p:nvPr/>
          </p:nvSpPr>
          <p:spPr>
            <a:xfrm>
              <a:off x="5382251" y="4763265"/>
              <a:ext cx="1456933" cy="584776"/>
            </a:xfrm>
            <a:prstGeom prst="rect">
              <a:avLst/>
            </a:prstGeom>
          </p:spPr>
          <p:txBody>
            <a:bodyPr wrap="square">
              <a:spAutoFit/>
            </a:bodyPr>
            <a:lstStyle/>
            <a:p>
              <a:r>
                <a:rPr lang="en-US" sz="1600" dirty="0">
                  <a:solidFill>
                    <a:srgbClr val="D2621E"/>
                  </a:solidFill>
                  <a:latin typeface="Rockwell"/>
                </a:rPr>
                <a:t>Transfer problems</a:t>
              </a:r>
            </a:p>
          </p:txBody>
        </p:sp>
        <p:sp>
          <p:nvSpPr>
            <p:cNvPr id="12" name="Rectangle 11"/>
            <p:cNvSpPr/>
            <p:nvPr/>
          </p:nvSpPr>
          <p:spPr>
            <a:xfrm>
              <a:off x="4949512" y="5338634"/>
              <a:ext cx="1456933" cy="584776"/>
            </a:xfrm>
            <a:prstGeom prst="rect">
              <a:avLst/>
            </a:prstGeom>
          </p:spPr>
          <p:txBody>
            <a:bodyPr wrap="square">
              <a:spAutoFit/>
            </a:bodyPr>
            <a:lstStyle/>
            <a:p>
              <a:r>
                <a:rPr lang="en-US" sz="1600" dirty="0">
                  <a:solidFill>
                    <a:srgbClr val="D2621E"/>
                  </a:solidFill>
                  <a:latin typeface="Rockwell"/>
                </a:rPr>
                <a:t>Unavailable courses</a:t>
              </a:r>
            </a:p>
          </p:txBody>
        </p:sp>
        <p:sp>
          <p:nvSpPr>
            <p:cNvPr id="13" name="Rectangle 12"/>
            <p:cNvSpPr/>
            <p:nvPr/>
          </p:nvSpPr>
          <p:spPr>
            <a:xfrm>
              <a:off x="4092222" y="5725092"/>
              <a:ext cx="1456933" cy="584776"/>
            </a:xfrm>
            <a:prstGeom prst="rect">
              <a:avLst/>
            </a:prstGeom>
          </p:spPr>
          <p:txBody>
            <a:bodyPr wrap="square">
              <a:spAutoFit/>
            </a:bodyPr>
            <a:lstStyle/>
            <a:p>
              <a:r>
                <a:rPr lang="en-US" sz="1600" dirty="0">
                  <a:solidFill>
                    <a:srgbClr val="D2621E"/>
                  </a:solidFill>
                  <a:latin typeface="Rockwell"/>
                </a:rPr>
                <a:t>Degree requirements</a:t>
              </a:r>
            </a:p>
          </p:txBody>
        </p:sp>
        <p:sp>
          <p:nvSpPr>
            <p:cNvPr id="14" name="Rectangle 13"/>
            <p:cNvSpPr/>
            <p:nvPr/>
          </p:nvSpPr>
          <p:spPr>
            <a:xfrm>
              <a:off x="7229122" y="3631259"/>
              <a:ext cx="1495778" cy="1477328"/>
            </a:xfrm>
            <a:prstGeom prst="rect">
              <a:avLst/>
            </a:prstGeom>
          </p:spPr>
          <p:txBody>
            <a:bodyPr wrap="square">
              <a:spAutoFit/>
            </a:bodyPr>
            <a:lstStyle/>
            <a:p>
              <a:r>
                <a:rPr lang="en-US" b="1" dirty="0">
                  <a:solidFill>
                    <a:srgbClr val="D2621E"/>
                  </a:solidFill>
                  <a:latin typeface="Rockwell"/>
                </a:rPr>
                <a:t>GPS directly addresses these problems</a:t>
              </a:r>
            </a:p>
          </p:txBody>
        </p:sp>
        <p:sp>
          <p:nvSpPr>
            <p:cNvPr id="15" name="Right Brace 14"/>
            <p:cNvSpPr/>
            <p:nvPr/>
          </p:nvSpPr>
          <p:spPr>
            <a:xfrm>
              <a:off x="6745110" y="2530593"/>
              <a:ext cx="489185" cy="3779275"/>
            </a:xfrm>
            <a:prstGeom prst="rightBrace">
              <a:avLst>
                <a:gd name="adj1" fmla="val 2564"/>
                <a:gd name="adj2" fmla="val 50000"/>
              </a:avLst>
            </a:prstGeom>
            <a:ln>
              <a:solidFill>
                <a:srgbClr val="D2621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Rockwe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Custom 37">
      <a:dk1>
        <a:sysClr val="windowText" lastClr="000000"/>
      </a:dk1>
      <a:lt1>
        <a:sysClr val="window" lastClr="FFFFFF"/>
      </a:lt1>
      <a:dk2>
        <a:srgbClr val="005AAC"/>
      </a:dk2>
      <a:lt2>
        <a:srgbClr val="EEECE1"/>
      </a:lt2>
      <a:accent1>
        <a:srgbClr val="AE241C"/>
      </a:accent1>
      <a:accent2>
        <a:srgbClr val="BD521E"/>
      </a:accent2>
      <a:accent3>
        <a:srgbClr val="548B31"/>
      </a:accent3>
      <a:accent4>
        <a:srgbClr val="285189"/>
      </a:accent4>
      <a:accent5>
        <a:srgbClr val="938965"/>
      </a:accent5>
      <a:accent6>
        <a:srgbClr val="2D7571"/>
      </a:accent6>
      <a:hlink>
        <a:srgbClr val="002C65"/>
      </a:hlink>
      <a:folHlink>
        <a:srgbClr val="002C65"/>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2003</Words>
  <Application>Microsoft Office PowerPoint</Application>
  <PresentationFormat>On-screen Show (4:3)</PresentationFormat>
  <Paragraphs>325</Paragraphs>
  <Slides>55</Slides>
  <Notes>27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55</vt:i4>
      </vt:variant>
    </vt:vector>
  </HeadingPairs>
  <TitlesOfParts>
    <vt:vector size="70" baseType="lpstr">
      <vt:lpstr>ＭＳ Ｐゴシック</vt:lpstr>
      <vt:lpstr>SimSun</vt:lpstr>
      <vt:lpstr>Adobe Heiti Std R</vt:lpstr>
      <vt:lpstr>Arial</vt:lpstr>
      <vt:lpstr>Calibri</vt:lpstr>
      <vt:lpstr>Constantia</vt:lpstr>
      <vt:lpstr>Helvetica</vt:lpstr>
      <vt:lpstr>Mongolian Baiti</vt:lpstr>
      <vt:lpstr>Rockwell</vt:lpstr>
      <vt:lpstr>Tahoma</vt:lpstr>
      <vt:lpstr>Wingdings</vt:lpstr>
      <vt:lpstr>1_Office Theme</vt:lpstr>
      <vt:lpstr>2_Office Theme</vt:lpstr>
      <vt:lpstr>3_Office Theme</vt:lpstr>
      <vt:lpstr>4_Office Theme</vt:lpstr>
      <vt:lpstr>PowerPoint Presentation</vt:lpstr>
      <vt:lpstr> GPS Essentials</vt:lpstr>
      <vt:lpstr>Students are …</vt:lpstr>
      <vt:lpstr>Too Much Time to Degree</vt:lpstr>
      <vt:lpstr>Too Many Credits</vt:lpstr>
      <vt:lpstr>Very Few Graduate on Time …</vt:lpstr>
      <vt:lpstr>Too Few Graduate at All</vt:lpstr>
      <vt:lpstr>Part-Time Students Rarely Graduate </vt:lpstr>
      <vt:lpstr>Why So Many Excess Credits?</vt:lpstr>
      <vt:lpstr>Too Many Choices and  Too Little Guidance</vt:lpstr>
      <vt:lpstr>1 counselor : 400 students</vt:lpstr>
      <vt:lpstr>Behavioral Economics: Choice</vt:lpstr>
      <vt:lpstr>Behavioral Economics: Choice</vt:lpstr>
      <vt:lpstr>Behavioral Economics: Default</vt:lpstr>
      <vt:lpstr>Behavioral Economics: Default</vt:lpstr>
      <vt:lpstr>Behavioral Economics: Structure</vt:lpstr>
      <vt:lpstr>PowerPoint Presentation</vt:lpstr>
      <vt:lpstr>GPS: Choice Architecture</vt:lpstr>
      <vt:lpstr>GPS: Essential Components</vt:lpstr>
      <vt:lpstr>1. Structured, Default Pathways Built for On-Time Graduation</vt:lpstr>
      <vt:lpstr>2. Informed Choice</vt:lpstr>
      <vt:lpstr>3. Meta-Majors</vt:lpstr>
      <vt:lpstr>Math Is Aligned with Meta-Majors</vt:lpstr>
      <vt:lpstr>Meta-Major to Majors</vt:lpstr>
      <vt:lpstr>4. Academic Maps</vt:lpstr>
      <vt:lpstr>5. Milestone Courses</vt:lpstr>
      <vt:lpstr>6. Intrusive Advising</vt:lpstr>
      <vt:lpstr>Highly Structured Option</vt:lpstr>
      <vt:lpstr>Additional Considerations</vt:lpstr>
      <vt:lpstr>PowerPoint Presentation</vt:lpstr>
      <vt:lpstr>Results</vt:lpstr>
      <vt:lpstr>Georgia State University</vt:lpstr>
      <vt:lpstr>Florida State University</vt:lpstr>
      <vt:lpstr>Arizona State University</vt:lpstr>
      <vt:lpstr>CUNY ASAP Program</vt:lpstr>
      <vt:lpstr>TN Colleges of Applied Technology</vt:lpstr>
      <vt:lpstr>PowerPoint Presentation</vt:lpstr>
      <vt:lpstr>ACADEMIC MAPS: A CORE ELEMENT OF GUIDED PATHWAYS</vt:lpstr>
      <vt:lpstr>PowerPoint Presentation</vt:lpstr>
      <vt:lpstr>KEY ACADEMIC POLICIES </vt:lpstr>
      <vt:lpstr>KEY ADVISING POLICIES</vt:lpstr>
      <vt:lpstr>KEY COMMUNICATION POLICIES</vt:lpstr>
      <vt:lpstr>Providing Students with a clear Path to  Graduation Reduces Excess Hours, Significantly Reduces Costs and Improves Time to Graduation </vt:lpstr>
      <vt:lpstr>PowerPoint Presentation</vt:lpstr>
      <vt:lpstr>PowerPoint Presentation</vt:lpstr>
      <vt:lpstr>PowerPoint Presentation</vt:lpstr>
      <vt:lpstr>PowerPoint Presentation</vt:lpstr>
      <vt:lpstr>PowerPoint Presentation</vt:lpstr>
      <vt:lpstr>Intentional Advising,  Proactive Tools and Approaches </vt:lpstr>
      <vt:lpstr>Effective Academic Advising is</vt:lpstr>
      <vt:lpstr>Effective Academic Advising is</vt:lpstr>
      <vt:lpstr>Effective Advising is Not:</vt:lpstr>
      <vt:lpstr>Successful Institutions: </vt:lpstr>
      <vt:lpstr>NACADA: The GlobalCommunity for Academic Advising </vt:lpstr>
      <vt:lpstr>PowerPoint Presentation</vt:lpstr>
    </vt:vector>
  </TitlesOfParts>
  <Company>Complete College America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 Johnson</dc:creator>
  <cp:lastModifiedBy>Abigail Duldulao</cp:lastModifiedBy>
  <cp:revision>1</cp:revision>
  <dcterms:created xsi:type="dcterms:W3CDTF">2013-11-04T15:33:40Z</dcterms:created>
  <dcterms:modified xsi:type="dcterms:W3CDTF">2017-03-09T16:58:53Z</dcterms:modified>
</cp:coreProperties>
</file>