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1" r:id="rId4"/>
    <p:sldId id="262" r:id="rId5"/>
    <p:sldId id="263" r:id="rId6"/>
    <p:sldId id="259" r:id="rId7"/>
    <p:sldId id="265" r:id="rId8"/>
    <p:sldId id="264" r:id="rId9"/>
    <p:sldId id="266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5800" autoAdjust="0"/>
  </p:normalViewPr>
  <p:slideViewPr>
    <p:cSldViewPr snapToGrid="0">
      <p:cViewPr varScale="1">
        <p:scale>
          <a:sx n="114" d="100"/>
          <a:sy n="114" d="100"/>
        </p:scale>
        <p:origin x="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891681-324B-437E-B153-299758F2234B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</dgm:pt>
    <dgm:pt modelId="{4808093D-0922-478A-AC1D-F1F4405E20F0}">
      <dgm:prSet phldrT="[Text]" custT="1"/>
      <dgm:spPr/>
      <dgm:t>
        <a:bodyPr/>
        <a:lstStyle/>
        <a:p>
          <a:pPr algn="l"/>
          <a:r>
            <a:rPr lang="en-US" sz="3200" dirty="0" smtClean="0"/>
            <a:t>Vision</a:t>
          </a:r>
          <a:endParaRPr lang="en-US" sz="3200" dirty="0"/>
        </a:p>
      </dgm:t>
    </dgm:pt>
    <dgm:pt modelId="{02D381AA-BEC4-4CA2-870C-F2EC162D2C1F}" type="parTrans" cxnId="{3905447D-ADE2-4639-8518-0E652B79962D}">
      <dgm:prSet/>
      <dgm:spPr/>
      <dgm:t>
        <a:bodyPr/>
        <a:lstStyle/>
        <a:p>
          <a:endParaRPr lang="en-US"/>
        </a:p>
      </dgm:t>
    </dgm:pt>
    <dgm:pt modelId="{24C69D9E-0C8E-45F8-8DE5-2AC51B8B262B}" type="sibTrans" cxnId="{3905447D-ADE2-4639-8518-0E652B79962D}">
      <dgm:prSet/>
      <dgm:spPr/>
      <dgm:t>
        <a:bodyPr/>
        <a:lstStyle/>
        <a:p>
          <a:endParaRPr lang="en-US"/>
        </a:p>
      </dgm:t>
    </dgm:pt>
    <dgm:pt modelId="{1E4D1C6D-166E-47E7-99FD-C3CABB640561}">
      <dgm:prSet phldrT="[Text]" custT="1"/>
      <dgm:spPr/>
      <dgm:t>
        <a:bodyPr/>
        <a:lstStyle/>
        <a:p>
          <a:pPr algn="r"/>
          <a:r>
            <a:rPr lang="en-US" sz="3200" dirty="0" smtClean="0"/>
            <a:t>Focus</a:t>
          </a:r>
          <a:endParaRPr lang="en-US" sz="3200" dirty="0"/>
        </a:p>
      </dgm:t>
    </dgm:pt>
    <dgm:pt modelId="{C07D5A7B-D33E-4F12-AAB3-5E38F3E5B214}" type="parTrans" cxnId="{288BF61E-C5BF-4347-903A-5A7CB55CA869}">
      <dgm:prSet/>
      <dgm:spPr/>
      <dgm:t>
        <a:bodyPr/>
        <a:lstStyle/>
        <a:p>
          <a:endParaRPr lang="en-US"/>
        </a:p>
      </dgm:t>
    </dgm:pt>
    <dgm:pt modelId="{9AD6C3AD-E17C-4FE4-9528-9E5FFC3B4770}" type="sibTrans" cxnId="{288BF61E-C5BF-4347-903A-5A7CB55CA869}">
      <dgm:prSet/>
      <dgm:spPr/>
      <dgm:t>
        <a:bodyPr/>
        <a:lstStyle/>
        <a:p>
          <a:endParaRPr lang="en-US"/>
        </a:p>
      </dgm:t>
    </dgm:pt>
    <dgm:pt modelId="{902F6DC6-524F-438F-9B61-6F808234480D}" type="pres">
      <dgm:prSet presAssocID="{13891681-324B-437E-B153-299758F2234B}" presName="Name0" presStyleCnt="0">
        <dgm:presLayoutVars>
          <dgm:chMax val="7"/>
          <dgm:dir/>
          <dgm:resizeHandles val="exact"/>
        </dgm:presLayoutVars>
      </dgm:prSet>
      <dgm:spPr/>
    </dgm:pt>
    <dgm:pt modelId="{90F83BE3-2A72-446C-9CEF-B656F5CD7735}" type="pres">
      <dgm:prSet presAssocID="{13891681-324B-437E-B153-299758F2234B}" presName="ellipse1" presStyleLbl="vennNode1" presStyleIdx="0" presStyleCnt="2" custLinFactNeighborX="-14749" custLinFactNeighborY="678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F66D3-D13F-474B-BFAD-0D7D9319DF67}" type="pres">
      <dgm:prSet presAssocID="{13891681-324B-437E-B153-299758F2234B}" presName="ellipse2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05447D-ADE2-4639-8518-0E652B79962D}" srcId="{13891681-324B-437E-B153-299758F2234B}" destId="{4808093D-0922-478A-AC1D-F1F4405E20F0}" srcOrd="0" destOrd="0" parTransId="{02D381AA-BEC4-4CA2-870C-F2EC162D2C1F}" sibTransId="{24C69D9E-0C8E-45F8-8DE5-2AC51B8B262B}"/>
    <dgm:cxn modelId="{C53DEEE5-5801-495A-87A0-66197ECC5C60}" type="presOf" srcId="{1E4D1C6D-166E-47E7-99FD-C3CABB640561}" destId="{9DEF66D3-D13F-474B-BFAD-0D7D9319DF67}" srcOrd="0" destOrd="0" presId="urn:microsoft.com/office/officeart/2005/8/layout/rings+Icon"/>
    <dgm:cxn modelId="{288BF61E-C5BF-4347-903A-5A7CB55CA869}" srcId="{13891681-324B-437E-B153-299758F2234B}" destId="{1E4D1C6D-166E-47E7-99FD-C3CABB640561}" srcOrd="1" destOrd="0" parTransId="{C07D5A7B-D33E-4F12-AAB3-5E38F3E5B214}" sibTransId="{9AD6C3AD-E17C-4FE4-9528-9E5FFC3B4770}"/>
    <dgm:cxn modelId="{07615C95-E0C5-4908-A6CD-9D2F4C8F6023}" type="presOf" srcId="{4808093D-0922-478A-AC1D-F1F4405E20F0}" destId="{90F83BE3-2A72-446C-9CEF-B656F5CD7735}" srcOrd="0" destOrd="0" presId="urn:microsoft.com/office/officeart/2005/8/layout/rings+Icon"/>
    <dgm:cxn modelId="{45D1DF53-C11C-4E96-8A21-8740B164E848}" type="presOf" srcId="{13891681-324B-437E-B153-299758F2234B}" destId="{902F6DC6-524F-438F-9B61-6F808234480D}" srcOrd="0" destOrd="0" presId="urn:microsoft.com/office/officeart/2005/8/layout/rings+Icon"/>
    <dgm:cxn modelId="{7F87AE8E-5156-40C1-9789-8041BDD2678B}" type="presParOf" srcId="{902F6DC6-524F-438F-9B61-6F808234480D}" destId="{90F83BE3-2A72-446C-9CEF-B656F5CD7735}" srcOrd="0" destOrd="0" presId="urn:microsoft.com/office/officeart/2005/8/layout/rings+Icon"/>
    <dgm:cxn modelId="{12AFA079-2F92-46F8-8021-CD5EACBF9314}" type="presParOf" srcId="{902F6DC6-524F-438F-9B61-6F808234480D}" destId="{9DEF66D3-D13F-474B-BFAD-0D7D9319DF67}" srcOrd="1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FFBB8F-223A-49E0-9599-6E4D30A0278B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99DF905-3F3A-4494-AA78-3B2984D19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3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Chialin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DF905-3F3A-4494-AA78-3B2984D19B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95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Janice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DF905-3F3A-4494-AA78-3B2984D19B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95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Janice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DF905-3F3A-4494-AA78-3B2984D19B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71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Janice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DF905-3F3A-4494-AA78-3B2984D19B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44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Chialin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DF905-3F3A-4494-AA78-3B2984D19B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9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Janice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DF905-3F3A-4494-AA78-3B2984D19B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96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Janice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DF905-3F3A-4494-AA78-3B2984D19B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41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0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79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6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8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5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86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4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68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1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4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7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E34CD-A239-487A-A9A5-80EFF7D1376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E6777-CB33-4CE4-BE2F-B13373DDA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9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Campus Planning</a:t>
            </a:r>
            <a:br>
              <a:rPr lang="en-US" dirty="0" smtClean="0"/>
            </a:br>
            <a:r>
              <a:rPr lang="en-US" sz="3200" dirty="0" smtClean="0"/>
              <a:t>Comparison between Master Plan &amp; Strategic Plan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21163"/>
            <a:ext cx="9144000" cy="1655762"/>
          </a:xfrm>
        </p:spPr>
        <p:txBody>
          <a:bodyPr/>
          <a:lstStyle/>
          <a:p>
            <a:r>
              <a:rPr lang="en-US" dirty="0" smtClean="0"/>
              <a:t>Academic Senate Meeting</a:t>
            </a:r>
          </a:p>
          <a:p>
            <a:r>
              <a:rPr lang="en-US" dirty="0" smtClean="0"/>
              <a:t>September 25,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18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Requests for more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Comparison between master Plan and Strategic Plan on bullet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Assurance that we are not missing anything from the plan not chosen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we streamline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5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1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Master Plan </a:t>
            </a:r>
            <a:r>
              <a:rPr lang="en-US" dirty="0" smtClean="0"/>
              <a:t>2006-2016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926"/>
            <a:ext cx="10515600" cy="4699037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Improve the learning of students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Create an educational environment in which all people have a chance to fully develop their potential and achieve their educational goals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Offer high quality programs that meet the needs of the students and the community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Ensure the fiscal well being of the college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Enhance a culture of innovation, inclusiveness and collaboration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Establish a culture of research and planning, implementing, assessing and improving</a:t>
            </a:r>
          </a:p>
        </p:txBody>
      </p:sp>
    </p:spTree>
    <p:extLst>
      <p:ext uri="{BB962C8B-B14F-4D97-AF65-F5344CB8AC3E}">
        <p14:creationId xmlns:p14="http://schemas.microsoft.com/office/powerpoint/2010/main" val="9261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Plan </a:t>
            </a:r>
            <a:r>
              <a:rPr lang="en-US" dirty="0" smtClean="0"/>
              <a:t>2014-2019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9823"/>
            <a:ext cx="10515600" cy="4667140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Increase equitable student engagement, learning, and success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Strengthen community engagement and partnerships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Promote innovation, expand organizational capacity, and enhance institutional effectiveness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Invest in technology, fortify infrastructure, and enhance fiscal resources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40252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901980"/>
              </p:ext>
            </p:extLst>
          </p:nvPr>
        </p:nvGraphicFramePr>
        <p:xfrm>
          <a:off x="133745" y="97371"/>
          <a:ext cx="11887200" cy="666766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86571"/>
                <a:gridCol w="6300629"/>
              </a:tblGrid>
              <a:tr h="4751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Strategic Plan 2014-2019: EMP for LMC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Educational Master Plan 2006-2016</a:t>
                      </a:r>
                    </a:p>
                  </a:txBody>
                  <a:tcPr/>
                </a:tc>
              </a:tr>
              <a:tr h="1802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 Increase equitable student engagement, learning, and success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 Improve the learning of students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2. Create an educational environment in which </a:t>
                      </a:r>
                      <a:r>
                        <a:rPr lang="en-US" b="1" u="sng" dirty="0" smtClean="0"/>
                        <a:t>all people</a:t>
                      </a:r>
                      <a:r>
                        <a:rPr lang="en-US" u="sng" dirty="0" smtClean="0"/>
                        <a:t> </a:t>
                      </a:r>
                      <a:r>
                        <a:rPr lang="en-US" dirty="0" smtClean="0"/>
                        <a:t>have a chance to fully develop their potential and achieve their educational goals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 Offer high quality programs that meet the needs of the students and the community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2. </a:t>
                      </a:r>
                      <a:r>
                        <a:rPr lang="en-US" b="1" u="sng" dirty="0" smtClean="0"/>
                        <a:t>Strengthen community engagement and partnerships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87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 Promote innovation, expand </a:t>
                      </a:r>
                      <a:r>
                        <a:rPr lang="en-US" b="1" u="sng" dirty="0" smtClean="0"/>
                        <a:t>organizational capacity</a:t>
                      </a:r>
                      <a:r>
                        <a:rPr lang="en-US" dirty="0" smtClean="0"/>
                        <a:t>, and enhance institutional effectiveness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2. Create an educational environment in which </a:t>
                      </a:r>
                      <a:r>
                        <a:rPr lang="en-US" b="1" u="sng" dirty="0" smtClean="0"/>
                        <a:t>all people</a:t>
                      </a:r>
                      <a:r>
                        <a:rPr lang="en-US" u="sng" dirty="0" smtClean="0"/>
                        <a:t> </a:t>
                      </a:r>
                      <a:r>
                        <a:rPr lang="en-US" dirty="0" smtClean="0"/>
                        <a:t>have a chance to fully develop their potential and achieve their educational goals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5. Enhance a culture of innovation, </a:t>
                      </a:r>
                      <a:r>
                        <a:rPr lang="en-US" b="1" u="sng" dirty="0" smtClean="0"/>
                        <a:t>inclusiveness</a:t>
                      </a:r>
                      <a:r>
                        <a:rPr lang="en-US" dirty="0" smtClean="0"/>
                        <a:t> and collaboration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6. Establish a culture of research and planning, implementing, assessing and improving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 Invest in </a:t>
                      </a:r>
                      <a:r>
                        <a:rPr lang="en-US" b="1" u="sng" dirty="0" smtClean="0"/>
                        <a:t>technology, fortify infrastructure</a:t>
                      </a:r>
                      <a:r>
                        <a:rPr lang="en-US" dirty="0" smtClean="0"/>
                        <a:t>, and enhance fiscal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 Ensure the fiscal well being of the college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>
                          <a:solidFill>
                            <a:srgbClr val="C00000"/>
                          </a:solidFill>
                        </a:rPr>
                        <a:t>Bold and underlined=missing from the other plan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13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EMP 2020-2025 has a vision, road map, and focused objectives</a:t>
            </a:r>
          </a:p>
          <a:p>
            <a:r>
              <a:rPr lang="en-US" dirty="0"/>
              <a:t>I</a:t>
            </a:r>
            <a:r>
              <a:rPr lang="en-US" dirty="0" smtClean="0"/>
              <a:t>ntentional about the vision—room to be visionary and to include specific focused objectives</a:t>
            </a:r>
          </a:p>
          <a:p>
            <a:r>
              <a:rPr lang="en-US" dirty="0" smtClean="0"/>
              <a:t>We lost the full vision from the Strategic Plan</a:t>
            </a:r>
          </a:p>
          <a:p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9306726"/>
              </p:ext>
            </p:extLst>
          </p:nvPr>
        </p:nvGraphicFramePr>
        <p:xfrm>
          <a:off x="1002190" y="2228296"/>
          <a:ext cx="8128000" cy="3759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40315" y="428791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Road 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712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2452"/>
          </a:xfrm>
        </p:spPr>
        <p:txBody>
          <a:bodyPr/>
          <a:lstStyle/>
          <a:p>
            <a:r>
              <a:rPr lang="en-US" dirty="0" smtClean="0"/>
              <a:t>Recommendation: </a:t>
            </a:r>
            <a:br>
              <a:rPr lang="en-US" dirty="0" smtClean="0"/>
            </a:br>
            <a:r>
              <a:rPr lang="en-US" dirty="0" smtClean="0"/>
              <a:t>for the Planning Committee to take action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57273"/>
            <a:ext cx="10515600" cy="40196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Discontinue EMP 2006-2016 and Strategic Plan 2017-2019—EMP for LMC: Develop #5 goal around inclusiveness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85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94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399</Words>
  <Application>Microsoft Office PowerPoint</Application>
  <PresentationFormat>Widescreen</PresentationFormat>
  <Paragraphs>63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Campus Planning Comparison between Master Plan &amp; Strategic Plan</vt:lpstr>
      <vt:lpstr>AS Requests for more information:</vt:lpstr>
      <vt:lpstr>Exercise</vt:lpstr>
      <vt:lpstr>Educational Master Plan 2006-2016</vt:lpstr>
      <vt:lpstr>Strategic Plan 2014-2019</vt:lpstr>
      <vt:lpstr>PowerPoint Presentation</vt:lpstr>
      <vt:lpstr>Lesson Learned</vt:lpstr>
      <vt:lpstr>Recommendation:  for the Planning Committee to take action on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Planning Qu</dc:title>
  <dc:creator>Chialin Hsieh</dc:creator>
  <cp:lastModifiedBy>Abigail Duldulao</cp:lastModifiedBy>
  <cp:revision>68</cp:revision>
  <cp:lastPrinted>2017-09-19T19:24:51Z</cp:lastPrinted>
  <dcterms:created xsi:type="dcterms:W3CDTF">2017-09-19T14:57:43Z</dcterms:created>
  <dcterms:modified xsi:type="dcterms:W3CDTF">2017-09-21T16:32:57Z</dcterms:modified>
</cp:coreProperties>
</file>