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9" r:id="rId2"/>
    <p:sldId id="439" r:id="rId3"/>
    <p:sldId id="440" r:id="rId4"/>
    <p:sldId id="438" r:id="rId5"/>
    <p:sldId id="44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000099"/>
    <a:srgbClr val="BE830E"/>
    <a:srgbClr val="D69410"/>
    <a:srgbClr val="EFAA22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87294" autoAdjust="0"/>
  </p:normalViewPr>
  <p:slideViewPr>
    <p:cSldViewPr>
      <p:cViewPr varScale="1">
        <p:scale>
          <a:sx n="115" d="100"/>
          <a:sy n="115" d="100"/>
        </p:scale>
        <p:origin x="1248" y="120"/>
      </p:cViewPr>
      <p:guideLst>
        <p:guide orient="horz" pos="3504"/>
        <p:guide pos="2880"/>
      </p:guideLst>
    </p:cSldViewPr>
  </p:slideViewPr>
  <p:outlineViewPr>
    <p:cViewPr>
      <p:scale>
        <a:sx n="33" d="100"/>
        <a:sy n="33" d="100"/>
      </p:scale>
      <p:origin x="0" y="55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67E13-5EAF-4DC5-9852-A03C7DC313D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B2EB6-E5D7-4821-AF5C-581D1FB35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20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2F4D7-66E6-4180-8DAE-06CDF7AF4B5B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ED20B-6982-433D-9D5D-4756DB3D21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2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5CB8E-2A67-4E50-A214-E38EA17E9A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67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Assign lead Vice Chancellor, recognizing that many recommendations cross multiple divisions within the Chancellor’s Office and involves standing bodies across the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ED20B-6982-433D-9D5D-4756DB3D213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29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4544-661C-4B6D-B2DC-66120DEC268B}" type="datetime1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53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A841-ECEC-4BE0-90EE-D12497F3DBDD}" type="datetime1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45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9FFA0-6D13-4EC9-87A0-46A8DA898CD4}" type="datetime1">
              <a:rPr lang="en-US" smtClean="0"/>
              <a:pPr/>
              <a:t>11/13/2017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507D8-6DC6-4D2C-8233-08C18F3EF4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29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latin typeface="Calibri"/>
              </a:rPr>
              <a:t>California Community Colleges – Chancellor’s Office  | 112 Colleges  |  72 Districts  |  2.6 Million Students</a:t>
            </a:r>
            <a:endParaRPr lang="en-US">
              <a:latin typeface="Calibri"/>
            </a:endParaRP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762999" y="6629400"/>
            <a:ext cx="381001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051941-4126-4597-8895-D29A2A3BA6C5}" type="slidenum">
              <a:rPr lang="en-US" smtClean="0">
                <a:solidFill>
                  <a:srgbClr val="526DB0">
                    <a:lumMod val="60000"/>
                    <a:lumOff val="40000"/>
                  </a:srgbClr>
                </a:solidFill>
                <a:latin typeface="Calibri"/>
              </a:rPr>
              <a:pPr/>
              <a:t>‹#›</a:t>
            </a:fld>
            <a:endParaRPr lang="en-US" dirty="0">
              <a:solidFill>
                <a:srgbClr val="526DB0">
                  <a:lumMod val="60000"/>
                  <a:lumOff val="4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769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76200" y="-57859"/>
            <a:ext cx="9296399" cy="6973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44EB-10B2-45DB-8353-3ED4CC9030CD}" type="datetime1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507D8-6DC6-4D2C-8233-08C18F3EF4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5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5403" y="1905000"/>
            <a:ext cx="7711726" cy="28161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FLEX LEARNING OPTIONS FOR WORKERS</a:t>
            </a:r>
          </a:p>
          <a:p>
            <a:pPr algn="ctr"/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(Project FLOW)</a:t>
            </a:r>
          </a:p>
          <a:p>
            <a:pPr algn="ctr"/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  <a:p>
            <a:pPr algn="ctr"/>
            <a:endParaRPr lang="en-US" sz="1600" b="1" dirty="0">
              <a:solidFill>
                <a:schemeClr val="tx2">
                  <a:lumMod val="75000"/>
                </a:schemeClr>
              </a:solidFill>
              <a:cs typeface="Arial"/>
            </a:endParaRPr>
          </a:p>
          <a:p>
            <a:pPr algn="ctr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Overview</a:t>
            </a:r>
          </a:p>
          <a:p>
            <a:pPr algn="ctr"/>
            <a:endParaRPr lang="en-US" sz="2500" b="1" dirty="0" smtClean="0">
              <a:solidFill>
                <a:schemeClr val="tx2">
                  <a:lumMod val="75000"/>
                </a:schemeClr>
              </a:solidFill>
              <a:cs typeface="Arial"/>
            </a:endParaRPr>
          </a:p>
          <a:p>
            <a:pPr algn="ctr"/>
            <a:r>
              <a:rPr lang="en-US" sz="2500" b="1" dirty="0" smtClean="0">
                <a:solidFill>
                  <a:schemeClr val="tx2">
                    <a:lumMod val="75000"/>
                  </a:schemeClr>
                </a:solidFill>
                <a:cs typeface="Arial"/>
              </a:rPr>
              <a:t>September 2017</a:t>
            </a:r>
            <a:endParaRPr lang="en-US" sz="2500" dirty="0">
              <a:solidFill>
                <a:schemeClr val="tx2">
                  <a:lumMod val="75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878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14400"/>
            <a:ext cx="3962400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b="1" u="sng" dirty="0" smtClean="0"/>
              <a:t>Governor’s Request: </a:t>
            </a:r>
          </a:p>
          <a:p>
            <a:endParaRPr lang="en-US" sz="3000" dirty="0" smtClean="0"/>
          </a:p>
          <a:p>
            <a:r>
              <a:rPr lang="en-US" sz="3000" dirty="0" smtClean="0"/>
              <a:t>To </a:t>
            </a:r>
            <a:r>
              <a:rPr lang="en-US" sz="3000" dirty="0"/>
              <a:t>establish a community college that exclusively offers fully online degree programs to make college more accessible and </a:t>
            </a:r>
            <a:r>
              <a:rPr lang="en-US" sz="3000" dirty="0" smtClean="0"/>
              <a:t>affordable</a:t>
            </a:r>
            <a:endParaRPr 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5029200" y="914400"/>
            <a:ext cx="3733800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b="1" u="sng" dirty="0" smtClean="0"/>
              <a:t>Vision </a:t>
            </a:r>
            <a:r>
              <a:rPr lang="en-US" sz="3000" b="1" u="sng" dirty="0"/>
              <a:t>for </a:t>
            </a:r>
            <a:r>
              <a:rPr lang="en-US" sz="3000" b="1" u="sng" dirty="0" smtClean="0"/>
              <a:t>Success:</a:t>
            </a:r>
          </a:p>
          <a:p>
            <a:endParaRPr lang="en-US" sz="3000" dirty="0" smtClean="0"/>
          </a:p>
          <a:p>
            <a:r>
              <a:rPr lang="en-US" sz="3000" dirty="0" smtClean="0"/>
              <a:t>Calls </a:t>
            </a:r>
            <a:r>
              <a:rPr lang="en-US" sz="3000" dirty="0"/>
              <a:t>for the community college system to better serve working adults in order to meet California’s workforce </a:t>
            </a:r>
            <a:r>
              <a:rPr lang="en-US" sz="3000" dirty="0" smtClean="0"/>
              <a:t>needs</a:t>
            </a:r>
            <a:endParaRPr lang="en-US" sz="3000" dirty="0"/>
          </a:p>
        </p:txBody>
      </p:sp>
      <p:sp>
        <p:nvSpPr>
          <p:cNvPr id="5" name="Right Arrow 4"/>
          <p:cNvSpPr/>
          <p:nvPr/>
        </p:nvSpPr>
        <p:spPr>
          <a:xfrm>
            <a:off x="4419600" y="2949030"/>
            <a:ext cx="457200" cy="6096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8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534400" cy="62478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500" b="1" u="sng" dirty="0" smtClean="0"/>
              <a:t>CHARTER OF FLOW WORK GROUP</a:t>
            </a:r>
            <a:endParaRPr lang="en-US" sz="2500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Identify </a:t>
            </a:r>
            <a:r>
              <a:rPr lang="en-US" sz="2500" dirty="0"/>
              <a:t>those whom the California community colleges are not currently serving well through traditional education delivery </a:t>
            </a:r>
            <a:r>
              <a:rPr lang="en-US" sz="2500" dirty="0" smtClean="0"/>
              <a:t>models</a:t>
            </a:r>
            <a:endParaRPr lang="en-US" sz="25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/>
              <a:t>Identify online education models that will reach these students and best facilitate their completion of useful </a:t>
            </a:r>
            <a:r>
              <a:rPr lang="en-US" sz="2500" dirty="0" smtClean="0"/>
              <a:t>credentials</a:t>
            </a:r>
            <a:endParaRPr lang="en-US" sz="25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/>
              <a:t>Determine how the California context factors into the creation of possible options, including existing </a:t>
            </a:r>
            <a:r>
              <a:rPr lang="en-US" sz="2500" dirty="0" smtClean="0"/>
              <a:t>models</a:t>
            </a:r>
            <a:endParaRPr lang="en-US" sz="25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500" dirty="0"/>
              <a:t>Identify 3-5 options along with pros, cons, and associated </a:t>
            </a:r>
            <a:r>
              <a:rPr lang="en-US" sz="2500" dirty="0" smtClean="0"/>
              <a:t>challenges</a:t>
            </a:r>
          </a:p>
          <a:p>
            <a:pPr lvl="0"/>
            <a:endParaRPr lang="en-US" sz="2500" dirty="0"/>
          </a:p>
          <a:p>
            <a:pPr lvl="0"/>
            <a:r>
              <a:rPr lang="en-US" sz="2500" b="1" u="sng" dirty="0" smtClean="0"/>
              <a:t>SCOPE</a:t>
            </a:r>
            <a:endParaRPr lang="en-US" sz="25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‘</a:t>
            </a:r>
            <a:r>
              <a:rPr lang="en-US" sz="2500" dirty="0"/>
              <a:t>A</a:t>
            </a:r>
            <a:r>
              <a:rPr lang="en-US" sz="2500" dirty="0" smtClean="0"/>
              <a:t>dults </a:t>
            </a:r>
            <a:r>
              <a:rPr lang="en-US" sz="2500" dirty="0"/>
              <a:t>with some college and no certification’ as well as ‘working adults with vocational needs’ to enable them to earn certifications that lead to better workforce </a:t>
            </a:r>
            <a:r>
              <a:rPr lang="en-US" sz="2500" dirty="0" smtClean="0"/>
              <a:t>outcomes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7252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10" y="1149489"/>
            <a:ext cx="4572000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College &amp; </a:t>
            </a:r>
            <a:r>
              <a:rPr lang="en-US" sz="1500" b="1" dirty="0" err="1" smtClean="0"/>
              <a:t>EdTech</a:t>
            </a:r>
            <a:r>
              <a:rPr lang="en-US" sz="1500" b="1" dirty="0" smtClean="0"/>
              <a:t> Leadership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Anthony Culpepper, </a:t>
            </a:r>
            <a:r>
              <a:rPr lang="en-US" sz="1500" dirty="0"/>
              <a:t>Chief Business Officer, Glendale Community College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Jose Fierro </a:t>
            </a:r>
            <a:r>
              <a:rPr lang="en-US" sz="1500" dirty="0"/>
              <a:t>(</a:t>
            </a:r>
            <a:r>
              <a:rPr lang="en-US" sz="1500" u="sng" dirty="0"/>
              <a:t>work group co-chair</a:t>
            </a:r>
            <a:r>
              <a:rPr lang="en-US" sz="1500" dirty="0" smtClean="0"/>
              <a:t>), </a:t>
            </a:r>
            <a:r>
              <a:rPr lang="en-US" sz="1500" dirty="0"/>
              <a:t>President, Cerritos College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Raymond </a:t>
            </a:r>
            <a:r>
              <a:rPr lang="en-US" sz="1500" b="1" dirty="0" smtClean="0"/>
              <a:t>Kaupp</a:t>
            </a:r>
            <a:r>
              <a:rPr lang="en-US" sz="1500" dirty="0" smtClean="0"/>
              <a:t>, </a:t>
            </a:r>
            <a:r>
              <a:rPr lang="en-US" sz="1500" dirty="0"/>
              <a:t>Director of Workforce Development, College of San Mateo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Jory Hadsel</a:t>
            </a:r>
            <a:r>
              <a:rPr lang="en-US" sz="1500" dirty="0" smtClean="0"/>
              <a:t>l, Executive </a:t>
            </a:r>
            <a:r>
              <a:rPr lang="en-US" sz="1500" dirty="0"/>
              <a:t>Director, Online Education Initiative (OEI)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Paul </a:t>
            </a:r>
            <a:r>
              <a:rPr lang="en-US" sz="1500" b="1" dirty="0" smtClean="0"/>
              <a:t>Jarrell</a:t>
            </a:r>
            <a:r>
              <a:rPr lang="en-US" sz="1500" dirty="0" smtClean="0"/>
              <a:t>, </a:t>
            </a:r>
            <a:r>
              <a:rPr lang="en-US" sz="1500" dirty="0"/>
              <a:t>Executive Vice President, Educational Programs, Santa Barbara City College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Ross </a:t>
            </a:r>
            <a:r>
              <a:rPr lang="en-US" sz="1500" b="1" dirty="0" smtClean="0"/>
              <a:t>Miyashiro</a:t>
            </a:r>
            <a:r>
              <a:rPr lang="en-US" sz="1500" dirty="0" smtClean="0"/>
              <a:t>, </a:t>
            </a:r>
            <a:r>
              <a:rPr lang="en-US" sz="1500" dirty="0"/>
              <a:t>Vice President of Student Services, Coastline Community College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Joe </a:t>
            </a:r>
            <a:r>
              <a:rPr lang="en-US" sz="1500" b="1" dirty="0" smtClean="0"/>
              <a:t>Moreau</a:t>
            </a:r>
            <a:r>
              <a:rPr lang="en-US" sz="1500" dirty="0" smtClean="0"/>
              <a:t>, </a:t>
            </a:r>
            <a:r>
              <a:rPr lang="en-US" sz="1500" dirty="0"/>
              <a:t>Vice Chancellor of Technology &amp; Chief Technology Officer, Foothill-De Anza College District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Adult Education, </a:t>
            </a:r>
            <a:r>
              <a:rPr lang="en-US" sz="1500" b="1" dirty="0"/>
              <a:t>Immigration </a:t>
            </a:r>
            <a:r>
              <a:rPr lang="en-US" sz="1500" b="1" dirty="0" smtClean="0"/>
              <a:t>Integration, Student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Jennifer </a:t>
            </a:r>
            <a:r>
              <a:rPr lang="en-US" sz="1500" b="1" dirty="0" smtClean="0"/>
              <a:t>Hernandez</a:t>
            </a:r>
            <a:r>
              <a:rPr lang="en-US" sz="1500" dirty="0" smtClean="0"/>
              <a:t>, California </a:t>
            </a:r>
            <a:r>
              <a:rPr lang="en-US" sz="1500" dirty="0"/>
              <a:t>Department of Labor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Carlos </a:t>
            </a:r>
            <a:r>
              <a:rPr lang="en-US" sz="1500" b="1" dirty="0"/>
              <a:t>O. Turner </a:t>
            </a:r>
            <a:r>
              <a:rPr lang="en-US" sz="1500" b="1" dirty="0" smtClean="0"/>
              <a:t>Cortez</a:t>
            </a:r>
            <a:r>
              <a:rPr lang="en-US" sz="1500" dirty="0" smtClean="0"/>
              <a:t>, </a:t>
            </a:r>
            <a:r>
              <a:rPr lang="en-US" sz="1500" dirty="0"/>
              <a:t>President, San Diego Continuing College </a:t>
            </a:r>
            <a:endParaRPr lang="en-US" sz="15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Karen </a:t>
            </a:r>
            <a:r>
              <a:rPr lang="en-US" sz="1500" b="1" dirty="0" smtClean="0"/>
              <a:t>Surratt,</a:t>
            </a:r>
            <a:r>
              <a:rPr lang="en-US" sz="1500" dirty="0" smtClean="0"/>
              <a:t> </a:t>
            </a:r>
            <a:r>
              <a:rPr lang="en-US" sz="1500" dirty="0"/>
              <a:t>Student, Sole Proprietor of Karen's Heritage Day </a:t>
            </a:r>
            <a:r>
              <a:rPr lang="en-US" sz="1500" dirty="0" smtClean="0"/>
              <a:t>Care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1149489"/>
            <a:ext cx="4572000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ASCCC &amp; Classified Staff</a:t>
            </a:r>
            <a:endParaRPr lang="en-US" sz="15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Cheryl </a:t>
            </a:r>
            <a:r>
              <a:rPr lang="en-US" sz="1500" b="1" dirty="0" err="1" smtClean="0"/>
              <a:t>Aschenbach</a:t>
            </a:r>
            <a:r>
              <a:rPr lang="en-US" sz="1500" b="1" dirty="0" smtClean="0"/>
              <a:t>, </a:t>
            </a:r>
            <a:r>
              <a:rPr lang="en-US" sz="1500" dirty="0"/>
              <a:t>Co-chair, OEI Steering Committee, ASCCC Executive Committee member, Professor of English, Lassen College </a:t>
            </a:r>
            <a:endParaRPr lang="en-US" sz="15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Lissette Y. </a:t>
            </a:r>
            <a:r>
              <a:rPr lang="en-US" sz="1500" b="1" dirty="0" smtClean="0"/>
              <a:t>Padilla, </a:t>
            </a:r>
            <a:r>
              <a:rPr lang="en-US" sz="1500" dirty="0"/>
              <a:t>Academic Advising Specialist II, West Hills Community College District Lemoore </a:t>
            </a:r>
            <a:r>
              <a:rPr lang="en-US" sz="1500" dirty="0" smtClean="0"/>
              <a:t>Campus</a:t>
            </a:r>
            <a:r>
              <a:rPr lang="en-US" sz="1500" dirty="0"/>
              <a:t> </a:t>
            </a:r>
            <a:endParaRPr lang="en-US" sz="15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Michelle </a:t>
            </a:r>
            <a:r>
              <a:rPr lang="en-US" sz="1500" b="1" dirty="0"/>
              <a:t>L. </a:t>
            </a:r>
            <a:r>
              <a:rPr lang="en-US" sz="1500" b="1" dirty="0" err="1" smtClean="0"/>
              <a:t>Pilati</a:t>
            </a:r>
            <a:r>
              <a:rPr lang="en-US" sz="1500" b="1" dirty="0" smtClean="0"/>
              <a:t>, </a:t>
            </a:r>
            <a:r>
              <a:rPr lang="en-US" sz="1500" dirty="0"/>
              <a:t>Co-Chair, OEI Consortium, Professor of Psychology, Rio Hondo College </a:t>
            </a:r>
            <a:endParaRPr lang="en-US" sz="15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err="1" smtClean="0"/>
              <a:t>Treva</a:t>
            </a:r>
            <a:r>
              <a:rPr lang="en-US" sz="1500" b="1" dirty="0" smtClean="0"/>
              <a:t> Thomas, </a:t>
            </a:r>
            <a:r>
              <a:rPr lang="en-US" sz="1500" dirty="0"/>
              <a:t>Member, OEI Consortium, Distance Education Coordinator, Lake Tahoe Community College </a:t>
            </a:r>
            <a:endParaRPr lang="en-US" sz="1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Sacramento Policymakers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Chris Ferguson</a:t>
            </a:r>
            <a:r>
              <a:rPr lang="en-US" sz="1500" dirty="0" smtClean="0"/>
              <a:t>, </a:t>
            </a:r>
            <a:r>
              <a:rPr lang="en-US" sz="1500" dirty="0"/>
              <a:t>Principal Program Budget Analyst III, California Department of Finance </a:t>
            </a:r>
            <a:endParaRPr lang="en-US" sz="15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/>
              <a:t>Judy </a:t>
            </a:r>
            <a:r>
              <a:rPr lang="en-US" sz="1500" b="1" dirty="0" smtClean="0"/>
              <a:t>Heiman</a:t>
            </a:r>
            <a:r>
              <a:rPr lang="en-US" sz="1500" dirty="0" smtClean="0"/>
              <a:t>, </a:t>
            </a:r>
            <a:r>
              <a:rPr lang="en-US" sz="1500" dirty="0"/>
              <a:t>Principal Analyst, California Legislative Analyst's Office</a:t>
            </a:r>
            <a:endParaRPr lang="en-US" sz="1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CCCCO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Sandy Fried</a:t>
            </a:r>
            <a:r>
              <a:rPr lang="en-US" sz="1500" dirty="0" smtClean="0"/>
              <a:t>, </a:t>
            </a:r>
            <a:r>
              <a:rPr lang="en-US" sz="1500" dirty="0"/>
              <a:t>Executive Director, Success Center, Foundation for California Community </a:t>
            </a:r>
            <a:r>
              <a:rPr lang="en-US" sz="1500" dirty="0" smtClean="0"/>
              <a:t>Colleges</a:t>
            </a:r>
            <a:endParaRPr lang="en-US" sz="15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500" b="1" dirty="0" smtClean="0"/>
              <a:t>Van </a:t>
            </a:r>
            <a:r>
              <a:rPr lang="en-US" sz="1500" b="1" dirty="0"/>
              <a:t>Ton-Quinlivan </a:t>
            </a:r>
            <a:r>
              <a:rPr lang="en-US" sz="1500" dirty="0"/>
              <a:t>(</a:t>
            </a:r>
            <a:r>
              <a:rPr lang="en-US" sz="1500" u="sng" dirty="0"/>
              <a:t>work group </a:t>
            </a:r>
            <a:r>
              <a:rPr lang="en-US" sz="1500" u="sng" dirty="0" smtClean="0"/>
              <a:t>co-chair</a:t>
            </a:r>
            <a:r>
              <a:rPr lang="en-US" sz="1500" dirty="0" smtClean="0"/>
              <a:t>), </a:t>
            </a:r>
            <a:r>
              <a:rPr lang="en-US" sz="1500" dirty="0"/>
              <a:t>Vice Chancellor Workforce &amp; Digital Futures, California Community </a:t>
            </a:r>
            <a:r>
              <a:rPr lang="en-US" sz="1500" dirty="0" smtClean="0"/>
              <a:t>Colleges</a:t>
            </a:r>
            <a:endParaRPr lang="en-US" sz="15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56689" y="304800"/>
            <a:ext cx="505664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chemeClr val="tx2"/>
                </a:solidFill>
              </a:rPr>
              <a:t>Work Group Membership:</a:t>
            </a:r>
          </a:p>
          <a:p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19861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28600" y="1676400"/>
            <a:ext cx="9372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Public Comment Window </a:t>
            </a:r>
          </a:p>
          <a:p>
            <a:pPr algn="ctr"/>
            <a:r>
              <a:rPr lang="en-US" sz="3000" b="1" dirty="0" smtClean="0"/>
              <a:t>on 3-5 FLOW Options:</a:t>
            </a:r>
          </a:p>
          <a:p>
            <a:pPr algn="ctr"/>
            <a:endParaRPr lang="en-US" dirty="0" smtClean="0"/>
          </a:p>
          <a:p>
            <a:pPr algn="ctr"/>
            <a:r>
              <a:rPr lang="en-US" sz="2500" dirty="0" smtClean="0"/>
              <a:t>Early November 2017</a:t>
            </a:r>
          </a:p>
          <a:p>
            <a:pPr algn="ctr"/>
            <a:endParaRPr lang="en-US" sz="2500" dirty="0" smtClean="0"/>
          </a:p>
          <a:p>
            <a:pPr algn="ctr"/>
            <a:r>
              <a:rPr lang="en-US" dirty="0" smtClean="0"/>
              <a:t>via </a:t>
            </a:r>
            <a:endParaRPr lang="en-US" dirty="0"/>
          </a:p>
          <a:p>
            <a:pPr algn="ctr"/>
            <a:r>
              <a:rPr lang="en-US" dirty="0" smtClean="0"/>
              <a:t>doingwhatmatters.cccco.edu/</a:t>
            </a:r>
            <a:r>
              <a:rPr lang="en-US" dirty="0" err="1" smtClean="0"/>
              <a:t>ForCollegeLeadership</a:t>
            </a:r>
            <a:r>
              <a:rPr lang="en-US" dirty="0" smtClean="0"/>
              <a:t>/FlexLearningOptionsforWorkers.aspx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(</a:t>
            </a:r>
            <a:r>
              <a:rPr lang="en-US" dirty="0"/>
              <a:t>short link:  http://</a:t>
            </a:r>
            <a:r>
              <a:rPr lang="en-US" dirty="0" smtClean="0"/>
              <a:t>bit.ly/2y7lmkj)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17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32369</TotalTime>
  <Words>465</Words>
  <Application>Microsoft Office PowerPoint</Application>
  <PresentationFormat>On-screen Show (4:3)</PresentationFormat>
  <Paragraphs>57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Chancellor's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2012</dc:title>
  <dc:creator>Paul Feist</dc:creator>
  <cp:lastModifiedBy>Abigail Duldulao</cp:lastModifiedBy>
  <cp:revision>774</cp:revision>
  <cp:lastPrinted>2015-05-26T19:38:53Z</cp:lastPrinted>
  <dcterms:created xsi:type="dcterms:W3CDTF">2017-11-10T13:20:50Z</dcterms:created>
  <dcterms:modified xsi:type="dcterms:W3CDTF">2017-11-13T16:29:57Z</dcterms:modified>
</cp:coreProperties>
</file>