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5" r:id="rId2"/>
    <p:sldId id="260" r:id="rId3"/>
    <p:sldId id="261" r:id="rId4"/>
    <p:sldId id="301" r:id="rId5"/>
    <p:sldId id="266" r:id="rId6"/>
    <p:sldId id="263" r:id="rId7"/>
    <p:sldId id="305" r:id="rId8"/>
    <p:sldId id="306" r:id="rId9"/>
    <p:sldId id="262" r:id="rId10"/>
    <p:sldId id="308" r:id="rId11"/>
    <p:sldId id="307" r:id="rId12"/>
    <p:sldId id="309" r:id="rId13"/>
    <p:sldId id="257" r:id="rId14"/>
    <p:sldId id="258" r:id="rId15"/>
    <p:sldId id="259" r:id="rId16"/>
    <p:sldId id="304" r:id="rId17"/>
    <p:sldId id="264"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527" autoAdjust="0"/>
    <p:restoredTop sz="94125" autoAdjust="0"/>
  </p:normalViewPr>
  <p:slideViewPr>
    <p:cSldViewPr snapToGrid="0">
      <p:cViewPr varScale="1">
        <p:scale>
          <a:sx n="90" d="100"/>
          <a:sy n="90" d="100"/>
        </p:scale>
        <p:origin x="96" y="582"/>
      </p:cViewPr>
      <p:guideLst/>
    </p:cSldViewPr>
  </p:slideViewPr>
  <p:outlineViewPr>
    <p:cViewPr>
      <p:scale>
        <a:sx n="33" d="100"/>
        <a:sy n="33" d="100"/>
      </p:scale>
      <p:origin x="0" y="-12556"/>
    </p:cViewPr>
  </p:outlineViewPr>
  <p:notesTextViewPr>
    <p:cViewPr>
      <p:scale>
        <a:sx n="1" d="1"/>
        <a:sy n="1" d="1"/>
      </p:scale>
      <p:origin x="0" y="0"/>
    </p:cViewPr>
  </p:notesTextViewPr>
  <p:sorterViewPr>
    <p:cViewPr>
      <p:scale>
        <a:sx n="100" d="100"/>
        <a:sy n="100" d="100"/>
      </p:scale>
      <p:origin x="0" y="-15116"/>
    </p:cViewPr>
  </p:sorterViewPr>
  <p:notesViewPr>
    <p:cSldViewPr snapToGrid="0">
      <p:cViewPr varScale="1">
        <p:scale>
          <a:sx n="50" d="100"/>
          <a:sy n="50" d="100"/>
        </p:scale>
        <p:origin x="2616"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01DF182-78D9-41A1-8D6E-C980404E5869}" type="datetimeFigureOut">
              <a:rPr lang="en-US" smtClean="0"/>
              <a:t>9/11/2017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31957DF-02F6-4AD2-BD84-C124538B196B}" type="slidenum">
              <a:rPr lang="en-US" smtClean="0"/>
              <a:t>‹#›</a:t>
            </a:fld>
            <a:endParaRPr lang="en-US"/>
          </a:p>
        </p:txBody>
      </p:sp>
    </p:spTree>
    <p:extLst>
      <p:ext uri="{BB962C8B-B14F-4D97-AF65-F5344CB8AC3E}">
        <p14:creationId xmlns:p14="http://schemas.microsoft.com/office/powerpoint/2010/main" val="1082136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Campus Planning: Total 15 min</a:t>
            </a:r>
          </a:p>
          <a:p>
            <a:r>
              <a:rPr lang="en-US" dirty="0" smtClean="0"/>
              <a:t>Bob, Greg, and Chialin</a:t>
            </a:r>
            <a:endParaRPr lang="en-US" dirty="0"/>
          </a:p>
        </p:txBody>
      </p:sp>
      <p:sp>
        <p:nvSpPr>
          <p:cNvPr id="4" name="Slide Number Placeholder 3"/>
          <p:cNvSpPr>
            <a:spLocks noGrp="1"/>
          </p:cNvSpPr>
          <p:nvPr>
            <p:ph type="sldNum" sz="quarter" idx="10"/>
          </p:nvPr>
        </p:nvSpPr>
        <p:spPr/>
        <p:txBody>
          <a:bodyPr/>
          <a:lstStyle/>
          <a:p>
            <a:fld id="{931957DF-02F6-4AD2-BD84-C124538B196B}" type="slidenum">
              <a:rPr lang="en-US" smtClean="0"/>
              <a:t>1</a:t>
            </a:fld>
            <a:endParaRPr lang="en-US"/>
          </a:p>
        </p:txBody>
      </p:sp>
    </p:spTree>
    <p:extLst>
      <p:ext uri="{BB962C8B-B14F-4D97-AF65-F5344CB8AC3E}">
        <p14:creationId xmlns:p14="http://schemas.microsoft.com/office/powerpoint/2010/main" val="2345947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
        <p:nvSpPr>
          <p:cNvPr id="4" name="Slide Number Placeholder 3"/>
          <p:cNvSpPr>
            <a:spLocks noGrp="1"/>
          </p:cNvSpPr>
          <p:nvPr>
            <p:ph type="sldNum" sz="quarter" idx="10"/>
          </p:nvPr>
        </p:nvSpPr>
        <p:spPr/>
        <p:txBody>
          <a:bodyPr/>
          <a:lstStyle/>
          <a:p>
            <a:fld id="{931957DF-02F6-4AD2-BD84-C124538B196B}" type="slidenum">
              <a:rPr lang="en-US" smtClean="0"/>
              <a:t>13</a:t>
            </a:fld>
            <a:endParaRPr lang="en-US"/>
          </a:p>
        </p:txBody>
      </p:sp>
    </p:spTree>
    <p:extLst>
      <p:ext uri="{BB962C8B-B14F-4D97-AF65-F5344CB8AC3E}">
        <p14:creationId xmlns:p14="http://schemas.microsoft.com/office/powerpoint/2010/main" val="2071766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Greg</a:t>
            </a:r>
            <a:endParaRPr lang="en-US" dirty="0"/>
          </a:p>
        </p:txBody>
      </p:sp>
      <p:sp>
        <p:nvSpPr>
          <p:cNvPr id="4" name="Slide Number Placeholder 3"/>
          <p:cNvSpPr>
            <a:spLocks noGrp="1"/>
          </p:cNvSpPr>
          <p:nvPr>
            <p:ph type="sldNum" sz="quarter" idx="10"/>
          </p:nvPr>
        </p:nvSpPr>
        <p:spPr/>
        <p:txBody>
          <a:bodyPr/>
          <a:lstStyle/>
          <a:p>
            <a:fld id="{931957DF-02F6-4AD2-BD84-C124538B196B}" type="slidenum">
              <a:rPr lang="en-US" smtClean="0"/>
              <a:t>14</a:t>
            </a:fld>
            <a:endParaRPr lang="en-US"/>
          </a:p>
        </p:txBody>
      </p:sp>
    </p:spTree>
    <p:extLst>
      <p:ext uri="{BB962C8B-B14F-4D97-AF65-F5344CB8AC3E}">
        <p14:creationId xmlns:p14="http://schemas.microsoft.com/office/powerpoint/2010/main" val="333353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Bob/Chialin</a:t>
            </a:r>
            <a:endParaRPr lang="en-US" dirty="0"/>
          </a:p>
        </p:txBody>
      </p:sp>
      <p:sp>
        <p:nvSpPr>
          <p:cNvPr id="4" name="Slide Number Placeholder 3"/>
          <p:cNvSpPr>
            <a:spLocks noGrp="1"/>
          </p:cNvSpPr>
          <p:nvPr>
            <p:ph type="sldNum" sz="quarter" idx="10"/>
          </p:nvPr>
        </p:nvSpPr>
        <p:spPr/>
        <p:txBody>
          <a:bodyPr/>
          <a:lstStyle/>
          <a:p>
            <a:fld id="{931957DF-02F6-4AD2-BD84-C124538B196B}" type="slidenum">
              <a:rPr lang="en-US" smtClean="0"/>
              <a:t>15</a:t>
            </a:fld>
            <a:endParaRPr lang="en-US"/>
          </a:p>
        </p:txBody>
      </p:sp>
    </p:spTree>
    <p:extLst>
      <p:ext uri="{BB962C8B-B14F-4D97-AF65-F5344CB8AC3E}">
        <p14:creationId xmlns:p14="http://schemas.microsoft.com/office/powerpoint/2010/main" val="4091740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Greg/Chialin  5 min</a:t>
            </a:r>
            <a:endParaRPr lang="en-US" dirty="0"/>
          </a:p>
        </p:txBody>
      </p:sp>
      <p:sp>
        <p:nvSpPr>
          <p:cNvPr id="4" name="Slide Number Placeholder 3"/>
          <p:cNvSpPr>
            <a:spLocks noGrp="1"/>
          </p:cNvSpPr>
          <p:nvPr>
            <p:ph type="sldNum" sz="quarter" idx="10"/>
          </p:nvPr>
        </p:nvSpPr>
        <p:spPr/>
        <p:txBody>
          <a:bodyPr/>
          <a:lstStyle/>
          <a:p>
            <a:fld id="{931957DF-02F6-4AD2-BD84-C124538B196B}" type="slidenum">
              <a:rPr lang="en-US" smtClean="0"/>
              <a:t>16</a:t>
            </a:fld>
            <a:endParaRPr lang="en-US"/>
          </a:p>
        </p:txBody>
      </p:sp>
    </p:spTree>
    <p:extLst>
      <p:ext uri="{BB962C8B-B14F-4D97-AF65-F5344CB8AC3E}">
        <p14:creationId xmlns:p14="http://schemas.microsoft.com/office/powerpoint/2010/main" val="1026938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Greg/Chialin</a:t>
            </a:r>
            <a:endParaRPr lang="en-US" dirty="0"/>
          </a:p>
        </p:txBody>
      </p:sp>
      <p:sp>
        <p:nvSpPr>
          <p:cNvPr id="4" name="Slide Number Placeholder 3"/>
          <p:cNvSpPr>
            <a:spLocks noGrp="1"/>
          </p:cNvSpPr>
          <p:nvPr>
            <p:ph type="sldNum" sz="quarter" idx="10"/>
          </p:nvPr>
        </p:nvSpPr>
        <p:spPr/>
        <p:txBody>
          <a:bodyPr/>
          <a:lstStyle/>
          <a:p>
            <a:fld id="{931957DF-02F6-4AD2-BD84-C124538B196B}" type="slidenum">
              <a:rPr lang="en-US" smtClean="0"/>
              <a:t>17</a:t>
            </a:fld>
            <a:endParaRPr lang="en-US"/>
          </a:p>
        </p:txBody>
      </p:sp>
    </p:spTree>
    <p:extLst>
      <p:ext uri="{BB962C8B-B14F-4D97-AF65-F5344CB8AC3E}">
        <p14:creationId xmlns:p14="http://schemas.microsoft.com/office/powerpoint/2010/main" val="1837823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Bob/Chialin</a:t>
            </a:r>
            <a:endParaRPr lang="en-US" dirty="0"/>
          </a:p>
        </p:txBody>
      </p:sp>
      <p:sp>
        <p:nvSpPr>
          <p:cNvPr id="4" name="Slide Number Placeholder 3"/>
          <p:cNvSpPr>
            <a:spLocks noGrp="1"/>
          </p:cNvSpPr>
          <p:nvPr>
            <p:ph type="sldNum" sz="quarter" idx="10"/>
          </p:nvPr>
        </p:nvSpPr>
        <p:spPr/>
        <p:txBody>
          <a:bodyPr/>
          <a:lstStyle/>
          <a:p>
            <a:fld id="{931957DF-02F6-4AD2-BD84-C124538B196B}" type="slidenum">
              <a:rPr lang="en-US" smtClean="0"/>
              <a:t>2</a:t>
            </a:fld>
            <a:endParaRPr lang="en-US"/>
          </a:p>
        </p:txBody>
      </p:sp>
    </p:spTree>
    <p:extLst>
      <p:ext uri="{BB962C8B-B14F-4D97-AF65-F5344CB8AC3E}">
        <p14:creationId xmlns:p14="http://schemas.microsoft.com/office/powerpoint/2010/main" val="590802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Bob/Chialin</a:t>
            </a:r>
            <a:endParaRPr lang="en-US" dirty="0"/>
          </a:p>
        </p:txBody>
      </p:sp>
      <p:sp>
        <p:nvSpPr>
          <p:cNvPr id="4" name="Slide Number Placeholder 3"/>
          <p:cNvSpPr>
            <a:spLocks noGrp="1"/>
          </p:cNvSpPr>
          <p:nvPr>
            <p:ph type="sldNum" sz="quarter" idx="10"/>
          </p:nvPr>
        </p:nvSpPr>
        <p:spPr/>
        <p:txBody>
          <a:bodyPr/>
          <a:lstStyle/>
          <a:p>
            <a:fld id="{931957DF-02F6-4AD2-BD84-C124538B196B}" type="slidenum">
              <a:rPr lang="en-US" smtClean="0"/>
              <a:t>3</a:t>
            </a:fld>
            <a:endParaRPr lang="en-US"/>
          </a:p>
        </p:txBody>
      </p:sp>
    </p:spTree>
    <p:extLst>
      <p:ext uri="{BB962C8B-B14F-4D97-AF65-F5344CB8AC3E}">
        <p14:creationId xmlns:p14="http://schemas.microsoft.com/office/powerpoint/2010/main" val="2683698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Bob/Chialin</a:t>
            </a:r>
            <a:endParaRPr lang="en-US" dirty="0"/>
          </a:p>
        </p:txBody>
      </p:sp>
      <p:sp>
        <p:nvSpPr>
          <p:cNvPr id="4" name="Slide Number Placeholder 3"/>
          <p:cNvSpPr>
            <a:spLocks noGrp="1"/>
          </p:cNvSpPr>
          <p:nvPr>
            <p:ph type="sldNum" sz="quarter" idx="10"/>
          </p:nvPr>
        </p:nvSpPr>
        <p:spPr/>
        <p:txBody>
          <a:bodyPr/>
          <a:lstStyle/>
          <a:p>
            <a:fld id="{931957DF-02F6-4AD2-BD84-C124538B196B}" type="slidenum">
              <a:rPr lang="en-US" smtClean="0"/>
              <a:t>4</a:t>
            </a:fld>
            <a:endParaRPr lang="en-US"/>
          </a:p>
        </p:txBody>
      </p:sp>
    </p:spTree>
    <p:extLst>
      <p:ext uri="{BB962C8B-B14F-4D97-AF65-F5344CB8AC3E}">
        <p14:creationId xmlns:p14="http://schemas.microsoft.com/office/powerpoint/2010/main" val="2683698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Total 15 min</a:t>
            </a:r>
          </a:p>
          <a:p>
            <a:r>
              <a:rPr lang="en-US" dirty="0" smtClean="0"/>
              <a:t>Greg/Chialin</a:t>
            </a:r>
            <a:endParaRPr lang="en-US" dirty="0"/>
          </a:p>
        </p:txBody>
      </p:sp>
      <p:sp>
        <p:nvSpPr>
          <p:cNvPr id="4" name="Slide Number Placeholder 3"/>
          <p:cNvSpPr>
            <a:spLocks noGrp="1"/>
          </p:cNvSpPr>
          <p:nvPr>
            <p:ph type="sldNum" sz="quarter" idx="10"/>
          </p:nvPr>
        </p:nvSpPr>
        <p:spPr/>
        <p:txBody>
          <a:bodyPr/>
          <a:lstStyle/>
          <a:p>
            <a:fld id="{931957DF-02F6-4AD2-BD84-C124538B196B}" type="slidenum">
              <a:rPr lang="en-US" smtClean="0"/>
              <a:t>5</a:t>
            </a:fld>
            <a:endParaRPr lang="en-US"/>
          </a:p>
        </p:txBody>
      </p:sp>
    </p:spTree>
    <p:extLst>
      <p:ext uri="{BB962C8B-B14F-4D97-AF65-F5344CB8AC3E}">
        <p14:creationId xmlns:p14="http://schemas.microsoft.com/office/powerpoint/2010/main" val="3573168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Greg/Chialin  5 min</a:t>
            </a:r>
            <a:endParaRPr lang="en-US" dirty="0"/>
          </a:p>
        </p:txBody>
      </p:sp>
      <p:sp>
        <p:nvSpPr>
          <p:cNvPr id="4" name="Slide Number Placeholder 3"/>
          <p:cNvSpPr>
            <a:spLocks noGrp="1"/>
          </p:cNvSpPr>
          <p:nvPr>
            <p:ph type="sldNum" sz="quarter" idx="10"/>
          </p:nvPr>
        </p:nvSpPr>
        <p:spPr/>
        <p:txBody>
          <a:bodyPr/>
          <a:lstStyle/>
          <a:p>
            <a:fld id="{931957DF-02F6-4AD2-BD84-C124538B196B}" type="slidenum">
              <a:rPr lang="en-US" smtClean="0"/>
              <a:t>6</a:t>
            </a:fld>
            <a:endParaRPr lang="en-US"/>
          </a:p>
        </p:txBody>
      </p:sp>
    </p:spTree>
    <p:extLst>
      <p:ext uri="{BB962C8B-B14F-4D97-AF65-F5344CB8AC3E}">
        <p14:creationId xmlns:p14="http://schemas.microsoft.com/office/powerpoint/2010/main" val="430270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Greg/Chialin</a:t>
            </a:r>
            <a:endParaRPr lang="en-US" dirty="0"/>
          </a:p>
        </p:txBody>
      </p:sp>
      <p:sp>
        <p:nvSpPr>
          <p:cNvPr id="4" name="Slide Number Placeholder 3"/>
          <p:cNvSpPr>
            <a:spLocks noGrp="1"/>
          </p:cNvSpPr>
          <p:nvPr>
            <p:ph type="sldNum" sz="quarter" idx="10"/>
          </p:nvPr>
        </p:nvSpPr>
        <p:spPr/>
        <p:txBody>
          <a:bodyPr/>
          <a:lstStyle/>
          <a:p>
            <a:fld id="{931957DF-02F6-4AD2-BD84-C124538B196B}" type="slidenum">
              <a:rPr lang="en-US" smtClean="0"/>
              <a:t>7</a:t>
            </a:fld>
            <a:endParaRPr lang="en-US"/>
          </a:p>
        </p:txBody>
      </p:sp>
    </p:spTree>
    <p:extLst>
      <p:ext uri="{BB962C8B-B14F-4D97-AF65-F5344CB8AC3E}">
        <p14:creationId xmlns:p14="http://schemas.microsoft.com/office/powerpoint/2010/main" val="9736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Courtney/</a:t>
            </a:r>
            <a:r>
              <a:rPr lang="en-US" dirty="0" err="1" smtClean="0"/>
              <a:t>BethAnn</a:t>
            </a:r>
            <a:r>
              <a:rPr lang="en-US" dirty="0" smtClean="0"/>
              <a:t>  10 min</a:t>
            </a:r>
          </a:p>
          <a:p>
            <a:r>
              <a:rPr lang="en-US" dirty="0" smtClean="0"/>
              <a:t>John photos</a:t>
            </a:r>
            <a:endParaRPr lang="en-US" dirty="0"/>
          </a:p>
        </p:txBody>
      </p:sp>
      <p:sp>
        <p:nvSpPr>
          <p:cNvPr id="4" name="Slide Number Placeholder 3"/>
          <p:cNvSpPr>
            <a:spLocks noGrp="1"/>
          </p:cNvSpPr>
          <p:nvPr>
            <p:ph type="sldNum" sz="quarter" idx="10"/>
          </p:nvPr>
        </p:nvSpPr>
        <p:spPr/>
        <p:txBody>
          <a:bodyPr/>
          <a:lstStyle/>
          <a:p>
            <a:fld id="{931957DF-02F6-4AD2-BD84-C124538B196B}" type="slidenum">
              <a:rPr lang="en-US" smtClean="0"/>
              <a:t>9</a:t>
            </a:fld>
            <a:endParaRPr lang="en-US"/>
          </a:p>
        </p:txBody>
      </p:sp>
    </p:spTree>
    <p:extLst>
      <p:ext uri="{BB962C8B-B14F-4D97-AF65-F5344CB8AC3E}">
        <p14:creationId xmlns:p14="http://schemas.microsoft.com/office/powerpoint/2010/main" val="354655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B532AB-2CC9-4723-B4B7-D36A7BCDA9BB}" type="slidenum">
              <a:rPr lang="en-US" smtClean="0"/>
              <a:t>10</a:t>
            </a:fld>
            <a:endParaRPr lang="en-US"/>
          </a:p>
        </p:txBody>
      </p:sp>
    </p:spTree>
    <p:extLst>
      <p:ext uri="{BB962C8B-B14F-4D97-AF65-F5344CB8AC3E}">
        <p14:creationId xmlns:p14="http://schemas.microsoft.com/office/powerpoint/2010/main" val="3248476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F6A332-86C7-40CC-8800-6A1089AE6C6C}" type="datetime1">
              <a:rPr lang="en-US" smtClean="0"/>
              <a:t>9/11/2017</a:t>
            </a:fld>
            <a:endParaRPr lang="en-US"/>
          </a:p>
        </p:txBody>
      </p:sp>
      <p:sp>
        <p:nvSpPr>
          <p:cNvPr id="5" name="Footer Placeholder 4"/>
          <p:cNvSpPr>
            <a:spLocks noGrp="1"/>
          </p:cNvSpPr>
          <p:nvPr>
            <p:ph type="ftr" sz="quarter" idx="11"/>
          </p:nvPr>
        </p:nvSpPr>
        <p:spPr/>
        <p:txBody>
          <a:bodyPr/>
          <a:lstStyle/>
          <a:p>
            <a:r>
              <a:rPr lang="en-US" smtClean="0"/>
              <a:t>LMC Office of P&amp;IE</a:t>
            </a:r>
            <a:endParaRPr lang="en-US"/>
          </a:p>
        </p:txBody>
      </p:sp>
      <p:sp>
        <p:nvSpPr>
          <p:cNvPr id="6" name="Slide Number Placeholder 5"/>
          <p:cNvSpPr>
            <a:spLocks noGrp="1"/>
          </p:cNvSpPr>
          <p:nvPr>
            <p:ph type="sldNum" sz="quarter" idx="12"/>
          </p:nvPr>
        </p:nvSpPr>
        <p:spPr/>
        <p:txBody>
          <a:bodyPr/>
          <a:lstStyle/>
          <a:p>
            <a:fld id="{8B1D59DB-FA90-4952-AC34-FCE5E5BAEDBD}" type="slidenum">
              <a:rPr lang="en-US" smtClean="0"/>
              <a:t>‹#›</a:t>
            </a:fld>
            <a:endParaRPr lang="en-US"/>
          </a:p>
        </p:txBody>
      </p:sp>
    </p:spTree>
    <p:extLst>
      <p:ext uri="{BB962C8B-B14F-4D97-AF65-F5344CB8AC3E}">
        <p14:creationId xmlns:p14="http://schemas.microsoft.com/office/powerpoint/2010/main" val="1797585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F4DCBA-6007-4211-A012-3F03DDA66443}" type="datetime1">
              <a:rPr lang="en-US" smtClean="0"/>
              <a:t>9/11/2017</a:t>
            </a:fld>
            <a:endParaRPr lang="en-US"/>
          </a:p>
        </p:txBody>
      </p:sp>
      <p:sp>
        <p:nvSpPr>
          <p:cNvPr id="5" name="Footer Placeholder 4"/>
          <p:cNvSpPr>
            <a:spLocks noGrp="1"/>
          </p:cNvSpPr>
          <p:nvPr>
            <p:ph type="ftr" sz="quarter" idx="11"/>
          </p:nvPr>
        </p:nvSpPr>
        <p:spPr/>
        <p:txBody>
          <a:bodyPr/>
          <a:lstStyle/>
          <a:p>
            <a:r>
              <a:rPr lang="en-US" smtClean="0"/>
              <a:t>LMC Office of P&amp;IE</a:t>
            </a:r>
            <a:endParaRPr lang="en-US"/>
          </a:p>
        </p:txBody>
      </p:sp>
      <p:sp>
        <p:nvSpPr>
          <p:cNvPr id="6" name="Slide Number Placeholder 5"/>
          <p:cNvSpPr>
            <a:spLocks noGrp="1"/>
          </p:cNvSpPr>
          <p:nvPr>
            <p:ph type="sldNum" sz="quarter" idx="12"/>
          </p:nvPr>
        </p:nvSpPr>
        <p:spPr/>
        <p:txBody>
          <a:bodyPr/>
          <a:lstStyle/>
          <a:p>
            <a:fld id="{8B1D59DB-FA90-4952-AC34-FCE5E5BAEDBD}" type="slidenum">
              <a:rPr lang="en-US" smtClean="0"/>
              <a:t>‹#›</a:t>
            </a:fld>
            <a:endParaRPr lang="en-US"/>
          </a:p>
        </p:txBody>
      </p:sp>
    </p:spTree>
    <p:extLst>
      <p:ext uri="{BB962C8B-B14F-4D97-AF65-F5344CB8AC3E}">
        <p14:creationId xmlns:p14="http://schemas.microsoft.com/office/powerpoint/2010/main" val="460304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2D1A8E-2160-4A1A-B8C4-D3BF727E7034}" type="datetime1">
              <a:rPr lang="en-US" smtClean="0"/>
              <a:t>9/11/2017</a:t>
            </a:fld>
            <a:endParaRPr lang="en-US"/>
          </a:p>
        </p:txBody>
      </p:sp>
      <p:sp>
        <p:nvSpPr>
          <p:cNvPr id="5" name="Footer Placeholder 4"/>
          <p:cNvSpPr>
            <a:spLocks noGrp="1"/>
          </p:cNvSpPr>
          <p:nvPr>
            <p:ph type="ftr" sz="quarter" idx="11"/>
          </p:nvPr>
        </p:nvSpPr>
        <p:spPr/>
        <p:txBody>
          <a:bodyPr/>
          <a:lstStyle/>
          <a:p>
            <a:r>
              <a:rPr lang="en-US" smtClean="0"/>
              <a:t>LMC Office of P&amp;IE</a:t>
            </a:r>
            <a:endParaRPr lang="en-US"/>
          </a:p>
        </p:txBody>
      </p:sp>
      <p:sp>
        <p:nvSpPr>
          <p:cNvPr id="6" name="Slide Number Placeholder 5"/>
          <p:cNvSpPr>
            <a:spLocks noGrp="1"/>
          </p:cNvSpPr>
          <p:nvPr>
            <p:ph type="sldNum" sz="quarter" idx="12"/>
          </p:nvPr>
        </p:nvSpPr>
        <p:spPr/>
        <p:txBody>
          <a:bodyPr/>
          <a:lstStyle/>
          <a:p>
            <a:fld id="{8B1D59DB-FA90-4952-AC34-FCE5E5BAEDBD}" type="slidenum">
              <a:rPr lang="en-US" smtClean="0"/>
              <a:t>‹#›</a:t>
            </a:fld>
            <a:endParaRPr lang="en-US"/>
          </a:p>
        </p:txBody>
      </p:sp>
    </p:spTree>
    <p:extLst>
      <p:ext uri="{BB962C8B-B14F-4D97-AF65-F5344CB8AC3E}">
        <p14:creationId xmlns:p14="http://schemas.microsoft.com/office/powerpoint/2010/main" val="3492367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F41C58-F46E-4683-9981-E0172BC1D6E1}" type="datetime1">
              <a:rPr lang="en-US" smtClean="0"/>
              <a:t>9/11/2017</a:t>
            </a:fld>
            <a:endParaRPr lang="en-US"/>
          </a:p>
        </p:txBody>
      </p:sp>
      <p:sp>
        <p:nvSpPr>
          <p:cNvPr id="5" name="Footer Placeholder 4"/>
          <p:cNvSpPr>
            <a:spLocks noGrp="1"/>
          </p:cNvSpPr>
          <p:nvPr>
            <p:ph type="ftr" sz="quarter" idx="11"/>
          </p:nvPr>
        </p:nvSpPr>
        <p:spPr/>
        <p:txBody>
          <a:bodyPr/>
          <a:lstStyle/>
          <a:p>
            <a:r>
              <a:rPr lang="en-US" smtClean="0"/>
              <a:t>LMC Office of P&amp;IE</a:t>
            </a:r>
            <a:endParaRPr lang="en-US"/>
          </a:p>
        </p:txBody>
      </p:sp>
      <p:sp>
        <p:nvSpPr>
          <p:cNvPr id="6" name="Slide Number Placeholder 5"/>
          <p:cNvSpPr>
            <a:spLocks noGrp="1"/>
          </p:cNvSpPr>
          <p:nvPr>
            <p:ph type="sldNum" sz="quarter" idx="12"/>
          </p:nvPr>
        </p:nvSpPr>
        <p:spPr/>
        <p:txBody>
          <a:bodyPr/>
          <a:lstStyle/>
          <a:p>
            <a:fld id="{8B1D59DB-FA90-4952-AC34-FCE5E5BAEDBD}" type="slidenum">
              <a:rPr lang="en-US" smtClean="0"/>
              <a:t>‹#›</a:t>
            </a:fld>
            <a:endParaRPr lang="en-US"/>
          </a:p>
        </p:txBody>
      </p:sp>
    </p:spTree>
    <p:extLst>
      <p:ext uri="{BB962C8B-B14F-4D97-AF65-F5344CB8AC3E}">
        <p14:creationId xmlns:p14="http://schemas.microsoft.com/office/powerpoint/2010/main" val="325706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775262-4BC0-499B-ADB3-E2D43C7E4986}" type="datetime1">
              <a:rPr lang="en-US" smtClean="0"/>
              <a:t>9/11/2017</a:t>
            </a:fld>
            <a:endParaRPr lang="en-US"/>
          </a:p>
        </p:txBody>
      </p:sp>
      <p:sp>
        <p:nvSpPr>
          <p:cNvPr id="5" name="Footer Placeholder 4"/>
          <p:cNvSpPr>
            <a:spLocks noGrp="1"/>
          </p:cNvSpPr>
          <p:nvPr>
            <p:ph type="ftr" sz="quarter" idx="11"/>
          </p:nvPr>
        </p:nvSpPr>
        <p:spPr/>
        <p:txBody>
          <a:bodyPr/>
          <a:lstStyle/>
          <a:p>
            <a:r>
              <a:rPr lang="en-US" smtClean="0"/>
              <a:t>LMC Office of P&amp;IE</a:t>
            </a:r>
            <a:endParaRPr lang="en-US"/>
          </a:p>
        </p:txBody>
      </p:sp>
      <p:sp>
        <p:nvSpPr>
          <p:cNvPr id="6" name="Slide Number Placeholder 5"/>
          <p:cNvSpPr>
            <a:spLocks noGrp="1"/>
          </p:cNvSpPr>
          <p:nvPr>
            <p:ph type="sldNum" sz="quarter" idx="12"/>
          </p:nvPr>
        </p:nvSpPr>
        <p:spPr/>
        <p:txBody>
          <a:bodyPr/>
          <a:lstStyle/>
          <a:p>
            <a:fld id="{8B1D59DB-FA90-4952-AC34-FCE5E5BAEDBD}" type="slidenum">
              <a:rPr lang="en-US" smtClean="0"/>
              <a:t>‹#›</a:t>
            </a:fld>
            <a:endParaRPr lang="en-US"/>
          </a:p>
        </p:txBody>
      </p:sp>
    </p:spTree>
    <p:extLst>
      <p:ext uri="{BB962C8B-B14F-4D97-AF65-F5344CB8AC3E}">
        <p14:creationId xmlns:p14="http://schemas.microsoft.com/office/powerpoint/2010/main" val="3745786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3567B0-AD4B-4206-96A8-9EBAF5AAC157}" type="datetime1">
              <a:rPr lang="en-US" smtClean="0"/>
              <a:t>9/11/2017</a:t>
            </a:fld>
            <a:endParaRPr lang="en-US"/>
          </a:p>
        </p:txBody>
      </p:sp>
      <p:sp>
        <p:nvSpPr>
          <p:cNvPr id="6" name="Footer Placeholder 5"/>
          <p:cNvSpPr>
            <a:spLocks noGrp="1"/>
          </p:cNvSpPr>
          <p:nvPr>
            <p:ph type="ftr" sz="quarter" idx="11"/>
          </p:nvPr>
        </p:nvSpPr>
        <p:spPr/>
        <p:txBody>
          <a:bodyPr/>
          <a:lstStyle/>
          <a:p>
            <a:r>
              <a:rPr lang="en-US" smtClean="0"/>
              <a:t>LMC Office of P&amp;IE</a:t>
            </a:r>
            <a:endParaRPr lang="en-US"/>
          </a:p>
        </p:txBody>
      </p:sp>
      <p:sp>
        <p:nvSpPr>
          <p:cNvPr id="7" name="Slide Number Placeholder 6"/>
          <p:cNvSpPr>
            <a:spLocks noGrp="1"/>
          </p:cNvSpPr>
          <p:nvPr>
            <p:ph type="sldNum" sz="quarter" idx="12"/>
          </p:nvPr>
        </p:nvSpPr>
        <p:spPr/>
        <p:txBody>
          <a:bodyPr/>
          <a:lstStyle/>
          <a:p>
            <a:fld id="{8B1D59DB-FA90-4952-AC34-FCE5E5BAEDBD}" type="slidenum">
              <a:rPr lang="en-US" smtClean="0"/>
              <a:t>‹#›</a:t>
            </a:fld>
            <a:endParaRPr lang="en-US"/>
          </a:p>
        </p:txBody>
      </p:sp>
    </p:spTree>
    <p:extLst>
      <p:ext uri="{BB962C8B-B14F-4D97-AF65-F5344CB8AC3E}">
        <p14:creationId xmlns:p14="http://schemas.microsoft.com/office/powerpoint/2010/main" val="2254782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278C6C-F166-4B2B-8657-985070859D56}" type="datetime1">
              <a:rPr lang="en-US" smtClean="0"/>
              <a:t>9/11/2017</a:t>
            </a:fld>
            <a:endParaRPr lang="en-US"/>
          </a:p>
        </p:txBody>
      </p:sp>
      <p:sp>
        <p:nvSpPr>
          <p:cNvPr id="8" name="Footer Placeholder 7"/>
          <p:cNvSpPr>
            <a:spLocks noGrp="1"/>
          </p:cNvSpPr>
          <p:nvPr>
            <p:ph type="ftr" sz="quarter" idx="11"/>
          </p:nvPr>
        </p:nvSpPr>
        <p:spPr/>
        <p:txBody>
          <a:bodyPr/>
          <a:lstStyle/>
          <a:p>
            <a:r>
              <a:rPr lang="en-US" smtClean="0"/>
              <a:t>LMC Office of P&amp;IE</a:t>
            </a:r>
            <a:endParaRPr lang="en-US"/>
          </a:p>
        </p:txBody>
      </p:sp>
      <p:sp>
        <p:nvSpPr>
          <p:cNvPr id="9" name="Slide Number Placeholder 8"/>
          <p:cNvSpPr>
            <a:spLocks noGrp="1"/>
          </p:cNvSpPr>
          <p:nvPr>
            <p:ph type="sldNum" sz="quarter" idx="12"/>
          </p:nvPr>
        </p:nvSpPr>
        <p:spPr/>
        <p:txBody>
          <a:bodyPr/>
          <a:lstStyle/>
          <a:p>
            <a:fld id="{8B1D59DB-FA90-4952-AC34-FCE5E5BAEDBD}" type="slidenum">
              <a:rPr lang="en-US" smtClean="0"/>
              <a:t>‹#›</a:t>
            </a:fld>
            <a:endParaRPr lang="en-US"/>
          </a:p>
        </p:txBody>
      </p:sp>
    </p:spTree>
    <p:extLst>
      <p:ext uri="{BB962C8B-B14F-4D97-AF65-F5344CB8AC3E}">
        <p14:creationId xmlns:p14="http://schemas.microsoft.com/office/powerpoint/2010/main" val="1097975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93F9CF-0036-4C53-82DB-F09606FF1CE4}" type="datetime1">
              <a:rPr lang="en-US" smtClean="0"/>
              <a:t>9/11/2017</a:t>
            </a:fld>
            <a:endParaRPr lang="en-US"/>
          </a:p>
        </p:txBody>
      </p:sp>
      <p:sp>
        <p:nvSpPr>
          <p:cNvPr id="4" name="Footer Placeholder 3"/>
          <p:cNvSpPr>
            <a:spLocks noGrp="1"/>
          </p:cNvSpPr>
          <p:nvPr>
            <p:ph type="ftr" sz="quarter" idx="11"/>
          </p:nvPr>
        </p:nvSpPr>
        <p:spPr/>
        <p:txBody>
          <a:bodyPr/>
          <a:lstStyle/>
          <a:p>
            <a:r>
              <a:rPr lang="en-US" smtClean="0"/>
              <a:t>LMC Office of P&amp;IE</a:t>
            </a:r>
            <a:endParaRPr lang="en-US"/>
          </a:p>
        </p:txBody>
      </p:sp>
      <p:sp>
        <p:nvSpPr>
          <p:cNvPr id="5" name="Slide Number Placeholder 4"/>
          <p:cNvSpPr>
            <a:spLocks noGrp="1"/>
          </p:cNvSpPr>
          <p:nvPr>
            <p:ph type="sldNum" sz="quarter" idx="12"/>
          </p:nvPr>
        </p:nvSpPr>
        <p:spPr/>
        <p:txBody>
          <a:bodyPr/>
          <a:lstStyle/>
          <a:p>
            <a:fld id="{8B1D59DB-FA90-4952-AC34-FCE5E5BAEDBD}" type="slidenum">
              <a:rPr lang="en-US" smtClean="0"/>
              <a:t>‹#›</a:t>
            </a:fld>
            <a:endParaRPr lang="en-US"/>
          </a:p>
        </p:txBody>
      </p:sp>
    </p:spTree>
    <p:extLst>
      <p:ext uri="{BB962C8B-B14F-4D97-AF65-F5344CB8AC3E}">
        <p14:creationId xmlns:p14="http://schemas.microsoft.com/office/powerpoint/2010/main" val="551138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039008-1F9F-46B9-9431-18DB75AF7FA9}" type="datetime1">
              <a:rPr lang="en-US" smtClean="0"/>
              <a:t>9/11/2017</a:t>
            </a:fld>
            <a:endParaRPr lang="en-US"/>
          </a:p>
        </p:txBody>
      </p:sp>
      <p:sp>
        <p:nvSpPr>
          <p:cNvPr id="3" name="Footer Placeholder 2"/>
          <p:cNvSpPr>
            <a:spLocks noGrp="1"/>
          </p:cNvSpPr>
          <p:nvPr>
            <p:ph type="ftr" sz="quarter" idx="11"/>
          </p:nvPr>
        </p:nvSpPr>
        <p:spPr/>
        <p:txBody>
          <a:bodyPr/>
          <a:lstStyle/>
          <a:p>
            <a:r>
              <a:rPr lang="en-US" smtClean="0"/>
              <a:t>LMC Office of P&amp;IE</a:t>
            </a:r>
            <a:endParaRPr lang="en-US"/>
          </a:p>
        </p:txBody>
      </p:sp>
      <p:sp>
        <p:nvSpPr>
          <p:cNvPr id="4" name="Slide Number Placeholder 3"/>
          <p:cNvSpPr>
            <a:spLocks noGrp="1"/>
          </p:cNvSpPr>
          <p:nvPr>
            <p:ph type="sldNum" sz="quarter" idx="12"/>
          </p:nvPr>
        </p:nvSpPr>
        <p:spPr/>
        <p:txBody>
          <a:bodyPr/>
          <a:lstStyle/>
          <a:p>
            <a:fld id="{8B1D59DB-FA90-4952-AC34-FCE5E5BAEDBD}" type="slidenum">
              <a:rPr lang="en-US" smtClean="0"/>
              <a:t>‹#›</a:t>
            </a:fld>
            <a:endParaRPr lang="en-US"/>
          </a:p>
        </p:txBody>
      </p:sp>
    </p:spTree>
    <p:extLst>
      <p:ext uri="{BB962C8B-B14F-4D97-AF65-F5344CB8AC3E}">
        <p14:creationId xmlns:p14="http://schemas.microsoft.com/office/powerpoint/2010/main" val="1408049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1604A-CEA1-47F5-B8B8-44040F8E724B}" type="datetime1">
              <a:rPr lang="en-US" smtClean="0"/>
              <a:t>9/11/2017</a:t>
            </a:fld>
            <a:endParaRPr lang="en-US"/>
          </a:p>
        </p:txBody>
      </p:sp>
      <p:sp>
        <p:nvSpPr>
          <p:cNvPr id="6" name="Footer Placeholder 5"/>
          <p:cNvSpPr>
            <a:spLocks noGrp="1"/>
          </p:cNvSpPr>
          <p:nvPr>
            <p:ph type="ftr" sz="quarter" idx="11"/>
          </p:nvPr>
        </p:nvSpPr>
        <p:spPr/>
        <p:txBody>
          <a:bodyPr/>
          <a:lstStyle/>
          <a:p>
            <a:r>
              <a:rPr lang="en-US" smtClean="0"/>
              <a:t>LMC Office of P&amp;IE</a:t>
            </a:r>
            <a:endParaRPr lang="en-US"/>
          </a:p>
        </p:txBody>
      </p:sp>
      <p:sp>
        <p:nvSpPr>
          <p:cNvPr id="7" name="Slide Number Placeholder 6"/>
          <p:cNvSpPr>
            <a:spLocks noGrp="1"/>
          </p:cNvSpPr>
          <p:nvPr>
            <p:ph type="sldNum" sz="quarter" idx="12"/>
          </p:nvPr>
        </p:nvSpPr>
        <p:spPr/>
        <p:txBody>
          <a:bodyPr/>
          <a:lstStyle/>
          <a:p>
            <a:fld id="{8B1D59DB-FA90-4952-AC34-FCE5E5BAEDBD}" type="slidenum">
              <a:rPr lang="en-US" smtClean="0"/>
              <a:t>‹#›</a:t>
            </a:fld>
            <a:endParaRPr lang="en-US"/>
          </a:p>
        </p:txBody>
      </p:sp>
    </p:spTree>
    <p:extLst>
      <p:ext uri="{BB962C8B-B14F-4D97-AF65-F5344CB8AC3E}">
        <p14:creationId xmlns:p14="http://schemas.microsoft.com/office/powerpoint/2010/main" val="442552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A95A32-C69A-48C0-96A8-C76DAF506576}" type="datetime1">
              <a:rPr lang="en-US" smtClean="0"/>
              <a:t>9/11/2017</a:t>
            </a:fld>
            <a:endParaRPr lang="en-US"/>
          </a:p>
        </p:txBody>
      </p:sp>
      <p:sp>
        <p:nvSpPr>
          <p:cNvPr id="6" name="Footer Placeholder 5"/>
          <p:cNvSpPr>
            <a:spLocks noGrp="1"/>
          </p:cNvSpPr>
          <p:nvPr>
            <p:ph type="ftr" sz="quarter" idx="11"/>
          </p:nvPr>
        </p:nvSpPr>
        <p:spPr/>
        <p:txBody>
          <a:bodyPr/>
          <a:lstStyle/>
          <a:p>
            <a:r>
              <a:rPr lang="en-US" smtClean="0"/>
              <a:t>LMC Office of P&amp;IE</a:t>
            </a:r>
            <a:endParaRPr lang="en-US"/>
          </a:p>
        </p:txBody>
      </p:sp>
      <p:sp>
        <p:nvSpPr>
          <p:cNvPr id="7" name="Slide Number Placeholder 6"/>
          <p:cNvSpPr>
            <a:spLocks noGrp="1"/>
          </p:cNvSpPr>
          <p:nvPr>
            <p:ph type="sldNum" sz="quarter" idx="12"/>
          </p:nvPr>
        </p:nvSpPr>
        <p:spPr/>
        <p:txBody>
          <a:bodyPr/>
          <a:lstStyle/>
          <a:p>
            <a:fld id="{8B1D59DB-FA90-4952-AC34-FCE5E5BAEDBD}" type="slidenum">
              <a:rPr lang="en-US" smtClean="0"/>
              <a:t>‹#›</a:t>
            </a:fld>
            <a:endParaRPr lang="en-US"/>
          </a:p>
        </p:txBody>
      </p:sp>
    </p:spTree>
    <p:extLst>
      <p:ext uri="{BB962C8B-B14F-4D97-AF65-F5344CB8AC3E}">
        <p14:creationId xmlns:p14="http://schemas.microsoft.com/office/powerpoint/2010/main" val="603286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277EB-3747-42EE-BCA5-822F1233C55C}" type="datetime1">
              <a:rPr lang="en-US" smtClean="0"/>
              <a:t>9/11/2017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LMC Office of P&amp;IE</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1D59DB-FA90-4952-AC34-FCE5E5BAEDBD}" type="slidenum">
              <a:rPr lang="en-US" smtClean="0"/>
              <a:t>‹#›</a:t>
            </a:fld>
            <a:endParaRPr lang="en-US"/>
          </a:p>
        </p:txBody>
      </p:sp>
    </p:spTree>
    <p:extLst>
      <p:ext uri="{BB962C8B-B14F-4D97-AF65-F5344CB8AC3E}">
        <p14:creationId xmlns:p14="http://schemas.microsoft.com/office/powerpoint/2010/main" val="519212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Campus Planning</a:t>
            </a:r>
            <a:endParaRPr lang="en-US" dirty="0"/>
          </a:p>
        </p:txBody>
      </p:sp>
      <p:sp>
        <p:nvSpPr>
          <p:cNvPr id="5" name="Subtitle 4"/>
          <p:cNvSpPr>
            <a:spLocks noGrp="1"/>
          </p:cNvSpPr>
          <p:nvPr>
            <p:ph type="subTitle" idx="1"/>
          </p:nvPr>
        </p:nvSpPr>
        <p:spPr/>
        <p:txBody>
          <a:bodyPr>
            <a:normAutofit lnSpcReduction="10000"/>
          </a:bodyPr>
          <a:lstStyle/>
          <a:p>
            <a:r>
              <a:rPr lang="en-US" dirty="0" smtClean="0"/>
              <a:t>Planning Committee Meeting 09/07/2017</a:t>
            </a:r>
          </a:p>
          <a:p>
            <a:r>
              <a:rPr lang="en-US" dirty="0" smtClean="0"/>
              <a:t>#5. Educational Master Plan</a:t>
            </a:r>
          </a:p>
          <a:p>
            <a:endParaRPr lang="en-US" dirty="0"/>
          </a:p>
          <a:p>
            <a:r>
              <a:rPr lang="en-US" dirty="0" smtClean="0"/>
              <a:t>Academic Senate Meeting 09/11/2017</a:t>
            </a:r>
            <a:endParaRPr lang="en-US" dirty="0"/>
          </a:p>
        </p:txBody>
      </p:sp>
      <p:sp>
        <p:nvSpPr>
          <p:cNvPr id="4" name="Date Placeholder 3"/>
          <p:cNvSpPr>
            <a:spLocks noGrp="1"/>
          </p:cNvSpPr>
          <p:nvPr>
            <p:ph type="dt" sz="half" idx="10"/>
          </p:nvPr>
        </p:nvSpPr>
        <p:spPr/>
        <p:txBody>
          <a:bodyPr/>
          <a:lstStyle/>
          <a:p>
            <a:fld id="{5B67DC96-2683-42ED-8B8A-1156FE3D15A6}" type="datetime1">
              <a:rPr lang="en-US" smtClean="0"/>
              <a:t>9/11/2017</a:t>
            </a:fld>
            <a:endParaRPr lang="en-US"/>
          </a:p>
        </p:txBody>
      </p:sp>
      <p:sp>
        <p:nvSpPr>
          <p:cNvPr id="6" name="Slide Number Placeholder 5"/>
          <p:cNvSpPr>
            <a:spLocks noGrp="1"/>
          </p:cNvSpPr>
          <p:nvPr>
            <p:ph type="sldNum" sz="quarter" idx="12"/>
          </p:nvPr>
        </p:nvSpPr>
        <p:spPr/>
        <p:txBody>
          <a:bodyPr/>
          <a:lstStyle/>
          <a:p>
            <a:fld id="{8B1D59DB-FA90-4952-AC34-FCE5E5BAEDBD}" type="slidenum">
              <a:rPr lang="en-US" smtClean="0"/>
              <a:t>1</a:t>
            </a:fld>
            <a:endParaRPr lang="en-US"/>
          </a:p>
        </p:txBody>
      </p:sp>
    </p:spTree>
    <p:extLst>
      <p:ext uri="{BB962C8B-B14F-4D97-AF65-F5344CB8AC3E}">
        <p14:creationId xmlns:p14="http://schemas.microsoft.com/office/powerpoint/2010/main" val="2901506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Review and Assessment Cycle</a:t>
            </a:r>
            <a:endParaRPr lang="en-US" dirty="0"/>
          </a:p>
        </p:txBody>
      </p:sp>
      <p:pic>
        <p:nvPicPr>
          <p:cNvPr id="3" name="Picture 2"/>
          <p:cNvPicPr>
            <a:picLocks noChangeAspect="1"/>
          </p:cNvPicPr>
          <p:nvPr/>
        </p:nvPicPr>
        <p:blipFill rotWithShape="1">
          <a:blip r:embed="rId3"/>
          <a:srcRect l="1103" t="26191" r="66757" b="32540"/>
          <a:stretch/>
        </p:blipFill>
        <p:spPr>
          <a:xfrm>
            <a:off x="202019" y="1541721"/>
            <a:ext cx="11755938" cy="4245429"/>
          </a:xfrm>
          <a:prstGeom prst="rect">
            <a:avLst/>
          </a:prstGeom>
        </p:spPr>
      </p:pic>
      <p:sp>
        <p:nvSpPr>
          <p:cNvPr id="4" name="TextBox 3"/>
          <p:cNvSpPr txBox="1"/>
          <p:nvPr/>
        </p:nvSpPr>
        <p:spPr>
          <a:xfrm>
            <a:off x="2114550" y="3554253"/>
            <a:ext cx="1705532" cy="369332"/>
          </a:xfrm>
          <a:prstGeom prst="rect">
            <a:avLst/>
          </a:prstGeom>
          <a:noFill/>
        </p:spPr>
        <p:txBody>
          <a:bodyPr wrap="none" rtlCol="0">
            <a:spAutoFit/>
          </a:bodyPr>
          <a:lstStyle/>
          <a:p>
            <a:r>
              <a:rPr lang="en-US" dirty="0" smtClean="0">
                <a:solidFill>
                  <a:srgbClr val="FF0000"/>
                </a:solidFill>
              </a:rPr>
              <a:t>Program Review</a:t>
            </a:r>
            <a:endParaRPr lang="en-US" dirty="0">
              <a:solidFill>
                <a:srgbClr val="FF0000"/>
              </a:solidFill>
            </a:endParaRPr>
          </a:p>
        </p:txBody>
      </p:sp>
      <p:sp>
        <p:nvSpPr>
          <p:cNvPr id="5" name="TextBox 4"/>
          <p:cNvSpPr txBox="1"/>
          <p:nvPr/>
        </p:nvSpPr>
        <p:spPr>
          <a:xfrm>
            <a:off x="10243457" y="3554253"/>
            <a:ext cx="1705532" cy="369332"/>
          </a:xfrm>
          <a:prstGeom prst="rect">
            <a:avLst/>
          </a:prstGeom>
          <a:noFill/>
        </p:spPr>
        <p:txBody>
          <a:bodyPr wrap="none" rtlCol="0">
            <a:spAutoFit/>
          </a:bodyPr>
          <a:lstStyle/>
          <a:p>
            <a:r>
              <a:rPr lang="en-US" dirty="0" smtClean="0">
                <a:solidFill>
                  <a:srgbClr val="FF0000"/>
                </a:solidFill>
              </a:rPr>
              <a:t>Program Review</a:t>
            </a:r>
            <a:endParaRPr lang="en-US" dirty="0">
              <a:solidFill>
                <a:srgbClr val="FF0000"/>
              </a:solidFill>
            </a:endParaRPr>
          </a:p>
        </p:txBody>
      </p:sp>
      <p:sp>
        <p:nvSpPr>
          <p:cNvPr id="7" name="TextBox 6"/>
          <p:cNvSpPr txBox="1"/>
          <p:nvPr/>
        </p:nvSpPr>
        <p:spPr>
          <a:xfrm>
            <a:off x="5372100" y="3020853"/>
            <a:ext cx="1705532" cy="369332"/>
          </a:xfrm>
          <a:prstGeom prst="rect">
            <a:avLst/>
          </a:prstGeom>
          <a:noFill/>
        </p:spPr>
        <p:txBody>
          <a:bodyPr wrap="none" rtlCol="0">
            <a:spAutoFit/>
          </a:bodyPr>
          <a:lstStyle/>
          <a:p>
            <a:r>
              <a:rPr lang="en-US" dirty="0" smtClean="0">
                <a:solidFill>
                  <a:srgbClr val="FF0000"/>
                </a:solidFill>
              </a:rPr>
              <a:t>Program Review</a:t>
            </a:r>
            <a:endParaRPr lang="en-US" dirty="0">
              <a:solidFill>
                <a:srgbClr val="FF0000"/>
              </a:solidFill>
            </a:endParaRPr>
          </a:p>
        </p:txBody>
      </p:sp>
      <p:sp>
        <p:nvSpPr>
          <p:cNvPr id="8" name="TextBox 7"/>
          <p:cNvSpPr txBox="1"/>
          <p:nvPr/>
        </p:nvSpPr>
        <p:spPr>
          <a:xfrm>
            <a:off x="8665028" y="3041331"/>
            <a:ext cx="1705532" cy="369332"/>
          </a:xfrm>
          <a:prstGeom prst="rect">
            <a:avLst/>
          </a:prstGeom>
          <a:noFill/>
        </p:spPr>
        <p:txBody>
          <a:bodyPr wrap="none" rtlCol="0">
            <a:spAutoFit/>
          </a:bodyPr>
          <a:lstStyle/>
          <a:p>
            <a:r>
              <a:rPr lang="en-US" dirty="0" smtClean="0">
                <a:solidFill>
                  <a:srgbClr val="FF0000"/>
                </a:solidFill>
              </a:rPr>
              <a:t>Program Review</a:t>
            </a:r>
            <a:endParaRPr lang="en-US" dirty="0">
              <a:solidFill>
                <a:srgbClr val="FF0000"/>
              </a:solidFill>
            </a:endParaRPr>
          </a:p>
        </p:txBody>
      </p:sp>
    </p:spTree>
    <p:extLst>
      <p:ext uri="{BB962C8B-B14F-4D97-AF65-F5344CB8AC3E}">
        <p14:creationId xmlns:p14="http://schemas.microsoft.com/office/powerpoint/2010/main" val="1633542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1939"/>
            <a:ext cx="10515600" cy="1635125"/>
          </a:xfrm>
        </p:spPr>
        <p:txBody>
          <a:bodyPr>
            <a:normAutofit fontScale="90000"/>
          </a:bodyPr>
          <a:lstStyle/>
          <a:p>
            <a:r>
              <a:rPr lang="en-US" b="1" dirty="0" smtClean="0"/>
              <a:t>For your Information: </a:t>
            </a:r>
            <a:br>
              <a:rPr lang="en-US" b="1" dirty="0" smtClean="0"/>
            </a:br>
            <a:r>
              <a:rPr lang="en-US" b="1" dirty="0" smtClean="0"/>
              <a:t>Comprehensive Program Review Template and Timeline</a:t>
            </a:r>
            <a:endParaRPr lang="en-US" b="1" dirty="0"/>
          </a:p>
        </p:txBody>
      </p:sp>
      <p:sp>
        <p:nvSpPr>
          <p:cNvPr id="3" name="Content Placeholder 2"/>
          <p:cNvSpPr>
            <a:spLocks noGrp="1"/>
          </p:cNvSpPr>
          <p:nvPr>
            <p:ph idx="1"/>
          </p:nvPr>
        </p:nvSpPr>
        <p:spPr>
          <a:xfrm>
            <a:off x="838200" y="2076451"/>
            <a:ext cx="10515600" cy="4100512"/>
          </a:xfrm>
        </p:spPr>
        <p:txBody>
          <a:bodyPr>
            <a:normAutofit/>
          </a:bodyPr>
          <a:lstStyle/>
          <a:p>
            <a:r>
              <a:rPr lang="en-US" dirty="0" smtClean="0"/>
              <a:t>Dept</a:t>
            </a:r>
            <a:r>
              <a:rPr lang="en-US" dirty="0"/>
              <a:t>. </a:t>
            </a:r>
            <a:r>
              <a:rPr lang="en-US" dirty="0" smtClean="0"/>
              <a:t>Chairs and Instructional deans reviewed and approved the instructional comprehensive program review template on Tuesday, Sept 5 at the Dept. Chair meeting.</a:t>
            </a:r>
          </a:p>
          <a:p>
            <a:r>
              <a:rPr lang="en-US" dirty="0" smtClean="0"/>
              <a:t>Planning Committee reviewed and approved administrative, student services, and instructional comprehensive program review templates on Thursday, Sept 7 Planning Committee meeting.</a:t>
            </a:r>
          </a:p>
          <a:p>
            <a:r>
              <a:rPr lang="en-US" dirty="0" smtClean="0"/>
              <a:t>The template will be available on Friday, Sep </a:t>
            </a:r>
            <a:r>
              <a:rPr lang="en-US" dirty="0"/>
              <a:t>15, </a:t>
            </a:r>
            <a:r>
              <a:rPr lang="en-US" dirty="0" smtClean="0"/>
              <a:t>2017.</a:t>
            </a:r>
          </a:p>
          <a:p>
            <a:r>
              <a:rPr lang="en-US" dirty="0" smtClean="0"/>
              <a:t>Deadline of the program review will be Friday, </a:t>
            </a:r>
            <a:r>
              <a:rPr lang="en-US" dirty="0"/>
              <a:t>Feb 2, 2018</a:t>
            </a:r>
          </a:p>
          <a:p>
            <a:r>
              <a:rPr lang="en-US" dirty="0" smtClean="0"/>
              <a:t>Any input please let me know.</a:t>
            </a:r>
          </a:p>
          <a:p>
            <a:endParaRPr lang="en-US" dirty="0"/>
          </a:p>
        </p:txBody>
      </p:sp>
      <p:sp>
        <p:nvSpPr>
          <p:cNvPr id="4" name="Date Placeholder 3"/>
          <p:cNvSpPr>
            <a:spLocks noGrp="1"/>
          </p:cNvSpPr>
          <p:nvPr>
            <p:ph type="dt" sz="half" idx="10"/>
          </p:nvPr>
        </p:nvSpPr>
        <p:spPr/>
        <p:txBody>
          <a:bodyPr/>
          <a:lstStyle/>
          <a:p>
            <a:fld id="{D2F41C58-F46E-4683-9981-E0172BC1D6E1}" type="datetime1">
              <a:rPr lang="en-US" smtClean="0"/>
              <a:t>9/11/2017</a:t>
            </a:fld>
            <a:endParaRPr lang="en-US"/>
          </a:p>
        </p:txBody>
      </p:sp>
      <p:sp>
        <p:nvSpPr>
          <p:cNvPr id="5" name="Slide Number Placeholder 4"/>
          <p:cNvSpPr>
            <a:spLocks noGrp="1"/>
          </p:cNvSpPr>
          <p:nvPr>
            <p:ph type="sldNum" sz="quarter" idx="12"/>
          </p:nvPr>
        </p:nvSpPr>
        <p:spPr/>
        <p:txBody>
          <a:bodyPr/>
          <a:lstStyle/>
          <a:p>
            <a:fld id="{8B1D59DB-FA90-4952-AC34-FCE5E5BAEDBD}" type="slidenum">
              <a:rPr lang="en-US" smtClean="0"/>
              <a:t>11</a:t>
            </a:fld>
            <a:endParaRPr lang="en-US"/>
          </a:p>
        </p:txBody>
      </p:sp>
    </p:spTree>
    <p:extLst>
      <p:ext uri="{BB962C8B-B14F-4D97-AF65-F5344CB8AC3E}">
        <p14:creationId xmlns:p14="http://schemas.microsoft.com/office/powerpoint/2010/main" val="1132440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D2F41C58-F46E-4683-9981-E0172BC1D6E1}" type="datetime1">
              <a:rPr lang="en-US" smtClean="0"/>
              <a:t>9/11/2017</a:t>
            </a:fld>
            <a:endParaRPr lang="en-US"/>
          </a:p>
        </p:txBody>
      </p:sp>
      <p:sp>
        <p:nvSpPr>
          <p:cNvPr id="5" name="Slide Number Placeholder 4"/>
          <p:cNvSpPr>
            <a:spLocks noGrp="1"/>
          </p:cNvSpPr>
          <p:nvPr>
            <p:ph type="sldNum" sz="quarter" idx="12"/>
          </p:nvPr>
        </p:nvSpPr>
        <p:spPr/>
        <p:txBody>
          <a:bodyPr/>
          <a:lstStyle/>
          <a:p>
            <a:fld id="{8B1D59DB-FA90-4952-AC34-FCE5E5BAEDBD}" type="slidenum">
              <a:rPr lang="en-US" smtClean="0"/>
              <a:t>12</a:t>
            </a:fld>
            <a:endParaRPr lang="en-US"/>
          </a:p>
        </p:txBody>
      </p:sp>
    </p:spTree>
    <p:extLst>
      <p:ext uri="{BB962C8B-B14F-4D97-AF65-F5344CB8AC3E}">
        <p14:creationId xmlns:p14="http://schemas.microsoft.com/office/powerpoint/2010/main" val="2187703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Vision for Success</a:t>
            </a:r>
            <a:endParaRPr lang="en-US" dirty="0"/>
          </a:p>
        </p:txBody>
      </p:sp>
      <p:sp>
        <p:nvSpPr>
          <p:cNvPr id="3" name="Content Placeholder 2"/>
          <p:cNvSpPr>
            <a:spLocks noGrp="1"/>
          </p:cNvSpPr>
          <p:nvPr>
            <p:ph idx="1"/>
          </p:nvPr>
        </p:nvSpPr>
        <p:spPr>
          <a:xfrm>
            <a:off x="838200" y="1500326"/>
            <a:ext cx="10515600" cy="4676637"/>
          </a:xfrm>
        </p:spPr>
        <p:txBody>
          <a:bodyPr>
            <a:normAutofit lnSpcReduction="10000"/>
          </a:bodyPr>
          <a:lstStyle/>
          <a:p>
            <a:r>
              <a:rPr lang="en-US" dirty="0" smtClean="0"/>
              <a:t>Increase </a:t>
            </a:r>
            <a:r>
              <a:rPr lang="en-US" dirty="0"/>
              <a:t>by at least 20 percent annually the number of students earning an </a:t>
            </a:r>
            <a:r>
              <a:rPr lang="en-US" b="1" dirty="0"/>
              <a:t>associate degree, credential, certificate, or specific skill set</a:t>
            </a:r>
            <a:r>
              <a:rPr lang="en-US" dirty="0"/>
              <a:t>. </a:t>
            </a:r>
            <a:endParaRPr lang="en-US" dirty="0" smtClean="0"/>
          </a:p>
          <a:p>
            <a:r>
              <a:rPr lang="en-US" dirty="0" smtClean="0"/>
              <a:t>Increase </a:t>
            </a:r>
            <a:r>
              <a:rPr lang="en-US" dirty="0"/>
              <a:t>the number of students who </a:t>
            </a:r>
            <a:r>
              <a:rPr lang="en-US" b="1" dirty="0"/>
              <a:t>transfer</a:t>
            </a:r>
            <a:r>
              <a:rPr lang="en-US" dirty="0"/>
              <a:t> to UC and CSU by 35 percent each year. </a:t>
            </a:r>
          </a:p>
          <a:p>
            <a:r>
              <a:rPr lang="en-US" dirty="0" smtClean="0"/>
              <a:t>Reduce </a:t>
            </a:r>
            <a:r>
              <a:rPr lang="en-US" dirty="0"/>
              <a:t>the average </a:t>
            </a:r>
            <a:r>
              <a:rPr lang="en-US" b="1" dirty="0"/>
              <a:t>number of excess credits </a:t>
            </a:r>
            <a:r>
              <a:rPr lang="en-US" dirty="0"/>
              <a:t>accumulated by students who complete their degrees or certificates. </a:t>
            </a:r>
          </a:p>
          <a:p>
            <a:r>
              <a:rPr lang="en-US" dirty="0" smtClean="0"/>
              <a:t>Increase </a:t>
            </a:r>
            <a:r>
              <a:rPr lang="en-US" dirty="0"/>
              <a:t>the number of students in career education programs who </a:t>
            </a:r>
            <a:r>
              <a:rPr lang="en-US" b="1" dirty="0"/>
              <a:t>secure jobs </a:t>
            </a:r>
            <a:r>
              <a:rPr lang="en-US" dirty="0"/>
              <a:t>in their field of study by 15 percent. </a:t>
            </a:r>
            <a:endParaRPr lang="en-US" dirty="0" smtClean="0"/>
          </a:p>
          <a:p>
            <a:r>
              <a:rPr lang="en-US" dirty="0" smtClean="0"/>
              <a:t>Close </a:t>
            </a:r>
            <a:r>
              <a:rPr lang="en-US" b="1" dirty="0"/>
              <a:t>achievement gaps </a:t>
            </a:r>
            <a:r>
              <a:rPr lang="en-US" dirty="0"/>
              <a:t>once and for all. </a:t>
            </a:r>
            <a:endParaRPr lang="en-US" dirty="0" smtClean="0"/>
          </a:p>
          <a:p>
            <a:pPr marL="0" indent="0">
              <a:buNone/>
            </a:pPr>
            <a:r>
              <a:rPr lang="en-US" sz="1700" i="1" dirty="0" smtClean="0"/>
              <a:t>From Chancellor, California </a:t>
            </a:r>
            <a:r>
              <a:rPr lang="en-US" sz="1700" i="1" dirty="0"/>
              <a:t>Community Colleges Chancellor’s </a:t>
            </a:r>
            <a:r>
              <a:rPr lang="en-US" sz="1700" i="1" dirty="0" smtClean="0"/>
              <a:t>Office: “Strategic Vision—Letter to the Field 7.21.2017”</a:t>
            </a:r>
            <a:endParaRPr lang="en-US" dirty="0"/>
          </a:p>
        </p:txBody>
      </p:sp>
      <p:sp>
        <p:nvSpPr>
          <p:cNvPr id="4" name="Date Placeholder 3"/>
          <p:cNvSpPr>
            <a:spLocks noGrp="1"/>
          </p:cNvSpPr>
          <p:nvPr>
            <p:ph type="dt" sz="half" idx="10"/>
          </p:nvPr>
        </p:nvSpPr>
        <p:spPr/>
        <p:txBody>
          <a:bodyPr/>
          <a:lstStyle/>
          <a:p>
            <a:fld id="{4C4D6E3A-BA9F-4E8A-AAF2-4EF7798A423A}" type="datetime1">
              <a:rPr lang="en-US" smtClean="0"/>
              <a:t>9/11/2017</a:t>
            </a:fld>
            <a:endParaRPr lang="en-US"/>
          </a:p>
        </p:txBody>
      </p:sp>
      <p:sp>
        <p:nvSpPr>
          <p:cNvPr id="6" name="Slide Number Placeholder 5"/>
          <p:cNvSpPr>
            <a:spLocks noGrp="1"/>
          </p:cNvSpPr>
          <p:nvPr>
            <p:ph type="sldNum" sz="quarter" idx="12"/>
          </p:nvPr>
        </p:nvSpPr>
        <p:spPr/>
        <p:txBody>
          <a:bodyPr/>
          <a:lstStyle/>
          <a:p>
            <a:fld id="{8B1D59DB-FA90-4952-AC34-FCE5E5BAEDBD}" type="slidenum">
              <a:rPr lang="en-US" smtClean="0"/>
              <a:t>13</a:t>
            </a:fld>
            <a:endParaRPr lang="en-US"/>
          </a:p>
        </p:txBody>
      </p:sp>
    </p:spTree>
    <p:extLst>
      <p:ext uri="{BB962C8B-B14F-4D97-AF65-F5344CB8AC3E}">
        <p14:creationId xmlns:p14="http://schemas.microsoft.com/office/powerpoint/2010/main" val="4289873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a:t>
            </a:r>
            <a:endParaRPr lang="en-US" dirty="0"/>
          </a:p>
        </p:txBody>
      </p:sp>
      <p:sp>
        <p:nvSpPr>
          <p:cNvPr id="3" name="Content Placeholder 2"/>
          <p:cNvSpPr>
            <a:spLocks noGrp="1"/>
          </p:cNvSpPr>
          <p:nvPr>
            <p:ph idx="1"/>
          </p:nvPr>
        </p:nvSpPr>
        <p:spPr/>
        <p:txBody>
          <a:bodyPr/>
          <a:lstStyle/>
          <a:p>
            <a:pPr marL="0" indent="0">
              <a:buNone/>
            </a:pPr>
            <a:r>
              <a:rPr lang="en-US" dirty="0" smtClean="0"/>
              <a:t>Strategic Plan</a:t>
            </a:r>
          </a:p>
          <a:p>
            <a:pPr marL="914400" lvl="1" indent="-457200">
              <a:buFont typeface="+mj-lt"/>
              <a:buAutoNum type="arabicPeriod"/>
            </a:pPr>
            <a:r>
              <a:rPr lang="en-US" dirty="0" smtClean="0"/>
              <a:t>Enhance student learning and success</a:t>
            </a:r>
          </a:p>
          <a:p>
            <a:pPr marL="914400" lvl="1" indent="-457200">
              <a:buFont typeface="+mj-lt"/>
              <a:buAutoNum type="arabicPeriod"/>
            </a:pPr>
            <a:r>
              <a:rPr lang="en-US" dirty="0" smtClean="0"/>
              <a:t>Strengthen current and create new partnerships</a:t>
            </a:r>
          </a:p>
          <a:p>
            <a:pPr marL="914400" lvl="1" indent="-457200">
              <a:buFont typeface="+mj-lt"/>
              <a:buAutoNum type="arabicPeriod"/>
            </a:pPr>
            <a:r>
              <a:rPr lang="en-US" dirty="0" smtClean="0"/>
              <a:t>Create a culture of continuous improvement and tangible success</a:t>
            </a:r>
          </a:p>
          <a:p>
            <a:pPr marL="914400" lvl="1" indent="-457200">
              <a:buFont typeface="+mj-lt"/>
              <a:buAutoNum type="arabicPeriod"/>
            </a:pPr>
            <a:r>
              <a:rPr lang="en-US" dirty="0" smtClean="0"/>
              <a:t>Be good stewards of the District’s resources</a:t>
            </a:r>
            <a:endParaRPr lang="en-US" dirty="0"/>
          </a:p>
        </p:txBody>
      </p:sp>
      <p:sp>
        <p:nvSpPr>
          <p:cNvPr id="4" name="Date Placeholder 3"/>
          <p:cNvSpPr>
            <a:spLocks noGrp="1"/>
          </p:cNvSpPr>
          <p:nvPr>
            <p:ph type="dt" sz="half" idx="10"/>
          </p:nvPr>
        </p:nvSpPr>
        <p:spPr/>
        <p:txBody>
          <a:bodyPr/>
          <a:lstStyle/>
          <a:p>
            <a:fld id="{4C6E2BE7-B075-4B6C-800E-66CC6610F417}" type="datetime1">
              <a:rPr lang="en-US" smtClean="0"/>
              <a:t>9/11/2017</a:t>
            </a:fld>
            <a:endParaRPr lang="en-US"/>
          </a:p>
        </p:txBody>
      </p:sp>
      <p:sp>
        <p:nvSpPr>
          <p:cNvPr id="6" name="Slide Number Placeholder 5"/>
          <p:cNvSpPr>
            <a:spLocks noGrp="1"/>
          </p:cNvSpPr>
          <p:nvPr>
            <p:ph type="sldNum" sz="quarter" idx="12"/>
          </p:nvPr>
        </p:nvSpPr>
        <p:spPr/>
        <p:txBody>
          <a:bodyPr/>
          <a:lstStyle/>
          <a:p>
            <a:fld id="{8B1D59DB-FA90-4952-AC34-FCE5E5BAEDBD}" type="slidenum">
              <a:rPr lang="en-US" smtClean="0"/>
              <a:t>14</a:t>
            </a:fld>
            <a:endParaRPr lang="en-US"/>
          </a:p>
        </p:txBody>
      </p:sp>
    </p:spTree>
    <p:extLst>
      <p:ext uri="{BB962C8B-B14F-4D97-AF65-F5344CB8AC3E}">
        <p14:creationId xmlns:p14="http://schemas.microsoft.com/office/powerpoint/2010/main" val="2687629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a:t>
            </a:r>
            <a:endParaRPr lang="en-US" dirty="0"/>
          </a:p>
        </p:txBody>
      </p:sp>
      <p:sp>
        <p:nvSpPr>
          <p:cNvPr id="3" name="Content Placeholder 2"/>
          <p:cNvSpPr>
            <a:spLocks noGrp="1"/>
          </p:cNvSpPr>
          <p:nvPr>
            <p:ph idx="1"/>
          </p:nvPr>
        </p:nvSpPr>
        <p:spPr>
          <a:xfrm>
            <a:off x="838200" y="1428749"/>
            <a:ext cx="10515600" cy="4748213"/>
          </a:xfrm>
        </p:spPr>
        <p:txBody>
          <a:bodyPr>
            <a:normAutofit fontScale="85000" lnSpcReduction="10000"/>
          </a:bodyPr>
          <a:lstStyle/>
          <a:p>
            <a:pPr marL="0" indent="0">
              <a:buNone/>
            </a:pPr>
            <a:r>
              <a:rPr lang="en-US" dirty="0" smtClean="0"/>
              <a:t>Strategic Plan 2014-2019</a:t>
            </a:r>
          </a:p>
          <a:p>
            <a:pPr marL="971550" lvl="1" indent="-514350">
              <a:buFont typeface="+mj-lt"/>
              <a:buAutoNum type="arabicPeriod"/>
            </a:pPr>
            <a:r>
              <a:rPr lang="en-US" dirty="0" smtClean="0"/>
              <a:t>Increase equitable student engagement, learning, and success</a:t>
            </a:r>
          </a:p>
          <a:p>
            <a:pPr marL="971550" lvl="1" indent="-514350">
              <a:buFont typeface="+mj-lt"/>
              <a:buAutoNum type="arabicPeriod"/>
            </a:pPr>
            <a:r>
              <a:rPr lang="en-US" dirty="0" smtClean="0"/>
              <a:t>Strengthen community engagement and partnerships</a:t>
            </a:r>
          </a:p>
          <a:p>
            <a:pPr marL="971550" lvl="1" indent="-514350">
              <a:buFont typeface="+mj-lt"/>
              <a:buAutoNum type="arabicPeriod"/>
            </a:pPr>
            <a:r>
              <a:rPr lang="en-US" dirty="0" smtClean="0"/>
              <a:t>Promote innovation, expand organizational capacity, and enhance institutional effectiveness</a:t>
            </a:r>
          </a:p>
          <a:p>
            <a:pPr marL="971550" lvl="1" indent="-514350">
              <a:buFont typeface="+mj-lt"/>
              <a:buAutoNum type="arabicPeriod"/>
            </a:pPr>
            <a:r>
              <a:rPr lang="en-US" dirty="0" smtClean="0"/>
              <a:t>Invest in technology, fortify infrastructure, and enhance fiscal resources</a:t>
            </a:r>
          </a:p>
          <a:p>
            <a:pPr marL="971550" lvl="1" indent="-514350">
              <a:buFont typeface="+mj-lt"/>
              <a:buAutoNum type="arabicPeriod"/>
            </a:pPr>
            <a:endParaRPr lang="en-US" dirty="0" smtClean="0"/>
          </a:p>
          <a:p>
            <a:pPr marL="0" indent="0">
              <a:buNone/>
            </a:pPr>
            <a:r>
              <a:rPr lang="en-US" dirty="0"/>
              <a:t>E</a:t>
            </a:r>
            <a:r>
              <a:rPr lang="en-US" dirty="0" smtClean="0"/>
              <a:t>ducational Master Plan 2006-2016</a:t>
            </a:r>
          </a:p>
          <a:p>
            <a:pPr marL="971550" lvl="1" indent="-514350">
              <a:buFont typeface="+mj-lt"/>
              <a:buAutoNum type="arabicPeriod"/>
            </a:pPr>
            <a:r>
              <a:rPr lang="en-US" dirty="0" smtClean="0"/>
              <a:t>Improve the learning of students</a:t>
            </a:r>
          </a:p>
          <a:p>
            <a:pPr marL="971550" lvl="1" indent="-514350">
              <a:buFont typeface="+mj-lt"/>
              <a:buAutoNum type="arabicPeriod"/>
            </a:pPr>
            <a:r>
              <a:rPr lang="en-US" dirty="0" smtClean="0"/>
              <a:t>Create an educational environment in which all people have a chance to fully develop their potential and achieve their educational goals</a:t>
            </a:r>
          </a:p>
          <a:p>
            <a:pPr marL="971550" lvl="1" indent="-514350">
              <a:buFont typeface="+mj-lt"/>
              <a:buAutoNum type="arabicPeriod"/>
            </a:pPr>
            <a:r>
              <a:rPr lang="en-US" dirty="0" smtClean="0"/>
              <a:t>Offer high quality programs that meet the needs of the students and the community</a:t>
            </a:r>
          </a:p>
          <a:p>
            <a:pPr marL="971550" lvl="1" indent="-514350">
              <a:buFont typeface="+mj-lt"/>
              <a:buAutoNum type="arabicPeriod"/>
            </a:pPr>
            <a:r>
              <a:rPr lang="en-US" dirty="0" smtClean="0"/>
              <a:t>Ensure the fiscal well being of the college</a:t>
            </a:r>
          </a:p>
          <a:p>
            <a:pPr marL="971550" lvl="1" indent="-514350">
              <a:buFont typeface="+mj-lt"/>
              <a:buAutoNum type="arabicPeriod"/>
            </a:pPr>
            <a:r>
              <a:rPr lang="en-US" dirty="0" smtClean="0"/>
              <a:t>Enhance a culture of innovation, inclusiveness and collaboration</a:t>
            </a:r>
          </a:p>
          <a:p>
            <a:pPr marL="971550" lvl="1" indent="-514350">
              <a:buFont typeface="+mj-lt"/>
              <a:buAutoNum type="arabicPeriod"/>
            </a:pPr>
            <a:r>
              <a:rPr lang="en-US" dirty="0" smtClean="0"/>
              <a:t>Establish a culture of research and planning, implementing, assessing and improving</a:t>
            </a:r>
          </a:p>
          <a:p>
            <a:pPr marL="971550" lvl="1" indent="-514350">
              <a:buFont typeface="+mj-lt"/>
              <a:buAutoNum type="arabicPeriod"/>
            </a:pPr>
            <a:endParaRPr lang="en-US" dirty="0" smtClean="0"/>
          </a:p>
        </p:txBody>
      </p:sp>
      <p:sp>
        <p:nvSpPr>
          <p:cNvPr id="4" name="Date Placeholder 3"/>
          <p:cNvSpPr>
            <a:spLocks noGrp="1"/>
          </p:cNvSpPr>
          <p:nvPr>
            <p:ph type="dt" sz="half" idx="10"/>
          </p:nvPr>
        </p:nvSpPr>
        <p:spPr/>
        <p:txBody>
          <a:bodyPr/>
          <a:lstStyle/>
          <a:p>
            <a:fld id="{6E4B27F7-830A-4191-850E-187B36F3B724}" type="datetime1">
              <a:rPr lang="en-US" smtClean="0"/>
              <a:t>9/11/2017</a:t>
            </a:fld>
            <a:endParaRPr lang="en-US"/>
          </a:p>
        </p:txBody>
      </p:sp>
      <p:sp>
        <p:nvSpPr>
          <p:cNvPr id="6" name="Slide Number Placeholder 5"/>
          <p:cNvSpPr>
            <a:spLocks noGrp="1"/>
          </p:cNvSpPr>
          <p:nvPr>
            <p:ph type="sldNum" sz="quarter" idx="12"/>
          </p:nvPr>
        </p:nvSpPr>
        <p:spPr/>
        <p:txBody>
          <a:bodyPr/>
          <a:lstStyle/>
          <a:p>
            <a:fld id="{8B1D59DB-FA90-4952-AC34-FCE5E5BAEDBD}" type="slidenum">
              <a:rPr lang="en-US" smtClean="0"/>
              <a:t>15</a:t>
            </a:fld>
            <a:endParaRPr lang="en-US"/>
          </a:p>
        </p:txBody>
      </p:sp>
    </p:spTree>
    <p:extLst>
      <p:ext uri="{BB962C8B-B14F-4D97-AF65-F5344CB8AC3E}">
        <p14:creationId xmlns:p14="http://schemas.microsoft.com/office/powerpoint/2010/main" val="2808073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1101" t="21110" r="60774" b="9329"/>
          <a:stretch/>
        </p:blipFill>
        <p:spPr>
          <a:xfrm>
            <a:off x="1079500" y="0"/>
            <a:ext cx="9690100" cy="6740346"/>
          </a:xfrm>
          <a:prstGeom prst="rect">
            <a:avLst/>
          </a:prstGeom>
        </p:spPr>
      </p:pic>
      <p:sp>
        <p:nvSpPr>
          <p:cNvPr id="2" name="Date Placeholder 1"/>
          <p:cNvSpPr>
            <a:spLocks noGrp="1"/>
          </p:cNvSpPr>
          <p:nvPr>
            <p:ph type="dt" sz="half" idx="10"/>
          </p:nvPr>
        </p:nvSpPr>
        <p:spPr/>
        <p:txBody>
          <a:bodyPr/>
          <a:lstStyle/>
          <a:p>
            <a:fld id="{29871618-83B2-4B98-8815-8C660C2F7720}" type="datetime1">
              <a:rPr lang="en-US" smtClean="0"/>
              <a:t>9/11/2017</a:t>
            </a:fld>
            <a:endParaRPr lang="en-US"/>
          </a:p>
        </p:txBody>
      </p:sp>
      <p:sp>
        <p:nvSpPr>
          <p:cNvPr id="5" name="Slide Number Placeholder 4"/>
          <p:cNvSpPr>
            <a:spLocks noGrp="1"/>
          </p:cNvSpPr>
          <p:nvPr>
            <p:ph type="sldNum" sz="quarter" idx="12"/>
          </p:nvPr>
        </p:nvSpPr>
        <p:spPr/>
        <p:txBody>
          <a:bodyPr/>
          <a:lstStyle/>
          <a:p>
            <a:fld id="{8B1D59DB-FA90-4952-AC34-FCE5E5BAEDBD}" type="slidenum">
              <a:rPr lang="en-US" smtClean="0"/>
              <a:t>16</a:t>
            </a:fld>
            <a:endParaRPr lang="en-US"/>
          </a:p>
        </p:txBody>
      </p:sp>
      <p:sp>
        <p:nvSpPr>
          <p:cNvPr id="4" name="Rectangle 3"/>
          <p:cNvSpPr/>
          <p:nvPr/>
        </p:nvSpPr>
        <p:spPr>
          <a:xfrm>
            <a:off x="659757" y="5046562"/>
            <a:ext cx="11134846" cy="169378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noFill/>
            </a:endParaRPr>
          </a:p>
        </p:txBody>
      </p:sp>
      <p:sp>
        <p:nvSpPr>
          <p:cNvPr id="6" name="Rectangle 5"/>
          <p:cNvSpPr/>
          <p:nvPr/>
        </p:nvSpPr>
        <p:spPr>
          <a:xfrm>
            <a:off x="927904" y="3370173"/>
            <a:ext cx="11134846" cy="335130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noFill/>
            </a:endParaRPr>
          </a:p>
        </p:txBody>
      </p:sp>
      <p:sp>
        <p:nvSpPr>
          <p:cNvPr id="7" name="Rectangle 6"/>
          <p:cNvSpPr/>
          <p:nvPr/>
        </p:nvSpPr>
        <p:spPr>
          <a:xfrm>
            <a:off x="1080304" y="1516284"/>
            <a:ext cx="11134846" cy="535759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noFill/>
            </a:endParaRPr>
          </a:p>
        </p:txBody>
      </p:sp>
    </p:spTree>
    <p:extLst>
      <p:ext uri="{BB962C8B-B14F-4D97-AF65-F5344CB8AC3E}">
        <p14:creationId xmlns:p14="http://schemas.microsoft.com/office/powerpoint/2010/main" val="405675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6"/>
                                        </p:tgtEl>
                                      </p:cBhvr>
                                    </p:animEffect>
                                    <p:anim calcmode="lin" valueType="num">
                                      <p:cBhvr>
                                        <p:cTn id="14" dur="1000"/>
                                        <p:tgtEl>
                                          <p:spTgt spid="6"/>
                                        </p:tgtEl>
                                        <p:attrNameLst>
                                          <p:attrName>ppt_x</p:attrName>
                                        </p:attrNameLst>
                                      </p:cBhvr>
                                      <p:tavLst>
                                        <p:tav tm="0">
                                          <p:val>
                                            <p:strVal val="ppt_x"/>
                                          </p:val>
                                        </p:tav>
                                        <p:tav tm="100000">
                                          <p:val>
                                            <p:strVal val="ppt_x"/>
                                          </p:val>
                                        </p:tav>
                                      </p:tavLst>
                                    </p:anim>
                                    <p:anim calcmode="lin" valueType="num">
                                      <p:cBhvr>
                                        <p:cTn id="15" dur="1000"/>
                                        <p:tgtEl>
                                          <p:spTgt spid="6"/>
                                        </p:tgtEl>
                                        <p:attrNameLst>
                                          <p:attrName>ppt_y</p:attrName>
                                        </p:attrNameLst>
                                      </p:cBhvr>
                                      <p:tavLst>
                                        <p:tav tm="0">
                                          <p:val>
                                            <p:strVal val="ppt_y"/>
                                          </p:val>
                                        </p:tav>
                                        <p:tav tm="100000">
                                          <p:val>
                                            <p:strVal val="ppt_y+.1"/>
                                          </p:val>
                                        </p:tav>
                                      </p:tavLst>
                                    </p:anim>
                                    <p:set>
                                      <p:cBhvr>
                                        <p:cTn id="16" dur="1" fill="hold">
                                          <p:stCondLst>
                                            <p:cond delay="9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4"/>
                                        </p:tgtEl>
                                      </p:cBhvr>
                                    </p:animEffect>
                                    <p:anim calcmode="lin" valueType="num">
                                      <p:cBhvr>
                                        <p:cTn id="21" dur="1000"/>
                                        <p:tgtEl>
                                          <p:spTgt spid="4"/>
                                        </p:tgtEl>
                                        <p:attrNameLst>
                                          <p:attrName>ppt_x</p:attrName>
                                        </p:attrNameLst>
                                      </p:cBhvr>
                                      <p:tavLst>
                                        <p:tav tm="0">
                                          <p:val>
                                            <p:strVal val="ppt_x"/>
                                          </p:val>
                                        </p:tav>
                                        <p:tav tm="100000">
                                          <p:val>
                                            <p:strVal val="ppt_x"/>
                                          </p:val>
                                        </p:tav>
                                      </p:tavLst>
                                    </p:anim>
                                    <p:anim calcmode="lin" valueType="num">
                                      <p:cBhvr>
                                        <p:cTn id="22" dur="1000"/>
                                        <p:tgtEl>
                                          <p:spTgt spid="4"/>
                                        </p:tgtEl>
                                        <p:attrNameLst>
                                          <p:attrName>ppt_y</p:attrName>
                                        </p:attrNameLst>
                                      </p:cBhvr>
                                      <p:tavLst>
                                        <p:tav tm="0">
                                          <p:val>
                                            <p:strVal val="ppt_y"/>
                                          </p:val>
                                        </p:tav>
                                        <p:tav tm="100000">
                                          <p:val>
                                            <p:strVal val="ppt_y+.1"/>
                                          </p:val>
                                        </p:tav>
                                      </p:tavLst>
                                    </p:anim>
                                    <p:set>
                                      <p:cBhvr>
                                        <p:cTn id="23"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9786" t="21835" r="59400" b="13409"/>
          <a:stretch/>
        </p:blipFill>
        <p:spPr>
          <a:xfrm>
            <a:off x="406400" y="114053"/>
            <a:ext cx="10769600" cy="6365406"/>
          </a:xfrm>
          <a:prstGeom prst="rect">
            <a:avLst/>
          </a:prstGeom>
        </p:spPr>
      </p:pic>
      <p:sp>
        <p:nvSpPr>
          <p:cNvPr id="2" name="Date Placeholder 1"/>
          <p:cNvSpPr>
            <a:spLocks noGrp="1"/>
          </p:cNvSpPr>
          <p:nvPr>
            <p:ph type="dt" sz="half" idx="10"/>
          </p:nvPr>
        </p:nvSpPr>
        <p:spPr/>
        <p:txBody>
          <a:bodyPr/>
          <a:lstStyle/>
          <a:p>
            <a:fld id="{FF6FDBA9-1B7F-413D-B431-B23412138017}" type="datetime1">
              <a:rPr lang="en-US" smtClean="0"/>
              <a:t>9/11/2017</a:t>
            </a:fld>
            <a:endParaRPr lang="en-US"/>
          </a:p>
        </p:txBody>
      </p:sp>
      <p:sp>
        <p:nvSpPr>
          <p:cNvPr id="5" name="Slide Number Placeholder 4"/>
          <p:cNvSpPr>
            <a:spLocks noGrp="1"/>
          </p:cNvSpPr>
          <p:nvPr>
            <p:ph type="sldNum" sz="quarter" idx="12"/>
          </p:nvPr>
        </p:nvSpPr>
        <p:spPr/>
        <p:txBody>
          <a:bodyPr/>
          <a:lstStyle/>
          <a:p>
            <a:fld id="{8B1D59DB-FA90-4952-AC34-FCE5E5BAEDBD}" type="slidenum">
              <a:rPr lang="en-US" smtClean="0"/>
              <a:t>17</a:t>
            </a:fld>
            <a:endParaRPr lang="en-US"/>
          </a:p>
        </p:txBody>
      </p:sp>
      <p:sp>
        <p:nvSpPr>
          <p:cNvPr id="4" name="Rectangle 3"/>
          <p:cNvSpPr/>
          <p:nvPr/>
        </p:nvSpPr>
        <p:spPr>
          <a:xfrm>
            <a:off x="520700" y="4648200"/>
            <a:ext cx="11569700" cy="20732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p:nvSpPr>
        <p:spPr>
          <a:xfrm>
            <a:off x="977900" y="2755900"/>
            <a:ext cx="11264900" cy="41179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7159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Accreditation Standard related to Planning</a:t>
            </a:r>
            <a:endParaRPr lang="en-US" dirty="0"/>
          </a:p>
        </p:txBody>
      </p:sp>
      <p:sp>
        <p:nvSpPr>
          <p:cNvPr id="3" name="Content Placeholder 2"/>
          <p:cNvSpPr>
            <a:spLocks noGrp="1"/>
          </p:cNvSpPr>
          <p:nvPr>
            <p:ph idx="1"/>
          </p:nvPr>
        </p:nvSpPr>
        <p:spPr/>
        <p:txBody>
          <a:bodyPr/>
          <a:lstStyle/>
          <a:p>
            <a:pPr marL="0" indent="0">
              <a:buNone/>
            </a:pPr>
            <a:r>
              <a:rPr lang="en-US" dirty="0" smtClean="0"/>
              <a:t>Standard on planning (I.B.9):</a:t>
            </a:r>
          </a:p>
          <a:p>
            <a:pPr marL="0" indent="0">
              <a:buNone/>
            </a:pPr>
            <a:r>
              <a:rPr lang="en-US" dirty="0" smtClean="0"/>
              <a:t>The institution engages in continuous, broad based, systematic evaluation and planning. The institution integrates program review, planning, and resource allocation into </a:t>
            </a:r>
            <a:r>
              <a:rPr lang="en-US" b="1" dirty="0" smtClean="0"/>
              <a:t>a comprehensive process </a:t>
            </a:r>
            <a:r>
              <a:rPr lang="en-US" dirty="0" smtClean="0"/>
              <a:t>that leads to accomplishment of its mission and improvement of institutional effectiveness and academic quality. Institutional planning addresses short- and long-range needs for educational programs and services and for human, physical, technology, and financial resources. (ER 19)</a:t>
            </a:r>
            <a:endParaRPr lang="en-US" dirty="0"/>
          </a:p>
        </p:txBody>
      </p:sp>
      <p:sp>
        <p:nvSpPr>
          <p:cNvPr id="4" name="Date Placeholder 3"/>
          <p:cNvSpPr>
            <a:spLocks noGrp="1"/>
          </p:cNvSpPr>
          <p:nvPr>
            <p:ph type="dt" sz="half" idx="10"/>
          </p:nvPr>
        </p:nvSpPr>
        <p:spPr/>
        <p:txBody>
          <a:bodyPr/>
          <a:lstStyle/>
          <a:p>
            <a:fld id="{C9FEF034-59AF-4A32-9DBD-649C491E5525}" type="datetime1">
              <a:rPr lang="en-US" smtClean="0"/>
              <a:t>9/11/2017</a:t>
            </a:fld>
            <a:endParaRPr lang="en-US"/>
          </a:p>
        </p:txBody>
      </p:sp>
      <p:sp>
        <p:nvSpPr>
          <p:cNvPr id="6" name="Slide Number Placeholder 5"/>
          <p:cNvSpPr>
            <a:spLocks noGrp="1"/>
          </p:cNvSpPr>
          <p:nvPr>
            <p:ph type="sldNum" sz="quarter" idx="12"/>
          </p:nvPr>
        </p:nvSpPr>
        <p:spPr/>
        <p:txBody>
          <a:bodyPr/>
          <a:lstStyle/>
          <a:p>
            <a:fld id="{8B1D59DB-FA90-4952-AC34-FCE5E5BAEDBD}" type="slidenum">
              <a:rPr lang="en-US" smtClean="0"/>
              <a:t>2</a:t>
            </a:fld>
            <a:endParaRPr lang="en-US"/>
          </a:p>
        </p:txBody>
      </p:sp>
    </p:spTree>
    <p:extLst>
      <p:ext uri="{BB962C8B-B14F-4D97-AF65-F5344CB8AC3E}">
        <p14:creationId xmlns:p14="http://schemas.microsoft.com/office/powerpoint/2010/main" val="2012368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0811"/>
            <a:ext cx="10515600" cy="890589"/>
          </a:xfrm>
        </p:spPr>
        <p:txBody>
          <a:bodyPr/>
          <a:lstStyle/>
          <a:p>
            <a:r>
              <a:rPr lang="en-US" dirty="0" smtClean="0"/>
              <a:t>Education Code related to Plan (1 of 2)</a:t>
            </a:r>
            <a:endParaRPr lang="en-US" dirty="0"/>
          </a:p>
        </p:txBody>
      </p:sp>
      <p:sp>
        <p:nvSpPr>
          <p:cNvPr id="3" name="Content Placeholder 2"/>
          <p:cNvSpPr>
            <a:spLocks noGrp="1"/>
          </p:cNvSpPr>
          <p:nvPr>
            <p:ph idx="1"/>
          </p:nvPr>
        </p:nvSpPr>
        <p:spPr>
          <a:xfrm>
            <a:off x="838200" y="1041400"/>
            <a:ext cx="10515600" cy="5613399"/>
          </a:xfrm>
        </p:spPr>
        <p:txBody>
          <a:bodyPr>
            <a:noAutofit/>
          </a:bodyPr>
          <a:lstStyle/>
          <a:p>
            <a:pPr marL="0" indent="0">
              <a:buNone/>
            </a:pPr>
            <a:r>
              <a:rPr lang="en-US" b="1" dirty="0" smtClean="0"/>
              <a:t>51008 Comprehensive Plan </a:t>
            </a:r>
          </a:p>
          <a:p>
            <a:r>
              <a:rPr lang="en-US" dirty="0"/>
              <a:t>(a) The governing board of a community college district shall establish policies for, and approve, </a:t>
            </a:r>
            <a:r>
              <a:rPr lang="en-US" b="1" dirty="0"/>
              <a:t>comprehensive or master plans </a:t>
            </a:r>
            <a:r>
              <a:rPr lang="en-US" dirty="0"/>
              <a:t>which include </a:t>
            </a:r>
            <a:r>
              <a:rPr lang="en-US" b="1" dirty="0"/>
              <a:t>academic master plans and long range master plans for facilities</a:t>
            </a:r>
            <a:r>
              <a:rPr lang="en-US" dirty="0"/>
              <a:t>. The content of such plans shall be locally determined, except that the plans shall also address planning requirements specified by the Board of Governors.</a:t>
            </a:r>
          </a:p>
          <a:p>
            <a:r>
              <a:rPr lang="en-US" dirty="0"/>
              <a:t>(b) Such plans, as well as any </a:t>
            </a:r>
            <a:r>
              <a:rPr lang="en-US" b="1" dirty="0"/>
              <a:t>annual updates </a:t>
            </a:r>
            <a:r>
              <a:rPr lang="en-US" dirty="0"/>
              <a:t>or changes to such plans, shall be submitted to the Chancellor's Office for review and approval in accordance with Section 70901(b)(9) of the Education Code and with regulations of the Board of Governors pertaining to such plans</a:t>
            </a:r>
            <a:r>
              <a:rPr lang="en-US" dirty="0" smtClean="0"/>
              <a:t>.</a:t>
            </a:r>
          </a:p>
        </p:txBody>
      </p:sp>
      <p:sp>
        <p:nvSpPr>
          <p:cNvPr id="4" name="Date Placeholder 3"/>
          <p:cNvSpPr>
            <a:spLocks noGrp="1"/>
          </p:cNvSpPr>
          <p:nvPr>
            <p:ph type="dt" sz="half" idx="10"/>
          </p:nvPr>
        </p:nvSpPr>
        <p:spPr/>
        <p:txBody>
          <a:bodyPr/>
          <a:lstStyle/>
          <a:p>
            <a:fld id="{E3BDB0B4-0CC7-4921-BA7C-D83E8A9A14CB}" type="datetime1">
              <a:rPr lang="en-US" smtClean="0"/>
              <a:t>9/11/2017</a:t>
            </a:fld>
            <a:endParaRPr lang="en-US"/>
          </a:p>
        </p:txBody>
      </p:sp>
      <p:sp>
        <p:nvSpPr>
          <p:cNvPr id="6" name="Slide Number Placeholder 5"/>
          <p:cNvSpPr>
            <a:spLocks noGrp="1"/>
          </p:cNvSpPr>
          <p:nvPr>
            <p:ph type="sldNum" sz="quarter" idx="12"/>
          </p:nvPr>
        </p:nvSpPr>
        <p:spPr/>
        <p:txBody>
          <a:bodyPr/>
          <a:lstStyle/>
          <a:p>
            <a:fld id="{8B1D59DB-FA90-4952-AC34-FCE5E5BAEDBD}" type="slidenum">
              <a:rPr lang="en-US" smtClean="0"/>
              <a:t>3</a:t>
            </a:fld>
            <a:endParaRPr lang="en-US"/>
          </a:p>
        </p:txBody>
      </p:sp>
    </p:spTree>
    <p:extLst>
      <p:ext uri="{BB962C8B-B14F-4D97-AF65-F5344CB8AC3E}">
        <p14:creationId xmlns:p14="http://schemas.microsoft.com/office/powerpoint/2010/main" val="1068676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0811"/>
            <a:ext cx="10515600" cy="890589"/>
          </a:xfrm>
        </p:spPr>
        <p:txBody>
          <a:bodyPr/>
          <a:lstStyle/>
          <a:p>
            <a:r>
              <a:rPr lang="en-US" dirty="0" smtClean="0"/>
              <a:t>Education Code related to Plan (2 of 2)</a:t>
            </a:r>
            <a:endParaRPr lang="en-US" dirty="0"/>
          </a:p>
        </p:txBody>
      </p:sp>
      <p:sp>
        <p:nvSpPr>
          <p:cNvPr id="3" name="Content Placeholder 2"/>
          <p:cNvSpPr>
            <a:spLocks noGrp="1"/>
          </p:cNvSpPr>
          <p:nvPr>
            <p:ph idx="1"/>
          </p:nvPr>
        </p:nvSpPr>
        <p:spPr>
          <a:xfrm>
            <a:off x="838200" y="1041400"/>
            <a:ext cx="10515600" cy="5613399"/>
          </a:xfrm>
        </p:spPr>
        <p:txBody>
          <a:bodyPr>
            <a:noAutofit/>
          </a:bodyPr>
          <a:lstStyle/>
          <a:p>
            <a:pPr marL="0" indent="0">
              <a:buNone/>
            </a:pPr>
            <a:r>
              <a:rPr lang="en-US" sz="2600" b="1" dirty="0" smtClean="0"/>
              <a:t>55080 Adoption and Content of Plans</a:t>
            </a:r>
          </a:p>
          <a:p>
            <a:r>
              <a:rPr lang="en-US" sz="2600" dirty="0"/>
              <a:t>(a) The governing board of each community college district shall establish policies for, and approve, current and long range </a:t>
            </a:r>
            <a:r>
              <a:rPr lang="en-US" sz="2600" b="1" dirty="0"/>
              <a:t>educational plans </a:t>
            </a:r>
            <a:r>
              <a:rPr lang="en-US" sz="2600" dirty="0"/>
              <a:t>and programs for each community college which it maintains and for the district as a whole.</a:t>
            </a:r>
          </a:p>
          <a:p>
            <a:r>
              <a:rPr lang="en-US" sz="2600" dirty="0"/>
              <a:t>(b) Each plan shall be modified and </a:t>
            </a:r>
            <a:r>
              <a:rPr lang="en-US" sz="2600" b="1" dirty="0"/>
              <a:t>brought up to date periodically </a:t>
            </a:r>
            <a:r>
              <a:rPr lang="en-US" sz="2600" dirty="0"/>
              <a:t>as deemed necessary by the governing board.</a:t>
            </a:r>
          </a:p>
          <a:p>
            <a:r>
              <a:rPr lang="en-US" sz="2600" dirty="0"/>
              <a:t>(c) Each plan shall contain the </a:t>
            </a:r>
            <a:r>
              <a:rPr lang="en-US" sz="2600" b="1" dirty="0"/>
              <a:t>educational objectives </a:t>
            </a:r>
            <a:r>
              <a:rPr lang="en-US" sz="2600" dirty="0"/>
              <a:t>of the community college or district and the future plans for transfer programs, career technical programs, noncredit courses and programs, and remedial and developmental programs. On the basis of current and future enrollment, it shall contain plans for the development and expansion of ancillary services, including services in the library and for counseling, placement, and financial aid</a:t>
            </a:r>
            <a:r>
              <a:rPr lang="en-US" sz="2600" dirty="0" smtClean="0"/>
              <a:t>.</a:t>
            </a:r>
            <a:endParaRPr lang="en-US" sz="2600" dirty="0"/>
          </a:p>
        </p:txBody>
      </p:sp>
      <p:sp>
        <p:nvSpPr>
          <p:cNvPr id="4" name="Date Placeholder 3"/>
          <p:cNvSpPr>
            <a:spLocks noGrp="1"/>
          </p:cNvSpPr>
          <p:nvPr>
            <p:ph type="dt" sz="half" idx="10"/>
          </p:nvPr>
        </p:nvSpPr>
        <p:spPr/>
        <p:txBody>
          <a:bodyPr/>
          <a:lstStyle/>
          <a:p>
            <a:fld id="{E3BDB0B4-0CC7-4921-BA7C-D83E8A9A14CB}" type="datetime1">
              <a:rPr lang="en-US" smtClean="0"/>
              <a:t>9/11/2017</a:t>
            </a:fld>
            <a:endParaRPr lang="en-US"/>
          </a:p>
        </p:txBody>
      </p:sp>
      <p:sp>
        <p:nvSpPr>
          <p:cNvPr id="6" name="Slide Number Placeholder 5"/>
          <p:cNvSpPr>
            <a:spLocks noGrp="1"/>
          </p:cNvSpPr>
          <p:nvPr>
            <p:ph type="sldNum" sz="quarter" idx="12"/>
          </p:nvPr>
        </p:nvSpPr>
        <p:spPr/>
        <p:txBody>
          <a:bodyPr/>
          <a:lstStyle/>
          <a:p>
            <a:fld id="{8B1D59DB-FA90-4952-AC34-FCE5E5BAEDBD}" type="slidenum">
              <a:rPr lang="en-US" smtClean="0"/>
              <a:t>4</a:t>
            </a:fld>
            <a:endParaRPr lang="en-US"/>
          </a:p>
        </p:txBody>
      </p:sp>
    </p:spTree>
    <p:extLst>
      <p:ext uri="{BB962C8B-B14F-4D97-AF65-F5344CB8AC3E}">
        <p14:creationId xmlns:p14="http://schemas.microsoft.com/office/powerpoint/2010/main" val="1068676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Re-envisioning LMC’s Planning Cycle</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92D54408-AD0C-4CE8-A6C0-EC97D63E42E8}" type="datetime1">
              <a:rPr lang="en-US" smtClean="0"/>
              <a:t>9/11/2017</a:t>
            </a:fld>
            <a:endParaRPr lang="en-US"/>
          </a:p>
        </p:txBody>
      </p:sp>
      <p:sp>
        <p:nvSpPr>
          <p:cNvPr id="6" name="Slide Number Placeholder 5"/>
          <p:cNvSpPr>
            <a:spLocks noGrp="1"/>
          </p:cNvSpPr>
          <p:nvPr>
            <p:ph type="sldNum" sz="quarter" idx="12"/>
          </p:nvPr>
        </p:nvSpPr>
        <p:spPr/>
        <p:txBody>
          <a:bodyPr/>
          <a:lstStyle/>
          <a:p>
            <a:fld id="{8B1D59DB-FA90-4952-AC34-FCE5E5BAEDBD}" type="slidenum">
              <a:rPr lang="en-US" smtClean="0"/>
              <a:t>5</a:t>
            </a:fld>
            <a:endParaRPr lang="en-US"/>
          </a:p>
        </p:txBody>
      </p:sp>
    </p:spTree>
    <p:extLst>
      <p:ext uri="{BB962C8B-B14F-4D97-AF65-F5344CB8AC3E}">
        <p14:creationId xmlns:p14="http://schemas.microsoft.com/office/powerpoint/2010/main" val="451851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1101" t="21110" r="60774" b="9329"/>
          <a:stretch/>
        </p:blipFill>
        <p:spPr>
          <a:xfrm>
            <a:off x="1079500" y="0"/>
            <a:ext cx="9690100" cy="6740346"/>
          </a:xfrm>
          <a:prstGeom prst="rect">
            <a:avLst/>
          </a:prstGeom>
        </p:spPr>
      </p:pic>
      <p:sp>
        <p:nvSpPr>
          <p:cNvPr id="2" name="Date Placeholder 1"/>
          <p:cNvSpPr>
            <a:spLocks noGrp="1"/>
          </p:cNvSpPr>
          <p:nvPr>
            <p:ph type="dt" sz="half" idx="10"/>
          </p:nvPr>
        </p:nvSpPr>
        <p:spPr/>
        <p:txBody>
          <a:bodyPr/>
          <a:lstStyle/>
          <a:p>
            <a:fld id="{29871618-83B2-4B98-8815-8C660C2F7720}" type="datetime1">
              <a:rPr lang="en-US" smtClean="0"/>
              <a:t>9/11/2017</a:t>
            </a:fld>
            <a:endParaRPr lang="en-US"/>
          </a:p>
        </p:txBody>
      </p:sp>
      <p:sp>
        <p:nvSpPr>
          <p:cNvPr id="5" name="Slide Number Placeholder 4"/>
          <p:cNvSpPr>
            <a:spLocks noGrp="1"/>
          </p:cNvSpPr>
          <p:nvPr>
            <p:ph type="sldNum" sz="quarter" idx="12"/>
          </p:nvPr>
        </p:nvSpPr>
        <p:spPr/>
        <p:txBody>
          <a:bodyPr/>
          <a:lstStyle/>
          <a:p>
            <a:fld id="{8B1D59DB-FA90-4952-AC34-FCE5E5BAEDBD}" type="slidenum">
              <a:rPr lang="en-US" smtClean="0"/>
              <a:t>6</a:t>
            </a:fld>
            <a:endParaRPr lang="en-US"/>
          </a:p>
        </p:txBody>
      </p:sp>
    </p:spTree>
    <p:extLst>
      <p:ext uri="{BB962C8B-B14F-4D97-AF65-F5344CB8AC3E}">
        <p14:creationId xmlns:p14="http://schemas.microsoft.com/office/powerpoint/2010/main" val="2224378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9786" t="21835" r="59400" b="13409"/>
          <a:stretch/>
        </p:blipFill>
        <p:spPr>
          <a:xfrm>
            <a:off x="406400" y="114053"/>
            <a:ext cx="10769600" cy="6365406"/>
          </a:xfrm>
          <a:prstGeom prst="rect">
            <a:avLst/>
          </a:prstGeom>
        </p:spPr>
      </p:pic>
      <p:sp>
        <p:nvSpPr>
          <p:cNvPr id="2" name="Date Placeholder 1"/>
          <p:cNvSpPr>
            <a:spLocks noGrp="1"/>
          </p:cNvSpPr>
          <p:nvPr>
            <p:ph type="dt" sz="half" idx="10"/>
          </p:nvPr>
        </p:nvSpPr>
        <p:spPr/>
        <p:txBody>
          <a:bodyPr/>
          <a:lstStyle/>
          <a:p>
            <a:fld id="{FF6FDBA9-1B7F-413D-B431-B23412138017}" type="datetime1">
              <a:rPr lang="en-US" smtClean="0"/>
              <a:t>9/11/2017</a:t>
            </a:fld>
            <a:endParaRPr lang="en-US"/>
          </a:p>
        </p:txBody>
      </p:sp>
      <p:sp>
        <p:nvSpPr>
          <p:cNvPr id="5" name="Slide Number Placeholder 4"/>
          <p:cNvSpPr>
            <a:spLocks noGrp="1"/>
          </p:cNvSpPr>
          <p:nvPr>
            <p:ph type="sldNum" sz="quarter" idx="12"/>
          </p:nvPr>
        </p:nvSpPr>
        <p:spPr/>
        <p:txBody>
          <a:bodyPr/>
          <a:lstStyle/>
          <a:p>
            <a:fld id="{8B1D59DB-FA90-4952-AC34-FCE5E5BAEDBD}" type="slidenum">
              <a:rPr lang="en-US" smtClean="0"/>
              <a:t>7</a:t>
            </a:fld>
            <a:endParaRPr lang="en-US"/>
          </a:p>
        </p:txBody>
      </p:sp>
    </p:spTree>
    <p:extLst>
      <p:ext uri="{BB962C8B-B14F-4D97-AF65-F5344CB8AC3E}">
        <p14:creationId xmlns:p14="http://schemas.microsoft.com/office/powerpoint/2010/main" val="430038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1775"/>
            <a:ext cx="10515600" cy="1325563"/>
          </a:xfrm>
        </p:spPr>
        <p:txBody>
          <a:bodyPr/>
          <a:lstStyle/>
          <a:p>
            <a:r>
              <a:rPr lang="en-US" dirty="0" smtClean="0"/>
              <a:t>Planning Options Analysis</a:t>
            </a:r>
            <a:endParaRPr lang="en-US" dirty="0"/>
          </a:p>
        </p:txBody>
      </p:sp>
      <p:sp>
        <p:nvSpPr>
          <p:cNvPr id="3" name="Content Placeholder 2"/>
          <p:cNvSpPr>
            <a:spLocks noGrp="1"/>
          </p:cNvSpPr>
          <p:nvPr>
            <p:ph idx="1"/>
          </p:nvPr>
        </p:nvSpPr>
        <p:spPr>
          <a:xfrm>
            <a:off x="838200" y="1457325"/>
            <a:ext cx="10515600" cy="4719638"/>
          </a:xfrm>
        </p:spPr>
        <p:txBody>
          <a:bodyPr>
            <a:normAutofit fontScale="92500"/>
          </a:bodyPr>
          <a:lstStyle/>
          <a:p>
            <a:pPr marL="0" indent="0">
              <a:buNone/>
            </a:pPr>
            <a:r>
              <a:rPr lang="en-US" b="1" dirty="0"/>
              <a:t>Focused Flex 8/9/2017</a:t>
            </a:r>
          </a:p>
          <a:p>
            <a:pPr lvl="1"/>
            <a:r>
              <a:rPr lang="en-US" dirty="0"/>
              <a:t>Overall, the rating of the Focused Flex evaluation result is highly positive even though the return rate of 22</a:t>
            </a:r>
            <a:r>
              <a:rPr lang="en-US" dirty="0" smtClean="0"/>
              <a:t>% (18 out of 82) </a:t>
            </a:r>
            <a:r>
              <a:rPr lang="en-US" dirty="0"/>
              <a:t>is low.  </a:t>
            </a:r>
            <a:endParaRPr lang="en-US" dirty="0" smtClean="0"/>
          </a:p>
          <a:p>
            <a:pPr lvl="1"/>
            <a:r>
              <a:rPr lang="en-US" dirty="0" smtClean="0"/>
              <a:t>Overall </a:t>
            </a:r>
            <a:r>
              <a:rPr lang="en-US" dirty="0"/>
              <a:t>the comments are positive, participants learned our intended outcomes, and had a fun time. Please note, only eight (8) people provided commentary.  </a:t>
            </a:r>
            <a:endParaRPr lang="en-US" dirty="0" smtClean="0"/>
          </a:p>
          <a:p>
            <a:pPr lvl="1"/>
            <a:r>
              <a:rPr lang="en-US" b="1" dirty="0" smtClean="0"/>
              <a:t>Planning </a:t>
            </a:r>
            <a:r>
              <a:rPr lang="en-US" b="1" dirty="0"/>
              <a:t>Option C </a:t>
            </a:r>
            <a:r>
              <a:rPr lang="en-US" dirty="0"/>
              <a:t>seemed favorable among survey respondents.  </a:t>
            </a:r>
            <a:endParaRPr lang="en-US" dirty="0" smtClean="0"/>
          </a:p>
          <a:p>
            <a:pPr lvl="1"/>
            <a:r>
              <a:rPr lang="en-US" dirty="0" smtClean="0"/>
              <a:t>The </a:t>
            </a:r>
            <a:r>
              <a:rPr lang="en-US" dirty="0"/>
              <a:t>results of the table activity during Focused Flex </a:t>
            </a:r>
            <a:r>
              <a:rPr lang="en-US" dirty="0" smtClean="0"/>
              <a:t>seemed </a:t>
            </a:r>
            <a:r>
              <a:rPr lang="en-US" dirty="0"/>
              <a:t>favorable </a:t>
            </a:r>
            <a:r>
              <a:rPr lang="en-US" b="1" dirty="0" smtClean="0"/>
              <a:t>Planning Option C</a:t>
            </a:r>
            <a:r>
              <a:rPr lang="en-US" dirty="0" smtClean="0"/>
              <a:t>. </a:t>
            </a:r>
            <a:endParaRPr lang="en-US" dirty="0"/>
          </a:p>
          <a:p>
            <a:pPr marL="0" indent="0">
              <a:buNone/>
            </a:pPr>
            <a:r>
              <a:rPr lang="en-US" b="1" dirty="0" smtClean="0"/>
              <a:t>Survey </a:t>
            </a:r>
            <a:r>
              <a:rPr lang="en-US" b="1" dirty="0"/>
              <a:t>Monkey Results 8/28/2017</a:t>
            </a:r>
          </a:p>
          <a:p>
            <a:pPr lvl="1"/>
            <a:r>
              <a:rPr lang="en-US" dirty="0"/>
              <a:t>There are 42 completed survey; 27 from faculty, 5 from classified staff, and 10 from managers.  Two respondents selected Option A (both are faculty) and 40 respondents selected Option C. </a:t>
            </a:r>
            <a:endParaRPr lang="en-US" dirty="0" smtClean="0"/>
          </a:p>
          <a:p>
            <a:pPr lvl="1"/>
            <a:r>
              <a:rPr lang="en-US" b="1" dirty="0" smtClean="0"/>
              <a:t>Ninety-five </a:t>
            </a:r>
            <a:r>
              <a:rPr lang="en-US" b="1" dirty="0"/>
              <a:t>(95%) of respondents selected Option </a:t>
            </a:r>
            <a:r>
              <a:rPr lang="en-US" b="1" dirty="0" smtClean="0"/>
              <a:t>C</a:t>
            </a:r>
            <a:endParaRPr lang="en-US" b="1" dirty="0"/>
          </a:p>
          <a:p>
            <a:endParaRPr lang="en-US" dirty="0"/>
          </a:p>
        </p:txBody>
      </p:sp>
      <p:sp>
        <p:nvSpPr>
          <p:cNvPr id="4" name="Date Placeholder 3"/>
          <p:cNvSpPr>
            <a:spLocks noGrp="1"/>
          </p:cNvSpPr>
          <p:nvPr>
            <p:ph type="dt" sz="half" idx="10"/>
          </p:nvPr>
        </p:nvSpPr>
        <p:spPr/>
        <p:txBody>
          <a:bodyPr/>
          <a:lstStyle/>
          <a:p>
            <a:fld id="{D2F41C58-F46E-4683-9981-E0172BC1D6E1}" type="datetime1">
              <a:rPr lang="en-US" smtClean="0"/>
              <a:t>9/11/2017</a:t>
            </a:fld>
            <a:endParaRPr lang="en-US"/>
          </a:p>
        </p:txBody>
      </p:sp>
      <p:sp>
        <p:nvSpPr>
          <p:cNvPr id="5" name="Slide Number Placeholder 4"/>
          <p:cNvSpPr>
            <a:spLocks noGrp="1"/>
          </p:cNvSpPr>
          <p:nvPr>
            <p:ph type="sldNum" sz="quarter" idx="12"/>
          </p:nvPr>
        </p:nvSpPr>
        <p:spPr/>
        <p:txBody>
          <a:bodyPr/>
          <a:lstStyle/>
          <a:p>
            <a:fld id="{8B1D59DB-FA90-4952-AC34-FCE5E5BAEDBD}" type="slidenum">
              <a:rPr lang="en-US" smtClean="0"/>
              <a:t>8</a:t>
            </a:fld>
            <a:endParaRPr lang="en-US"/>
          </a:p>
        </p:txBody>
      </p:sp>
    </p:spTree>
    <p:extLst>
      <p:ext uri="{BB962C8B-B14F-4D97-AF65-F5344CB8AC3E}">
        <p14:creationId xmlns:p14="http://schemas.microsoft.com/office/powerpoint/2010/main" val="819941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Option C</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Tracking Strategic Plan Progress</a:t>
            </a:r>
          </a:p>
          <a:p>
            <a:pPr marL="514350" indent="-514350">
              <a:buFont typeface="+mj-lt"/>
              <a:buAutoNum type="arabicPeriod"/>
            </a:pPr>
            <a:r>
              <a:rPr lang="en-US" dirty="0" smtClean="0"/>
              <a:t>Starting EMP year-long process in January 2020 (align with the District cycle)</a:t>
            </a:r>
          </a:p>
          <a:p>
            <a:pPr marL="514350" indent="-514350">
              <a:buFont typeface="+mj-lt"/>
              <a:buAutoNum type="arabicPeriod"/>
            </a:pPr>
            <a:r>
              <a:rPr lang="en-US" dirty="0" smtClean="0"/>
              <a:t>Complete the Comprehensive Program Review fall 2017</a:t>
            </a:r>
          </a:p>
          <a:p>
            <a:pPr marL="514350" indent="-514350">
              <a:buFont typeface="+mj-lt"/>
              <a:buAutoNum type="arabicPeriod"/>
            </a:pPr>
            <a:r>
              <a:rPr lang="en-US" dirty="0" smtClean="0"/>
              <a:t>Plan nomenclature: Strategic Plan 2014-2019, Educational Master Plan 2014-2019, or other names </a:t>
            </a:r>
          </a:p>
          <a:p>
            <a:pPr marL="514350" indent="-514350">
              <a:buFont typeface="+mj-lt"/>
              <a:buAutoNum type="arabicPeriod"/>
            </a:pPr>
            <a:r>
              <a:rPr lang="en-US" dirty="0" smtClean="0"/>
              <a:t>Biennial </a:t>
            </a:r>
            <a:r>
              <a:rPr lang="en-US" dirty="0" smtClean="0">
                <a:solidFill>
                  <a:srgbClr val="FF0000"/>
                </a:solidFill>
              </a:rPr>
              <a:t>like</a:t>
            </a:r>
            <a:r>
              <a:rPr lang="en-US" dirty="0" smtClean="0"/>
              <a:t> (every other year) Program Review </a:t>
            </a:r>
          </a:p>
        </p:txBody>
      </p:sp>
      <p:sp>
        <p:nvSpPr>
          <p:cNvPr id="4" name="Date Placeholder 3"/>
          <p:cNvSpPr>
            <a:spLocks noGrp="1"/>
          </p:cNvSpPr>
          <p:nvPr>
            <p:ph type="dt" sz="half" idx="10"/>
          </p:nvPr>
        </p:nvSpPr>
        <p:spPr/>
        <p:txBody>
          <a:bodyPr/>
          <a:lstStyle/>
          <a:p>
            <a:fld id="{A4B25B1F-0B1E-4FBF-B4FD-C290834EF6C4}" type="datetime1">
              <a:rPr lang="en-US" smtClean="0"/>
              <a:t>9/11/2017</a:t>
            </a:fld>
            <a:endParaRPr lang="en-US"/>
          </a:p>
        </p:txBody>
      </p:sp>
      <p:sp>
        <p:nvSpPr>
          <p:cNvPr id="6" name="Slide Number Placeholder 5"/>
          <p:cNvSpPr>
            <a:spLocks noGrp="1"/>
          </p:cNvSpPr>
          <p:nvPr>
            <p:ph type="sldNum" sz="quarter" idx="12"/>
          </p:nvPr>
        </p:nvSpPr>
        <p:spPr/>
        <p:txBody>
          <a:bodyPr/>
          <a:lstStyle/>
          <a:p>
            <a:fld id="{8B1D59DB-FA90-4952-AC34-FCE5E5BAEDBD}" type="slidenum">
              <a:rPr lang="en-US" smtClean="0"/>
              <a:t>9</a:t>
            </a:fld>
            <a:endParaRPr lang="en-US"/>
          </a:p>
        </p:txBody>
      </p:sp>
    </p:spTree>
    <p:extLst>
      <p:ext uri="{BB962C8B-B14F-4D97-AF65-F5344CB8AC3E}">
        <p14:creationId xmlns:p14="http://schemas.microsoft.com/office/powerpoint/2010/main" val="11751530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3257</TotalTime>
  <Words>1025</Words>
  <Application>Microsoft Office PowerPoint</Application>
  <PresentationFormat>Widescreen</PresentationFormat>
  <Paragraphs>134</Paragraphs>
  <Slides>17</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Campus Planning</vt:lpstr>
      <vt:lpstr>Accreditation Standard related to Planning</vt:lpstr>
      <vt:lpstr>Education Code related to Plan (1 of 2)</vt:lpstr>
      <vt:lpstr>Education Code related to Plan (2 of 2)</vt:lpstr>
      <vt:lpstr>2. Re-envisioning LMC’s Planning Cycle</vt:lpstr>
      <vt:lpstr>PowerPoint Presentation</vt:lpstr>
      <vt:lpstr>PowerPoint Presentation</vt:lpstr>
      <vt:lpstr>Planning Options Analysis</vt:lpstr>
      <vt:lpstr>Planning Option C</vt:lpstr>
      <vt:lpstr>Program Review and Assessment Cycle</vt:lpstr>
      <vt:lpstr>For your Information:  Comprehensive Program Review Template and Timeline</vt:lpstr>
      <vt:lpstr>Question</vt:lpstr>
      <vt:lpstr>State: Vision for Success</vt:lpstr>
      <vt:lpstr>District</vt:lpstr>
      <vt:lpstr>College</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 of Plans</dc:title>
  <dc:creator>Chialin Hsieh</dc:creator>
  <cp:lastModifiedBy>Abigail Duldulao</cp:lastModifiedBy>
  <cp:revision>183</cp:revision>
  <cp:lastPrinted>2017-09-11T19:51:37Z</cp:lastPrinted>
  <dcterms:created xsi:type="dcterms:W3CDTF">2017-07-24T18:25:14Z</dcterms:created>
  <dcterms:modified xsi:type="dcterms:W3CDTF">2017-09-11T20:44:26Z</dcterms:modified>
</cp:coreProperties>
</file>