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67" r:id="rId2"/>
    <p:sldId id="307" r:id="rId3"/>
    <p:sldId id="284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5" autoAdjust="0"/>
    <p:restoredTop sz="96586" autoAdjust="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Students Enrolled/Awarded</a:t>
            </a:r>
            <a:r>
              <a:rPr lang="en-US" baseline="0"/>
              <a:t> Credit in LMC Articulated </a:t>
            </a:r>
            <a:r>
              <a:rPr lang="en-US"/>
              <a:t>Courses</a:t>
            </a:r>
          </a:p>
        </c:rich>
      </c:tx>
      <c:layout>
        <c:manualLayout>
          <c:xMode val="edge"/>
          <c:yMode val="edge"/>
          <c:x val="1.9861587069058224E-2"/>
          <c:y val="3.57275601987660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Students Enrolled in Articulated Courses</c:v>
                </c:pt>
              </c:strCache>
            </c:strRef>
          </c:tx>
          <c:spPr>
            <a:solidFill>
              <a:srgbClr val="B3083F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4"/>
            <c:invertIfNegative val="0"/>
            <c:bubble3D val="0"/>
            <c:spPr>
              <a:gradFill flip="none" rotWithShape="1">
                <a:gsLst>
                  <a:gs pos="0">
                    <a:srgbClr val="B3083F">
                      <a:tint val="66000"/>
                      <a:satMod val="160000"/>
                    </a:srgbClr>
                  </a:gs>
                  <a:gs pos="50000">
                    <a:srgbClr val="B3083F">
                      <a:tint val="44500"/>
                      <a:satMod val="160000"/>
                    </a:srgbClr>
                  </a:gs>
                  <a:gs pos="100000">
                    <a:srgbClr val="B3083F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dLbl>
              <c:idx val="0"/>
              <c:layout>
                <c:manualLayout>
                  <c:x val="0"/>
                  <c:y val="3.93940953459248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612C6326-9AA7-433A-900B-5EE37E291609}" type="VALUE">
                      <a:rPr lang="en-US">
                        <a:solidFill>
                          <a:sysClr val="windowText" lastClr="000000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2013-14 *Prior to CATEMA</c:v>
                </c:pt>
                <c:pt idx="1">
                  <c:v>2014-15 *Prior to CATEMA</c:v>
                </c:pt>
                <c:pt idx="2">
                  <c:v>2015-16</c:v>
                </c:pt>
                <c:pt idx="3">
                  <c:v>2016-17</c:v>
                </c:pt>
                <c:pt idx="4">
                  <c:v>2017-18 (Anticipated)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75</c:v>
                </c:pt>
                <c:pt idx="1">
                  <c:v>120</c:v>
                </c:pt>
                <c:pt idx="2">
                  <c:v>223</c:v>
                </c:pt>
                <c:pt idx="3">
                  <c:v>421</c:v>
                </c:pt>
                <c:pt idx="4">
                  <c:v>2000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Students Awarded Credit w/CATEMA </c:v>
                </c:pt>
              </c:strCache>
            </c:strRef>
          </c:tx>
          <c:spPr>
            <a:solidFill>
              <a:srgbClr val="FFC425">
                <a:alpha val="63137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4"/>
            <c:invertIfNegative val="0"/>
            <c:bubble3D val="0"/>
            <c:spPr>
              <a:gradFill flip="none" rotWithShape="1">
                <a:gsLst>
                  <a:gs pos="0">
                    <a:srgbClr val="FFC425">
                      <a:tint val="66000"/>
                      <a:satMod val="160000"/>
                    </a:srgbClr>
                  </a:gs>
                  <a:gs pos="50000">
                    <a:srgbClr val="FFC425">
                      <a:tint val="44500"/>
                      <a:satMod val="160000"/>
                    </a:srgbClr>
                  </a:gs>
                  <a:gs pos="100000">
                    <a:srgbClr val="FFC425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1200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2013-14 *Prior to CATEMA</c:v>
                </c:pt>
                <c:pt idx="1">
                  <c:v>2014-15 *Prior to CATEMA</c:v>
                </c:pt>
                <c:pt idx="2">
                  <c:v>2015-16</c:v>
                </c:pt>
                <c:pt idx="3">
                  <c:v>2016-17</c:v>
                </c:pt>
                <c:pt idx="4">
                  <c:v>2017-18 (Anticipated)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2">
                  <c:v>127</c:v>
                </c:pt>
                <c:pt idx="3">
                  <c:v>350</c:v>
                </c:pt>
                <c:pt idx="4">
                  <c:v>1200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20560360"/>
        <c:axId val="220559184"/>
      </c:barChart>
      <c:catAx>
        <c:axId val="220560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559184"/>
        <c:crosses val="autoZero"/>
        <c:auto val="1"/>
        <c:lblAlgn val="ctr"/>
        <c:lblOffset val="100"/>
        <c:noMultiLvlLbl val="0"/>
      </c:catAx>
      <c:valAx>
        <c:axId val="220559184"/>
        <c:scaling>
          <c:orientation val="minMax"/>
          <c:max val="2000"/>
          <c:min val="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20560360"/>
        <c:crosses val="autoZero"/>
        <c:crossBetween val="between"/>
        <c:majorUnit val="15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006063195588923"/>
          <c:y val="0.91842954271238975"/>
          <c:w val="0.69522809648793904"/>
          <c:h val="5.7503531012871756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47625" cap="flat" cmpd="sng" algn="ctr">
      <a:solidFill>
        <a:srgbClr val="B3083F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4E98D04-A38C-4C3A-890F-43C053ABC9B2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00D9EF8-CDC3-4448-B851-1B4A93804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74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370484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7425267" y="3681168"/>
              <a:ext cx="476461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7784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3317" y="-8467"/>
              <a:ext cx="2588683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8"/>
            <p:cNvSpPr/>
            <p:nvPr/>
          </p:nvSpPr>
          <p:spPr>
            <a:xfrm>
              <a:off x="8932333" y="3047706"/>
              <a:ext cx="325966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5384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717" y="-8467"/>
              <a:ext cx="1289049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8933" y="-8467"/>
              <a:ext cx="1248833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/>
            <p:cNvSpPr/>
            <p:nvPr/>
          </p:nvSpPr>
          <p:spPr>
            <a:xfrm>
              <a:off x="10371667" y="3589086"/>
              <a:ext cx="181821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/>
            <p:cNvSpPr/>
            <p:nvPr/>
          </p:nvSpPr>
          <p:spPr>
            <a:xfrm rot="10800000">
              <a:off x="0" y="-528"/>
              <a:ext cx="84243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5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1CE69-6A8A-43E4-A69E-7A32FB3900B2}" type="slidenum">
              <a:rPr lang="en-US" altLang="en-US">
                <a:solidFill>
                  <a:srgbClr val="6E1A0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E1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112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/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748A7-3AA7-4D4C-9B0E-6FBF6B68026A}" type="slidenum">
              <a:rPr lang="en-US" altLang="en-US">
                <a:solidFill>
                  <a:srgbClr val="6E1A0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E1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599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1867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smtClean="0">
                <a:solidFill>
                  <a:srgbClr val="E54832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892117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smtClean="0">
                <a:solidFill>
                  <a:srgbClr val="E54832"/>
                </a:solidFill>
                <a:latin typeface="Arial" panose="020B0604020202020204" pitchFamily="34" charset="0"/>
              </a:rPr>
              <a:t>”</a:t>
            </a:r>
            <a:endParaRPr lang="en-US" altLang="en-US" sz="1800" smtClean="0">
              <a:solidFill>
                <a:srgbClr val="E54832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/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69229-D0A6-4741-B073-2A4EF0F70569}" type="slidenum">
              <a:rPr lang="en-US" altLang="en-US">
                <a:solidFill>
                  <a:srgbClr val="6E1A0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E1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217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/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6D71A-B806-43AB-892A-E5581FBD0B31}" type="slidenum">
              <a:rPr lang="en-US" altLang="en-US">
                <a:solidFill>
                  <a:srgbClr val="6E1A0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E1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191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1867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smtClean="0">
                <a:solidFill>
                  <a:srgbClr val="E54832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892117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smtClean="0">
                <a:solidFill>
                  <a:srgbClr val="E54832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/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449A3-609C-4E52-B124-4844FF970F40}" type="slidenum">
              <a:rPr lang="en-US" altLang="en-US">
                <a:solidFill>
                  <a:srgbClr val="6E1A0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E1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300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/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02CB4-657D-42F1-95E8-77C680866E58}" type="slidenum">
              <a:rPr lang="en-US" altLang="en-US">
                <a:solidFill>
                  <a:srgbClr val="6E1A0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E1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802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A0FBD-92D2-4FD5-8F40-C49756D30D86}" type="slidenum">
              <a:rPr lang="en-US" altLang="en-US">
                <a:solidFill>
                  <a:srgbClr val="6E1A0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E1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66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4" y="609601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1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6E528-8DB3-49B2-B6E4-947773E1A714}" type="slidenum">
              <a:rPr lang="en-US" altLang="en-US">
                <a:solidFill>
                  <a:srgbClr val="6E1A0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E1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869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6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B346-364E-4CAE-8B1E-90A231817657}" type="slidenum">
              <a:rPr lang="en-US" altLang="en-US">
                <a:solidFill>
                  <a:srgbClr val="6E1A0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E1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609741"/>
      </p:ext>
    </p:extLst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487AE-03FB-46E5-8631-4C9887E24F75}" type="slidenum">
              <a:rPr lang="en-US" altLang="en-US">
                <a:solidFill>
                  <a:srgbClr val="6E1A0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E1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43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9"/>
            <a:ext cx="8596668" cy="182658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0818D-40D0-4C60-A8FA-F2B79BF54E7C}" type="slidenum">
              <a:rPr lang="en-US" altLang="en-US">
                <a:solidFill>
                  <a:srgbClr val="6E1A0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E1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11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90"/>
            <a:ext cx="4184035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48B3-B283-4C29-9438-E48D2DB126A1}" type="slidenum">
              <a:rPr lang="en-US" altLang="en-US">
                <a:solidFill>
                  <a:srgbClr val="6E1A0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E1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61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6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6" y="2737247"/>
            <a:ext cx="4185623" cy="33041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5" y="2737247"/>
            <a:ext cx="4185617" cy="33041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98B49-B354-4955-93BA-F8EAC53A6498}" type="slidenum">
              <a:rPr lang="en-US" altLang="en-US">
                <a:solidFill>
                  <a:srgbClr val="6E1A0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E1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6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FED9C-69BE-4FFF-AA5F-6FF85E059CB8}" type="slidenum">
              <a:rPr lang="en-US" altLang="en-US">
                <a:solidFill>
                  <a:srgbClr val="6E1A0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E1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941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90758-62BB-453E-AF7C-D6446EC16947}" type="slidenum">
              <a:rPr lang="en-US" altLang="en-US">
                <a:solidFill>
                  <a:srgbClr val="6E1A0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E1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29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6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2" y="514926"/>
            <a:ext cx="4513541" cy="5526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69"/>
            <a:ext cx="3854528" cy="2584449"/>
          </a:xfrm>
        </p:spPr>
        <p:txBody>
          <a:bodyPr/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DC690-BDDD-4372-A9B4-036768A29B50}" type="slidenum">
              <a:rPr lang="en-US" altLang="en-US">
                <a:solidFill>
                  <a:srgbClr val="6E1A0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E1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35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5367338"/>
            <a:ext cx="8596667" cy="674024"/>
          </a:xfrm>
        </p:spPr>
        <p:txBody>
          <a:bodyPr/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857F8-4CDB-42EF-9723-1800191AD7C7}" type="slidenum">
              <a:rPr lang="en-US" altLang="en-US">
                <a:solidFill>
                  <a:srgbClr val="6E1A0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E1A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81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0484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168"/>
              <a:ext cx="476461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7784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317" y="-8467"/>
              <a:ext cx="2588683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7706"/>
              <a:ext cx="325966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5384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17" y="-8467"/>
              <a:ext cx="1289049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33" y="-8467"/>
              <a:ext cx="1248833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7" y="3589086"/>
              <a:ext cx="181821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873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333" y="609600"/>
            <a:ext cx="8595784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3" y="2160589"/>
            <a:ext cx="8595784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4" y="6042026"/>
            <a:ext cx="9122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2026"/>
            <a:ext cx="62970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1551" y="6042026"/>
            <a:ext cx="6815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8DD1E2E-5EE4-4435-B201-82B42347A415}" type="slidenum">
              <a:rPr lang="en-US" altLang="en-US">
                <a:solidFill>
                  <a:srgbClr val="6E1A0E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6E1A0E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80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4" r:id="rId17"/>
  </p:sldLayoutIdLst>
  <p:txStyles>
    <p:titleStyle>
      <a:lvl1pPr algn="l" defTabSz="342900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342900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Trebuchet MS" panose="020B0603020202020204" pitchFamily="34" charset="0"/>
        </a:defRPr>
      </a:lvl2pPr>
      <a:lvl3pPr algn="l" defTabSz="342900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Trebuchet MS" panose="020B0603020202020204" pitchFamily="34" charset="0"/>
        </a:defRPr>
      </a:lvl3pPr>
      <a:lvl4pPr algn="l" defTabSz="342900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Trebuchet MS" panose="020B0603020202020204" pitchFamily="34" charset="0"/>
        </a:defRPr>
      </a:lvl4pPr>
      <a:lvl5pPr algn="l" defTabSz="342900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300" kern="1200">
          <a:solidFill>
            <a:srgbClr val="404040"/>
          </a:solidFill>
          <a:latin typeface="+mn-lt"/>
          <a:ea typeface="+mn-ea"/>
          <a:cs typeface="+mn-cs"/>
        </a:defRPr>
      </a:lvl1pPr>
      <a:lvl2pPr marL="557213" indent="-214313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2pPr>
      <a:lvl3pPr marL="857250" indent="-171450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000" kern="1200">
          <a:solidFill>
            <a:srgbClr val="404040"/>
          </a:solidFill>
          <a:latin typeface="+mn-lt"/>
          <a:ea typeface="+mn-ea"/>
          <a:cs typeface="+mn-cs"/>
        </a:defRPr>
      </a:lvl3pPr>
      <a:lvl4pPr marL="1200150" indent="-171450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900" kern="1200">
          <a:solidFill>
            <a:srgbClr val="404040"/>
          </a:solidFill>
          <a:latin typeface="+mn-lt"/>
          <a:ea typeface="+mn-ea"/>
          <a:cs typeface="+mn-cs"/>
        </a:defRPr>
      </a:lvl4pPr>
      <a:lvl5pPr marL="1543050" indent="-171450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900" kern="1200">
          <a:solidFill>
            <a:srgbClr val="404040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09035" y="2572700"/>
            <a:ext cx="7093819" cy="35702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Increased K-12 Partnerships</a:t>
            </a:r>
          </a:p>
          <a:p>
            <a:pPr algn="ctr"/>
            <a:endParaRPr lang="en-US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Monday</a:t>
            </a:r>
          </a:p>
          <a:p>
            <a:pPr algn="ctr"/>
            <a:r>
              <a:rPr lang="en-US" sz="32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September 11, 2017</a:t>
            </a:r>
            <a:endParaRPr lang="en-US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513" y="686470"/>
            <a:ext cx="3364497" cy="1380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476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58039115"/>
              </p:ext>
            </p:extLst>
          </p:nvPr>
        </p:nvGraphicFramePr>
        <p:xfrm>
          <a:off x="518615" y="614150"/>
          <a:ext cx="10454184" cy="5581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8612332"/>
      </p:ext>
    </p:extLst>
  </p:cSld>
  <p:clrMapOvr>
    <a:masterClrMapping/>
  </p:clrMapOvr>
  <p:transition>
    <p:cover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9" y="90267"/>
            <a:ext cx="6238875" cy="531809"/>
          </a:xfrm>
        </p:spPr>
        <p:txBody>
          <a:bodyPr/>
          <a:lstStyle/>
          <a:p>
            <a:r>
              <a:rPr lang="en-US" sz="2400" dirty="0" smtClean="0"/>
              <a:t>Dual Enrollment this year…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742614" y="965063"/>
            <a:ext cx="3096712" cy="4695825"/>
          </a:xfrm>
          <a:noFill/>
          <a:ln w="19050">
            <a:solidFill>
              <a:schemeClr val="accent4"/>
            </a:solidFill>
          </a:ln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Approximately 700 students will be served this year through Dual Enrollment. </a:t>
            </a:r>
          </a:p>
          <a:p>
            <a:r>
              <a:rPr lang="en-US" dirty="0" smtClean="0"/>
              <a:t>40+ FTES will be generated</a:t>
            </a:r>
          </a:p>
          <a:p>
            <a:r>
              <a:rPr lang="en-US" dirty="0" smtClean="0"/>
              <a:t>Over $40,000 in tuition saved for students.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0023" y="965063"/>
            <a:ext cx="6214892" cy="4700136"/>
          </a:xfrm>
          <a:ln w="19050">
            <a:solidFill>
              <a:schemeClr val="accent2"/>
            </a:solidFill>
          </a:ln>
        </p:spPr>
        <p:txBody>
          <a:bodyPr/>
          <a:lstStyle/>
          <a:p>
            <a:pPr marL="0" indent="0" algn="ctr">
              <a:spcBef>
                <a:spcPts val="400"/>
              </a:spcBef>
              <a:buNone/>
            </a:pPr>
            <a:r>
              <a:rPr lang="en-US" dirty="0"/>
              <a:t>Fall 2017: 	9 schools, 11 classes </a:t>
            </a:r>
          </a:p>
          <a:p>
            <a:pPr marL="0" indent="0" algn="ctr">
              <a:spcBef>
                <a:spcPts val="400"/>
              </a:spcBef>
              <a:buNone/>
            </a:pPr>
            <a:r>
              <a:rPr lang="en-US" dirty="0"/>
              <a:t>Spring 2017: 	9 schools, 11 classes </a:t>
            </a:r>
          </a:p>
          <a:p>
            <a:pPr marL="0" indent="0">
              <a:spcBef>
                <a:spcPts val="400"/>
              </a:spcBef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spcBef>
                <a:spcPts val="400"/>
              </a:spcBef>
              <a:buNone/>
            </a:pPr>
            <a:endParaRPr lang="en-US" b="1" i="1" dirty="0" smtClean="0">
              <a:solidFill>
                <a:srgbClr val="0070C0"/>
              </a:solidFill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Antioch </a:t>
            </a:r>
            <a:r>
              <a:rPr lang="en-US" b="1" i="1" dirty="0">
                <a:solidFill>
                  <a:srgbClr val="0070C0"/>
                </a:solidFill>
              </a:rPr>
              <a:t>Unified School District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u="sng" dirty="0">
                <a:solidFill>
                  <a:schemeClr val="tx1"/>
                </a:solidFill>
              </a:rPr>
              <a:t>Antioch High School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Counseling 32 and Counseling 34</a:t>
            </a:r>
          </a:p>
          <a:p>
            <a:pPr marL="0" indent="0">
              <a:spcBef>
                <a:spcPts val="400"/>
              </a:spcBef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u="sng" dirty="0">
                <a:solidFill>
                  <a:schemeClr val="tx1"/>
                </a:solidFill>
              </a:rPr>
              <a:t>Deer Valley High School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Counseling 32 and Counseling 34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Astronomy 10 and Astronomy </a:t>
            </a:r>
            <a:r>
              <a:rPr lang="en-US" dirty="0" smtClean="0">
                <a:solidFill>
                  <a:schemeClr val="tx1"/>
                </a:solidFill>
              </a:rPr>
              <a:t>11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400"/>
              </a:spcBef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u="sng" dirty="0">
                <a:solidFill>
                  <a:schemeClr val="tx1"/>
                </a:solidFill>
              </a:rPr>
              <a:t>Dozier Libbey Medical High School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Counseling 32 and Counseling 34</a:t>
            </a:r>
          </a:p>
          <a:p>
            <a:pPr>
              <a:spcBef>
                <a:spcPts val="40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b="1" u="sng" dirty="0">
                <a:solidFill>
                  <a:schemeClr val="tx1"/>
                </a:solidFill>
              </a:rPr>
              <a:t>Bidwell High School </a:t>
            </a:r>
            <a:r>
              <a:rPr lang="en-US" u="sng" dirty="0">
                <a:solidFill>
                  <a:schemeClr val="tx1"/>
                </a:solidFill>
              </a:rPr>
              <a:t>- </a:t>
            </a:r>
            <a:r>
              <a:rPr lang="en-US" b="1" u="sng" dirty="0">
                <a:solidFill>
                  <a:schemeClr val="tx1"/>
                </a:solidFill>
              </a:rPr>
              <a:t>*NEW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Counseling 32 and Counseling 34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" y="5993409"/>
            <a:ext cx="1164437" cy="792549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236" y="5997684"/>
            <a:ext cx="858252" cy="72396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609" y="6122779"/>
            <a:ext cx="1460005" cy="39420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6476" y="5821420"/>
            <a:ext cx="900232" cy="9002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2746" y="5925432"/>
            <a:ext cx="1004512" cy="86052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0025" y="5858916"/>
            <a:ext cx="1123684" cy="802194"/>
          </a:xfrm>
          <a:prstGeom prst="rect">
            <a:avLst/>
          </a:prstGeom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568" y="5840990"/>
            <a:ext cx="980875" cy="922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230150" y="1653405"/>
            <a:ext cx="2888657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i="1" dirty="0">
              <a:solidFill>
                <a:srgbClr val="FF0000"/>
              </a:solidFill>
            </a:endParaRPr>
          </a:p>
          <a:p>
            <a:r>
              <a:rPr lang="en-US" sz="1300" b="1" i="1" dirty="0">
                <a:solidFill>
                  <a:srgbClr val="FF0000"/>
                </a:solidFill>
              </a:rPr>
              <a:t>Pittsburg Unified School District</a:t>
            </a:r>
          </a:p>
          <a:p>
            <a:r>
              <a:rPr lang="en-US" sz="1300" u="sng" dirty="0"/>
              <a:t>Pittsburg High School</a:t>
            </a:r>
          </a:p>
          <a:p>
            <a:r>
              <a:rPr lang="en-US" sz="1300" dirty="0"/>
              <a:t>Counseling 32 and Counseling 34</a:t>
            </a:r>
          </a:p>
          <a:p>
            <a:r>
              <a:rPr lang="en-US" sz="1300" dirty="0"/>
              <a:t>Drama 16</a:t>
            </a:r>
          </a:p>
          <a:p>
            <a:r>
              <a:rPr lang="en-US" sz="1300" dirty="0"/>
              <a:t> </a:t>
            </a:r>
          </a:p>
          <a:p>
            <a:r>
              <a:rPr lang="en-US" sz="1300" u="sng" dirty="0"/>
              <a:t>Black Diamond High School</a:t>
            </a:r>
          </a:p>
          <a:p>
            <a:r>
              <a:rPr lang="en-US" sz="1300" dirty="0"/>
              <a:t>Counseling 32 and Counseling 34</a:t>
            </a:r>
          </a:p>
          <a:p>
            <a:endParaRPr lang="en-US" sz="1300" dirty="0"/>
          </a:p>
          <a:p>
            <a:r>
              <a:rPr lang="en-US" sz="1300" b="1" i="1" dirty="0">
                <a:solidFill>
                  <a:srgbClr val="00B050"/>
                </a:solidFill>
              </a:rPr>
              <a:t>Liberty Union High School District</a:t>
            </a:r>
          </a:p>
          <a:p>
            <a:r>
              <a:rPr lang="en-US" sz="1300" u="sng" dirty="0"/>
              <a:t>Liberty High School - </a:t>
            </a:r>
            <a:r>
              <a:rPr lang="en-US" sz="1300" b="1" u="sng" dirty="0"/>
              <a:t>*NEW</a:t>
            </a:r>
          </a:p>
          <a:p>
            <a:r>
              <a:rPr lang="en-US" sz="1300" dirty="0"/>
              <a:t>Counseling 32 and Counseling 34</a:t>
            </a:r>
            <a:endParaRPr lang="en-US" sz="1300" u="sng" dirty="0"/>
          </a:p>
          <a:p>
            <a:endParaRPr lang="en-US" sz="1300" u="sng" dirty="0"/>
          </a:p>
          <a:p>
            <a:r>
              <a:rPr lang="en-US" sz="1300" u="sng" dirty="0"/>
              <a:t>Freedom High School - </a:t>
            </a:r>
            <a:r>
              <a:rPr lang="en-US" sz="1300" b="1" u="sng" dirty="0"/>
              <a:t>*NEW</a:t>
            </a:r>
            <a:endParaRPr lang="en-US" sz="1300" u="sng" dirty="0"/>
          </a:p>
          <a:p>
            <a:r>
              <a:rPr lang="en-US" sz="1300" dirty="0"/>
              <a:t>Counseling 32 and Counseling 34</a:t>
            </a:r>
          </a:p>
          <a:p>
            <a:endParaRPr lang="en-US" sz="1300" u="sng" dirty="0"/>
          </a:p>
          <a:p>
            <a:r>
              <a:rPr lang="en-US" sz="1300" u="sng" dirty="0"/>
              <a:t>Heritage High School - </a:t>
            </a:r>
            <a:r>
              <a:rPr lang="en-US" sz="1300" b="1" u="sng" dirty="0"/>
              <a:t>*NEW</a:t>
            </a:r>
            <a:endParaRPr lang="en-US" sz="1300" u="sng" dirty="0"/>
          </a:p>
          <a:p>
            <a:r>
              <a:rPr lang="en-US" sz="1300" dirty="0"/>
              <a:t>Counseling 32 and Counseling 34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4063991" y="163306"/>
            <a:ext cx="1220976" cy="336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342900">
              <a:spcBef>
                <a:spcPts val="7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3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557213" indent="-214313" defTabSz="342900">
              <a:spcBef>
                <a:spcPts val="7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857250" indent="-171450" defTabSz="342900">
              <a:spcBef>
                <a:spcPts val="7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0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200150" indent="-171450" defTabSz="342900">
              <a:spcBef>
                <a:spcPts val="7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9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1543050" indent="-171450" defTabSz="342900">
              <a:spcBef>
                <a:spcPts val="75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9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000250" indent="-171450" defTabSz="342900" eaLnBrk="0" fontAlgn="base" hangingPunct="0">
              <a:spcBef>
                <a:spcPts val="7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9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457450" indent="-171450" defTabSz="342900" eaLnBrk="0" fontAlgn="base" hangingPunct="0">
              <a:spcBef>
                <a:spcPts val="7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9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2914650" indent="-171450" defTabSz="342900" eaLnBrk="0" fontAlgn="base" hangingPunct="0">
              <a:spcBef>
                <a:spcPts val="7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9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371850" indent="-171450" defTabSz="342900" eaLnBrk="0" fontAlgn="base" hangingPunct="0">
              <a:spcBef>
                <a:spcPts val="7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9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lvl="0">
              <a:spcBef>
                <a:spcPts val="0"/>
              </a:spcBef>
              <a:buClrTx/>
              <a:buSzTx/>
              <a:buNone/>
              <a:defRPr/>
            </a:pPr>
            <a:r>
              <a:rPr lang="en-US" sz="1800" b="1" dirty="0" smtClean="0"/>
              <a:t>2017-18</a:t>
            </a:r>
          </a:p>
          <a:p>
            <a:pPr lvl="0">
              <a:spcBef>
                <a:spcPts val="0"/>
              </a:spcBef>
              <a:buClrTx/>
              <a:buSzTx/>
              <a:buNone/>
              <a:defRPr/>
            </a:pPr>
            <a:endParaRPr lang="en-US" sz="1400" b="1" u="sng" dirty="0"/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664" y="5982669"/>
            <a:ext cx="724502" cy="68146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770" y="5957212"/>
            <a:ext cx="1115884" cy="772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839261"/>
      </p:ext>
    </p:extLst>
  </p:cSld>
  <p:clrMapOvr>
    <a:masterClrMapping/>
  </p:clrMapOvr>
  <p:transition>
    <p:cover dir="d"/>
  </p:transition>
</p:sld>
</file>

<file path=ppt/theme/theme1.xml><?xml version="1.0" encoding="utf-8"?>
<a:theme xmlns:a="http://schemas.openxmlformats.org/drawingml/2006/main" name="Facet">
  <a:themeElements>
    <a:clrScheme name="Custom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6E1A0E"/>
      </a:accent1>
      <a:accent2>
        <a:srgbClr val="932313"/>
      </a:accent2>
      <a:accent3>
        <a:srgbClr val="E6B91E"/>
      </a:accent3>
      <a:accent4>
        <a:srgbClr val="932313"/>
      </a:accent4>
      <a:accent5>
        <a:srgbClr val="C42F1A"/>
      </a:accent5>
      <a:accent6>
        <a:srgbClr val="62170C"/>
      </a:accent6>
      <a:hlink>
        <a:srgbClr val="932313"/>
      </a:hlink>
      <a:folHlink>
        <a:srgbClr val="6E1A0E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1765</TotalTime>
  <Words>68</Words>
  <Application>Microsoft Office PowerPoint</Application>
  <PresentationFormat>Widescreen</PresentationFormat>
  <Paragraphs>51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Dual Enrollment this year…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Enrollment Legislation</dc:title>
  <dc:creator>Kelly Green</dc:creator>
  <cp:lastModifiedBy>Abigail Duldulao</cp:lastModifiedBy>
  <cp:revision>150</cp:revision>
  <cp:lastPrinted>2017-04-24T23:35:27Z</cp:lastPrinted>
  <dcterms:created xsi:type="dcterms:W3CDTF">2017-01-12T19:20:37Z</dcterms:created>
  <dcterms:modified xsi:type="dcterms:W3CDTF">2017-09-08T22:22:47Z</dcterms:modified>
</cp:coreProperties>
</file>