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0" r:id="rId13"/>
    <p:sldId id="257" r:id="rId14"/>
    <p:sldId id="258" r:id="rId15"/>
    <p:sldId id="259" r:id="rId16"/>
  </p:sldIdLst>
  <p:sldSz cx="12192000" cy="6858000"/>
  <p:notesSz cx="6980238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18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4463" y="0"/>
            <a:ext cx="3024187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35EF6-6468-4A39-BC3D-11D20F3E5FB9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46125" y="1143000"/>
            <a:ext cx="548798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0550"/>
            <a:ext cx="5583238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02418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4463" y="8685213"/>
            <a:ext cx="3024187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0BD93-F3A0-470A-8968-6ADE5B3EB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9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7D955EFF-831A-408F-A422-792CBA402D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5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90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714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36869"/>
            <a:ext cx="12192000" cy="4286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84C0F9-1805-40D2-8064-186404777B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2116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7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35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85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7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7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49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6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3D10C-8F5A-497D-9C74-68C4B2DB05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0791D-FA9A-44D6-BC01-586983A86F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1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504" y="1805650"/>
            <a:ext cx="10515600" cy="319272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7200" b="1" dirty="0" smtClean="0">
                <a:latin typeface="Cambria" panose="02040503050406030204" pitchFamily="18" charset="0"/>
              </a:rPr>
              <a:t>CTE Data Unlocked: Finding </a:t>
            </a:r>
            <a:r>
              <a:rPr lang="en-US" sz="7200" b="1" dirty="0">
                <a:latin typeface="Cambria" panose="02040503050406030204" pitchFamily="18" charset="0"/>
              </a:rPr>
              <a:t>data on students, progress, and economic </a:t>
            </a:r>
            <a:r>
              <a:rPr lang="en-US" sz="7200" b="1" dirty="0" smtClean="0">
                <a:latin typeface="Cambria" panose="02040503050406030204" pitchFamily="18" charset="0"/>
              </a:rPr>
              <a:t>outcomes</a:t>
            </a:r>
          </a:p>
          <a:p>
            <a:pPr marL="0" indent="0" algn="ctr">
              <a:buNone/>
            </a:pPr>
            <a:endParaRPr lang="en-US" sz="7200" b="1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Cambria" panose="02040503050406030204" pitchFamily="18" charset="0"/>
              </a:rPr>
              <a:t>(in brief)</a:t>
            </a:r>
            <a:endParaRPr lang="en-US" sz="7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614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794" y="1844186"/>
            <a:ext cx="7628881" cy="48722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7350"/>
          <a:stretch/>
        </p:blipFill>
        <p:spPr>
          <a:xfrm>
            <a:off x="2001794" y="1189703"/>
            <a:ext cx="7376984" cy="5505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0095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Understand economic outcomes</a:t>
            </a:r>
          </a:p>
        </p:txBody>
      </p:sp>
    </p:spTree>
    <p:extLst>
      <p:ext uri="{BB962C8B-B14F-4D97-AF65-F5344CB8AC3E}">
        <p14:creationId xmlns:p14="http://schemas.microsoft.com/office/powerpoint/2010/main" val="2269820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433" y="1705661"/>
            <a:ext cx="7760042" cy="48774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80575" y="2458994"/>
            <a:ext cx="2809263" cy="3830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378778" y="4559643"/>
            <a:ext cx="61784" cy="3212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17350"/>
          <a:stretch/>
        </p:blipFill>
        <p:spPr>
          <a:xfrm>
            <a:off x="2353962" y="1155155"/>
            <a:ext cx="7376984" cy="5505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0095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Understand economic outcomes</a:t>
            </a:r>
          </a:p>
        </p:txBody>
      </p:sp>
    </p:spTree>
    <p:extLst>
      <p:ext uri="{BB962C8B-B14F-4D97-AF65-F5344CB8AC3E}">
        <p14:creationId xmlns:p14="http://schemas.microsoft.com/office/powerpoint/2010/main" val="390563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1251"/>
            <a:ext cx="10515600" cy="52857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0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Simulation Ground Rules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You can only use your smartphone to access the college’s 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website. Connect to LMC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</a:rPr>
              <a:t>wifi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 if your carrier isn’t L-109 friendly</a:t>
            </a:r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Counselors – we love you, but you can’t play this game. Watch the other faculty squirm!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You 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have 8</a:t>
            </a:r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minutes to answer the prompt, briefly report on your progress vis discussion.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98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072" y="580915"/>
            <a:ext cx="10256893" cy="888752"/>
          </a:xfrm>
        </p:spPr>
        <p:txBody>
          <a:bodyPr numCol="1">
            <a:normAutofit fontScale="77500" lnSpcReduction="20000"/>
          </a:bodyPr>
          <a:lstStyle/>
          <a:p>
            <a:pPr marL="0" indent="0">
              <a:buNone/>
            </a:pPr>
            <a:r>
              <a:rPr lang="en-US" sz="4800" b="1" dirty="0">
                <a:latin typeface="Cambria" panose="02040503050406030204" pitchFamily="18" charset="0"/>
              </a:rPr>
              <a:t>Top </a:t>
            </a:r>
            <a:r>
              <a:rPr lang="en-US" sz="4800" b="1" dirty="0" smtClean="0">
                <a:latin typeface="Cambria" panose="02040503050406030204" pitchFamily="18" charset="0"/>
              </a:rPr>
              <a:t>4 </a:t>
            </a:r>
            <a:r>
              <a:rPr lang="en-US" sz="4800" b="1" dirty="0">
                <a:latin typeface="Cambria" panose="02040503050406030204" pitchFamily="18" charset="0"/>
              </a:rPr>
              <a:t>Bay Area Projected Middle Skills Jobs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4800" b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851699"/>
              </p:ext>
            </p:extLst>
          </p:nvPr>
        </p:nvGraphicFramePr>
        <p:xfrm>
          <a:off x="1061072" y="1178791"/>
          <a:ext cx="10122829" cy="410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191">
                  <a:extLst>
                    <a:ext uri="{9D8B030D-6E8A-4147-A177-3AD203B41FA5}">
                      <a16:colId xmlns="" xmlns:a16="http://schemas.microsoft.com/office/drawing/2014/main" val="872699723"/>
                    </a:ext>
                  </a:extLst>
                </a:gridCol>
                <a:gridCol w="1494263">
                  <a:extLst>
                    <a:ext uri="{9D8B030D-6E8A-4147-A177-3AD203B41FA5}">
                      <a16:colId xmlns="" xmlns:a16="http://schemas.microsoft.com/office/drawing/2014/main" val="4218333042"/>
                    </a:ext>
                  </a:extLst>
                </a:gridCol>
                <a:gridCol w="1214243">
                  <a:extLst>
                    <a:ext uri="{9D8B030D-6E8A-4147-A177-3AD203B41FA5}">
                      <a16:colId xmlns="" xmlns:a16="http://schemas.microsoft.com/office/drawing/2014/main" val="1801357615"/>
                    </a:ext>
                  </a:extLst>
                </a:gridCol>
                <a:gridCol w="2024566">
                  <a:extLst>
                    <a:ext uri="{9D8B030D-6E8A-4147-A177-3AD203B41FA5}">
                      <a16:colId xmlns="" xmlns:a16="http://schemas.microsoft.com/office/drawing/2014/main" val="2400069408"/>
                    </a:ext>
                  </a:extLst>
                </a:gridCol>
                <a:gridCol w="2024566">
                  <a:extLst>
                    <a:ext uri="{9D8B030D-6E8A-4147-A177-3AD203B41FA5}">
                      <a16:colId xmlns="" xmlns:a16="http://schemas.microsoft.com/office/drawing/2014/main" val="903162495"/>
                    </a:ext>
                  </a:extLst>
                </a:gridCol>
              </a:tblGrid>
              <a:tr h="78672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Occupation 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Number of Jobs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 Year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Median Wages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Wages</a:t>
                      </a:r>
                      <a:r>
                        <a:rPr lang="en-US" sz="2000" baseline="0" dirty="0"/>
                        <a:t> Will Support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4426426"/>
                  </a:ext>
                </a:extLst>
              </a:tr>
              <a:tr h="8305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Office &amp; Admin Support </a:t>
                      </a:r>
                    </a:p>
                    <a:p>
                      <a:pPr algn="ctr"/>
                      <a:r>
                        <a:rPr lang="en-US" sz="2000" dirty="0"/>
                        <a:t>(customer service reps)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48,395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$20.71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 adult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22481518"/>
                  </a:ext>
                </a:extLst>
              </a:tr>
              <a:tr h="8305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Personal Care &amp; Services </a:t>
                      </a:r>
                      <a:r>
                        <a:rPr lang="en-US" sz="2000" dirty="0"/>
                        <a:t>(childcare)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37,660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Below living</a:t>
                      </a:r>
                      <a:r>
                        <a:rPr lang="en-US" sz="2400" baseline="0" dirty="0"/>
                        <a:t> wage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6213701"/>
                  </a:ext>
                </a:extLst>
              </a:tr>
              <a:tr h="8305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Sales</a:t>
                      </a:r>
                      <a:endParaRPr lang="en-US" sz="2400" baseline="0" dirty="0"/>
                    </a:p>
                    <a:p>
                      <a:pPr algn="ctr"/>
                      <a:r>
                        <a:rPr lang="en-US" sz="2000" baseline="0" dirty="0"/>
                        <a:t>(sales reps)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38,915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$33.06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 adult, 2 kids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93001342"/>
                  </a:ext>
                </a:extLst>
              </a:tr>
              <a:tr h="7867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Healthcare Support</a:t>
                      </a:r>
                      <a:r>
                        <a:rPr lang="en-US" sz="2400" baseline="0" dirty="0"/>
                        <a:t> </a:t>
                      </a:r>
                    </a:p>
                    <a:p>
                      <a:pPr algn="ctr"/>
                      <a:r>
                        <a:rPr lang="en-US" sz="2000" dirty="0"/>
                        <a:t>(home health aids)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12,840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$11.74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Below living</a:t>
                      </a:r>
                      <a:r>
                        <a:rPr lang="en-US" sz="2400" baseline="0" dirty="0"/>
                        <a:t> wage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572585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134064" y="6251035"/>
            <a:ext cx="11317965" cy="30777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r"/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</a:rPr>
              <a:t>Centers of Excellence, 2016 Bay Area Regional Labor Market Assessment + Living Insight Center for Community Economic Development </a:t>
            </a:r>
          </a:p>
        </p:txBody>
      </p:sp>
    </p:spTree>
    <p:extLst>
      <p:ext uri="{BB962C8B-B14F-4D97-AF65-F5344CB8AC3E}">
        <p14:creationId xmlns:p14="http://schemas.microsoft.com/office/powerpoint/2010/main" val="3012773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1251"/>
            <a:ext cx="10515600" cy="52857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0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Simulation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Identify 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the specific courses you would take each term to earn a CTE certificate or degree that would prepare you for one of these high-demand </a:t>
            </a:r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occupations.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Assume 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that you had been placed into: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Basic skills math at </a:t>
            </a: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one-level below transfer level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Basic 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skills English at one-level </a:t>
            </a: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below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 transfer level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You 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have 8</a:t>
            </a:r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minutes, briefly report on your progress.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Customer Service, Childcare, Sales, Home Health Aide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73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73066" y="521063"/>
            <a:ext cx="7419710" cy="427809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endParaRPr lang="en-US" b="1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prstClr val="white"/>
                </a:solidFill>
                <a:latin typeface="Cambria" panose="02040503050406030204" pitchFamily="18" charset="0"/>
              </a:rPr>
              <a:t>What was it like?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prstClr val="white"/>
                </a:solidFill>
                <a:latin typeface="Cambria" panose="02040503050406030204" pitchFamily="18" charset="0"/>
              </a:rPr>
              <a:t>What made it hard? </a:t>
            </a:r>
            <a:r>
              <a:rPr lang="en-US" sz="3600" dirty="0" smtClean="0">
                <a:solidFill>
                  <a:prstClr val="white"/>
                </a:solidFill>
                <a:latin typeface="Cambria" panose="02040503050406030204" pitchFamily="18" charset="0"/>
              </a:rPr>
              <a:t>Easy?</a:t>
            </a:r>
            <a:endParaRPr lang="en-US" sz="3600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prstClr val="white"/>
                </a:solidFill>
                <a:latin typeface="Cambria" panose="02040503050406030204" pitchFamily="18" charset="0"/>
              </a:rPr>
              <a:t>What </a:t>
            </a:r>
            <a:r>
              <a:rPr lang="en-US" sz="3600" dirty="0" smtClean="0">
                <a:solidFill>
                  <a:prstClr val="white"/>
                </a:solidFill>
                <a:latin typeface="Cambria" panose="02040503050406030204" pitchFamily="18" charset="0"/>
              </a:rPr>
              <a:t>do you </a:t>
            </a:r>
            <a:r>
              <a:rPr lang="en-US" sz="3600" dirty="0">
                <a:solidFill>
                  <a:prstClr val="white"/>
                </a:solidFill>
                <a:latin typeface="Cambria" panose="02040503050406030204" pitchFamily="18" charset="0"/>
              </a:rPr>
              <a:t>want to </a:t>
            </a:r>
            <a:r>
              <a:rPr lang="en-US" sz="3600" dirty="0" smtClean="0">
                <a:solidFill>
                  <a:prstClr val="white"/>
                </a:solidFill>
                <a:latin typeface="Cambria" panose="02040503050406030204" pitchFamily="18" charset="0"/>
              </a:rPr>
              <a:t>do?</a:t>
            </a:r>
            <a:endParaRPr lang="en-US" sz="2800" dirty="0" smtClean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endParaRPr lang="en-US" sz="2800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endParaRPr lang="en-US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65" y="1122947"/>
            <a:ext cx="3262983" cy="492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43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930" y="1295810"/>
            <a:ext cx="8513805" cy="51716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03273" y="3338925"/>
            <a:ext cx="1331495" cy="3689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42013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Identify your current market</a:t>
            </a:r>
          </a:p>
        </p:txBody>
      </p:sp>
    </p:spTree>
    <p:extLst>
      <p:ext uri="{BB962C8B-B14F-4D97-AF65-F5344CB8AC3E}">
        <p14:creationId xmlns:p14="http://schemas.microsoft.com/office/powerpoint/2010/main" val="224707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654" y="1280515"/>
            <a:ext cx="8822724" cy="53810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780985" y="3231292"/>
            <a:ext cx="2770788" cy="5128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42013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Identify your current market</a:t>
            </a:r>
          </a:p>
        </p:txBody>
      </p:sp>
    </p:spTree>
    <p:extLst>
      <p:ext uri="{BB962C8B-B14F-4D97-AF65-F5344CB8AC3E}">
        <p14:creationId xmlns:p14="http://schemas.microsoft.com/office/powerpoint/2010/main" val="349977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724" y="1212679"/>
            <a:ext cx="8810366" cy="51393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013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Identify your current market</a:t>
            </a:r>
          </a:p>
        </p:txBody>
      </p:sp>
    </p:spTree>
    <p:extLst>
      <p:ext uri="{BB962C8B-B14F-4D97-AF65-F5344CB8AC3E}">
        <p14:creationId xmlns:p14="http://schemas.microsoft.com/office/powerpoint/2010/main" val="75474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2013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Identify your current market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474958"/>
            <a:ext cx="7810500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9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195" y="1641110"/>
            <a:ext cx="11114956" cy="41171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2013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Determine students pathway progress</a:t>
            </a:r>
          </a:p>
        </p:txBody>
      </p:sp>
    </p:spTree>
    <p:extLst>
      <p:ext uri="{BB962C8B-B14F-4D97-AF65-F5344CB8AC3E}">
        <p14:creationId xmlns:p14="http://schemas.microsoft.com/office/powerpoint/2010/main" val="2474339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402" y="1680524"/>
            <a:ext cx="10990274" cy="39472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2013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Determine students pathway progress</a:t>
            </a:r>
          </a:p>
        </p:txBody>
      </p:sp>
    </p:spTree>
    <p:extLst>
      <p:ext uri="{BB962C8B-B14F-4D97-AF65-F5344CB8AC3E}">
        <p14:creationId xmlns:p14="http://schemas.microsoft.com/office/powerpoint/2010/main" val="2464103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013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Identify long-term educational options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735" y="2058161"/>
            <a:ext cx="10478530" cy="4007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7350" b="27449"/>
          <a:stretch/>
        </p:blipFill>
        <p:spPr>
          <a:xfrm>
            <a:off x="988540" y="1309818"/>
            <a:ext cx="8896865" cy="44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14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751" y="1753247"/>
            <a:ext cx="8909221" cy="46754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17350" b="27449"/>
          <a:stretch/>
        </p:blipFill>
        <p:spPr>
          <a:xfrm>
            <a:off x="1112107" y="1309818"/>
            <a:ext cx="8896865" cy="4434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0095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Understand economic outcomes</a:t>
            </a:r>
          </a:p>
        </p:txBody>
      </p:sp>
    </p:spTree>
    <p:extLst>
      <p:ext uri="{BB962C8B-B14F-4D97-AF65-F5344CB8AC3E}">
        <p14:creationId xmlns:p14="http://schemas.microsoft.com/office/powerpoint/2010/main" val="14020246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315</Words>
  <Application>Microsoft Office PowerPoint</Application>
  <PresentationFormat>Widescreen</PresentationFormat>
  <Paragraphs>64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Kasey Gardner</dc:creator>
  <cp:lastModifiedBy>Abigail Duldulao</cp:lastModifiedBy>
  <cp:revision>2</cp:revision>
  <cp:lastPrinted>2017-04-11T22:43:09Z</cp:lastPrinted>
  <dcterms:created xsi:type="dcterms:W3CDTF">2017-04-11T22:33:14Z</dcterms:created>
  <dcterms:modified xsi:type="dcterms:W3CDTF">2017-04-12T22:23:32Z</dcterms:modified>
</cp:coreProperties>
</file>