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p:restoredTop sz="94705"/>
  </p:normalViewPr>
  <p:slideViewPr>
    <p:cSldViewPr snapToGrid="0" snapToObjects="1">
      <p:cViewPr varScale="1">
        <p:scale>
          <a:sx n="106" d="100"/>
          <a:sy n="106" d="100"/>
        </p:scale>
        <p:origin x="1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sections</c:v>
                </c:pt>
              </c:strCache>
            </c:strRef>
          </c:tx>
          <c:spPr>
            <a:solidFill>
              <a:schemeClr val="accent1"/>
            </a:solidFill>
            <a:ln>
              <a:noFill/>
            </a:ln>
            <a:effectLst/>
          </c:spPr>
          <c:invertIfNegative val="0"/>
          <c:cat>
            <c:strRef>
              <c:f>Sheet1!$A$2:$A$4</c:f>
              <c:strCache>
                <c:ptCount val="3"/>
                <c:pt idx="0">
                  <c:v>Fall 2015 = 20</c:v>
                </c:pt>
                <c:pt idx="1">
                  <c:v>Fall 2016 = 34</c:v>
                </c:pt>
                <c:pt idx="2">
                  <c:v>Fall 2017 = 38</c:v>
                </c:pt>
              </c:strCache>
            </c:strRef>
          </c:cat>
          <c:val>
            <c:numRef>
              <c:f>Sheet1!$B$2:$B$4</c:f>
              <c:numCache>
                <c:formatCode>General</c:formatCode>
                <c:ptCount val="3"/>
                <c:pt idx="0">
                  <c:v>20</c:v>
                </c:pt>
                <c:pt idx="1">
                  <c:v>34</c:v>
                </c:pt>
                <c:pt idx="2">
                  <c:v>38</c:v>
                </c:pt>
              </c:numCache>
            </c:numRef>
          </c:val>
        </c:ser>
        <c:dLbls>
          <c:showLegendKey val="0"/>
          <c:showVal val="0"/>
          <c:showCatName val="0"/>
          <c:showSerName val="0"/>
          <c:showPercent val="0"/>
          <c:showBubbleSize val="0"/>
        </c:dLbls>
        <c:gapWidth val="219"/>
        <c:overlap val="-27"/>
        <c:axId val="218199528"/>
        <c:axId val="218200704"/>
      </c:barChart>
      <c:catAx>
        <c:axId val="218199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200704"/>
        <c:crosses val="autoZero"/>
        <c:auto val="1"/>
        <c:lblAlgn val="ctr"/>
        <c:lblOffset val="100"/>
        <c:noMultiLvlLbl val="0"/>
      </c:catAx>
      <c:valAx>
        <c:axId val="218200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199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sections</c:v>
                </c:pt>
              </c:strCache>
            </c:strRef>
          </c:tx>
          <c:spPr>
            <a:solidFill>
              <a:schemeClr val="accent1"/>
            </a:solidFill>
            <a:ln>
              <a:noFill/>
            </a:ln>
            <a:effectLst/>
          </c:spPr>
          <c:invertIfNegative val="0"/>
          <c:cat>
            <c:strRef>
              <c:f>Sheet1!$A$2:$A$4</c:f>
              <c:strCache>
                <c:ptCount val="3"/>
                <c:pt idx="0">
                  <c:v>Fall 2015 = 4</c:v>
                </c:pt>
                <c:pt idx="1">
                  <c:v>Fall 2016 = 13</c:v>
                </c:pt>
                <c:pt idx="2">
                  <c:v>Fall 2017 = 10</c:v>
                </c:pt>
              </c:strCache>
            </c:strRef>
          </c:cat>
          <c:val>
            <c:numRef>
              <c:f>Sheet1!$B$2:$B$4</c:f>
              <c:numCache>
                <c:formatCode>General</c:formatCode>
                <c:ptCount val="3"/>
                <c:pt idx="0">
                  <c:v>4</c:v>
                </c:pt>
                <c:pt idx="1">
                  <c:v>13</c:v>
                </c:pt>
                <c:pt idx="2">
                  <c:v>10</c:v>
                </c:pt>
              </c:numCache>
            </c:numRef>
          </c:val>
        </c:ser>
        <c:dLbls>
          <c:showLegendKey val="0"/>
          <c:showVal val="0"/>
          <c:showCatName val="0"/>
          <c:showSerName val="0"/>
          <c:showPercent val="0"/>
          <c:showBubbleSize val="0"/>
        </c:dLbls>
        <c:gapWidth val="219"/>
        <c:overlap val="-27"/>
        <c:axId val="218712928"/>
        <c:axId val="218713320"/>
      </c:barChart>
      <c:catAx>
        <c:axId val="218712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3320"/>
        <c:crosses val="autoZero"/>
        <c:auto val="1"/>
        <c:lblAlgn val="ctr"/>
        <c:lblOffset val="100"/>
        <c:noMultiLvlLbl val="0"/>
      </c:catAx>
      <c:valAx>
        <c:axId val="218713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2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sections</c:v>
                </c:pt>
              </c:strCache>
            </c:strRef>
          </c:tx>
          <c:spPr>
            <a:solidFill>
              <a:schemeClr val="accent1"/>
            </a:solidFill>
            <a:ln>
              <a:noFill/>
            </a:ln>
            <a:effectLst/>
          </c:spPr>
          <c:invertIfNegative val="0"/>
          <c:cat>
            <c:strRef>
              <c:f>Sheet1!$A$2:$A$4</c:f>
              <c:strCache>
                <c:ptCount val="3"/>
                <c:pt idx="0">
                  <c:v>Fall 2015 = 25</c:v>
                </c:pt>
                <c:pt idx="1">
                  <c:v>Fall 2016 = 34</c:v>
                </c:pt>
                <c:pt idx="2">
                  <c:v>Fall 2017 (100 and 100/100S) = 62</c:v>
                </c:pt>
              </c:strCache>
            </c:strRef>
          </c:cat>
          <c:val>
            <c:numRef>
              <c:f>Sheet1!$B$2:$B$4</c:f>
              <c:numCache>
                <c:formatCode>General</c:formatCode>
                <c:ptCount val="3"/>
                <c:pt idx="0">
                  <c:v>25</c:v>
                </c:pt>
                <c:pt idx="1">
                  <c:v>34</c:v>
                </c:pt>
                <c:pt idx="2">
                  <c:v>62</c:v>
                </c:pt>
              </c:numCache>
            </c:numRef>
          </c:val>
        </c:ser>
        <c:dLbls>
          <c:showLegendKey val="0"/>
          <c:showVal val="0"/>
          <c:showCatName val="0"/>
          <c:showSerName val="0"/>
          <c:showPercent val="0"/>
          <c:showBubbleSize val="0"/>
        </c:dLbls>
        <c:gapWidth val="219"/>
        <c:overlap val="-27"/>
        <c:axId val="218714104"/>
        <c:axId val="218714496"/>
      </c:barChart>
      <c:catAx>
        <c:axId val="218714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4496"/>
        <c:crosses val="autoZero"/>
        <c:auto val="1"/>
        <c:lblAlgn val="ctr"/>
        <c:lblOffset val="100"/>
        <c:noMultiLvlLbl val="0"/>
      </c:catAx>
      <c:valAx>
        <c:axId val="218714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4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sections</c:v>
                </c:pt>
              </c:strCache>
            </c:strRef>
          </c:tx>
          <c:spPr>
            <a:solidFill>
              <a:schemeClr val="accent1"/>
            </a:solidFill>
            <a:ln>
              <a:noFill/>
            </a:ln>
            <a:effectLst/>
          </c:spPr>
          <c:invertIfNegative val="0"/>
          <c:cat>
            <c:strRef>
              <c:f>Sheet1!$A$2:$A$4</c:f>
              <c:strCache>
                <c:ptCount val="3"/>
                <c:pt idx="0">
                  <c:v>Fall 2015 = 6</c:v>
                </c:pt>
                <c:pt idx="1">
                  <c:v>Fall 2016 =  34</c:v>
                </c:pt>
                <c:pt idx="2">
                  <c:v>Fall 2017 = 10</c:v>
                </c:pt>
              </c:strCache>
            </c:strRef>
          </c:cat>
          <c:val>
            <c:numRef>
              <c:f>Sheet1!$B$2:$B$4</c:f>
              <c:numCache>
                <c:formatCode>General</c:formatCode>
                <c:ptCount val="3"/>
                <c:pt idx="0">
                  <c:v>6</c:v>
                </c:pt>
                <c:pt idx="1">
                  <c:v>34</c:v>
                </c:pt>
                <c:pt idx="2">
                  <c:v>10</c:v>
                </c:pt>
              </c:numCache>
            </c:numRef>
          </c:val>
        </c:ser>
        <c:dLbls>
          <c:showLegendKey val="0"/>
          <c:showVal val="0"/>
          <c:showCatName val="0"/>
          <c:showSerName val="0"/>
          <c:showPercent val="0"/>
          <c:showBubbleSize val="0"/>
        </c:dLbls>
        <c:gapWidth val="219"/>
        <c:overlap val="-27"/>
        <c:axId val="218715280"/>
        <c:axId val="218715672"/>
      </c:barChart>
      <c:catAx>
        <c:axId val="21871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5672"/>
        <c:crosses val="autoZero"/>
        <c:auto val="1"/>
        <c:lblAlgn val="ctr"/>
        <c:lblOffset val="100"/>
        <c:noMultiLvlLbl val="0"/>
      </c:catAx>
      <c:valAx>
        <c:axId val="218715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715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0.21603</cdr:x>
      <cdr:y>0.61692</cdr:y>
    </cdr:from>
    <cdr:to>
      <cdr:x>0.24274</cdr:x>
      <cdr:y>0.68396</cdr:y>
    </cdr:to>
    <cdr:sp macro="" textlink="">
      <cdr:nvSpPr>
        <cdr:cNvPr id="2" name="TextBox 1"/>
        <cdr:cNvSpPr txBox="1"/>
      </cdr:nvSpPr>
      <cdr:spPr>
        <a:xfrm xmlns:a="http://schemas.openxmlformats.org/drawingml/2006/main">
          <a:off x="1027112" y="2454275"/>
          <a:ext cx="12700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293DB2E-A480-5441-94DE-64658A62AEC0}" type="datetimeFigureOut">
              <a:rPr lang="en-US" smtClean="0"/>
              <a:t>10/2/2017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5ACBB8-DDB2-184B-91EA-903D1F9BB01E}" type="slidenum">
              <a:rPr lang="en-US" smtClean="0"/>
              <a:t>‹#›</a:t>
            </a:fld>
            <a:endParaRPr lang="en-US"/>
          </a:p>
        </p:txBody>
      </p:sp>
    </p:spTree>
    <p:extLst>
      <p:ext uri="{BB962C8B-B14F-4D97-AF65-F5344CB8AC3E}">
        <p14:creationId xmlns:p14="http://schemas.microsoft.com/office/powerpoint/2010/main" val="634214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spring, 2016, we received word that the State Chancellor’s office was going to be awarding $60</a:t>
            </a:r>
            <a:r>
              <a:rPr lang="en-US" baseline="0" dirty="0" smtClean="0"/>
              <a:t> million in grants. Thanks largely due to the work of Myra Snell, Julie Von Bergen, and Ruth </a:t>
            </a:r>
            <a:r>
              <a:rPr lang="en-US" baseline="0" dirty="0" err="1" smtClean="0"/>
              <a:t>Goodin</a:t>
            </a:r>
            <a:r>
              <a:rPr lang="en-US" baseline="0" dirty="0" smtClean="0"/>
              <a:t>, we submitted a proposal that was funded in July 2016 – which meant we had to leap into action!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1</a:t>
            </a:fld>
            <a:endParaRPr lang="en-US"/>
          </a:p>
        </p:txBody>
      </p:sp>
    </p:spTree>
    <p:extLst>
      <p:ext uri="{BB962C8B-B14F-4D97-AF65-F5344CB8AC3E}">
        <p14:creationId xmlns:p14="http://schemas.microsoft.com/office/powerpoint/2010/main" val="1276937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grant goals reflect the growing concern, nationally,</a:t>
            </a:r>
            <a:r>
              <a:rPr lang="en-US" baseline="0" dirty="0" smtClean="0"/>
              <a:t> about the length of time it takes for students to achieve their academic goals in community colleges, as well as the impact of institutionalized racism in relation to placement, enrollment, and success for students of color in community colleges. In response to work across the country, and here in CA (spearheaded largely by the work of Myra Snell and </a:t>
            </a:r>
            <a:r>
              <a:rPr lang="en-US" baseline="0" dirty="0" err="1" smtClean="0"/>
              <a:t>katie</a:t>
            </a:r>
            <a:r>
              <a:rPr lang="en-US" baseline="0" dirty="0" smtClean="0"/>
              <a:t> Hearn of Chabot College, as well as by the work of equity advocates over the decades), the Chancellor’s Office is pushing community colleges to reduce the pre-transfer-level course sequences, place more students directly into transfer-level courses, and integrate support into instruction</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2</a:t>
            </a:fld>
            <a:endParaRPr lang="en-US"/>
          </a:p>
        </p:txBody>
      </p:sp>
    </p:spTree>
    <p:extLst>
      <p:ext uri="{BB962C8B-B14F-4D97-AF65-F5344CB8AC3E}">
        <p14:creationId xmlns:p14="http://schemas.microsoft.com/office/powerpoint/2010/main" val="86210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LMC chose these</a:t>
            </a:r>
            <a:r>
              <a:rPr lang="en-US" baseline="0" dirty="0" smtClean="0"/>
              <a:t> interventions due to the work that had already been happening in Math and English, as well as due to the time crunch. There were other interventions we could have chosen, and I take full responsibility for my inability to pull other proposed solutions together that may have involved adult education, ESL, and other career pathways at LMC.</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3</a:t>
            </a:fld>
            <a:endParaRPr lang="en-US"/>
          </a:p>
        </p:txBody>
      </p:sp>
    </p:spTree>
    <p:extLst>
      <p:ext uri="{BB962C8B-B14F-4D97-AF65-F5344CB8AC3E}">
        <p14:creationId xmlns:p14="http://schemas.microsoft.com/office/powerpoint/2010/main" val="647047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sorry I don’t have the placement data, and I will publish that data as soon as I receive it from the District. Marilyn Sargent is doing heroic work right now compiling the</a:t>
            </a:r>
            <a:r>
              <a:rPr lang="en-US" baseline="0" dirty="0" smtClean="0"/>
              <a:t> Annual Report data for CCC and LMCs grants, and I look forward to sharing it with you all.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4</a:t>
            </a:fld>
            <a:endParaRPr lang="en-US"/>
          </a:p>
        </p:txBody>
      </p:sp>
    </p:spTree>
    <p:extLst>
      <p:ext uri="{BB962C8B-B14F-4D97-AF65-F5344CB8AC3E}">
        <p14:creationId xmlns:p14="http://schemas.microsoft.com/office/powerpoint/2010/main" val="83658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Significanc</a:t>
            </a:r>
            <a:r>
              <a:rPr lang="en-US" baseline="0" dirty="0" smtClean="0"/>
              <a:t>e of these increases: Math 29 combines Math 25 and Math 30, which means that students complete Elementary and Intermediate Algebra in one semester. An increase from 4 sections to 13 sections indicates a large increase in number of students ready for transfer-level Math courses after only one semester of preparation. The decrease in sections in Fall 2017 is expected.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5</a:t>
            </a:fld>
            <a:endParaRPr lang="en-US"/>
          </a:p>
        </p:txBody>
      </p:sp>
    </p:spTree>
    <p:extLst>
      <p:ext uri="{BB962C8B-B14F-4D97-AF65-F5344CB8AC3E}">
        <p14:creationId xmlns:p14="http://schemas.microsoft.com/office/powerpoint/2010/main" val="1182756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I will share the initial placement</a:t>
            </a:r>
            <a:r>
              <a:rPr lang="en-US" baseline="0" dirty="0" smtClean="0"/>
              <a:t> data when I receive it. The big jump (almost double) of transfer level sections, coupled with the decrease in pre-transfer-level courses, is directly attributable to both placement reform and co-requisite course being rolled-out for the first time. We don’t know yet how much of this increase is due to initial placement and how much due to students moving up in a sequence. But it’s exciting, nevertheless!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6</a:t>
            </a:fld>
            <a:endParaRPr lang="en-US"/>
          </a:p>
        </p:txBody>
      </p:sp>
    </p:spTree>
    <p:extLst>
      <p:ext uri="{BB962C8B-B14F-4D97-AF65-F5344CB8AC3E}">
        <p14:creationId xmlns:p14="http://schemas.microsoft.com/office/powerpoint/2010/main" val="6692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give a sense of this sea-change: In Fall 2015, LMC offered</a:t>
            </a:r>
            <a:r>
              <a:rPr lang="en-US" baseline="0" dirty="0" smtClean="0"/>
              <a:t> 42 sections of pre-transfer-level courses, 16 of which were two-levels below transfer. </a:t>
            </a:r>
            <a:r>
              <a:rPr lang="en-US" baseline="0" dirty="0" err="1" smtClean="0"/>
              <a:t>Engl</a:t>
            </a:r>
            <a:r>
              <a:rPr lang="en-US" baseline="0" dirty="0" smtClean="0"/>
              <a:t> 95 sections were only 14% of the overall pre-transfer-level offerings. In Fall 2016, we eliminated </a:t>
            </a:r>
            <a:r>
              <a:rPr lang="en-US" baseline="0" dirty="0" err="1" smtClean="0"/>
              <a:t>Engl</a:t>
            </a:r>
            <a:r>
              <a:rPr lang="en-US" baseline="0" dirty="0" smtClean="0"/>
              <a:t> 90 (one-level below) and 70 (two-levels below) except for 2 sections. Students could now place right into a course one-level below and be prepared for </a:t>
            </a:r>
            <a:r>
              <a:rPr lang="en-US" baseline="0" dirty="0" err="1" smtClean="0"/>
              <a:t>Engl</a:t>
            </a:r>
            <a:r>
              <a:rPr lang="en-US" baseline="0" dirty="0" smtClean="0"/>
              <a:t> 100 in 1 semester. </a:t>
            </a:r>
            <a:r>
              <a:rPr lang="en-US" baseline="0" dirty="0" err="1" smtClean="0"/>
              <a:t>Engl</a:t>
            </a:r>
            <a:r>
              <a:rPr lang="en-US" baseline="0" dirty="0" smtClean="0"/>
              <a:t> 95 was 94% of our pre-transfer-level offerings. Since we estimated 80% of our incoming students would place into transfer-level courses, we reduced our pre-transfer-level offerings dramatically, which is why there are only 10 sections of </a:t>
            </a:r>
            <a:r>
              <a:rPr lang="en-US" baseline="0" dirty="0" err="1" smtClean="0"/>
              <a:t>Engl</a:t>
            </a:r>
            <a:r>
              <a:rPr lang="en-US" baseline="0" dirty="0" smtClean="0"/>
              <a:t> 95.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7</a:t>
            </a:fld>
            <a:endParaRPr lang="en-US"/>
          </a:p>
        </p:txBody>
      </p:sp>
    </p:spTree>
    <p:extLst>
      <p:ext uri="{BB962C8B-B14F-4D97-AF65-F5344CB8AC3E}">
        <p14:creationId xmlns:p14="http://schemas.microsoft.com/office/powerpoint/2010/main" val="1660772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seems both like overkill and also too global to list departments</a:t>
            </a:r>
            <a:r>
              <a:rPr lang="en-US" baseline="0" dirty="0" smtClean="0"/>
              <a:t> offices and programs. And I am panicking because I know I have left important elements out. So forgive me, please. The reality is that there are literally hundreds of people involved in making these changes and helping our students navigate their journeys here at LMC. Thank you to every single student, staff member, faculty member and management team member who helps move this needle. Every person we work with has a crucial role in improving our students’ experiences at LMC. </a:t>
            </a:r>
            <a:endParaRPr lang="en-US" dirty="0"/>
          </a:p>
        </p:txBody>
      </p:sp>
      <p:sp>
        <p:nvSpPr>
          <p:cNvPr id="4" name="Slide Number Placeholder 3"/>
          <p:cNvSpPr>
            <a:spLocks noGrp="1"/>
          </p:cNvSpPr>
          <p:nvPr>
            <p:ph type="sldNum" sz="quarter" idx="10"/>
          </p:nvPr>
        </p:nvSpPr>
        <p:spPr/>
        <p:txBody>
          <a:bodyPr/>
          <a:lstStyle/>
          <a:p>
            <a:fld id="{A25ACBB8-DDB2-184B-91EA-903D1F9BB01E}" type="slidenum">
              <a:rPr lang="en-US" smtClean="0"/>
              <a:t>9</a:t>
            </a:fld>
            <a:endParaRPr lang="en-US"/>
          </a:p>
        </p:txBody>
      </p:sp>
    </p:spTree>
    <p:extLst>
      <p:ext uri="{BB962C8B-B14F-4D97-AF65-F5344CB8AC3E}">
        <p14:creationId xmlns:p14="http://schemas.microsoft.com/office/powerpoint/2010/main" val="19962564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A169C3-50E6-4442-8F92-7AEDF978AE7D}"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20643BF-6997-3A4C-9C45-B9FD2D127AEC}" type="slidenum">
              <a:rPr lang="en-US" smtClean="0"/>
              <a:t>‹#›</a:t>
            </a:fld>
            <a:endParaRPr lang="en-US"/>
          </a:p>
        </p:txBody>
      </p:sp>
    </p:spTree>
    <p:extLst>
      <p:ext uri="{BB962C8B-B14F-4D97-AF65-F5344CB8AC3E}">
        <p14:creationId xmlns:p14="http://schemas.microsoft.com/office/powerpoint/2010/main" val="1811073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169C3-50E6-4442-8F92-7AEDF978AE7D}"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145046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A169C3-50E6-4442-8F92-7AEDF978AE7D}"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184743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A169C3-50E6-4442-8F92-7AEDF978AE7D}"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280547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7A169C3-50E6-4442-8F92-7AEDF978AE7D}" type="datetimeFigureOut">
              <a:rPr lang="en-US" smtClean="0"/>
              <a:t>10/2/2017</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20643BF-6997-3A4C-9C45-B9FD2D127AEC}" type="slidenum">
              <a:rPr lang="en-US" smtClean="0"/>
              <a:t>‹#›</a:t>
            </a:fld>
            <a:endParaRPr lang="en-US"/>
          </a:p>
        </p:txBody>
      </p:sp>
    </p:spTree>
    <p:extLst>
      <p:ext uri="{BB962C8B-B14F-4D97-AF65-F5344CB8AC3E}">
        <p14:creationId xmlns:p14="http://schemas.microsoft.com/office/powerpoint/2010/main" val="143226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A169C3-50E6-4442-8F92-7AEDF978AE7D}"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100597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A169C3-50E6-4442-8F92-7AEDF978AE7D}"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643BF-6997-3A4C-9C45-B9FD2D127AEC}"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0488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A169C3-50E6-4442-8F92-7AEDF978AE7D}"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643BF-6997-3A4C-9C45-B9FD2D127AEC}"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083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A169C3-50E6-4442-8F92-7AEDF978AE7D}"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165540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169C3-50E6-4442-8F92-7AEDF978AE7D}"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169557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169C3-50E6-4442-8F92-7AEDF978AE7D}" type="datetimeFigureOut">
              <a:rPr lang="en-US" smtClean="0"/>
              <a:t>10/2/2017</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20643BF-6997-3A4C-9C45-B9FD2D127AEC}" type="slidenum">
              <a:rPr lang="en-US" smtClean="0"/>
              <a:t>‹#›</a:t>
            </a:fld>
            <a:endParaRPr lang="en-US"/>
          </a:p>
        </p:txBody>
      </p:sp>
    </p:spTree>
    <p:extLst>
      <p:ext uri="{BB962C8B-B14F-4D97-AF65-F5344CB8AC3E}">
        <p14:creationId xmlns:p14="http://schemas.microsoft.com/office/powerpoint/2010/main" val="402827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7A169C3-50E6-4442-8F92-7AEDF978AE7D}" type="datetimeFigureOut">
              <a:rPr lang="en-US" smtClean="0"/>
              <a:t>10/2/2017</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20643BF-6997-3A4C-9C45-B9FD2D127AEC}" type="slidenum">
              <a:rPr lang="en-US" smtClean="0"/>
              <a:t>‹#›</a:t>
            </a:fld>
            <a:endParaRPr lang="en-US"/>
          </a:p>
        </p:txBody>
      </p:sp>
    </p:spTree>
    <p:extLst>
      <p:ext uri="{BB962C8B-B14F-4D97-AF65-F5344CB8AC3E}">
        <p14:creationId xmlns:p14="http://schemas.microsoft.com/office/powerpoint/2010/main" val="178177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hiltbrand@losmedano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59" y="1084881"/>
            <a:ext cx="10076223" cy="3383150"/>
          </a:xfrm>
        </p:spPr>
        <p:txBody>
          <a:bodyPr/>
          <a:lstStyle/>
          <a:p>
            <a:r>
              <a:rPr lang="en-US" sz="8800" dirty="0" err="1" smtClean="0"/>
              <a:t>Lmc’s</a:t>
            </a:r>
            <a:r>
              <a:rPr lang="en-US" sz="8800" dirty="0" smtClean="0"/>
              <a:t> Basic Skills Transformation Grant</a:t>
            </a:r>
            <a:endParaRPr lang="en-US" sz="8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5251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need your feedback, your questions, your concerns, your help</a:t>
            </a:r>
            <a:endParaRPr lang="en-US" dirty="0"/>
          </a:p>
        </p:txBody>
      </p:sp>
      <p:sp>
        <p:nvSpPr>
          <p:cNvPr id="3" name="Content Placeholder 2"/>
          <p:cNvSpPr>
            <a:spLocks noGrp="1"/>
          </p:cNvSpPr>
          <p:nvPr>
            <p:ph idx="1"/>
          </p:nvPr>
        </p:nvSpPr>
        <p:spPr/>
        <p:txBody>
          <a:bodyPr/>
          <a:lstStyle/>
          <a:p>
            <a:pPr marL="0" indent="0">
              <a:buNone/>
            </a:pPr>
            <a:r>
              <a:rPr lang="en-US" dirty="0" smtClean="0"/>
              <a:t>Help us make LMC even more fantastic and powerful. Help us make LMC an example of how equity can be grown, prioritized, honored. </a:t>
            </a:r>
          </a:p>
          <a:p>
            <a:pPr marL="0" indent="0">
              <a:buNone/>
            </a:pPr>
            <a:endParaRPr lang="en-US" dirty="0"/>
          </a:p>
          <a:p>
            <a:pPr marL="0" indent="0">
              <a:buNone/>
            </a:pPr>
            <a:r>
              <a:rPr lang="en-US" dirty="0" smtClean="0"/>
              <a:t>My office: Math 134</a:t>
            </a:r>
          </a:p>
          <a:p>
            <a:pPr marL="0" indent="0">
              <a:buNone/>
            </a:pPr>
            <a:r>
              <a:rPr lang="en-US" dirty="0" smtClean="0">
                <a:hlinkClick r:id="rId2"/>
              </a:rPr>
              <a:t>Email: jhiltbrand@losmedanos.edu</a:t>
            </a:r>
            <a:endParaRPr lang="en-US" dirty="0" smtClean="0"/>
          </a:p>
          <a:p>
            <a:pPr marL="0" indent="0">
              <a:buNone/>
            </a:pPr>
            <a:r>
              <a:rPr lang="en-US" dirty="0" smtClean="0"/>
              <a:t>I am always happy to collaborate on improving students’ lives. (I am happier if that talk involves good coffee. </a:t>
            </a:r>
            <a:r>
              <a:rPr lang="en-US" dirty="0" smtClean="0">
                <a:sym typeface="Wingdings"/>
              </a:rPr>
              <a:t>)  Just let me know where and when you’re available!  </a:t>
            </a:r>
            <a:endParaRPr lang="en-US" dirty="0"/>
          </a:p>
          <a:p>
            <a:pPr marL="0" indent="0">
              <a:buNone/>
            </a:pPr>
            <a:endParaRPr lang="en-US" dirty="0"/>
          </a:p>
        </p:txBody>
      </p:sp>
    </p:spTree>
    <p:extLst>
      <p:ext uri="{BB962C8B-B14F-4D97-AF65-F5344CB8AC3E}">
        <p14:creationId xmlns:p14="http://schemas.microsoft.com/office/powerpoint/2010/main" val="855319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this grant about, again? </a:t>
            </a:r>
            <a:endParaRPr lang="en-US" dirty="0"/>
          </a:p>
        </p:txBody>
      </p:sp>
      <p:sp>
        <p:nvSpPr>
          <p:cNvPr id="3" name="Content Placeholder 2"/>
          <p:cNvSpPr>
            <a:spLocks noGrp="1"/>
          </p:cNvSpPr>
          <p:nvPr>
            <p:ph idx="1"/>
          </p:nvPr>
        </p:nvSpPr>
        <p:spPr/>
        <p:txBody>
          <a:bodyPr/>
          <a:lstStyle/>
          <a:p>
            <a:pPr marL="0" indent="0">
              <a:buNone/>
            </a:pPr>
            <a:r>
              <a:rPr lang="en-US" dirty="0" smtClean="0"/>
              <a:t>The State Chancellor’s Office offered a 3-year grant to achieve the following goals: </a:t>
            </a:r>
          </a:p>
          <a:p>
            <a:endParaRPr lang="en-US" dirty="0"/>
          </a:p>
          <a:p>
            <a:pPr lvl="1"/>
            <a:r>
              <a:rPr lang="en-US" dirty="0" smtClean="0">
                <a:solidFill>
                  <a:srgbClr val="002060"/>
                </a:solidFill>
              </a:rPr>
              <a:t>Increase the number of students who successfully complete college-level English or Math course (or both) within a sequence of 3 or fewer courses upon enrollment</a:t>
            </a:r>
          </a:p>
          <a:p>
            <a:pPr marL="548640" lvl="2" indent="0">
              <a:buNone/>
            </a:pPr>
            <a:endParaRPr lang="en-US" dirty="0" smtClean="0"/>
          </a:p>
          <a:p>
            <a:pPr marL="548640" lvl="2" indent="0">
              <a:buNone/>
            </a:pPr>
            <a:endParaRPr lang="en-US" dirty="0"/>
          </a:p>
          <a:p>
            <a:pPr lvl="1"/>
            <a:r>
              <a:rPr lang="en-US" dirty="0" smtClean="0">
                <a:solidFill>
                  <a:srgbClr val="002060"/>
                </a:solidFill>
              </a:rPr>
              <a:t>Increase acceleration (faster movement to transfer-level courses) in English and Math. </a:t>
            </a:r>
          </a:p>
          <a:p>
            <a:pPr marL="274320" lvl="1" indent="0">
              <a:buNone/>
            </a:pPr>
            <a:endParaRPr lang="en-US" dirty="0" smtClean="0">
              <a:solidFill>
                <a:srgbClr val="002060"/>
              </a:solidFill>
            </a:endParaRPr>
          </a:p>
          <a:p>
            <a:pPr marL="274320" lvl="1" indent="0">
              <a:buNone/>
            </a:pPr>
            <a:endParaRPr lang="en-US" dirty="0">
              <a:solidFill>
                <a:srgbClr val="002060"/>
              </a:solidFill>
            </a:endParaRPr>
          </a:p>
          <a:p>
            <a:pPr lvl="1"/>
            <a:r>
              <a:rPr lang="en-US" dirty="0" smtClean="0">
                <a:solidFill>
                  <a:srgbClr val="002060"/>
                </a:solidFill>
              </a:rPr>
              <a:t>Provide proactive student support integrated into instruction</a:t>
            </a:r>
          </a:p>
        </p:txBody>
      </p:sp>
    </p:spTree>
    <p:extLst>
      <p:ext uri="{BB962C8B-B14F-4D97-AF65-F5344CB8AC3E}">
        <p14:creationId xmlns:p14="http://schemas.microsoft.com/office/powerpoint/2010/main" val="11450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proposed the following interventions (and got funded! Yay!)</a:t>
            </a:r>
            <a:endParaRPr lang="en-US" dirty="0"/>
          </a:p>
        </p:txBody>
      </p:sp>
      <p:sp>
        <p:nvSpPr>
          <p:cNvPr id="3" name="Content Placeholder 2"/>
          <p:cNvSpPr>
            <a:spLocks noGrp="1"/>
          </p:cNvSpPr>
          <p:nvPr>
            <p:ph idx="1"/>
          </p:nvPr>
        </p:nvSpPr>
        <p:spPr/>
        <p:txBody>
          <a:bodyPr>
            <a:normAutofit lnSpcReduction="10000"/>
          </a:bodyPr>
          <a:lstStyle/>
          <a:p>
            <a:r>
              <a:rPr lang="en-US" sz="1800" b="1" dirty="0" smtClean="0"/>
              <a:t>Reform placement </a:t>
            </a:r>
            <a:r>
              <a:rPr lang="en-US" sz="1800" dirty="0" smtClean="0"/>
              <a:t>(adjust cut scores for </a:t>
            </a:r>
            <a:r>
              <a:rPr lang="en-US" sz="1800" dirty="0" err="1" smtClean="0"/>
              <a:t>Acuplacer</a:t>
            </a:r>
            <a:r>
              <a:rPr lang="en-US" sz="1800" dirty="0" smtClean="0"/>
              <a:t>; use multiple measures such as overall HS GPA for placement)</a:t>
            </a:r>
          </a:p>
          <a:p>
            <a:pPr marL="0" indent="0">
              <a:buNone/>
            </a:pPr>
            <a:endParaRPr lang="en-US" sz="1800" dirty="0" smtClean="0"/>
          </a:p>
          <a:p>
            <a:r>
              <a:rPr lang="en-US" sz="1800" b="1" dirty="0" smtClean="0"/>
              <a:t>Place the majority of students directly into transfer-level courses </a:t>
            </a:r>
            <a:r>
              <a:rPr lang="en-US" sz="1800" dirty="0" smtClean="0"/>
              <a:t>by means of placement (above) and creation of co-requisite courses (transfer-level courses connected to support courses to help students with transfer-level work)</a:t>
            </a:r>
          </a:p>
          <a:p>
            <a:pPr marL="0" indent="0">
              <a:buNone/>
            </a:pPr>
            <a:endParaRPr lang="en-US" sz="1800" dirty="0"/>
          </a:p>
          <a:p>
            <a:r>
              <a:rPr lang="en-US" sz="1800" b="1" dirty="0" smtClean="0"/>
              <a:t>Scale up accelerated pre-transfer-level English and Math courses </a:t>
            </a:r>
            <a:r>
              <a:rPr lang="en-US" sz="1800" dirty="0" smtClean="0"/>
              <a:t>(but then decrease overall numbers of these classes as more students are placed directly into transfer-level courses)</a:t>
            </a:r>
          </a:p>
          <a:p>
            <a:pPr marL="0" indent="0">
              <a:buNone/>
            </a:pPr>
            <a:endParaRPr lang="en-US" sz="1800" dirty="0" smtClean="0"/>
          </a:p>
          <a:p>
            <a:r>
              <a:rPr lang="en-US" sz="1800" dirty="0" smtClean="0"/>
              <a:t>In English, </a:t>
            </a:r>
            <a:r>
              <a:rPr lang="en-US" sz="1800" b="1" dirty="0" smtClean="0"/>
              <a:t>place instructional support directly into </a:t>
            </a:r>
            <a:r>
              <a:rPr lang="en-US" sz="1800" dirty="0" smtClean="0"/>
              <a:t>pre-transfer-level (</a:t>
            </a:r>
            <a:r>
              <a:rPr lang="en-US" sz="1800" dirty="0" err="1" smtClean="0"/>
              <a:t>Engl</a:t>
            </a:r>
            <a:r>
              <a:rPr lang="en-US" sz="1800" dirty="0" smtClean="0"/>
              <a:t> 95) and co-requisite (100/100s)</a:t>
            </a:r>
            <a:r>
              <a:rPr lang="en-US" sz="1800" b="1" dirty="0" smtClean="0"/>
              <a:t>courses</a:t>
            </a:r>
            <a:endParaRPr lang="en-US" sz="1800" b="1" dirty="0"/>
          </a:p>
        </p:txBody>
      </p:sp>
    </p:spTree>
    <p:extLst>
      <p:ext uri="{BB962C8B-B14F-4D97-AF65-F5344CB8AC3E}">
        <p14:creationId xmlns:p14="http://schemas.microsoft.com/office/powerpoint/2010/main" val="1499036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and Progress: Math, Year 1</a:t>
            </a:r>
            <a:br>
              <a:rPr lang="en-US" dirty="0" smtClean="0"/>
            </a:br>
            <a:r>
              <a:rPr lang="en-US" dirty="0"/>
              <a:t/>
            </a:r>
            <a:br>
              <a:rPr lang="en-US" dirty="0"/>
            </a:br>
            <a:r>
              <a:rPr lang="en-US" sz="2700" dirty="0" smtClean="0"/>
              <a:t>Baseline for comparison: Fall 2015</a:t>
            </a:r>
            <a:endParaRPr lang="en-US" sz="2700" dirty="0"/>
          </a:p>
        </p:txBody>
      </p:sp>
      <p:sp>
        <p:nvSpPr>
          <p:cNvPr id="3" name="Content Placeholder 2"/>
          <p:cNvSpPr>
            <a:spLocks noGrp="1"/>
          </p:cNvSpPr>
          <p:nvPr>
            <p:ph sz="half" idx="1"/>
          </p:nvPr>
        </p:nvSpPr>
        <p:spPr/>
        <p:txBody>
          <a:bodyPr>
            <a:normAutofit lnSpcReduction="10000"/>
          </a:bodyPr>
          <a:lstStyle/>
          <a:p>
            <a:pPr marL="0" indent="0">
              <a:buNone/>
            </a:pPr>
            <a:r>
              <a:rPr lang="en-US" b="1" dirty="0" smtClean="0"/>
              <a:t>Goal: Double number of students placed into transfer-level statistics</a:t>
            </a:r>
          </a:p>
          <a:p>
            <a:pPr marL="0" indent="0">
              <a:buNone/>
            </a:pPr>
            <a:endParaRPr lang="en-US" dirty="0"/>
          </a:p>
          <a:p>
            <a:pPr marL="0" indent="0">
              <a:buNone/>
            </a:pPr>
            <a:r>
              <a:rPr lang="en-US" dirty="0" smtClean="0"/>
              <a:t>Don’t have District initial placement data yet.</a:t>
            </a:r>
          </a:p>
          <a:p>
            <a:pPr marL="0" indent="0">
              <a:buNone/>
            </a:pPr>
            <a:r>
              <a:rPr lang="en-US" dirty="0" smtClean="0"/>
              <a:t>Chart shows increase in number of sections of transfer-level statistics (shows increase in enrollment as a whole). </a:t>
            </a:r>
          </a:p>
          <a:p>
            <a:pPr marL="0" indent="0">
              <a:buNone/>
            </a:pPr>
            <a:r>
              <a:rPr lang="en-US" dirty="0" smtClean="0"/>
              <a:t>Fall 2016 and Fall 2017 #s include Math 34 AND Math 28 +34 (the co-requisite transfer-level Statistics course)</a:t>
            </a:r>
          </a:p>
          <a:p>
            <a:pPr marL="0" indent="0">
              <a:buNone/>
            </a:pP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17729588"/>
              </p:ext>
            </p:extLst>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6202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Year 1</a:t>
            </a:r>
            <a:endParaRPr lang="en-US" dirty="0"/>
          </a:p>
        </p:txBody>
      </p:sp>
      <p:sp>
        <p:nvSpPr>
          <p:cNvPr id="3" name="Content Placeholder 2"/>
          <p:cNvSpPr>
            <a:spLocks noGrp="1"/>
          </p:cNvSpPr>
          <p:nvPr>
            <p:ph sz="half" idx="1"/>
          </p:nvPr>
        </p:nvSpPr>
        <p:spPr/>
        <p:txBody>
          <a:bodyPr/>
          <a:lstStyle/>
          <a:p>
            <a:pPr marL="0" indent="0">
              <a:buNone/>
            </a:pPr>
            <a:r>
              <a:rPr lang="en-US" b="1" dirty="0" smtClean="0"/>
              <a:t>Goal: Increase number of sections of accelerated pre-transfer-level Math (Math 29) by 50%</a:t>
            </a:r>
          </a:p>
          <a:p>
            <a:pPr marL="0" indent="0">
              <a:buNone/>
            </a:pPr>
            <a:endParaRPr lang="en-US" dirty="0"/>
          </a:p>
          <a:p>
            <a:pPr marL="0" indent="0">
              <a:buNone/>
            </a:pPr>
            <a:r>
              <a:rPr lang="en-US" dirty="0" smtClean="0"/>
              <a:t>Expect # of sections to actually </a:t>
            </a:r>
            <a:r>
              <a:rPr lang="en-US" i="1" dirty="0" smtClean="0"/>
              <a:t>decrease</a:t>
            </a:r>
            <a:r>
              <a:rPr lang="en-US" dirty="0" smtClean="0"/>
              <a:t> in time as more students place into transfer-level courses.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069109992"/>
              </p:ext>
            </p:extLst>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318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Progress, English, year 1</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b="1" dirty="0" smtClean="0"/>
              <a:t>Goal: Double the number of students placed into transfer-level English (English 100 and English 100/100s)</a:t>
            </a:r>
          </a:p>
          <a:p>
            <a:pPr marL="0" indent="0">
              <a:buNone/>
            </a:pPr>
            <a:endParaRPr lang="en-US" dirty="0"/>
          </a:p>
          <a:p>
            <a:pPr marL="0" indent="0">
              <a:buNone/>
            </a:pPr>
            <a:r>
              <a:rPr lang="en-US" dirty="0" smtClean="0"/>
              <a:t>Fall 2017 first semester showing results of placement reform. Don’t have numbers yet. Fall 2017 also first year of full roll-out of co-requisite course</a:t>
            </a:r>
          </a:p>
          <a:p>
            <a:pPr marL="274320" lvl="1" indent="0">
              <a:buNone/>
            </a:pPr>
            <a:endParaRPr lang="en-US" dirty="0" smtClean="0"/>
          </a:p>
          <a:p>
            <a:pPr marL="274320" lvl="1" indent="0">
              <a:buNone/>
            </a:pPr>
            <a:r>
              <a:rPr lang="en-US" dirty="0" smtClean="0"/>
              <a:t>Estimated 80% of students would place in transfer-level course. Appears to be pretty accurate estimate. </a:t>
            </a:r>
          </a:p>
          <a:p>
            <a:pPr marL="0" indent="0">
              <a:buNone/>
            </a:pPr>
            <a:endParaRPr lang="en-US" dirty="0"/>
          </a:p>
          <a:p>
            <a:pPr marL="0" indent="0">
              <a:buNone/>
            </a:pPr>
            <a:r>
              <a:rPr lang="en-US" dirty="0" smtClean="0"/>
              <a:t>Data shows increase in number of sections (overall increase in enrollment). </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410104664"/>
              </p:ext>
            </p:extLst>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59155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Year 1</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b="1" dirty="0" smtClean="0"/>
              <a:t>Goal: Increase number of accelerated pre-transfer-level sections (</a:t>
            </a:r>
            <a:r>
              <a:rPr lang="en-US" b="1" dirty="0" err="1" smtClean="0"/>
              <a:t>Engl</a:t>
            </a:r>
            <a:r>
              <a:rPr lang="en-US" b="1" dirty="0" smtClean="0"/>
              <a:t> 95) by 100%</a:t>
            </a:r>
          </a:p>
          <a:p>
            <a:pPr marL="0" indent="0">
              <a:buNone/>
            </a:pPr>
            <a:r>
              <a:rPr lang="en-US" dirty="0" smtClean="0"/>
              <a:t>Expect initial increase to </a:t>
            </a:r>
            <a:r>
              <a:rPr lang="en-US" i="1" dirty="0" smtClean="0"/>
              <a:t>decline</a:t>
            </a:r>
            <a:r>
              <a:rPr lang="en-US" dirty="0" smtClean="0"/>
              <a:t> as more students place directly into transfer-level courses</a:t>
            </a:r>
          </a:p>
          <a:p>
            <a:pPr marL="0" indent="0">
              <a:buNone/>
            </a:pPr>
            <a:r>
              <a:rPr lang="en-US" dirty="0" smtClean="0"/>
              <a:t>Fall 2015 reflects 6 out of 42 possible pre-transfer-level sections</a:t>
            </a:r>
          </a:p>
          <a:p>
            <a:pPr marL="0" indent="0">
              <a:buNone/>
            </a:pPr>
            <a:r>
              <a:rPr lang="en-US" dirty="0" smtClean="0"/>
              <a:t>Fall 2016 reflects 34 out of 36 possible pre-transfer level sections</a:t>
            </a:r>
          </a:p>
          <a:p>
            <a:pPr marL="0" indent="0">
              <a:buNone/>
            </a:pPr>
            <a:r>
              <a:rPr lang="en-US" dirty="0" smtClean="0"/>
              <a:t>Fall 2017 reflects placement reform and roll-out of co-requisite course. </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991908763"/>
              </p:ext>
            </p:extLst>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936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happening this year (year two)?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Grad students to work as embedded student support </a:t>
            </a:r>
            <a:r>
              <a:rPr lang="en-US" dirty="0" smtClean="0"/>
              <a:t>for all 6 hours of four </a:t>
            </a:r>
            <a:r>
              <a:rPr lang="en-US" dirty="0" err="1" smtClean="0"/>
              <a:t>Engl</a:t>
            </a:r>
            <a:r>
              <a:rPr lang="en-US" dirty="0" smtClean="0"/>
              <a:t> 95 sections. Those grad students will also work in the Center for Academic Support, increasing reading and writing support for all LMC students. </a:t>
            </a:r>
          </a:p>
          <a:p>
            <a:r>
              <a:rPr lang="en-US" b="1" dirty="0" smtClean="0"/>
              <a:t>Student tutors will provide support for 5 </a:t>
            </a:r>
            <a:r>
              <a:rPr lang="en-US" b="1" dirty="0" err="1" smtClean="0"/>
              <a:t>Engl</a:t>
            </a:r>
            <a:r>
              <a:rPr lang="en-US" b="1" dirty="0" smtClean="0"/>
              <a:t> 100S instructors </a:t>
            </a:r>
            <a:r>
              <a:rPr lang="en-US" dirty="0" smtClean="0"/>
              <a:t>in their sections. </a:t>
            </a:r>
            <a:endParaRPr lang="en-US" dirty="0"/>
          </a:p>
          <a:p>
            <a:r>
              <a:rPr lang="en-US" b="1" dirty="0" smtClean="0"/>
              <a:t>Math department (Pittsburg) now has 80 tablets available for student use</a:t>
            </a:r>
            <a:r>
              <a:rPr lang="en-US" dirty="0" smtClean="0"/>
              <a:t> in Statistics classrooms. </a:t>
            </a:r>
          </a:p>
          <a:p>
            <a:r>
              <a:rPr lang="en-US" b="1" dirty="0" smtClean="0"/>
              <a:t>English department (Brentwood) now has 40 laptops available </a:t>
            </a:r>
            <a:r>
              <a:rPr lang="en-US" dirty="0" smtClean="0"/>
              <a:t>for student use in </a:t>
            </a:r>
            <a:r>
              <a:rPr lang="en-US" dirty="0" err="1" smtClean="0"/>
              <a:t>Engl</a:t>
            </a:r>
            <a:r>
              <a:rPr lang="en-US" dirty="0" smtClean="0"/>
              <a:t> 95 and </a:t>
            </a:r>
            <a:r>
              <a:rPr lang="en-US" dirty="0" err="1" smtClean="0"/>
              <a:t>Engl</a:t>
            </a:r>
            <a:r>
              <a:rPr lang="en-US" dirty="0" smtClean="0"/>
              <a:t> 100/100S courses.</a:t>
            </a:r>
          </a:p>
          <a:p>
            <a:r>
              <a:rPr lang="en-US" b="1" dirty="0" smtClean="0"/>
              <a:t>Grant leads will continue to train faculty, develop curriculum, and increase the effectiveness of what we’ve put in place so far</a:t>
            </a:r>
            <a:r>
              <a:rPr lang="en-US" dirty="0" smtClean="0"/>
              <a:t>. We will continue to work with the outstanding Assessment team in reforming placement processes. </a:t>
            </a:r>
          </a:p>
          <a:p>
            <a:r>
              <a:rPr lang="en-US" b="1" dirty="0" smtClean="0"/>
              <a:t>The grant will hire an outside evaluator </a:t>
            </a:r>
            <a:r>
              <a:rPr lang="en-US" dirty="0" smtClean="0"/>
              <a:t>to help us measure what we’ve done so far, in terms of our goals, and most importantly, in terms of improving the inequitable placement and success rates for students of color, particularly African American students. The evaluator will also help devise evaluation methods and practices going forward. </a:t>
            </a:r>
          </a:p>
          <a:p>
            <a:pPr marL="0" indent="0">
              <a:buNone/>
            </a:pPr>
            <a:endParaRPr lang="en-US" dirty="0"/>
          </a:p>
        </p:txBody>
      </p:sp>
    </p:spTree>
    <p:extLst>
      <p:ext uri="{BB962C8B-B14F-4D97-AF65-F5344CB8AC3E}">
        <p14:creationId xmlns:p14="http://schemas.microsoft.com/office/powerpoint/2010/main" val="2059931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 is the cornerstone of this initiative’s success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1800" b="1" dirty="0" smtClean="0"/>
              <a:t>Faculty Leads</a:t>
            </a:r>
            <a:r>
              <a:rPr lang="en-US" sz="1800" dirty="0" smtClean="0"/>
              <a:t>: Julie Von Bergen, Michael Norris, Rick Estrada, Myra Snell, Caitlin Mitchell, Morgan Lynn.</a:t>
            </a:r>
          </a:p>
          <a:p>
            <a:pPr marL="0" indent="0">
              <a:buNone/>
            </a:pPr>
            <a:r>
              <a:rPr lang="en-US" sz="1800" b="1" dirty="0" smtClean="0"/>
              <a:t>Management</a:t>
            </a:r>
            <a:r>
              <a:rPr lang="en-US" sz="1800" dirty="0" smtClean="0"/>
              <a:t>: Nancy Ybarra, Kevin Horan</a:t>
            </a:r>
          </a:p>
          <a:p>
            <a:pPr marL="0" indent="0">
              <a:buNone/>
            </a:pPr>
            <a:r>
              <a:rPr lang="en-US" sz="1800" b="1" dirty="0" smtClean="0"/>
              <a:t>College Departments, Offices and Programs</a:t>
            </a:r>
            <a:r>
              <a:rPr lang="en-US" sz="1800" dirty="0" smtClean="0"/>
              <a:t>: Academic Senate, Admissions, Assessment, Bookstore, Brentwood Center, BSI Committee, Business Office (LMC as well as District), Center for Academic Support, Classified </a:t>
            </a:r>
            <a:r>
              <a:rPr lang="en-US" sz="1800" dirty="0" err="1" smtClean="0"/>
              <a:t>Sentate</a:t>
            </a:r>
            <a:r>
              <a:rPr lang="en-US" sz="1800" dirty="0" smtClean="0"/>
              <a:t>, Counseling (here at LMC as well as high school counselors), Curriculum Committee, Deans, DSP&amp;S, English, ESL, Facilities, Financial Aid, IDEA, IT, LMCAS, Math, Office of Instruction, Outreach, President’s Office, Puente, Research and Planning (District), Student Life, Student Services, Transfer Academy, </a:t>
            </a:r>
            <a:r>
              <a:rPr lang="en-US" sz="1800" dirty="0" err="1" smtClean="0"/>
              <a:t>Umoja</a:t>
            </a:r>
            <a:r>
              <a:rPr lang="en-US" sz="1800" dirty="0" smtClean="0"/>
              <a:t>, and any and all of the other crucial pieces of making our students’ lives better while they are with us – and after they achieve their goals at LMC. </a:t>
            </a:r>
          </a:p>
          <a:p>
            <a:pPr marL="0" indent="0">
              <a:buNone/>
            </a:pPr>
            <a:r>
              <a:rPr lang="en-US" sz="1800" b="1" dirty="0" smtClean="0"/>
              <a:t>Thankfully, they didn’t retire before they helped out so so much</a:t>
            </a:r>
            <a:r>
              <a:rPr lang="en-US" sz="1800" dirty="0" smtClean="0"/>
              <a:t>: Ruth </a:t>
            </a:r>
            <a:r>
              <a:rPr lang="en-US" sz="1800" dirty="0" err="1" smtClean="0"/>
              <a:t>Goodin</a:t>
            </a:r>
            <a:r>
              <a:rPr lang="en-US" sz="1800" dirty="0" smtClean="0"/>
              <a:t>, Linda Kohler</a:t>
            </a:r>
          </a:p>
          <a:p>
            <a:pPr marL="0" indent="0">
              <a:buNone/>
            </a:pPr>
            <a:r>
              <a:rPr lang="en-US" sz="1800" b="1" dirty="0" smtClean="0"/>
              <a:t>And the biggest THANK YOU </a:t>
            </a:r>
            <a:r>
              <a:rPr lang="en-US" sz="1800" dirty="0" smtClean="0"/>
              <a:t>goes to our students, who are persistent and brave and so incredibly smart. They inspire us all. </a:t>
            </a:r>
            <a:endParaRPr lang="en-US" sz="1800" dirty="0"/>
          </a:p>
        </p:txBody>
      </p:sp>
    </p:spTree>
    <p:extLst>
      <p:ext uri="{BB962C8B-B14F-4D97-AF65-F5344CB8AC3E}">
        <p14:creationId xmlns:p14="http://schemas.microsoft.com/office/powerpoint/2010/main" val="5967722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414</TotalTime>
  <Words>1633</Words>
  <Application>Microsoft Office PowerPoint</Application>
  <PresentationFormat>Widescreen</PresentationFormat>
  <Paragraphs>82</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Rockwell</vt:lpstr>
      <vt:lpstr>Rockwell Condensed</vt:lpstr>
      <vt:lpstr>Rockwell Extra Bold</vt:lpstr>
      <vt:lpstr>Wingdings</vt:lpstr>
      <vt:lpstr>Wood Type</vt:lpstr>
      <vt:lpstr>Lmc’s Basic Skills Transformation Grant</vt:lpstr>
      <vt:lpstr>What’s this grant about, again? </vt:lpstr>
      <vt:lpstr>We proposed the following interventions (and got funded! Yay!)</vt:lpstr>
      <vt:lpstr>Goals and Progress: Math, Year 1  Baseline for comparison: Fall 2015</vt:lpstr>
      <vt:lpstr>Math, Year 1</vt:lpstr>
      <vt:lpstr>Goals and Progress, English, year 1</vt:lpstr>
      <vt:lpstr>English, Year 1</vt:lpstr>
      <vt:lpstr>What’s happening this year (year two)? </vt:lpstr>
      <vt:lpstr>Collaboration is the cornerstone of this initiative’s success</vt:lpstr>
      <vt:lpstr>We need your feedback, your questions, your concerns, your help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Lmc’s Transformation Grant</dc:title>
  <dc:creator>Hiltbrand, Joellen</dc:creator>
  <cp:lastModifiedBy>Abigail Duldulao</cp:lastModifiedBy>
  <cp:revision>25</cp:revision>
  <cp:lastPrinted>2017-10-02T20:17:32Z</cp:lastPrinted>
  <dcterms:created xsi:type="dcterms:W3CDTF">2017-08-10T01:37:08Z</dcterms:created>
  <dcterms:modified xsi:type="dcterms:W3CDTF">2017-10-02T20:17:43Z</dcterms:modified>
</cp:coreProperties>
</file>