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3286" autoAdjust="0"/>
  </p:normalViewPr>
  <p:slideViewPr>
    <p:cSldViewPr snapToGrid="0">
      <p:cViewPr varScale="1">
        <p:scale>
          <a:sx n="105" d="100"/>
          <a:sy n="105" d="100"/>
        </p:scale>
        <p:origin x="192" y="102"/>
      </p:cViewPr>
      <p:guideLst>
        <p:guide orient="horz" pos="2160"/>
        <p:guide pos="3840"/>
      </p:guideLst>
    </p:cSldViewPr>
  </p:slideViewPr>
  <p:notesTextViewPr>
    <p:cViewPr>
      <p:scale>
        <a:sx n="1" d="1"/>
        <a:sy n="1" d="1"/>
      </p:scale>
      <p:origin x="0" y="0"/>
    </p:cViewPr>
  </p:notesTextViewPr>
  <p:sorterViewPr>
    <p:cViewPr>
      <p:scale>
        <a:sx n="100" d="100"/>
        <a:sy n="100" d="100"/>
      </p:scale>
      <p:origin x="0" y="-41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08"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1048709"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B31F57A-9EFD-441A-9B46-0893C16A4748}" type="datetimeFigureOut">
              <a:rPr lang="en-US" smtClean="0"/>
              <a:t>9/12/2017</a:t>
            </a:fld>
            <a:endParaRPr lang="en-US"/>
          </a:p>
        </p:txBody>
      </p:sp>
      <p:sp>
        <p:nvSpPr>
          <p:cNvPr id="1048710"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1048711"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12"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1048713"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81901B0-8F55-48F0-A0BA-C68D1231360D}" type="slidenum">
              <a:rPr lang="en-US" smtClean="0"/>
              <a:t>‹#›</a:t>
            </a:fld>
            <a:endParaRPr lang="en-US"/>
          </a:p>
        </p:txBody>
      </p:sp>
    </p:spTree>
    <p:extLst>
      <p:ext uri="{BB962C8B-B14F-4D97-AF65-F5344CB8AC3E}">
        <p14:creationId xmlns:p14="http://schemas.microsoft.com/office/powerpoint/2010/main" val="3576506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Slide Image Placeholder 1"/>
          <p:cNvSpPr>
            <a:spLocks noGrp="1" noRot="1" noChangeAspect="1" noTextEdit="1"/>
          </p:cNvSpPr>
          <p:nvPr>
            <p:ph type="sldImg"/>
          </p:nvPr>
        </p:nvSpPr>
        <p:spPr>
          <a:xfrm>
            <a:off x="406400" y="696913"/>
            <a:ext cx="6197600" cy="3486150"/>
          </a:xfrm>
        </p:spPr>
      </p:sp>
      <p:sp>
        <p:nvSpPr>
          <p:cNvPr id="1048647" name="Notes Placeholder 2"/>
          <p:cNvSpPr>
            <a:spLocks noGrp="1"/>
          </p:cNvSpPr>
          <p:nvPr>
            <p:ph type="body" idx="1"/>
          </p:nvPr>
        </p:nvSpPr>
        <p:spPr>
          <a:noFill/>
        </p:spPr>
        <p:txBody>
          <a:bodyPr/>
          <a:lstStyle/>
          <a:p>
            <a:endParaRPr lang="en-US" dirty="0">
              <a:latin typeface="Arial" charset="0"/>
            </a:endParaRPr>
          </a:p>
        </p:txBody>
      </p:sp>
      <p:sp>
        <p:nvSpPr>
          <p:cNvPr id="1048648" name="Slide Number Placeholder 3"/>
          <p:cNvSpPr>
            <a:spLocks noGrp="1"/>
          </p:cNvSpPr>
          <p:nvPr>
            <p:ph type="sldNum" sz="quarter" idx="5"/>
          </p:nvPr>
        </p:nvSpPr>
        <p:spPr>
          <a:noFill/>
        </p:spPr>
        <p:txBody>
          <a:bodyPr/>
          <a:lstStyle>
            <a:lvl1pPr eaLnBrk="0" hangingPunct="0">
              <a:defRPr b="1">
                <a:solidFill>
                  <a:schemeClr val="tx1"/>
                </a:solidFill>
                <a:latin typeface="Arial" charset="0"/>
                <a:ea typeface="ＭＳ Ｐゴシック" pitchFamily="-109" charset="-128"/>
              </a:defRPr>
            </a:lvl1pPr>
            <a:lvl2pPr marL="756878" indent="-291107" eaLnBrk="0" hangingPunct="0">
              <a:defRPr b="1">
                <a:solidFill>
                  <a:schemeClr val="tx1"/>
                </a:solidFill>
                <a:latin typeface="Arial" charset="0"/>
                <a:ea typeface="ＭＳ Ｐゴシック" pitchFamily="-109" charset="-128"/>
              </a:defRPr>
            </a:lvl2pPr>
            <a:lvl3pPr marL="1164427" indent="-232885" eaLnBrk="0" hangingPunct="0">
              <a:defRPr b="1">
                <a:solidFill>
                  <a:schemeClr val="tx1"/>
                </a:solidFill>
                <a:latin typeface="Arial" charset="0"/>
                <a:ea typeface="ＭＳ Ｐゴシック" pitchFamily="-109" charset="-128"/>
              </a:defRPr>
            </a:lvl3pPr>
            <a:lvl4pPr marL="1630197" indent="-232885" eaLnBrk="0" hangingPunct="0">
              <a:defRPr b="1">
                <a:solidFill>
                  <a:schemeClr val="tx1"/>
                </a:solidFill>
                <a:latin typeface="Arial" charset="0"/>
                <a:ea typeface="ＭＳ Ｐゴシック" pitchFamily="-109" charset="-128"/>
              </a:defRPr>
            </a:lvl4pPr>
            <a:lvl5pPr marL="2095968" indent="-232885" eaLnBrk="0" hangingPunct="0">
              <a:defRPr b="1">
                <a:solidFill>
                  <a:schemeClr val="tx1"/>
                </a:solidFill>
                <a:latin typeface="Arial" charset="0"/>
                <a:ea typeface="ＭＳ Ｐゴシック" pitchFamily="-109" charset="-128"/>
              </a:defRPr>
            </a:lvl5pPr>
            <a:lvl6pPr marL="2561738" indent="-232885" eaLnBrk="0" fontAlgn="base" hangingPunct="0">
              <a:spcBef>
                <a:spcPct val="0"/>
              </a:spcBef>
              <a:spcAft>
                <a:spcPct val="0"/>
              </a:spcAft>
              <a:defRPr b="1">
                <a:solidFill>
                  <a:schemeClr val="tx1"/>
                </a:solidFill>
                <a:latin typeface="Arial" charset="0"/>
                <a:ea typeface="ＭＳ Ｐゴシック" pitchFamily="-109" charset="-128"/>
              </a:defRPr>
            </a:lvl6pPr>
            <a:lvl7pPr marL="3027509" indent="-232885" eaLnBrk="0" fontAlgn="base" hangingPunct="0">
              <a:spcBef>
                <a:spcPct val="0"/>
              </a:spcBef>
              <a:spcAft>
                <a:spcPct val="0"/>
              </a:spcAft>
              <a:defRPr b="1">
                <a:solidFill>
                  <a:schemeClr val="tx1"/>
                </a:solidFill>
                <a:latin typeface="Arial" charset="0"/>
                <a:ea typeface="ＭＳ Ｐゴシック" pitchFamily="-109" charset="-128"/>
              </a:defRPr>
            </a:lvl7pPr>
            <a:lvl8pPr marL="3493280" indent="-232885" eaLnBrk="0" fontAlgn="base" hangingPunct="0">
              <a:spcBef>
                <a:spcPct val="0"/>
              </a:spcBef>
              <a:spcAft>
                <a:spcPct val="0"/>
              </a:spcAft>
              <a:defRPr b="1">
                <a:solidFill>
                  <a:schemeClr val="tx1"/>
                </a:solidFill>
                <a:latin typeface="Arial" charset="0"/>
                <a:ea typeface="ＭＳ Ｐゴシック" pitchFamily="-109" charset="-128"/>
              </a:defRPr>
            </a:lvl8pPr>
            <a:lvl9pPr marL="3959050" indent="-232885" eaLnBrk="0" fontAlgn="base" hangingPunct="0">
              <a:spcBef>
                <a:spcPct val="0"/>
              </a:spcBef>
              <a:spcAft>
                <a:spcPct val="0"/>
              </a:spcAft>
              <a:defRPr b="1">
                <a:solidFill>
                  <a:schemeClr val="tx1"/>
                </a:solidFill>
                <a:latin typeface="Arial" charset="0"/>
                <a:ea typeface="ＭＳ Ｐゴシック" pitchFamily="-109" charset="-128"/>
              </a:defRPr>
            </a:lvl9pPr>
          </a:lstStyle>
          <a:p>
            <a:pPr eaLnBrk="1" hangingPunct="1"/>
            <a:fld id="{FE5DC067-8730-4B16-9A2C-AAA94A873E11}" type="slidenum">
              <a:rPr lang="en-US" b="0">
                <a:solidFill>
                  <a:prstClr val="black"/>
                </a:solidFill>
              </a:rPr>
              <a:pPr eaLnBrk="1" hangingPunct="1"/>
              <a:t>25</a:t>
            </a:fld>
            <a:endParaRPr lang="en-US" b="0" dirty="0">
              <a:solidFill>
                <a:prstClr val="black"/>
              </a:solidFill>
            </a:endParaRPr>
          </a:p>
        </p:txBody>
      </p:sp>
    </p:spTree>
    <p:extLst>
      <p:ext uri="{BB962C8B-B14F-4D97-AF65-F5344CB8AC3E}">
        <p14:creationId xmlns:p14="http://schemas.microsoft.com/office/powerpoint/2010/main" val="3003880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82"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48583" name="Date Placeholder 3"/>
          <p:cNvSpPr>
            <a:spLocks noGrp="1"/>
          </p:cNvSpPr>
          <p:nvPr>
            <p:ph type="dt" sz="half" idx="10"/>
          </p:nvPr>
        </p:nvSpPr>
        <p:spPr/>
        <p:txBody>
          <a:bodyPr/>
          <a:lstStyle/>
          <a:p>
            <a:fld id="{4269CB34-94AD-46D7-B32E-737D1743A29D}" type="datetimeFigureOut">
              <a:rPr lang="en-US" smtClean="0"/>
              <a:t>9/12/2017</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43456C9E-2827-4DC9-AC3F-472239B30D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97" name="Title 1"/>
          <p:cNvSpPr>
            <a:spLocks noGrp="1"/>
          </p:cNvSpPr>
          <p:nvPr>
            <p:ph type="title"/>
          </p:nvPr>
        </p:nvSpPr>
        <p:spPr/>
        <p:txBody>
          <a:bodyPr/>
          <a:lstStyle/>
          <a:p>
            <a:r>
              <a:rPr lang="en-US"/>
              <a:t>Click to edit Master title style</a:t>
            </a:r>
          </a:p>
        </p:txBody>
      </p:sp>
      <p:sp>
        <p:nvSpPr>
          <p:cNvPr id="1048698"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99" name="Date Placeholder 3"/>
          <p:cNvSpPr>
            <a:spLocks noGrp="1"/>
          </p:cNvSpPr>
          <p:nvPr>
            <p:ph type="dt" sz="half" idx="10"/>
          </p:nvPr>
        </p:nvSpPr>
        <p:spPr/>
        <p:txBody>
          <a:bodyPr/>
          <a:lstStyle/>
          <a:p>
            <a:fld id="{4269CB34-94AD-46D7-B32E-737D1743A29D}" type="datetimeFigureOut">
              <a:rPr lang="en-US" smtClean="0"/>
              <a:t>9/12/2017</a:t>
            </a:fld>
            <a:endParaRPr lang="en-US"/>
          </a:p>
        </p:txBody>
      </p:sp>
      <p:sp>
        <p:nvSpPr>
          <p:cNvPr id="1048700" name="Footer Placeholder 4"/>
          <p:cNvSpPr>
            <a:spLocks noGrp="1"/>
          </p:cNvSpPr>
          <p:nvPr>
            <p:ph type="ftr" sz="quarter" idx="11"/>
          </p:nvPr>
        </p:nvSpPr>
        <p:spPr/>
        <p:txBody>
          <a:bodyPr/>
          <a:lstStyle/>
          <a:p>
            <a:endParaRPr lang="en-US"/>
          </a:p>
        </p:txBody>
      </p:sp>
      <p:sp>
        <p:nvSpPr>
          <p:cNvPr id="1048701" name="Slide Number Placeholder 5"/>
          <p:cNvSpPr>
            <a:spLocks noGrp="1"/>
          </p:cNvSpPr>
          <p:nvPr>
            <p:ph type="sldNum" sz="quarter" idx="12"/>
          </p:nvPr>
        </p:nvSpPr>
        <p:spPr/>
        <p:txBody>
          <a:bodyPr/>
          <a:lstStyle/>
          <a:p>
            <a:fld id="{43456C9E-2827-4DC9-AC3F-472239B30D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78"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1048679"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80" name="Date Placeholder 3"/>
          <p:cNvSpPr>
            <a:spLocks noGrp="1"/>
          </p:cNvSpPr>
          <p:nvPr>
            <p:ph type="dt" sz="half" idx="10"/>
          </p:nvPr>
        </p:nvSpPr>
        <p:spPr/>
        <p:txBody>
          <a:bodyPr/>
          <a:lstStyle/>
          <a:p>
            <a:fld id="{4269CB34-94AD-46D7-B32E-737D1743A29D}" type="datetimeFigureOut">
              <a:rPr lang="en-US" smtClean="0"/>
              <a:t>9/12/2017</a:t>
            </a:fld>
            <a:endParaRPr lang="en-US"/>
          </a:p>
        </p:txBody>
      </p:sp>
      <p:sp>
        <p:nvSpPr>
          <p:cNvPr id="1048681" name="Footer Placeholder 4"/>
          <p:cNvSpPr>
            <a:spLocks noGrp="1"/>
          </p:cNvSpPr>
          <p:nvPr>
            <p:ph type="ftr" sz="quarter" idx="11"/>
          </p:nvPr>
        </p:nvSpPr>
        <p:spPr/>
        <p:txBody>
          <a:bodyPr/>
          <a:lstStyle/>
          <a:p>
            <a:endParaRPr lang="en-US"/>
          </a:p>
        </p:txBody>
      </p:sp>
      <p:sp>
        <p:nvSpPr>
          <p:cNvPr id="1048682" name="Slide Number Placeholder 5"/>
          <p:cNvSpPr>
            <a:spLocks noGrp="1"/>
          </p:cNvSpPr>
          <p:nvPr>
            <p:ph type="sldNum" sz="quarter" idx="12"/>
          </p:nvPr>
        </p:nvSpPr>
        <p:spPr/>
        <p:txBody>
          <a:bodyPr/>
          <a:lstStyle/>
          <a:p>
            <a:fld id="{43456C9E-2827-4DC9-AC3F-472239B30D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a:t>Click to edit Master title style</a:t>
            </a:r>
          </a:p>
        </p:txBody>
      </p:sp>
      <p:sp>
        <p:nvSpPr>
          <p:cNvPr id="1048589"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90" name="Date Placeholder 3"/>
          <p:cNvSpPr>
            <a:spLocks noGrp="1"/>
          </p:cNvSpPr>
          <p:nvPr>
            <p:ph type="dt" sz="half" idx="10"/>
          </p:nvPr>
        </p:nvSpPr>
        <p:spPr/>
        <p:txBody>
          <a:bodyPr/>
          <a:lstStyle/>
          <a:p>
            <a:fld id="{4269CB34-94AD-46D7-B32E-737D1743A29D}" type="datetimeFigureOut">
              <a:rPr lang="en-US" smtClean="0"/>
              <a:t>9/12/2017</a:t>
            </a:fld>
            <a:endParaRPr lang="en-US"/>
          </a:p>
        </p:txBody>
      </p:sp>
      <p:sp>
        <p:nvSpPr>
          <p:cNvPr id="1048591" name="Footer Placeholder 4"/>
          <p:cNvSpPr>
            <a:spLocks noGrp="1"/>
          </p:cNvSpPr>
          <p:nvPr>
            <p:ph type="ftr" sz="quarter" idx="11"/>
          </p:nvPr>
        </p:nvSpPr>
        <p:spPr/>
        <p:txBody>
          <a:bodyPr/>
          <a:lstStyle/>
          <a:p>
            <a:endParaRPr lang="en-US"/>
          </a:p>
        </p:txBody>
      </p:sp>
      <p:sp>
        <p:nvSpPr>
          <p:cNvPr id="1048592" name="Slide Number Placeholder 5"/>
          <p:cNvSpPr>
            <a:spLocks noGrp="1"/>
          </p:cNvSpPr>
          <p:nvPr>
            <p:ph type="sldNum" sz="quarter" idx="12"/>
          </p:nvPr>
        </p:nvSpPr>
        <p:spPr/>
        <p:txBody>
          <a:bodyPr/>
          <a:lstStyle/>
          <a:p>
            <a:fld id="{43456C9E-2827-4DC9-AC3F-472239B30D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9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869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1048694" name="Date Placeholder 3"/>
          <p:cNvSpPr>
            <a:spLocks noGrp="1"/>
          </p:cNvSpPr>
          <p:nvPr>
            <p:ph type="dt" sz="half" idx="10"/>
          </p:nvPr>
        </p:nvSpPr>
        <p:spPr/>
        <p:txBody>
          <a:bodyPr/>
          <a:lstStyle/>
          <a:p>
            <a:fld id="{4269CB34-94AD-46D7-B32E-737D1743A29D}" type="datetimeFigureOut">
              <a:rPr lang="en-US" smtClean="0"/>
              <a:t>9/12/2017</a:t>
            </a:fld>
            <a:endParaRPr lang="en-US"/>
          </a:p>
        </p:txBody>
      </p:sp>
      <p:sp>
        <p:nvSpPr>
          <p:cNvPr id="1048695" name="Footer Placeholder 4"/>
          <p:cNvSpPr>
            <a:spLocks noGrp="1"/>
          </p:cNvSpPr>
          <p:nvPr>
            <p:ph type="ftr" sz="quarter" idx="11"/>
          </p:nvPr>
        </p:nvSpPr>
        <p:spPr/>
        <p:txBody>
          <a:bodyPr/>
          <a:lstStyle/>
          <a:p>
            <a:endParaRPr lang="en-US"/>
          </a:p>
        </p:txBody>
      </p:sp>
      <p:sp>
        <p:nvSpPr>
          <p:cNvPr id="1048696" name="Slide Number Placeholder 5"/>
          <p:cNvSpPr>
            <a:spLocks noGrp="1"/>
          </p:cNvSpPr>
          <p:nvPr>
            <p:ph type="sldNum" sz="quarter" idx="12"/>
          </p:nvPr>
        </p:nvSpPr>
        <p:spPr/>
        <p:txBody>
          <a:bodyPr/>
          <a:lstStyle/>
          <a:p>
            <a:fld id="{43456C9E-2827-4DC9-AC3F-472239B30DC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60" name="Title 1"/>
          <p:cNvSpPr>
            <a:spLocks noGrp="1"/>
          </p:cNvSpPr>
          <p:nvPr>
            <p:ph type="title"/>
          </p:nvPr>
        </p:nvSpPr>
        <p:spPr/>
        <p:txBody>
          <a:bodyPr/>
          <a:lstStyle/>
          <a:p>
            <a:r>
              <a:rPr lang="en-US"/>
              <a:t>Click to edit Master title style</a:t>
            </a:r>
          </a:p>
        </p:txBody>
      </p:sp>
      <p:sp>
        <p:nvSpPr>
          <p:cNvPr id="1048661"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2"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3" name="Date Placeholder 4"/>
          <p:cNvSpPr>
            <a:spLocks noGrp="1"/>
          </p:cNvSpPr>
          <p:nvPr>
            <p:ph type="dt" sz="half" idx="10"/>
          </p:nvPr>
        </p:nvSpPr>
        <p:spPr/>
        <p:txBody>
          <a:bodyPr/>
          <a:lstStyle/>
          <a:p>
            <a:fld id="{4269CB34-94AD-46D7-B32E-737D1743A29D}" type="datetimeFigureOut">
              <a:rPr lang="en-US" smtClean="0"/>
              <a:t>9/12/2017</a:t>
            </a:fld>
            <a:endParaRPr lang="en-US"/>
          </a:p>
        </p:txBody>
      </p:sp>
      <p:sp>
        <p:nvSpPr>
          <p:cNvPr id="1048664" name="Footer Placeholder 5"/>
          <p:cNvSpPr>
            <a:spLocks noGrp="1"/>
          </p:cNvSpPr>
          <p:nvPr>
            <p:ph type="ftr" sz="quarter" idx="11"/>
          </p:nvPr>
        </p:nvSpPr>
        <p:spPr/>
        <p:txBody>
          <a:bodyPr/>
          <a:lstStyle/>
          <a:p>
            <a:endParaRPr lang="en-US"/>
          </a:p>
        </p:txBody>
      </p:sp>
      <p:sp>
        <p:nvSpPr>
          <p:cNvPr id="1048665" name="Slide Number Placeholder 6"/>
          <p:cNvSpPr>
            <a:spLocks noGrp="1"/>
          </p:cNvSpPr>
          <p:nvPr>
            <p:ph type="sldNum" sz="quarter" idx="12"/>
          </p:nvPr>
        </p:nvSpPr>
        <p:spPr/>
        <p:txBody>
          <a:bodyPr/>
          <a:lstStyle/>
          <a:p>
            <a:fld id="{43456C9E-2827-4DC9-AC3F-472239B30D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66" name="Title 1"/>
          <p:cNvSpPr>
            <a:spLocks noGrp="1"/>
          </p:cNvSpPr>
          <p:nvPr>
            <p:ph type="title"/>
          </p:nvPr>
        </p:nvSpPr>
        <p:spPr>
          <a:xfrm>
            <a:off x="839788" y="365125"/>
            <a:ext cx="10515600" cy="1325563"/>
          </a:xfrm>
        </p:spPr>
        <p:txBody>
          <a:bodyPr/>
          <a:lstStyle/>
          <a:p>
            <a:r>
              <a:rPr lang="en-US"/>
              <a:t>Click to edit Master title style</a:t>
            </a:r>
          </a:p>
        </p:txBody>
      </p:sp>
      <p:sp>
        <p:nvSpPr>
          <p:cNvPr id="1048667"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668"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9"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670"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1" name="Date Placeholder 6"/>
          <p:cNvSpPr>
            <a:spLocks noGrp="1"/>
          </p:cNvSpPr>
          <p:nvPr>
            <p:ph type="dt" sz="half" idx="10"/>
          </p:nvPr>
        </p:nvSpPr>
        <p:spPr/>
        <p:txBody>
          <a:bodyPr/>
          <a:lstStyle/>
          <a:p>
            <a:fld id="{4269CB34-94AD-46D7-B32E-737D1743A29D}" type="datetimeFigureOut">
              <a:rPr lang="en-US" smtClean="0"/>
              <a:t>9/12/2017</a:t>
            </a:fld>
            <a:endParaRPr lang="en-US"/>
          </a:p>
        </p:txBody>
      </p:sp>
      <p:sp>
        <p:nvSpPr>
          <p:cNvPr id="1048672" name="Footer Placeholder 7"/>
          <p:cNvSpPr>
            <a:spLocks noGrp="1"/>
          </p:cNvSpPr>
          <p:nvPr>
            <p:ph type="ftr" sz="quarter" idx="11"/>
          </p:nvPr>
        </p:nvSpPr>
        <p:spPr/>
        <p:txBody>
          <a:bodyPr/>
          <a:lstStyle/>
          <a:p>
            <a:endParaRPr lang="en-US"/>
          </a:p>
        </p:txBody>
      </p:sp>
      <p:sp>
        <p:nvSpPr>
          <p:cNvPr id="1048673" name="Slide Number Placeholder 8"/>
          <p:cNvSpPr>
            <a:spLocks noGrp="1"/>
          </p:cNvSpPr>
          <p:nvPr>
            <p:ph type="sldNum" sz="quarter" idx="12"/>
          </p:nvPr>
        </p:nvSpPr>
        <p:spPr/>
        <p:txBody>
          <a:bodyPr/>
          <a:lstStyle/>
          <a:p>
            <a:fld id="{43456C9E-2827-4DC9-AC3F-472239B30D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74" name="Title 1"/>
          <p:cNvSpPr>
            <a:spLocks noGrp="1"/>
          </p:cNvSpPr>
          <p:nvPr>
            <p:ph type="title"/>
          </p:nvPr>
        </p:nvSpPr>
        <p:spPr/>
        <p:txBody>
          <a:bodyPr/>
          <a:lstStyle/>
          <a:p>
            <a:r>
              <a:rPr lang="en-US"/>
              <a:t>Click to edit Master title style</a:t>
            </a:r>
          </a:p>
        </p:txBody>
      </p:sp>
      <p:sp>
        <p:nvSpPr>
          <p:cNvPr id="1048675" name="Date Placeholder 2"/>
          <p:cNvSpPr>
            <a:spLocks noGrp="1"/>
          </p:cNvSpPr>
          <p:nvPr>
            <p:ph type="dt" sz="half" idx="10"/>
          </p:nvPr>
        </p:nvSpPr>
        <p:spPr/>
        <p:txBody>
          <a:bodyPr/>
          <a:lstStyle/>
          <a:p>
            <a:fld id="{4269CB34-94AD-46D7-B32E-737D1743A29D}" type="datetimeFigureOut">
              <a:rPr lang="en-US" smtClean="0"/>
              <a:t>9/12/2017</a:t>
            </a:fld>
            <a:endParaRPr lang="en-US"/>
          </a:p>
        </p:txBody>
      </p:sp>
      <p:sp>
        <p:nvSpPr>
          <p:cNvPr id="1048676" name="Footer Placeholder 3"/>
          <p:cNvSpPr>
            <a:spLocks noGrp="1"/>
          </p:cNvSpPr>
          <p:nvPr>
            <p:ph type="ftr" sz="quarter" idx="11"/>
          </p:nvPr>
        </p:nvSpPr>
        <p:spPr/>
        <p:txBody>
          <a:bodyPr/>
          <a:lstStyle/>
          <a:p>
            <a:endParaRPr lang="en-US"/>
          </a:p>
        </p:txBody>
      </p:sp>
      <p:sp>
        <p:nvSpPr>
          <p:cNvPr id="1048677" name="Slide Number Placeholder 4"/>
          <p:cNvSpPr>
            <a:spLocks noGrp="1"/>
          </p:cNvSpPr>
          <p:nvPr>
            <p:ph type="sldNum" sz="quarter" idx="12"/>
          </p:nvPr>
        </p:nvSpPr>
        <p:spPr/>
        <p:txBody>
          <a:bodyPr/>
          <a:lstStyle/>
          <a:p>
            <a:fld id="{43456C9E-2827-4DC9-AC3F-472239B30D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83" name="Date Placeholder 1"/>
          <p:cNvSpPr>
            <a:spLocks noGrp="1"/>
          </p:cNvSpPr>
          <p:nvPr>
            <p:ph type="dt" sz="half" idx="10"/>
          </p:nvPr>
        </p:nvSpPr>
        <p:spPr/>
        <p:txBody>
          <a:bodyPr/>
          <a:lstStyle/>
          <a:p>
            <a:fld id="{4269CB34-94AD-46D7-B32E-737D1743A29D}" type="datetimeFigureOut">
              <a:rPr lang="en-US" smtClean="0"/>
              <a:t>9/12/2017</a:t>
            </a:fld>
            <a:endParaRPr lang="en-US"/>
          </a:p>
        </p:txBody>
      </p:sp>
      <p:sp>
        <p:nvSpPr>
          <p:cNvPr id="1048684" name="Footer Placeholder 2"/>
          <p:cNvSpPr>
            <a:spLocks noGrp="1"/>
          </p:cNvSpPr>
          <p:nvPr>
            <p:ph type="ftr" sz="quarter" idx="11"/>
          </p:nvPr>
        </p:nvSpPr>
        <p:spPr/>
        <p:txBody>
          <a:bodyPr/>
          <a:lstStyle/>
          <a:p>
            <a:endParaRPr lang="en-US"/>
          </a:p>
        </p:txBody>
      </p:sp>
      <p:sp>
        <p:nvSpPr>
          <p:cNvPr id="1048685" name="Slide Number Placeholder 3"/>
          <p:cNvSpPr>
            <a:spLocks noGrp="1"/>
          </p:cNvSpPr>
          <p:nvPr>
            <p:ph type="sldNum" sz="quarter" idx="12"/>
          </p:nvPr>
        </p:nvSpPr>
        <p:spPr/>
        <p:txBody>
          <a:bodyPr/>
          <a:lstStyle/>
          <a:p>
            <a:fld id="{43456C9E-2827-4DC9-AC3F-472239B30D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0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70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0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8705" name="Date Placeholder 4"/>
          <p:cNvSpPr>
            <a:spLocks noGrp="1"/>
          </p:cNvSpPr>
          <p:nvPr>
            <p:ph type="dt" sz="half" idx="10"/>
          </p:nvPr>
        </p:nvSpPr>
        <p:spPr/>
        <p:txBody>
          <a:bodyPr/>
          <a:lstStyle/>
          <a:p>
            <a:fld id="{4269CB34-94AD-46D7-B32E-737D1743A29D}" type="datetimeFigureOut">
              <a:rPr lang="en-US" smtClean="0"/>
              <a:t>9/12/2017</a:t>
            </a:fld>
            <a:endParaRPr lang="en-US"/>
          </a:p>
        </p:txBody>
      </p:sp>
      <p:sp>
        <p:nvSpPr>
          <p:cNvPr id="1048706" name="Footer Placeholder 5"/>
          <p:cNvSpPr>
            <a:spLocks noGrp="1"/>
          </p:cNvSpPr>
          <p:nvPr>
            <p:ph type="ftr" sz="quarter" idx="11"/>
          </p:nvPr>
        </p:nvSpPr>
        <p:spPr/>
        <p:txBody>
          <a:bodyPr/>
          <a:lstStyle/>
          <a:p>
            <a:endParaRPr lang="en-US"/>
          </a:p>
        </p:txBody>
      </p:sp>
      <p:sp>
        <p:nvSpPr>
          <p:cNvPr id="1048707" name="Slide Number Placeholder 6"/>
          <p:cNvSpPr>
            <a:spLocks noGrp="1"/>
          </p:cNvSpPr>
          <p:nvPr>
            <p:ph type="sldNum" sz="quarter" idx="12"/>
          </p:nvPr>
        </p:nvSpPr>
        <p:spPr/>
        <p:txBody>
          <a:bodyPr/>
          <a:lstStyle/>
          <a:p>
            <a:fld id="{43456C9E-2827-4DC9-AC3F-472239B30D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86"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687"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88"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8689" name="Date Placeholder 4"/>
          <p:cNvSpPr>
            <a:spLocks noGrp="1"/>
          </p:cNvSpPr>
          <p:nvPr>
            <p:ph type="dt" sz="half" idx="10"/>
          </p:nvPr>
        </p:nvSpPr>
        <p:spPr/>
        <p:txBody>
          <a:bodyPr/>
          <a:lstStyle/>
          <a:p>
            <a:fld id="{4269CB34-94AD-46D7-B32E-737D1743A29D}" type="datetimeFigureOut">
              <a:rPr lang="en-US" smtClean="0"/>
              <a:t>9/12/2017</a:t>
            </a:fld>
            <a:endParaRPr lang="en-US"/>
          </a:p>
        </p:txBody>
      </p:sp>
      <p:sp>
        <p:nvSpPr>
          <p:cNvPr id="1048690" name="Footer Placeholder 5"/>
          <p:cNvSpPr>
            <a:spLocks noGrp="1"/>
          </p:cNvSpPr>
          <p:nvPr>
            <p:ph type="ftr" sz="quarter" idx="11"/>
          </p:nvPr>
        </p:nvSpPr>
        <p:spPr/>
        <p:txBody>
          <a:bodyPr/>
          <a:lstStyle/>
          <a:p>
            <a:endParaRPr lang="en-US"/>
          </a:p>
        </p:txBody>
      </p:sp>
      <p:sp>
        <p:nvSpPr>
          <p:cNvPr id="1048691" name="Slide Number Placeholder 6"/>
          <p:cNvSpPr>
            <a:spLocks noGrp="1"/>
          </p:cNvSpPr>
          <p:nvPr>
            <p:ph type="sldNum" sz="quarter" idx="12"/>
          </p:nvPr>
        </p:nvSpPr>
        <p:spPr/>
        <p:txBody>
          <a:bodyPr/>
          <a:lstStyle/>
          <a:p>
            <a:fld id="{43456C9E-2827-4DC9-AC3F-472239B30DC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2000"/>
            <a:lum/>
          </a:blip>
          <a:srcRect/>
          <a:stretch>
            <a:fillRect t="-13000" b="-13000"/>
          </a:stretch>
        </a:blipFill>
        <a:effectLst/>
      </p:bgPr>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69CB34-94AD-46D7-B32E-737D1743A29D}" type="datetimeFigureOut">
              <a:rPr lang="en-US" smtClean="0"/>
              <a:t>9/12/2017</a:t>
            </a:fld>
            <a:endParaRPr lang="en-US"/>
          </a:p>
        </p:txBody>
      </p:sp>
      <p:sp>
        <p:nvSpPr>
          <p:cNvPr id="1048579"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456C9E-2827-4DC9-AC3F-472239B30D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ctrTitle"/>
          </p:nvPr>
        </p:nvSpPr>
        <p:spPr>
          <a:xfrm>
            <a:off x="1524000" y="1781930"/>
            <a:ext cx="9144000" cy="1171132"/>
          </a:xfrm>
        </p:spPr>
        <p:txBody>
          <a:bodyPr/>
          <a:lstStyle/>
          <a:p>
            <a:r>
              <a:rPr lang="en-US" b="1" dirty="0"/>
              <a:t>Code Alignment Project</a:t>
            </a:r>
          </a:p>
        </p:txBody>
      </p:sp>
      <p:sp>
        <p:nvSpPr>
          <p:cNvPr id="1048587" name="Subtitle 2"/>
          <p:cNvSpPr>
            <a:spLocks noGrp="1"/>
          </p:cNvSpPr>
          <p:nvPr>
            <p:ph type="subTitle" idx="1"/>
          </p:nvPr>
        </p:nvSpPr>
        <p:spPr>
          <a:xfrm>
            <a:off x="1524000" y="4212236"/>
            <a:ext cx="9144000" cy="1045564"/>
          </a:xfrm>
        </p:spPr>
        <p:txBody>
          <a:bodyPr/>
          <a:lstStyle/>
          <a:p>
            <a:pPr algn="r"/>
            <a:r>
              <a:rPr lang="en-US" dirty="0"/>
              <a:t>[College]</a:t>
            </a:r>
          </a:p>
          <a:p>
            <a:pPr algn="r"/>
            <a:r>
              <a:rPr lang="en-US" dirty="0"/>
              <a:t>[Date]</a:t>
            </a:r>
          </a:p>
        </p:txBody>
      </p:sp>
      <p:pic>
        <p:nvPicPr>
          <p:cNvPr id="2097152" name="Picture 2"/>
          <p:cNvPicPr>
            <a:picLocks noChangeAspect="1" noChangeArrowheads="1"/>
          </p:cNvPicPr>
          <p:nvPr/>
        </p:nvPicPr>
        <p:blipFill>
          <a:blip r:embed="rId2"/>
          <a:srcRect/>
          <a:stretch>
            <a:fillRect/>
          </a:stretch>
        </p:blipFill>
        <p:spPr bwMode="auto">
          <a:xfrm>
            <a:off x="3203839" y="198890"/>
            <a:ext cx="5784321" cy="95345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1"/>
          <p:cNvSpPr>
            <a:spLocks noGrp="1"/>
          </p:cNvSpPr>
          <p:nvPr>
            <p:ph type="title"/>
          </p:nvPr>
        </p:nvSpPr>
        <p:spPr/>
        <p:txBody>
          <a:bodyPr/>
          <a:lstStyle/>
          <a:p>
            <a:r>
              <a:rPr lang="en-US" b="1" dirty="0"/>
              <a:t>Examining Codes at the Face-to-Face</a:t>
            </a:r>
          </a:p>
        </p:txBody>
      </p:sp>
      <p:grpSp>
        <p:nvGrpSpPr>
          <p:cNvPr id="57" name="Group 6"/>
          <p:cNvGrpSpPr/>
          <p:nvPr/>
        </p:nvGrpSpPr>
        <p:grpSpPr>
          <a:xfrm>
            <a:off x="1647842" y="1929931"/>
            <a:ext cx="8564096" cy="3347025"/>
            <a:chOff x="1016515" y="1065635"/>
            <a:chExt cx="8564096" cy="3347025"/>
          </a:xfrm>
        </p:grpSpPr>
        <p:sp>
          <p:nvSpPr>
            <p:cNvPr id="1048609" name="Freeform: Shape 8"/>
            <p:cNvSpPr/>
            <p:nvPr/>
          </p:nvSpPr>
          <p:spPr>
            <a:xfrm>
              <a:off x="1016515" y="2435893"/>
              <a:ext cx="1285508" cy="642327"/>
            </a:xfrm>
            <a:custGeom>
              <a:avLst/>
              <a:gdLst>
                <a:gd name="connsiteX0" fmla="*/ 0 w 1285508"/>
                <a:gd name="connsiteY0" fmla="*/ 0 h 642327"/>
                <a:gd name="connsiteX1" fmla="*/ 1285508 w 1285508"/>
                <a:gd name="connsiteY1" fmla="*/ 0 h 642327"/>
                <a:gd name="connsiteX2" fmla="*/ 1285508 w 1285508"/>
                <a:gd name="connsiteY2" fmla="*/ 642327 h 642327"/>
                <a:gd name="connsiteX3" fmla="*/ 0 w 1285508"/>
                <a:gd name="connsiteY3" fmla="*/ 642327 h 642327"/>
                <a:gd name="connsiteX4" fmla="*/ 0 w 1285508"/>
                <a:gd name="connsiteY4" fmla="*/ 0 h 642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5508" h="642327">
                  <a:moveTo>
                    <a:pt x="0" y="0"/>
                  </a:moveTo>
                  <a:lnTo>
                    <a:pt x="1285508" y="0"/>
                  </a:lnTo>
                  <a:lnTo>
                    <a:pt x="1285508" y="642327"/>
                  </a:lnTo>
                  <a:lnTo>
                    <a:pt x="0" y="64232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200" kern="1200" dirty="0"/>
                <a:t>What jobs are we training students for? (SOC)</a:t>
              </a:r>
            </a:p>
          </p:txBody>
        </p:sp>
        <p:sp>
          <p:nvSpPr>
            <p:cNvPr id="1048610" name="Arrow: Circular 9"/>
            <p:cNvSpPr/>
            <p:nvPr/>
          </p:nvSpPr>
          <p:spPr>
            <a:xfrm rot="18844995">
              <a:off x="3927177" y="1154000"/>
              <a:ext cx="2303543" cy="2303792"/>
            </a:xfrm>
            <a:prstGeom prst="circularArrow">
              <a:avLst>
                <a:gd name="adj1" fmla="val 10980"/>
                <a:gd name="adj2" fmla="val 1142322"/>
                <a:gd name="adj3" fmla="val 4500000"/>
                <a:gd name="adj4" fmla="val 135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48611" name="Freeform: Shape 10"/>
            <p:cNvSpPr/>
            <p:nvPr/>
          </p:nvSpPr>
          <p:spPr>
            <a:xfrm>
              <a:off x="2811040" y="3078220"/>
              <a:ext cx="1106278" cy="440935"/>
            </a:xfrm>
            <a:custGeom>
              <a:avLst/>
              <a:gdLst>
                <a:gd name="connsiteX0" fmla="*/ 0 w 1285508"/>
                <a:gd name="connsiteY0" fmla="*/ 0 h 642327"/>
                <a:gd name="connsiteX1" fmla="*/ 1285508 w 1285508"/>
                <a:gd name="connsiteY1" fmla="*/ 0 h 642327"/>
                <a:gd name="connsiteX2" fmla="*/ 1285508 w 1285508"/>
                <a:gd name="connsiteY2" fmla="*/ 642327 h 642327"/>
                <a:gd name="connsiteX3" fmla="*/ 0 w 1285508"/>
                <a:gd name="connsiteY3" fmla="*/ 642327 h 642327"/>
                <a:gd name="connsiteX4" fmla="*/ 0 w 1285508"/>
                <a:gd name="connsiteY4" fmla="*/ 0 h 642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5508" h="642327">
                  <a:moveTo>
                    <a:pt x="0" y="0"/>
                  </a:moveTo>
                  <a:lnTo>
                    <a:pt x="1285508" y="0"/>
                  </a:lnTo>
                  <a:lnTo>
                    <a:pt x="1285508" y="642327"/>
                  </a:lnTo>
                  <a:lnTo>
                    <a:pt x="0" y="64232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200" kern="1200" dirty="0"/>
                <a:t>What does our program cover? (CIP)</a:t>
              </a:r>
            </a:p>
          </p:txBody>
        </p:sp>
        <p:sp>
          <p:nvSpPr>
            <p:cNvPr id="1048612" name="Shape 11"/>
            <p:cNvSpPr/>
            <p:nvPr/>
          </p:nvSpPr>
          <p:spPr>
            <a:xfrm rot="13727784">
              <a:off x="2167855" y="2024728"/>
              <a:ext cx="2303543" cy="2303792"/>
            </a:xfrm>
            <a:prstGeom prst="leftCircularArrow">
              <a:avLst>
                <a:gd name="adj1" fmla="val 10980"/>
                <a:gd name="adj2" fmla="val 1142322"/>
                <a:gd name="adj3" fmla="val 6300000"/>
                <a:gd name="adj4" fmla="val 189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48613" name="Freeform: Shape 12"/>
            <p:cNvSpPr/>
            <p:nvPr/>
          </p:nvSpPr>
          <p:spPr>
            <a:xfrm>
              <a:off x="4436194" y="1951958"/>
              <a:ext cx="1285508" cy="642327"/>
            </a:xfrm>
            <a:custGeom>
              <a:avLst/>
              <a:gdLst>
                <a:gd name="connsiteX0" fmla="*/ 0 w 1285508"/>
                <a:gd name="connsiteY0" fmla="*/ 0 h 642327"/>
                <a:gd name="connsiteX1" fmla="*/ 1285508 w 1285508"/>
                <a:gd name="connsiteY1" fmla="*/ 0 h 642327"/>
                <a:gd name="connsiteX2" fmla="*/ 1285508 w 1285508"/>
                <a:gd name="connsiteY2" fmla="*/ 642327 h 642327"/>
                <a:gd name="connsiteX3" fmla="*/ 0 w 1285508"/>
                <a:gd name="connsiteY3" fmla="*/ 642327 h 642327"/>
                <a:gd name="connsiteX4" fmla="*/ 0 w 1285508"/>
                <a:gd name="connsiteY4" fmla="*/ 0 h 642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5508" h="642327">
                  <a:moveTo>
                    <a:pt x="0" y="0"/>
                  </a:moveTo>
                  <a:lnTo>
                    <a:pt x="1285508" y="0"/>
                  </a:lnTo>
                  <a:lnTo>
                    <a:pt x="1285508" y="642327"/>
                  </a:lnTo>
                  <a:lnTo>
                    <a:pt x="0" y="64232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200" kern="1200" dirty="0"/>
                <a:t>What code have we assigned to our certificate or degree (TOP)?</a:t>
              </a:r>
            </a:p>
          </p:txBody>
        </p:sp>
        <p:sp>
          <p:nvSpPr>
            <p:cNvPr id="1048614" name="Arrow: Circular 13"/>
            <p:cNvSpPr/>
            <p:nvPr/>
          </p:nvSpPr>
          <p:spPr>
            <a:xfrm rot="17230477">
              <a:off x="6617339" y="1065511"/>
              <a:ext cx="2303543" cy="2303792"/>
            </a:xfrm>
            <a:prstGeom prst="circularArrow">
              <a:avLst>
                <a:gd name="adj1" fmla="val 10980"/>
                <a:gd name="adj2" fmla="val 1142322"/>
                <a:gd name="adj3" fmla="val 4500000"/>
                <a:gd name="adj4" fmla="val 135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48615" name="Freeform: Shape 14"/>
            <p:cNvSpPr/>
            <p:nvPr/>
          </p:nvSpPr>
          <p:spPr>
            <a:xfrm>
              <a:off x="5528097" y="3078220"/>
              <a:ext cx="1285508" cy="642327"/>
            </a:xfrm>
            <a:custGeom>
              <a:avLst/>
              <a:gdLst>
                <a:gd name="connsiteX0" fmla="*/ 0 w 1285508"/>
                <a:gd name="connsiteY0" fmla="*/ 0 h 642327"/>
                <a:gd name="connsiteX1" fmla="*/ 1285508 w 1285508"/>
                <a:gd name="connsiteY1" fmla="*/ 0 h 642327"/>
                <a:gd name="connsiteX2" fmla="*/ 1285508 w 1285508"/>
                <a:gd name="connsiteY2" fmla="*/ 642327 h 642327"/>
                <a:gd name="connsiteX3" fmla="*/ 0 w 1285508"/>
                <a:gd name="connsiteY3" fmla="*/ 642327 h 642327"/>
                <a:gd name="connsiteX4" fmla="*/ 0 w 1285508"/>
                <a:gd name="connsiteY4" fmla="*/ 0 h 642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5508" h="642327">
                  <a:moveTo>
                    <a:pt x="0" y="0"/>
                  </a:moveTo>
                  <a:lnTo>
                    <a:pt x="1285508" y="0"/>
                  </a:lnTo>
                  <a:lnTo>
                    <a:pt x="1285508" y="642327"/>
                  </a:lnTo>
                  <a:lnTo>
                    <a:pt x="0" y="64232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200" kern="1200" dirty="0"/>
                <a:t>What codes have we assigned to our courses (TOP6)?</a:t>
              </a:r>
            </a:p>
          </p:txBody>
        </p:sp>
        <p:sp>
          <p:nvSpPr>
            <p:cNvPr id="1048616" name="Shape 15"/>
            <p:cNvSpPr/>
            <p:nvPr/>
          </p:nvSpPr>
          <p:spPr>
            <a:xfrm rot="14633956">
              <a:off x="5019080" y="2108993"/>
              <a:ext cx="2303543" cy="2303792"/>
            </a:xfrm>
            <a:prstGeom prst="leftCircularArrow">
              <a:avLst>
                <a:gd name="adj1" fmla="val 10980"/>
                <a:gd name="adj2" fmla="val 1142322"/>
                <a:gd name="adj3" fmla="val 6300000"/>
                <a:gd name="adj4" fmla="val 189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48617" name="Freeform: Shape 16"/>
            <p:cNvSpPr/>
            <p:nvPr/>
          </p:nvSpPr>
          <p:spPr>
            <a:xfrm>
              <a:off x="7094501" y="1951959"/>
              <a:ext cx="1285508" cy="642327"/>
            </a:xfrm>
            <a:custGeom>
              <a:avLst/>
              <a:gdLst>
                <a:gd name="connsiteX0" fmla="*/ 0 w 1285508"/>
                <a:gd name="connsiteY0" fmla="*/ 0 h 642327"/>
                <a:gd name="connsiteX1" fmla="*/ 1285508 w 1285508"/>
                <a:gd name="connsiteY1" fmla="*/ 0 h 642327"/>
                <a:gd name="connsiteX2" fmla="*/ 1285508 w 1285508"/>
                <a:gd name="connsiteY2" fmla="*/ 642327 h 642327"/>
                <a:gd name="connsiteX3" fmla="*/ 0 w 1285508"/>
                <a:gd name="connsiteY3" fmla="*/ 642327 h 642327"/>
                <a:gd name="connsiteX4" fmla="*/ 0 w 1285508"/>
                <a:gd name="connsiteY4" fmla="*/ 0 h 642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5508" h="642327">
                  <a:moveTo>
                    <a:pt x="0" y="0"/>
                  </a:moveTo>
                  <a:lnTo>
                    <a:pt x="1285508" y="0"/>
                  </a:lnTo>
                  <a:lnTo>
                    <a:pt x="1285508" y="642327"/>
                  </a:lnTo>
                  <a:lnTo>
                    <a:pt x="0" y="64232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200" kern="1200" dirty="0"/>
                <a:t>What codes have we assigned to indicate the order of our courses (SAM)?</a:t>
              </a:r>
            </a:p>
          </p:txBody>
        </p:sp>
        <p:sp>
          <p:nvSpPr>
            <p:cNvPr id="1048618" name="Freeform: Shape 18"/>
            <p:cNvSpPr/>
            <p:nvPr/>
          </p:nvSpPr>
          <p:spPr>
            <a:xfrm>
              <a:off x="8295103" y="3131578"/>
              <a:ext cx="1285508" cy="642327"/>
            </a:xfrm>
            <a:custGeom>
              <a:avLst/>
              <a:gdLst>
                <a:gd name="connsiteX0" fmla="*/ 0 w 1285508"/>
                <a:gd name="connsiteY0" fmla="*/ 0 h 642327"/>
                <a:gd name="connsiteX1" fmla="*/ 1285508 w 1285508"/>
                <a:gd name="connsiteY1" fmla="*/ 0 h 642327"/>
                <a:gd name="connsiteX2" fmla="*/ 1285508 w 1285508"/>
                <a:gd name="connsiteY2" fmla="*/ 642327 h 642327"/>
                <a:gd name="connsiteX3" fmla="*/ 0 w 1285508"/>
                <a:gd name="connsiteY3" fmla="*/ 642327 h 642327"/>
                <a:gd name="connsiteX4" fmla="*/ 0 w 1285508"/>
                <a:gd name="connsiteY4" fmla="*/ 0 h 642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5508" h="642327">
                  <a:moveTo>
                    <a:pt x="0" y="0"/>
                  </a:moveTo>
                  <a:lnTo>
                    <a:pt x="1285508" y="0"/>
                  </a:lnTo>
                  <a:lnTo>
                    <a:pt x="1285508" y="642327"/>
                  </a:lnTo>
                  <a:lnTo>
                    <a:pt x="0" y="64232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200" kern="1200" dirty="0"/>
                <a:t>How do these programs fit together and how would that affect code choices (cross-program map)?</a:t>
              </a:r>
            </a:p>
          </p:txBody>
        </p:sp>
      </p:grpSp>
      <p:sp>
        <p:nvSpPr>
          <p:cNvPr id="1048619" name="Shape 19"/>
          <p:cNvSpPr/>
          <p:nvPr/>
        </p:nvSpPr>
        <p:spPr>
          <a:xfrm rot="14495401">
            <a:off x="8354003" y="3099117"/>
            <a:ext cx="2596975" cy="2568154"/>
          </a:xfrm>
          <a:prstGeom prst="leftCircularArrow">
            <a:avLst>
              <a:gd name="adj1" fmla="val 10980"/>
              <a:gd name="adj2" fmla="val 1142322"/>
              <a:gd name="adj3" fmla="val 6300000"/>
              <a:gd name="adj4" fmla="val 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48620" name="Arrow: Circular 20"/>
          <p:cNvSpPr/>
          <p:nvPr/>
        </p:nvSpPr>
        <p:spPr>
          <a:xfrm rot="18844995">
            <a:off x="1349999" y="2087787"/>
            <a:ext cx="2303543" cy="2303792"/>
          </a:xfrm>
          <a:prstGeom prst="circularArrow">
            <a:avLst>
              <a:gd name="adj1" fmla="val 10980"/>
              <a:gd name="adj2" fmla="val 1142322"/>
              <a:gd name="adj3" fmla="val 4500000"/>
              <a:gd name="adj4" fmla="val 135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a:xfrm>
            <a:off x="444817" y="2743516"/>
            <a:ext cx="4310063" cy="1325563"/>
          </a:xfrm>
        </p:spPr>
        <p:txBody>
          <a:bodyPr>
            <a:normAutofit fontScale="90000"/>
          </a:bodyPr>
          <a:lstStyle/>
          <a:p>
            <a:r>
              <a:rPr lang="en-US" b="1" dirty="0"/>
              <a:t>Select the right jobs</a:t>
            </a:r>
            <a:br>
              <a:rPr lang="en-US" b="1" dirty="0"/>
            </a:br>
            <a:r>
              <a:rPr lang="en-US" b="1" dirty="0"/>
              <a:t/>
            </a:r>
            <a:br>
              <a:rPr lang="en-US" b="1" dirty="0"/>
            </a:br>
            <a:r>
              <a:rPr lang="en-US" sz="3100" b="1" dirty="0"/>
              <a:t>The faculty determined that its curriculum was only focused on the first of the three possible occupations. The other jobs are the focus of other accounting certificates. </a:t>
            </a:r>
            <a:endParaRPr lang="en-US" b="1" dirty="0"/>
          </a:p>
        </p:txBody>
      </p:sp>
      <p:pic>
        <p:nvPicPr>
          <p:cNvPr id="2097154" name="Picture 2"/>
          <p:cNvPicPr>
            <a:picLocks noChangeAspect="1"/>
          </p:cNvPicPr>
          <p:nvPr/>
        </p:nvPicPr>
        <p:blipFill>
          <a:blip r:embed="rId2"/>
          <a:stretch>
            <a:fillRect/>
          </a:stretch>
        </p:blipFill>
        <p:spPr>
          <a:xfrm>
            <a:off x="5279707" y="543876"/>
            <a:ext cx="6296025" cy="595312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Title 1"/>
          <p:cNvSpPr>
            <a:spLocks noGrp="1"/>
          </p:cNvSpPr>
          <p:nvPr>
            <p:ph type="title"/>
          </p:nvPr>
        </p:nvSpPr>
        <p:spPr>
          <a:xfrm>
            <a:off x="524827" y="2697796"/>
            <a:ext cx="4047173" cy="1325563"/>
          </a:xfrm>
        </p:spPr>
        <p:txBody>
          <a:bodyPr>
            <a:normAutofit fontScale="90000"/>
          </a:bodyPr>
          <a:lstStyle/>
          <a:p>
            <a:r>
              <a:rPr lang="en-US" b="1" dirty="0"/>
              <a:t>Select the federal </a:t>
            </a:r>
            <a:br>
              <a:rPr lang="en-US" b="1" dirty="0"/>
            </a:br>
            <a:r>
              <a:rPr lang="en-US" b="1" dirty="0"/>
              <a:t>program code</a:t>
            </a:r>
            <a:br>
              <a:rPr lang="en-US" b="1" dirty="0"/>
            </a:br>
            <a:r>
              <a:rPr lang="en-US" b="1" dirty="0"/>
              <a:t/>
            </a:r>
            <a:br>
              <a:rPr lang="en-US" b="1" dirty="0"/>
            </a:br>
            <a:r>
              <a:rPr lang="en-US" sz="3100" b="1" dirty="0"/>
              <a:t>The faculty determined the accounting program is inadvertently being reported as a retail management program to federal agencies.</a:t>
            </a:r>
            <a:endParaRPr lang="en-US" b="1" dirty="0"/>
          </a:p>
        </p:txBody>
      </p:sp>
      <p:pic>
        <p:nvPicPr>
          <p:cNvPr id="2097155" name="Picture 3"/>
          <p:cNvPicPr>
            <a:picLocks noChangeAspect="1"/>
          </p:cNvPicPr>
          <p:nvPr/>
        </p:nvPicPr>
        <p:blipFill>
          <a:blip r:embed="rId2"/>
          <a:stretch>
            <a:fillRect/>
          </a:stretch>
        </p:blipFill>
        <p:spPr>
          <a:xfrm>
            <a:off x="4912042" y="458151"/>
            <a:ext cx="6391275" cy="612457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a:xfrm>
            <a:off x="524827" y="2697796"/>
            <a:ext cx="4218623" cy="1325563"/>
          </a:xfrm>
        </p:spPr>
        <p:txBody>
          <a:bodyPr>
            <a:normAutofit fontScale="90000"/>
          </a:bodyPr>
          <a:lstStyle/>
          <a:p>
            <a:r>
              <a:rPr lang="en-US" b="1" dirty="0"/>
              <a:t>Select the California </a:t>
            </a:r>
            <a:br>
              <a:rPr lang="en-US" b="1" dirty="0"/>
            </a:br>
            <a:r>
              <a:rPr lang="en-US" b="1" dirty="0"/>
              <a:t>program code</a:t>
            </a:r>
            <a:br>
              <a:rPr lang="en-US" b="1" dirty="0"/>
            </a:br>
            <a:r>
              <a:rPr lang="en-US" b="1" dirty="0"/>
              <a:t/>
            </a:r>
            <a:br>
              <a:rPr lang="en-US" b="1" dirty="0"/>
            </a:br>
            <a:r>
              <a:rPr lang="en-US" sz="3100" b="1" dirty="0"/>
              <a:t>The faculty affirmed that the correct state code is being used for its accounting certificate.</a:t>
            </a:r>
            <a:endParaRPr lang="en-US" b="1" dirty="0"/>
          </a:p>
        </p:txBody>
      </p:sp>
      <p:pic>
        <p:nvPicPr>
          <p:cNvPr id="2097156" name="Picture 2"/>
          <p:cNvPicPr>
            <a:picLocks noChangeAspect="1"/>
          </p:cNvPicPr>
          <p:nvPr/>
        </p:nvPicPr>
        <p:blipFill>
          <a:blip r:embed="rId2"/>
          <a:stretch>
            <a:fillRect/>
          </a:stretch>
        </p:blipFill>
        <p:spPr>
          <a:xfrm>
            <a:off x="5220652" y="1274445"/>
            <a:ext cx="6276975" cy="44005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
          <p:cNvSpPr>
            <a:spLocks noGrp="1"/>
          </p:cNvSpPr>
          <p:nvPr>
            <p:ph type="title"/>
          </p:nvPr>
        </p:nvSpPr>
        <p:spPr>
          <a:xfrm>
            <a:off x="524827" y="2697796"/>
            <a:ext cx="4218623" cy="1325563"/>
          </a:xfrm>
        </p:spPr>
        <p:txBody>
          <a:bodyPr>
            <a:normAutofit fontScale="90000"/>
          </a:bodyPr>
          <a:lstStyle/>
          <a:p>
            <a:r>
              <a:rPr lang="en-US" b="1" dirty="0"/>
              <a:t>Select the California </a:t>
            </a:r>
            <a:br>
              <a:rPr lang="en-US" b="1" dirty="0"/>
            </a:br>
            <a:r>
              <a:rPr lang="en-US" b="1" dirty="0"/>
              <a:t>course codes</a:t>
            </a:r>
            <a:br>
              <a:rPr lang="en-US" b="1" dirty="0"/>
            </a:br>
            <a:r>
              <a:rPr lang="en-US" b="1" dirty="0"/>
              <a:t/>
            </a:r>
            <a:br>
              <a:rPr lang="en-US" b="1" dirty="0"/>
            </a:br>
            <a:r>
              <a:rPr lang="en-US" sz="3100" b="1" dirty="0"/>
              <a:t>The faculty found that while the course codes regarding content were correct, the sequence of courses was incorrect.</a:t>
            </a:r>
            <a:endParaRPr lang="en-US" b="1" dirty="0"/>
          </a:p>
        </p:txBody>
      </p:sp>
      <p:pic>
        <p:nvPicPr>
          <p:cNvPr id="2097157" name="Picture 3"/>
          <p:cNvPicPr>
            <a:picLocks noChangeAspect="1"/>
          </p:cNvPicPr>
          <p:nvPr/>
        </p:nvPicPr>
        <p:blipFill>
          <a:blip r:embed="rId2"/>
          <a:stretch>
            <a:fillRect/>
          </a:stretch>
        </p:blipFill>
        <p:spPr>
          <a:xfrm>
            <a:off x="6082664" y="327660"/>
            <a:ext cx="5564505" cy="6305028"/>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b="1" dirty="0">
                <a:solidFill>
                  <a:srgbClr val="44546A">
                    <a:lumMod val="90000"/>
                    <a:lumOff val="10000"/>
                  </a:srgbClr>
                </a:solidFill>
                <a:latin typeface="Tw Cen MT" panose="020B0602020104020603" pitchFamily="34" charset="0"/>
                <a:cs typeface="Arial" panose="020B0604020202020204" pitchFamily="34" charset="0"/>
              </a:rPr>
              <a:t>TOP Codes: What They Are</a:t>
            </a:r>
            <a:endParaRPr lang="en-US" b="1" dirty="0"/>
          </a:p>
        </p:txBody>
      </p:sp>
      <p:sp>
        <p:nvSpPr>
          <p:cNvPr id="1048626" name="Content Placeholder 2"/>
          <p:cNvSpPr>
            <a:spLocks noGrp="1"/>
          </p:cNvSpPr>
          <p:nvPr>
            <p:ph idx="1"/>
          </p:nvPr>
        </p:nvSpPr>
        <p:spPr/>
        <p:txBody>
          <a:bodyPr>
            <a:normAutofit fontScale="89286" lnSpcReduction="10000"/>
          </a:bodyPr>
          <a:lstStyle/>
          <a:p>
            <a:r>
              <a:rPr lang="en-US" dirty="0"/>
              <a:t>Taxonomy of Programs (TOP) codes are used for every course, degree, and certificate to help identify the </a:t>
            </a:r>
            <a:r>
              <a:rPr lang="en-US" b="1" dirty="0"/>
              <a:t>program of study</a:t>
            </a:r>
            <a:r>
              <a:rPr lang="en-US" dirty="0"/>
              <a:t>.  </a:t>
            </a:r>
          </a:p>
          <a:p>
            <a:r>
              <a:rPr lang="en-US" dirty="0"/>
              <a:t>TOP codes are specific to the </a:t>
            </a:r>
            <a:r>
              <a:rPr lang="en-US" b="1" dirty="0"/>
              <a:t>California</a:t>
            </a:r>
            <a:r>
              <a:rPr lang="en-US" dirty="0"/>
              <a:t> </a:t>
            </a:r>
            <a:r>
              <a:rPr lang="en-US" b="1" dirty="0"/>
              <a:t>Community College system</a:t>
            </a:r>
            <a:r>
              <a:rPr lang="en-US" dirty="0"/>
              <a:t>.</a:t>
            </a:r>
          </a:p>
          <a:p>
            <a:r>
              <a:rPr lang="en-US" dirty="0"/>
              <a:t>TOP codes are used as a proxy for programs, which impacts the Student Success Scorecard, Data Mart, Salary Surfer, LaunchBoard, and any effort to compare outcomes across the state.</a:t>
            </a:r>
          </a:p>
          <a:p>
            <a:pPr marL="0" indent="0">
              <a:buNone/>
            </a:pPr>
            <a:endParaRPr lang="en-US" dirty="0"/>
          </a:p>
          <a:p>
            <a:pPr marL="0" indent="0">
              <a:buNone/>
            </a:pPr>
            <a:r>
              <a:rPr lang="en-US" i="1" dirty="0"/>
              <a:t>Example:</a:t>
            </a:r>
          </a:p>
          <a:p>
            <a:pPr marL="0" lvl="1" indent="0">
              <a:buNone/>
            </a:pPr>
            <a:r>
              <a:rPr lang="en-US" sz="2800" dirty="0">
                <a:cs typeface="Arial" panose="020B0604020202020204" pitchFamily="34" charset="0"/>
              </a:rPr>
              <a:t>12	  Health</a:t>
            </a:r>
          </a:p>
          <a:p>
            <a:pPr marL="0" lvl="1" indent="0">
              <a:buNone/>
            </a:pPr>
            <a:r>
              <a:rPr lang="en-US" sz="2800" dirty="0">
                <a:cs typeface="Arial" panose="020B0604020202020204" pitchFamily="34" charset="0"/>
              </a:rPr>
              <a:t>1230	     Nursing</a:t>
            </a:r>
          </a:p>
          <a:p>
            <a:pPr marL="0" lvl="1" indent="0">
              <a:buNone/>
            </a:pPr>
            <a:r>
              <a:rPr lang="en-US" sz="2800" dirty="0">
                <a:cs typeface="Arial" panose="020B0604020202020204" pitchFamily="34" charset="0"/>
              </a:rPr>
              <a:t>1230.30       Certified Nursing Assistant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p:txBody>
          <a:bodyPr/>
          <a:lstStyle/>
          <a:p>
            <a:r>
              <a:rPr lang="en-US" b="1" dirty="0">
                <a:solidFill>
                  <a:schemeClr val="tx2">
                    <a:lumMod val="90000"/>
                    <a:lumOff val="10000"/>
                  </a:schemeClr>
                </a:solidFill>
                <a:latin typeface="Tw Cen MT" panose="020B0602020104020603" pitchFamily="34" charset="0"/>
                <a:cs typeface="Arial" panose="020B0604020202020204" pitchFamily="34" charset="0"/>
              </a:rPr>
              <a:t>If your codes are wrong, your program won’t show in tools like the LaunchBoard</a:t>
            </a:r>
          </a:p>
        </p:txBody>
      </p:sp>
      <p:pic>
        <p:nvPicPr>
          <p:cNvPr id="2097158" name="Picture 3"/>
          <p:cNvPicPr>
            <a:picLocks noChangeAspect="1"/>
          </p:cNvPicPr>
          <p:nvPr/>
        </p:nvPicPr>
        <p:blipFill>
          <a:blip r:embed="rId2"/>
          <a:stretch>
            <a:fillRect/>
          </a:stretch>
        </p:blipFill>
        <p:spPr>
          <a:xfrm>
            <a:off x="1985962" y="1880235"/>
            <a:ext cx="7908159" cy="448627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Title 1"/>
          <p:cNvSpPr>
            <a:spLocks noGrp="1"/>
          </p:cNvSpPr>
          <p:nvPr>
            <p:ph type="title"/>
          </p:nvPr>
        </p:nvSpPr>
        <p:spPr/>
        <p:txBody>
          <a:bodyPr/>
          <a:lstStyle/>
          <a:p>
            <a:r>
              <a:rPr lang="en-US" b="1" dirty="0">
                <a:solidFill>
                  <a:schemeClr val="tx2">
                    <a:lumMod val="90000"/>
                    <a:lumOff val="10000"/>
                  </a:schemeClr>
                </a:solidFill>
                <a:latin typeface="Tw Cen MT" panose="020B0602020104020603" pitchFamily="34" charset="0"/>
                <a:cs typeface="Arial" panose="020B0604020202020204" pitchFamily="34" charset="0"/>
              </a:rPr>
              <a:t>Process: Selecting TOP Codes</a:t>
            </a:r>
          </a:p>
        </p:txBody>
      </p:sp>
      <p:sp>
        <p:nvSpPr>
          <p:cNvPr id="1048629" name="Content Placeholder 1"/>
          <p:cNvSpPr>
            <a:spLocks noGrp="1"/>
          </p:cNvSpPr>
          <p:nvPr>
            <p:ph idx="1"/>
          </p:nvPr>
        </p:nvSpPr>
        <p:spPr>
          <a:xfrm>
            <a:off x="720090" y="2186572"/>
            <a:ext cx="11043920" cy="3951338"/>
          </a:xfrm>
          <a:noFill/>
        </p:spPr>
        <p:txBody>
          <a:bodyPr>
            <a:normAutofit/>
          </a:bodyPr>
          <a:lstStyle/>
          <a:p>
            <a:r>
              <a:rPr lang="en-US" dirty="0">
                <a:cs typeface="Arial" panose="020B0604020202020204" pitchFamily="34" charset="0"/>
              </a:rPr>
              <a:t>Select </a:t>
            </a:r>
            <a:r>
              <a:rPr lang="en-US" b="1" dirty="0">
                <a:cs typeface="Arial" panose="020B0604020202020204" pitchFamily="34" charset="0"/>
              </a:rPr>
              <a:t>only 1 </a:t>
            </a:r>
            <a:r>
              <a:rPr lang="en-US" dirty="0">
                <a:cs typeface="Arial" panose="020B0604020202020204" pitchFamily="34" charset="0"/>
              </a:rPr>
              <a:t>TOP per award.</a:t>
            </a:r>
          </a:p>
          <a:p>
            <a:endParaRPr lang="en-US" dirty="0">
              <a:cs typeface="Arial" panose="020B0604020202020204" pitchFamily="34" charset="0"/>
            </a:endParaRPr>
          </a:p>
          <a:p>
            <a:r>
              <a:rPr lang="en-US" dirty="0">
                <a:cs typeface="Arial" panose="020B0604020202020204" pitchFamily="34" charset="0"/>
              </a:rPr>
              <a:t>Some TOP codes and/or definitions could be out of date; find the </a:t>
            </a:r>
            <a:r>
              <a:rPr lang="en-US" b="1" dirty="0">
                <a:cs typeface="Arial" panose="020B0604020202020204" pitchFamily="34" charset="0"/>
              </a:rPr>
              <a:t>best fit </a:t>
            </a:r>
            <a:r>
              <a:rPr lang="en-US" dirty="0">
                <a:cs typeface="Arial" panose="020B0604020202020204" pitchFamily="34" charset="0"/>
              </a:rPr>
              <a:t>within the existing structure.</a:t>
            </a:r>
          </a:p>
          <a:p>
            <a:endParaRPr lang="en-US" dirty="0">
              <a:cs typeface="Arial" panose="020B0604020202020204" pitchFamily="34" charset="0"/>
            </a:endParaRPr>
          </a:p>
          <a:p>
            <a:r>
              <a:rPr lang="en-US" dirty="0">
                <a:cs typeface="Arial" panose="020B0604020202020204" pitchFamily="34" charset="0"/>
              </a:rPr>
              <a:t>Through the Code Alignment Project, we will document common programs for which there is no TOP code.</a:t>
            </a:r>
          </a:p>
          <a:p>
            <a:pPr lvl="1"/>
            <a:endParaRPr lang="en-US" dirty="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Title 1"/>
          <p:cNvSpPr>
            <a:spLocks noGrp="1"/>
          </p:cNvSpPr>
          <p:nvPr>
            <p:ph type="title"/>
          </p:nvPr>
        </p:nvSpPr>
        <p:spPr/>
        <p:txBody>
          <a:bodyPr/>
          <a:lstStyle/>
          <a:p>
            <a:r>
              <a:rPr lang="en-US" b="1" dirty="0">
                <a:solidFill>
                  <a:srgbClr val="44546A">
                    <a:lumMod val="90000"/>
                    <a:lumOff val="10000"/>
                  </a:srgbClr>
                </a:solidFill>
                <a:latin typeface="Tw Cen MT" panose="020B0602020104020603" pitchFamily="34" charset="0"/>
                <a:cs typeface="Arial" panose="020B0604020202020204" pitchFamily="34" charset="0"/>
              </a:rPr>
              <a:t>SAM Codes: What They Are  </a:t>
            </a:r>
            <a:endParaRPr lang="en-US" b="1" dirty="0"/>
          </a:p>
        </p:txBody>
      </p:sp>
      <p:sp>
        <p:nvSpPr>
          <p:cNvPr id="1048631" name="Content Placeholder 2"/>
          <p:cNvSpPr>
            <a:spLocks noGrp="1"/>
          </p:cNvSpPr>
          <p:nvPr>
            <p:ph idx="1"/>
          </p:nvPr>
        </p:nvSpPr>
        <p:spPr>
          <a:xfrm>
            <a:off x="838200" y="1825624"/>
            <a:ext cx="10515600" cy="4780915"/>
          </a:xfrm>
        </p:spPr>
        <p:txBody>
          <a:bodyPr>
            <a:normAutofit fontScale="80227" lnSpcReduction="20000"/>
          </a:bodyPr>
          <a:lstStyle/>
          <a:p>
            <a:r>
              <a:rPr lang="en-US" dirty="0"/>
              <a:t>Student Accountability Model (SAM) codes help identify </a:t>
            </a:r>
            <a:r>
              <a:rPr lang="en-US" b="1" dirty="0"/>
              <a:t>pathways</a:t>
            </a:r>
            <a:r>
              <a:rPr lang="en-US" dirty="0"/>
              <a:t> within CTE programs, such as which courses are introductory and which are the capstone courses.</a:t>
            </a:r>
          </a:p>
          <a:p>
            <a:r>
              <a:rPr lang="en-US" dirty="0"/>
              <a:t>For example, in an EMT program, “Gateway to Health Careers” might be given an introductory code (SAM D) and “Selected Topics in Emergency Medical Care” might be given a capstone code (SAM B). </a:t>
            </a:r>
          </a:p>
          <a:p>
            <a:r>
              <a:rPr lang="en-US" dirty="0"/>
              <a:t>SAM codes are used to determine Perkins and Strong Workforce Program funding and in the calculations for the Student Success Scorecard, CTE Outcomes Survey, and LaunchBoard.</a:t>
            </a:r>
          </a:p>
          <a:p>
            <a:pPr lvl="1"/>
            <a:endParaRPr lang="en-US" dirty="0"/>
          </a:p>
          <a:p>
            <a:pPr lvl="1"/>
            <a:endParaRPr lang="en-US" dirty="0"/>
          </a:p>
          <a:p>
            <a:r>
              <a:rPr lang="en-US" sz="2200" dirty="0"/>
              <a:t>SAM A: Apprenticeship (offered to apprentices only)</a:t>
            </a:r>
          </a:p>
          <a:p>
            <a:r>
              <a:rPr lang="en-US" sz="2200" dirty="0"/>
              <a:t>SAM B: Advanced Occupational (not limited to apprentices)</a:t>
            </a:r>
          </a:p>
          <a:p>
            <a:r>
              <a:rPr lang="en-US" sz="2200" dirty="0"/>
              <a:t>SAM C: Clearly Occupational (but not advanced)</a:t>
            </a:r>
          </a:p>
          <a:p>
            <a:r>
              <a:rPr lang="en-US" sz="2200" dirty="0"/>
              <a:t>SAM D: Possibly Occupational (introductory course)</a:t>
            </a:r>
          </a:p>
          <a:p>
            <a:r>
              <a:rPr lang="en-US" sz="2200" dirty="0"/>
              <a:t>SAM E: Not Occupational</a:t>
            </a:r>
          </a:p>
          <a:p>
            <a:pPr lvl="1"/>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Title 1"/>
          <p:cNvSpPr>
            <a:spLocks noGrp="1"/>
          </p:cNvSpPr>
          <p:nvPr>
            <p:ph type="title"/>
          </p:nvPr>
        </p:nvSpPr>
        <p:spPr>
          <a:xfrm>
            <a:off x="666750" y="559435"/>
            <a:ext cx="10515600" cy="1325563"/>
          </a:xfrm>
        </p:spPr>
        <p:txBody>
          <a:bodyPr>
            <a:normAutofit fontScale="90000"/>
          </a:bodyPr>
          <a:lstStyle/>
          <a:p>
            <a:r>
              <a:rPr lang="en-US" b="1" dirty="0">
                <a:solidFill>
                  <a:schemeClr val="tx2">
                    <a:lumMod val="90000"/>
                    <a:lumOff val="10000"/>
                  </a:schemeClr>
                </a:solidFill>
                <a:latin typeface="Tw Cen MT" panose="020B0602020104020603" pitchFamily="34" charset="0"/>
                <a:cs typeface="Arial" panose="020B0604020202020204" pitchFamily="34" charset="0"/>
              </a:rPr>
              <a:t>SAM codes affect calculations about students who took non-intro courses and skills-builders</a:t>
            </a:r>
          </a:p>
        </p:txBody>
      </p:sp>
      <p:pic>
        <p:nvPicPr>
          <p:cNvPr id="2097159" name="Picture 2"/>
          <p:cNvPicPr>
            <a:picLocks noChangeAspect="1"/>
          </p:cNvPicPr>
          <p:nvPr/>
        </p:nvPicPr>
        <p:blipFill>
          <a:blip r:embed="rId2"/>
          <a:stretch>
            <a:fillRect/>
          </a:stretch>
        </p:blipFill>
        <p:spPr>
          <a:xfrm>
            <a:off x="3809048" y="2305333"/>
            <a:ext cx="7544752" cy="420881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title"/>
          </p:nvPr>
        </p:nvSpPr>
        <p:spPr/>
        <p:txBody>
          <a:bodyPr>
            <a:normAutofit/>
          </a:bodyPr>
          <a:lstStyle/>
          <a:p>
            <a:r>
              <a:rPr lang="en-US" b="1" dirty="0">
                <a:solidFill>
                  <a:srgbClr val="44546A">
                    <a:lumMod val="90000"/>
                    <a:lumOff val="10000"/>
                  </a:srgbClr>
                </a:solidFill>
                <a:latin typeface="Tw Cen MT" panose="020B0602020104020603" pitchFamily="34" charset="0"/>
                <a:cs typeface="Arial" panose="020B0604020202020204" pitchFamily="34" charset="0"/>
              </a:rPr>
              <a:t>Code Alignment Purpose</a:t>
            </a:r>
          </a:p>
        </p:txBody>
      </p:sp>
      <p:sp>
        <p:nvSpPr>
          <p:cNvPr id="1048594" name="Content Placeholder 2"/>
          <p:cNvSpPr>
            <a:spLocks noGrp="1"/>
          </p:cNvSpPr>
          <p:nvPr>
            <p:ph idx="1"/>
          </p:nvPr>
        </p:nvSpPr>
        <p:spPr/>
        <p:txBody>
          <a:bodyPr>
            <a:normAutofit fontScale="96875"/>
          </a:bodyPr>
          <a:lstStyle/>
          <a:p>
            <a:r>
              <a:rPr lang="en-US" sz="3200" dirty="0"/>
              <a:t>The Code Alignment Project is a faculty-led process for examining the reporting codes (TOP, CIP, SOC, and SAM) that have been assigned to CTE courses and program awards, to ensure that they appropriately match the content of the curriculum. </a:t>
            </a:r>
          </a:p>
          <a:p>
            <a:endParaRPr lang="en-US" sz="3200" dirty="0"/>
          </a:p>
          <a:p>
            <a:r>
              <a:rPr lang="en-US" sz="3200" dirty="0"/>
              <a:t>The project is lead by the Academic Senate for California Community Colleges, working with the Chancellor’s Office, the Centers of Excellence, and WestEd.</a:t>
            </a:r>
          </a:p>
          <a:p>
            <a:pPr marL="0" indent="0">
              <a:buNone/>
            </a:pPr>
            <a:endParaRPr lang="en-US"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
          <p:cNvSpPr>
            <a:spLocks noGrp="1"/>
          </p:cNvSpPr>
          <p:nvPr>
            <p:ph type="title"/>
          </p:nvPr>
        </p:nvSpPr>
        <p:spPr/>
        <p:txBody>
          <a:bodyPr/>
          <a:lstStyle/>
          <a:p>
            <a:r>
              <a:rPr lang="en-US" b="1" dirty="0">
                <a:solidFill>
                  <a:schemeClr val="tx2">
                    <a:lumMod val="90000"/>
                    <a:lumOff val="10000"/>
                  </a:schemeClr>
                </a:solidFill>
                <a:latin typeface="Tw Cen MT" panose="020B0602020104020603" pitchFamily="34" charset="0"/>
                <a:cs typeface="Arial" panose="020B0604020202020204" pitchFamily="34" charset="0"/>
              </a:rPr>
              <a:t>Process: Validating SAM Codes</a:t>
            </a:r>
          </a:p>
        </p:txBody>
      </p:sp>
      <p:sp>
        <p:nvSpPr>
          <p:cNvPr id="1048634" name="Content Placeholder 1"/>
          <p:cNvSpPr>
            <a:spLocks noGrp="1"/>
          </p:cNvSpPr>
          <p:nvPr>
            <p:ph idx="1"/>
          </p:nvPr>
        </p:nvSpPr>
        <p:spPr>
          <a:xfrm>
            <a:off x="640080" y="1717942"/>
            <a:ext cx="11043920" cy="2777858"/>
          </a:xfrm>
          <a:noFill/>
        </p:spPr>
        <p:txBody>
          <a:bodyPr/>
          <a:lstStyle/>
          <a:p>
            <a:r>
              <a:rPr lang="en-US" dirty="0">
                <a:cs typeface="Arial" panose="020B0604020202020204" pitchFamily="34" charset="0"/>
              </a:rPr>
              <a:t>Arrange courses in their logical </a:t>
            </a:r>
            <a:r>
              <a:rPr lang="en-US" b="1" dirty="0">
                <a:cs typeface="Arial" panose="020B0604020202020204" pitchFamily="34" charset="0"/>
              </a:rPr>
              <a:t>sequence.</a:t>
            </a:r>
          </a:p>
          <a:p>
            <a:r>
              <a:rPr lang="en-US" dirty="0">
                <a:cs typeface="Arial" panose="020B0604020202020204" pitchFamily="34" charset="0"/>
              </a:rPr>
              <a:t>Pay attention to which courses are marked as introductory versus further in the sequence, particularly if many students take intro courses without intending to major in the program.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Title 1"/>
          <p:cNvSpPr>
            <a:spLocks noGrp="1"/>
          </p:cNvSpPr>
          <p:nvPr>
            <p:ph type="title"/>
          </p:nvPr>
        </p:nvSpPr>
        <p:spPr/>
        <p:txBody>
          <a:bodyPr>
            <a:noAutofit/>
          </a:bodyPr>
          <a:lstStyle/>
          <a:p>
            <a:r>
              <a:rPr lang="en-US" altLang="ja-JP" b="1" dirty="0">
                <a:solidFill>
                  <a:srgbClr val="44546A">
                    <a:lumMod val="90000"/>
                    <a:lumOff val="10000"/>
                  </a:srgbClr>
                </a:solidFill>
                <a:latin typeface="Tw Cen MT" panose="020B0602020104020603" pitchFamily="34" charset="0"/>
                <a:cs typeface="Arial" panose="020B0604020202020204" pitchFamily="34" charset="0"/>
              </a:rPr>
              <a:t>CIP Codes: What They Are</a:t>
            </a:r>
            <a:endParaRPr lang="en-US" dirty="0">
              <a:latin typeface="+mn-lt"/>
            </a:endParaRPr>
          </a:p>
        </p:txBody>
      </p:sp>
      <p:sp>
        <p:nvSpPr>
          <p:cNvPr id="1048636" name="Rectangle 4"/>
          <p:cNvSpPr txBox="1">
            <a:spLocks noChangeArrowheads="1"/>
          </p:cNvSpPr>
          <p:nvPr/>
        </p:nvSpPr>
        <p:spPr bwMode="auto">
          <a:xfrm>
            <a:off x="807720" y="1763082"/>
            <a:ext cx="10378440" cy="4579883"/>
          </a:xfrm>
          <a:prstGeom prst="rect">
            <a:avLst/>
          </a:prstGeom>
          <a:noFill/>
          <a:ln>
            <a:miter lim="800000"/>
            <a:headEnd/>
            <a:tailEnd/>
          </a:ln>
        </p:spPr>
        <p:txBody>
          <a:bodyPr lIns="0" rIns="0"/>
          <a:lstStyle/>
          <a:p>
            <a:pPr marL="342900" indent="-342900" fontAlgn="auto">
              <a:spcBef>
                <a:spcPts val="0"/>
              </a:spcBef>
              <a:spcAft>
                <a:spcPts val="1000"/>
              </a:spcAft>
              <a:buFont typeface="Arial" panose="020B0604020202020204" pitchFamily="34" charset="0"/>
              <a:buChar char="•"/>
            </a:pPr>
            <a:r>
              <a:rPr lang="en-US" altLang="ja-JP" sz="2800" b="0" dirty="0">
                <a:solidFill>
                  <a:srgbClr val="1C1C1C"/>
                </a:solidFill>
                <a:ea typeface="ＭＳ Ｐゴシック" charset="-128"/>
                <a:cs typeface="ＭＳ Ｐゴシック" charset="-128"/>
              </a:rPr>
              <a:t>Classification of Instructional Program (CIP) codes are the </a:t>
            </a:r>
            <a:r>
              <a:rPr lang="en-US" altLang="ja-JP" sz="2800" b="1" dirty="0">
                <a:solidFill>
                  <a:srgbClr val="1C1C1C"/>
                </a:solidFill>
                <a:ea typeface="ＭＳ Ｐゴシック" charset="-128"/>
                <a:cs typeface="ＭＳ Ｐゴシック" charset="-128"/>
              </a:rPr>
              <a:t>federal </a:t>
            </a:r>
            <a:r>
              <a:rPr lang="en-US" altLang="ja-JP" sz="2800" b="0" dirty="0">
                <a:solidFill>
                  <a:srgbClr val="1C1C1C"/>
                </a:solidFill>
                <a:ea typeface="ＭＳ Ｐゴシック" charset="-128"/>
                <a:cs typeface="ＭＳ Ｐゴシック" charset="-128"/>
              </a:rPr>
              <a:t>standard for postsecondary instructional program classification. </a:t>
            </a:r>
          </a:p>
          <a:p>
            <a:pPr marL="342900" indent="-342900" fontAlgn="auto">
              <a:spcBef>
                <a:spcPts val="0"/>
              </a:spcBef>
              <a:spcAft>
                <a:spcPts val="1000"/>
              </a:spcAft>
              <a:buFont typeface="Arial" panose="020B0604020202020204" pitchFamily="34" charset="0"/>
              <a:buChar char="•"/>
            </a:pPr>
            <a:r>
              <a:rPr lang="en-US" altLang="ja-JP" sz="2800" b="0" dirty="0">
                <a:solidFill>
                  <a:srgbClr val="1C1C1C"/>
                </a:solidFill>
                <a:ea typeface="ＭＳ Ｐゴシック" charset="-128"/>
                <a:cs typeface="ＭＳ Ｐゴシック" charset="-128"/>
              </a:rPr>
              <a:t>All other postsecondary institutions in the U.S. use CIP codes for coding of instructional programs.</a:t>
            </a:r>
          </a:p>
          <a:p>
            <a:pPr marL="342900" indent="-342900">
              <a:spcAft>
                <a:spcPts val="1000"/>
              </a:spcAft>
              <a:buFont typeface="Arial" panose="020B0604020202020204" pitchFamily="34" charset="0"/>
              <a:buChar char="•"/>
            </a:pPr>
            <a:r>
              <a:rPr lang="en-US" sz="2800" dirty="0"/>
              <a:t>These codes are used for financial aid, veterans programs, gainful employment reporting, and accreditation.</a:t>
            </a:r>
          </a:p>
          <a:p>
            <a:pPr lvl="1">
              <a:spcAft>
                <a:spcPts val="1000"/>
              </a:spcAft>
            </a:pPr>
            <a:r>
              <a:rPr lang="en-US" altLang="ja-JP" sz="2000" i="1" dirty="0">
                <a:solidFill>
                  <a:srgbClr val="1C1C1C"/>
                </a:solidFill>
                <a:ea typeface="ＭＳ Ｐゴシック" charset="-128"/>
                <a:cs typeface="ＭＳ Ｐゴシック" charset="-128"/>
              </a:rPr>
              <a:t>Example:</a:t>
            </a:r>
          </a:p>
          <a:p>
            <a:pPr lvl="1">
              <a:spcAft>
                <a:spcPts val="1000"/>
              </a:spcAft>
            </a:pPr>
            <a:r>
              <a:rPr lang="en-US" altLang="ja-JP" sz="2000" dirty="0">
                <a:solidFill>
                  <a:srgbClr val="1C1C1C"/>
                </a:solidFill>
                <a:ea typeface="ＭＳ Ｐゴシック" charset="-128"/>
                <a:cs typeface="ＭＳ Ｐゴシック" charset="-128"/>
              </a:rPr>
              <a:t>50  Visual and Performing Arts</a:t>
            </a:r>
          </a:p>
          <a:p>
            <a:pPr lvl="1">
              <a:spcAft>
                <a:spcPts val="1000"/>
              </a:spcAft>
            </a:pPr>
            <a:r>
              <a:rPr lang="en-US" altLang="ja-JP" sz="2000" dirty="0">
                <a:solidFill>
                  <a:srgbClr val="1C1C1C"/>
                </a:solidFill>
                <a:ea typeface="ＭＳ Ｐゴシック" charset="-128"/>
                <a:cs typeface="ＭＳ Ｐゴシック" charset="-128"/>
              </a:rPr>
              <a:t>50.04     Design and Applied Arts</a:t>
            </a:r>
          </a:p>
          <a:p>
            <a:pPr lvl="1">
              <a:spcAft>
                <a:spcPts val="1000"/>
              </a:spcAft>
            </a:pPr>
            <a:r>
              <a:rPr lang="en-US" altLang="ja-JP" sz="2000" dirty="0">
                <a:solidFill>
                  <a:srgbClr val="1C1C1C"/>
                </a:solidFill>
                <a:ea typeface="ＭＳ Ｐゴシック" charset="-128"/>
                <a:cs typeface="ＭＳ Ｐゴシック" charset="-128"/>
              </a:rPr>
              <a:t>50.0402       Commercial and Advertising Art</a:t>
            </a:r>
          </a:p>
          <a:p>
            <a:pPr marL="342900" indent="-342900" fontAlgn="auto">
              <a:spcBef>
                <a:spcPts val="0"/>
              </a:spcBef>
              <a:spcAft>
                <a:spcPts val="1000"/>
              </a:spcAft>
              <a:buFont typeface="Arial" panose="020B0604020202020204" pitchFamily="34" charset="0"/>
              <a:buChar char="•"/>
            </a:pPr>
            <a:endParaRPr lang="en-US" altLang="ja-JP" sz="2800" b="0" dirty="0">
              <a:solidFill>
                <a:srgbClr val="1C1C1C"/>
              </a:solidFill>
              <a:latin typeface="Tw Cen MT" panose="020B0602020104020603" pitchFamily="34" charset="0"/>
              <a:ea typeface="ＭＳ Ｐゴシック" charset="-128"/>
              <a:cs typeface="ＭＳ Ｐゴシック"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Title 1"/>
          <p:cNvSpPr>
            <a:spLocks noGrp="1"/>
          </p:cNvSpPr>
          <p:nvPr>
            <p:ph type="title"/>
          </p:nvPr>
        </p:nvSpPr>
        <p:spPr>
          <a:xfrm>
            <a:off x="666750" y="559435"/>
            <a:ext cx="10515600" cy="1325563"/>
          </a:xfrm>
        </p:spPr>
        <p:txBody>
          <a:bodyPr>
            <a:normAutofit/>
          </a:bodyPr>
          <a:lstStyle/>
          <a:p>
            <a:r>
              <a:rPr lang="en-US" b="1" dirty="0">
                <a:solidFill>
                  <a:schemeClr val="tx2">
                    <a:lumMod val="90000"/>
                    <a:lumOff val="10000"/>
                  </a:schemeClr>
                </a:solidFill>
                <a:latin typeface="Tw Cen MT" panose="020B0602020104020603" pitchFamily="34" charset="0"/>
                <a:cs typeface="Arial" panose="020B0604020202020204" pitchFamily="34" charset="0"/>
              </a:rPr>
              <a:t>CIP codes affect information that is posted on your website</a:t>
            </a:r>
          </a:p>
        </p:txBody>
      </p:sp>
      <p:pic>
        <p:nvPicPr>
          <p:cNvPr id="2097160" name="Picture 3"/>
          <p:cNvPicPr>
            <a:picLocks noChangeAspect="1"/>
          </p:cNvPicPr>
          <p:nvPr/>
        </p:nvPicPr>
        <p:blipFill>
          <a:blip r:embed="rId2"/>
          <a:stretch>
            <a:fillRect/>
          </a:stretch>
        </p:blipFill>
        <p:spPr>
          <a:xfrm>
            <a:off x="4411980" y="2183236"/>
            <a:ext cx="5984557" cy="4427114"/>
          </a:xfrm>
          <a:prstGeom prst="rect">
            <a:avLst/>
          </a:prstGeom>
        </p:spPr>
      </p:pic>
      <p:sp>
        <p:nvSpPr>
          <p:cNvPr id="1048638" name="Rectangle 4"/>
          <p:cNvSpPr/>
          <p:nvPr/>
        </p:nvSpPr>
        <p:spPr>
          <a:xfrm>
            <a:off x="9144000" y="2183236"/>
            <a:ext cx="1252537" cy="422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a:spLocks noGrp="1"/>
          </p:cNvSpPr>
          <p:nvPr>
            <p:ph type="title"/>
          </p:nvPr>
        </p:nvSpPr>
        <p:spPr>
          <a:xfrm>
            <a:off x="654908" y="278628"/>
            <a:ext cx="11262772" cy="1325563"/>
          </a:xfrm>
        </p:spPr>
        <p:txBody>
          <a:bodyPr>
            <a:noAutofit/>
          </a:bodyPr>
          <a:lstStyle/>
          <a:p>
            <a:r>
              <a:rPr lang="en-US" b="1" dirty="0">
                <a:solidFill>
                  <a:srgbClr val="44546A">
                    <a:lumMod val="90000"/>
                    <a:lumOff val="10000"/>
                  </a:srgbClr>
                </a:solidFill>
                <a:latin typeface="Tw Cen MT" panose="020B0602020104020603" pitchFamily="34" charset="0"/>
                <a:cs typeface="Arial" panose="020B0604020202020204" pitchFamily="34" charset="0"/>
              </a:rPr>
              <a:t>CIP Codes vs. TOP Codes</a:t>
            </a:r>
            <a:endParaRPr lang="en-US" dirty="0">
              <a:latin typeface="+mn-lt"/>
            </a:endParaRPr>
          </a:p>
        </p:txBody>
      </p:sp>
      <p:sp>
        <p:nvSpPr>
          <p:cNvPr id="1048640" name="Rectangle 4"/>
          <p:cNvSpPr txBox="1">
            <a:spLocks noChangeArrowheads="1"/>
          </p:cNvSpPr>
          <p:nvPr/>
        </p:nvSpPr>
        <p:spPr bwMode="auto">
          <a:xfrm>
            <a:off x="406400" y="1763082"/>
            <a:ext cx="11074400" cy="4579883"/>
          </a:xfrm>
          <a:prstGeom prst="rect">
            <a:avLst/>
          </a:prstGeom>
          <a:noFill/>
          <a:ln>
            <a:miter lim="800000"/>
            <a:headEnd/>
            <a:tailEnd/>
          </a:ln>
        </p:spPr>
        <p:txBody>
          <a:bodyPr lIns="0" rIns="0"/>
          <a:lstStyle/>
          <a:p>
            <a:pPr marL="342900" indent="-342900" fontAlgn="auto">
              <a:spcBef>
                <a:spcPts val="0"/>
              </a:spcBef>
              <a:spcAft>
                <a:spcPts val="1000"/>
              </a:spcAft>
              <a:buFont typeface="Arial" panose="020B0604020202020204" pitchFamily="34" charset="0"/>
              <a:buChar char="•"/>
            </a:pPr>
            <a:endParaRPr lang="en-US" altLang="ja-JP" sz="2800" b="0" dirty="0">
              <a:solidFill>
                <a:srgbClr val="1C1C1C"/>
              </a:solidFill>
              <a:latin typeface="Tw Cen MT" panose="020B0602020104020603" pitchFamily="34" charset="0"/>
              <a:ea typeface="ＭＳ Ｐゴシック" charset="-128"/>
              <a:cs typeface="ＭＳ Ｐゴシック" charset="-128"/>
            </a:endParaRPr>
          </a:p>
        </p:txBody>
      </p:sp>
      <p:sp>
        <p:nvSpPr>
          <p:cNvPr id="1048641" name="Rectangle 4"/>
          <p:cNvSpPr txBox="1">
            <a:spLocks noChangeArrowheads="1"/>
          </p:cNvSpPr>
          <p:nvPr/>
        </p:nvSpPr>
        <p:spPr bwMode="auto">
          <a:xfrm>
            <a:off x="695960" y="1819282"/>
            <a:ext cx="10962641" cy="3570917"/>
          </a:xfrm>
          <a:prstGeom prst="rect">
            <a:avLst/>
          </a:prstGeom>
          <a:noFill/>
          <a:ln>
            <a:miter lim="800000"/>
            <a:headEnd/>
            <a:tailEnd/>
          </a:ln>
        </p:spPr>
        <p:txBody>
          <a:bodyPr lIns="0" rIns="0"/>
          <a:lstStyle/>
          <a:p>
            <a:pPr marL="457200" indent="-457200" fontAlgn="auto">
              <a:spcBef>
                <a:spcPts val="0"/>
              </a:spcBef>
              <a:spcAft>
                <a:spcPts val="600"/>
              </a:spcAft>
              <a:buFont typeface="Arial" panose="020B0604020202020204" pitchFamily="34" charset="0"/>
              <a:buChar char="•"/>
            </a:pPr>
            <a:r>
              <a:rPr lang="en-US" sz="2800" b="1" dirty="0">
                <a:ea typeface="ＭＳ Ｐゴシック" charset="-128"/>
                <a:cs typeface="Times New Roman"/>
              </a:rPr>
              <a:t>CIP is often more specific than TOP</a:t>
            </a:r>
            <a:r>
              <a:rPr lang="en-US" sz="2800" b="0" dirty="0">
                <a:ea typeface="ＭＳ Ｐゴシック" charset="-128"/>
                <a:cs typeface="Times New Roman"/>
              </a:rPr>
              <a:t>: 47 two-digit series (thousands of codes).</a:t>
            </a:r>
            <a:endParaRPr lang="en-US" altLang="ja-JP" sz="2800" b="0" dirty="0">
              <a:ea typeface="ＭＳ Ｐゴシック" charset="-128"/>
              <a:cs typeface="Times New Roman"/>
            </a:endParaRPr>
          </a:p>
          <a:p>
            <a:pPr marL="457200" marR="0" indent="-457200">
              <a:spcBef>
                <a:spcPts val="1200"/>
              </a:spcBef>
              <a:spcAft>
                <a:spcPts val="1000"/>
              </a:spcAft>
              <a:buFont typeface="Arial" panose="020B0604020202020204" pitchFamily="34" charset="0"/>
              <a:buChar char="•"/>
            </a:pPr>
            <a:r>
              <a:rPr lang="en-US" altLang="ja-JP" sz="2800" b="1" dirty="0">
                <a:ea typeface="ＭＳ Ｐゴシック" charset="-128"/>
                <a:cs typeface="Times New Roman"/>
              </a:rPr>
              <a:t>CIP has strict organizational structure</a:t>
            </a:r>
            <a:r>
              <a:rPr lang="en-US" altLang="ja-JP" sz="2800" b="0" dirty="0">
                <a:ea typeface="ＭＳ Ｐゴシック" charset="-128"/>
                <a:cs typeface="Times New Roman"/>
              </a:rPr>
              <a:t>: programs are coded using 6-digit codes (always!)</a:t>
            </a:r>
          </a:p>
          <a:p>
            <a:pPr marL="457200" marR="0" indent="-457200">
              <a:lnSpc>
                <a:spcPct val="115000"/>
              </a:lnSpc>
              <a:spcBef>
                <a:spcPts val="1200"/>
              </a:spcBef>
              <a:spcAft>
                <a:spcPts val="1000"/>
              </a:spcAft>
              <a:buFont typeface="Arial" panose="020B0604020202020204" pitchFamily="34" charset="0"/>
              <a:buChar char="•"/>
            </a:pPr>
            <a:r>
              <a:rPr lang="en-US" altLang="ja-JP" sz="2800" b="1" dirty="0">
                <a:ea typeface="ＭＳ Ｐゴシック" charset="-128"/>
                <a:cs typeface="Times New Roman"/>
              </a:rPr>
              <a:t>Not all CIP codes are applicable for community colleges</a:t>
            </a:r>
            <a:r>
              <a:rPr lang="en-US" altLang="ja-JP" sz="2800" b="0" dirty="0">
                <a:ea typeface="ＭＳ Ｐゴシック" charset="-128"/>
                <a:cs typeface="Times New Roman"/>
              </a:rPr>
              <a:t>: some describe instruction for 4-year and above.</a:t>
            </a:r>
            <a:r>
              <a:rPr lang="en-US" altLang="ja-JP" sz="2800" b="0" dirty="0">
                <a:latin typeface="Tw Cen MT" panose="020B0602020104020603" pitchFamily="34" charset="0"/>
                <a:ea typeface="ＭＳ Ｐゴシック" charset="-128"/>
                <a:cs typeface="Times New Roman"/>
              </a:rP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Title 1"/>
          <p:cNvSpPr>
            <a:spLocks noGrp="1"/>
          </p:cNvSpPr>
          <p:nvPr>
            <p:ph type="title"/>
          </p:nvPr>
        </p:nvSpPr>
        <p:spPr/>
        <p:txBody>
          <a:bodyPr/>
          <a:lstStyle/>
          <a:p>
            <a:r>
              <a:rPr lang="en-US" b="1" dirty="0">
                <a:solidFill>
                  <a:schemeClr val="tx2">
                    <a:lumMod val="90000"/>
                    <a:lumOff val="10000"/>
                  </a:schemeClr>
                </a:solidFill>
                <a:latin typeface="Tw Cen MT" panose="020B0602020104020603" pitchFamily="34" charset="0"/>
                <a:cs typeface="Arial" panose="020B0604020202020204" pitchFamily="34" charset="0"/>
              </a:rPr>
              <a:t>Process: Selecting CIP Codes</a:t>
            </a:r>
          </a:p>
        </p:txBody>
      </p:sp>
      <p:sp>
        <p:nvSpPr>
          <p:cNvPr id="1048643" name="Content Placeholder 1"/>
          <p:cNvSpPr>
            <a:spLocks noGrp="1"/>
          </p:cNvSpPr>
          <p:nvPr>
            <p:ph idx="1"/>
          </p:nvPr>
        </p:nvSpPr>
        <p:spPr>
          <a:xfrm>
            <a:off x="640080" y="1717942"/>
            <a:ext cx="11043920" cy="5140058"/>
          </a:xfrm>
          <a:noFill/>
        </p:spPr>
        <p:txBody>
          <a:bodyPr/>
          <a:lstStyle/>
          <a:p>
            <a:r>
              <a:rPr lang="en-US" dirty="0">
                <a:cs typeface="Arial" panose="020B0604020202020204" pitchFamily="34" charset="0"/>
              </a:rPr>
              <a:t>Select </a:t>
            </a:r>
            <a:r>
              <a:rPr lang="en-US" b="1" dirty="0">
                <a:cs typeface="Arial" panose="020B0604020202020204" pitchFamily="34" charset="0"/>
              </a:rPr>
              <a:t>only 1</a:t>
            </a:r>
            <a:r>
              <a:rPr lang="en-US" dirty="0">
                <a:cs typeface="Arial" panose="020B0604020202020204" pitchFamily="34" charset="0"/>
              </a:rPr>
              <a:t> CIP per award.</a:t>
            </a:r>
          </a:p>
          <a:p>
            <a:r>
              <a:rPr lang="en-US" dirty="0">
                <a:cs typeface="Arial" panose="020B0604020202020204" pitchFamily="34" charset="0"/>
              </a:rPr>
              <a:t>Look for the best fit based on CIP description and what is taught in your program.</a:t>
            </a:r>
          </a:p>
          <a:p>
            <a:r>
              <a:rPr lang="en-US" dirty="0">
                <a:cs typeface="Arial" panose="020B0604020202020204" pitchFamily="34" charset="0"/>
              </a:rPr>
              <a:t>Chose how many digits in the CIP code, based on how broad or specific the program is.</a:t>
            </a:r>
          </a:p>
          <a:p>
            <a:r>
              <a:rPr lang="en-US" dirty="0">
                <a:cs typeface="Arial" panose="020B0604020202020204" pitchFamily="34" charset="0"/>
              </a:rPr>
              <a:t>Remember that CIP sometimes provides an opportunity for a more specific code.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Title 1"/>
          <p:cNvSpPr>
            <a:spLocks noGrp="1"/>
          </p:cNvSpPr>
          <p:nvPr>
            <p:ph type="title"/>
          </p:nvPr>
        </p:nvSpPr>
        <p:spPr bwMode="auto">
          <a:xfrm>
            <a:off x="609600" y="381000"/>
            <a:ext cx="10972800" cy="1143000"/>
          </a:xfrm>
          <a:noFill/>
        </p:spPr>
        <p:txBody>
          <a:bodyPr wrap="square" lIns="91440" tIns="45720" rIns="91440" bIns="45720" numCol="1" anchor="ctr" anchorCtr="0" compatLnSpc="1">
            <a:prstTxWarp prst="textNoShape">
              <a:avLst/>
            </a:prstTxWarp>
            <a:normAutofit/>
          </a:bodyPr>
          <a:lstStyle/>
          <a:p>
            <a:r>
              <a:rPr lang="en-US" b="1" dirty="0">
                <a:solidFill>
                  <a:schemeClr val="tx2">
                    <a:lumMod val="90000"/>
                    <a:lumOff val="10000"/>
                  </a:schemeClr>
                </a:solidFill>
                <a:latin typeface="Tw Cen MT" panose="020B0602020104020603" pitchFamily="34" charset="0"/>
                <a:cs typeface="Arial" panose="020B0604020202020204" pitchFamily="34" charset="0"/>
              </a:rPr>
              <a:t>SOC Codes: What They Are</a:t>
            </a:r>
          </a:p>
        </p:txBody>
      </p:sp>
      <p:sp>
        <p:nvSpPr>
          <p:cNvPr id="1048645" name="Content Placeholder 1"/>
          <p:cNvSpPr>
            <a:spLocks noGrp="1"/>
          </p:cNvSpPr>
          <p:nvPr>
            <p:ph idx="1"/>
          </p:nvPr>
        </p:nvSpPr>
        <p:spPr>
          <a:xfrm>
            <a:off x="640080" y="1717942"/>
            <a:ext cx="11043920" cy="4896218"/>
          </a:xfrm>
          <a:noFill/>
        </p:spPr>
        <p:txBody>
          <a:bodyPr>
            <a:normAutofit/>
          </a:bodyPr>
          <a:lstStyle/>
          <a:p>
            <a:r>
              <a:rPr lang="en-US" dirty="0"/>
              <a:t>Standard Occupational Classification (SOC) is used to classify workers into </a:t>
            </a:r>
            <a:r>
              <a:rPr lang="en-US" b="1" dirty="0"/>
              <a:t>occupational categories.</a:t>
            </a:r>
          </a:p>
          <a:p>
            <a:r>
              <a:rPr lang="en-US" dirty="0"/>
              <a:t>Used when calculating supply and demand and developing labor market projections for job openings.</a:t>
            </a:r>
          </a:p>
          <a:p>
            <a:pPr marL="0" indent="0">
              <a:buNone/>
            </a:pPr>
            <a:endParaRPr lang="en-US" dirty="0"/>
          </a:p>
          <a:p>
            <a:pPr marL="0" lvl="1" indent="0">
              <a:buNone/>
            </a:pPr>
            <a:r>
              <a:rPr lang="en-US" sz="2400" i="1" dirty="0">
                <a:cs typeface="Arial" panose="020B0604020202020204" pitchFamily="34" charset="0"/>
              </a:rPr>
              <a:t>Example:</a:t>
            </a:r>
          </a:p>
          <a:p>
            <a:pPr marL="0" lvl="1" indent="0">
              <a:buNone/>
            </a:pPr>
            <a:r>
              <a:rPr lang="en-US" dirty="0">
                <a:cs typeface="Arial" panose="020B0604020202020204" pitchFamily="34" charset="0"/>
              </a:rPr>
              <a:t>15-0000  Computer and Mathematical Occupations </a:t>
            </a:r>
          </a:p>
          <a:p>
            <a:pPr marL="0" lvl="1" indent="0">
              <a:buNone/>
            </a:pPr>
            <a:r>
              <a:rPr lang="en-US" dirty="0">
                <a:cs typeface="Arial" panose="020B0604020202020204" pitchFamily="34" charset="0"/>
              </a:rPr>
              <a:t>  15-1100     Computer Occupations </a:t>
            </a:r>
          </a:p>
          <a:p>
            <a:pPr marL="0" lvl="1" indent="0">
              <a:buNone/>
            </a:pPr>
            <a:r>
              <a:rPr lang="en-US" dirty="0">
                <a:cs typeface="Arial" panose="020B0604020202020204" pitchFamily="34" charset="0"/>
              </a:rPr>
              <a:t>     15-1120       Computer and Information Analysts</a:t>
            </a:r>
          </a:p>
          <a:p>
            <a:pPr marL="0" lvl="1" indent="0">
              <a:buNone/>
            </a:pPr>
            <a:r>
              <a:rPr lang="en-US" dirty="0">
                <a:cs typeface="Arial" panose="020B0604020202020204" pitchFamily="34" charset="0"/>
              </a:rPr>
              <a:t>         15-1121         Computer Systems Analysts</a:t>
            </a:r>
            <a:endParaRPr lang="en-US" sz="3200" dirty="0">
              <a:cs typeface="Arial" panose="020B0604020202020204" pitchFamily="34" charset="0"/>
            </a:endParaRPr>
          </a:p>
          <a:p>
            <a:pPr marL="0" indent="0">
              <a:buNone/>
            </a:pPr>
            <a:endParaRPr lang="en-US" sz="2400" dirty="0">
              <a:cs typeface="Arial" panose="020B0604020202020204" pitchFamily="34" charset="0"/>
            </a:endParaRPr>
          </a:p>
          <a:p>
            <a:pPr marL="0" indent="0">
              <a:buNone/>
            </a:pPr>
            <a:endParaRPr lang="en-US" sz="2400" dirty="0">
              <a:latin typeface="Tw Cen MT" panose="020B0602020104020603"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9" name="Title 1"/>
          <p:cNvSpPr>
            <a:spLocks noGrp="1"/>
          </p:cNvSpPr>
          <p:nvPr>
            <p:ph type="title"/>
          </p:nvPr>
        </p:nvSpPr>
        <p:spPr>
          <a:xfrm>
            <a:off x="666750" y="559435"/>
            <a:ext cx="10515600" cy="1325563"/>
          </a:xfrm>
        </p:spPr>
        <p:txBody>
          <a:bodyPr>
            <a:normAutofit/>
          </a:bodyPr>
          <a:lstStyle/>
          <a:p>
            <a:r>
              <a:rPr lang="en-US" b="1" dirty="0">
                <a:solidFill>
                  <a:schemeClr val="tx2">
                    <a:lumMod val="90000"/>
                    <a:lumOff val="10000"/>
                  </a:schemeClr>
                </a:solidFill>
                <a:latin typeface="Tw Cen MT" panose="020B0602020104020603" pitchFamily="34" charset="0"/>
                <a:cs typeface="Arial" panose="020B0604020202020204" pitchFamily="34" charset="0"/>
              </a:rPr>
              <a:t>SOC codes are used in demand and supply calculations</a:t>
            </a:r>
          </a:p>
        </p:txBody>
      </p:sp>
      <p:pic>
        <p:nvPicPr>
          <p:cNvPr id="2097161" name="Picture 2"/>
          <p:cNvPicPr>
            <a:picLocks noChangeAspect="1" noChangeArrowheads="1"/>
          </p:cNvPicPr>
          <p:nvPr/>
        </p:nvPicPr>
        <p:blipFill>
          <a:blip r:embed="rId2"/>
          <a:srcRect/>
          <a:stretch>
            <a:fillRect/>
          </a:stretch>
        </p:blipFill>
        <p:spPr>
          <a:xfrm>
            <a:off x="666750" y="2186940"/>
            <a:ext cx="6715520" cy="3352800"/>
          </a:xfrm>
          <a:prstGeom prst="rect">
            <a:avLst/>
          </a:prstGeom>
          <a:ln>
            <a:noFill/>
          </a:ln>
          <a:effectLst>
            <a:outerShdw blurRad="190500" algn="tl" rotWithShape="0">
              <a:srgbClr val="000000">
                <a:alpha val="70000"/>
              </a:srgbClr>
            </a:outerShdw>
          </a:effectLst>
        </p:spPr>
      </p:pic>
      <p:pic>
        <p:nvPicPr>
          <p:cNvPr id="2097162" name="Picture 4"/>
          <p:cNvPicPr>
            <a:picLocks noChangeAspect="1" noChangeArrowheads="1"/>
          </p:cNvPicPr>
          <p:nvPr/>
        </p:nvPicPr>
        <p:blipFill rotWithShape="1">
          <a:blip r:embed="rId3" cstate="email"/>
          <a:srcRect b="30094"/>
          <a:stretch>
            <a:fillRect/>
          </a:stretch>
        </p:blipFill>
        <p:spPr>
          <a:xfrm>
            <a:off x="5177789" y="3735541"/>
            <a:ext cx="6333573" cy="2733839"/>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Title 1"/>
          <p:cNvSpPr>
            <a:spLocks noGrp="1"/>
          </p:cNvSpPr>
          <p:nvPr>
            <p:ph type="title"/>
          </p:nvPr>
        </p:nvSpPr>
        <p:spPr>
          <a:xfrm>
            <a:off x="853440" y="243205"/>
            <a:ext cx="10515600" cy="1325563"/>
          </a:xfrm>
        </p:spPr>
        <p:txBody>
          <a:bodyPr/>
          <a:lstStyle/>
          <a:p>
            <a:r>
              <a:rPr lang="en-US" b="1" dirty="0">
                <a:solidFill>
                  <a:schemeClr val="tx2">
                    <a:lumMod val="90000"/>
                    <a:lumOff val="10000"/>
                  </a:schemeClr>
                </a:solidFill>
                <a:latin typeface="Tw Cen MT" panose="020B0602020104020603" pitchFamily="34" charset="0"/>
                <a:cs typeface="Arial" panose="020B0604020202020204" pitchFamily="34" charset="0"/>
              </a:rPr>
              <a:t>Process: Selecting SOC Codes</a:t>
            </a:r>
          </a:p>
        </p:txBody>
      </p:sp>
      <p:sp>
        <p:nvSpPr>
          <p:cNvPr id="1048651" name="Content Placeholder 1"/>
          <p:cNvSpPr>
            <a:spLocks noGrp="1"/>
          </p:cNvSpPr>
          <p:nvPr>
            <p:ph idx="1"/>
          </p:nvPr>
        </p:nvSpPr>
        <p:spPr>
          <a:xfrm>
            <a:off x="640080" y="1489342"/>
            <a:ext cx="11043920" cy="5368658"/>
          </a:xfrm>
          <a:noFill/>
        </p:spPr>
        <p:txBody>
          <a:bodyPr>
            <a:normAutofit/>
          </a:bodyPr>
          <a:lstStyle/>
          <a:p>
            <a:r>
              <a:rPr lang="en-US" dirty="0">
                <a:cs typeface="Arial" panose="020B0604020202020204" pitchFamily="34" charset="0"/>
              </a:rPr>
              <a:t>Select no more than </a:t>
            </a:r>
            <a:r>
              <a:rPr lang="en-US" b="1" dirty="0">
                <a:cs typeface="Arial" panose="020B0604020202020204" pitchFamily="34" charset="0"/>
              </a:rPr>
              <a:t>3-5</a:t>
            </a:r>
            <a:r>
              <a:rPr lang="en-US" dirty="0">
                <a:cs typeface="Arial" panose="020B0604020202020204" pitchFamily="34" charset="0"/>
              </a:rPr>
              <a:t> occupations per award. </a:t>
            </a:r>
          </a:p>
          <a:p>
            <a:endParaRPr lang="en-US" dirty="0">
              <a:cs typeface="Arial" panose="020B0604020202020204" pitchFamily="34" charset="0"/>
            </a:endParaRPr>
          </a:p>
          <a:p>
            <a:r>
              <a:rPr lang="en-US" dirty="0">
                <a:cs typeface="Arial" panose="020B0604020202020204" pitchFamily="34" charset="0"/>
              </a:rPr>
              <a:t>Select </a:t>
            </a:r>
            <a:r>
              <a:rPr lang="en-US" b="1" dirty="0">
                <a:cs typeface="Arial" panose="020B0604020202020204" pitchFamily="34" charset="0"/>
              </a:rPr>
              <a:t>6-digit</a:t>
            </a:r>
            <a:r>
              <a:rPr lang="en-US" dirty="0">
                <a:cs typeface="Arial" panose="020B0604020202020204" pitchFamily="34" charset="0"/>
              </a:rPr>
              <a:t> SOC codes; stay away from 8-digit codes (there is no labor market data for them).</a:t>
            </a:r>
          </a:p>
          <a:p>
            <a:endParaRPr lang="en-US" dirty="0">
              <a:cs typeface="Arial" panose="020B0604020202020204" pitchFamily="34" charset="0"/>
            </a:endParaRPr>
          </a:p>
          <a:p>
            <a:r>
              <a:rPr lang="en-US" dirty="0">
                <a:cs typeface="Arial" panose="020B0604020202020204" pitchFamily="34" charset="0"/>
              </a:rPr>
              <a:t>Each occupation is assigned a “typical” entry-level education and “typical” on-the-job training. Ask: Will my students be qualified for employment in this occupation right after they complete my program?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Title 1"/>
          <p:cNvSpPr>
            <a:spLocks noGrp="1"/>
          </p:cNvSpPr>
          <p:nvPr>
            <p:ph type="title"/>
          </p:nvPr>
        </p:nvSpPr>
        <p:spPr/>
        <p:txBody>
          <a:bodyPr>
            <a:normAutofit/>
          </a:bodyPr>
          <a:lstStyle/>
          <a:p>
            <a:r>
              <a:rPr lang="en-US" b="1" dirty="0">
                <a:solidFill>
                  <a:schemeClr val="tx2">
                    <a:lumMod val="90000"/>
                    <a:lumOff val="10000"/>
                  </a:schemeClr>
                </a:solidFill>
                <a:latin typeface="Tw Cen MT" panose="020B0602020104020603" pitchFamily="34" charset="0"/>
                <a:cs typeface="Arial" panose="020B0604020202020204" pitchFamily="34" charset="0"/>
              </a:rPr>
              <a:t>How Are Codes Assigned to My Program?</a:t>
            </a:r>
          </a:p>
        </p:txBody>
      </p:sp>
      <p:sp>
        <p:nvSpPr>
          <p:cNvPr id="1048653" name="Content Placeholder 2"/>
          <p:cNvSpPr>
            <a:spLocks noGrp="1"/>
          </p:cNvSpPr>
          <p:nvPr>
            <p:ph idx="1"/>
          </p:nvPr>
        </p:nvSpPr>
        <p:spPr/>
        <p:txBody>
          <a:bodyPr>
            <a:normAutofit fontScale="96786" lnSpcReduction="10000"/>
          </a:bodyPr>
          <a:lstStyle/>
          <a:p>
            <a:r>
              <a:rPr lang="en-US" b="1" dirty="0"/>
              <a:t>TOP</a:t>
            </a:r>
            <a:r>
              <a:rPr lang="en-US" dirty="0"/>
              <a:t>: part of the local curriculum process. [insert college-specific details]</a:t>
            </a:r>
          </a:p>
          <a:p>
            <a:endParaRPr lang="en-US" dirty="0"/>
          </a:p>
          <a:p>
            <a:r>
              <a:rPr lang="en-US" b="1" dirty="0"/>
              <a:t>SAM</a:t>
            </a:r>
            <a:r>
              <a:rPr lang="en-US" dirty="0"/>
              <a:t>: part of the local curriculum process. [insert college-specific details]</a:t>
            </a:r>
          </a:p>
          <a:p>
            <a:endParaRPr lang="en-US" dirty="0"/>
          </a:p>
          <a:p>
            <a:r>
              <a:rPr lang="en-US" b="1" dirty="0"/>
              <a:t>SOC</a:t>
            </a:r>
            <a:r>
              <a:rPr lang="en-US" dirty="0"/>
              <a:t>: part of program approval. [insert college-specific details]</a:t>
            </a:r>
          </a:p>
          <a:p>
            <a:endParaRPr lang="en-US" dirty="0"/>
          </a:p>
          <a:p>
            <a:r>
              <a:rPr lang="en-US" b="1" dirty="0"/>
              <a:t>CIP</a:t>
            </a:r>
            <a:r>
              <a:rPr lang="en-US" dirty="0"/>
              <a:t>: selected by various college staff for accreditation, gainful employment reporting, financial aid, and veterans programs, sometimes using a crosswalk posted by the Chancellor’s Office.</a:t>
            </a:r>
          </a:p>
          <a:p>
            <a:endParaRPr lang="en-US" dirty="0"/>
          </a:p>
          <a:p>
            <a:endParaRPr lang="en-US" dirty="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Title 1"/>
          <p:cNvSpPr>
            <a:spLocks noGrp="1"/>
          </p:cNvSpPr>
          <p:nvPr>
            <p:ph type="title"/>
          </p:nvPr>
        </p:nvSpPr>
        <p:spPr/>
        <p:txBody>
          <a:bodyPr>
            <a:normAutofit/>
          </a:bodyPr>
          <a:lstStyle/>
          <a:p>
            <a:r>
              <a:rPr lang="en-US" b="1" dirty="0">
                <a:solidFill>
                  <a:schemeClr val="tx2">
                    <a:lumMod val="90000"/>
                    <a:lumOff val="10000"/>
                  </a:schemeClr>
                </a:solidFill>
                <a:latin typeface="Tw Cen MT" panose="020B0602020104020603" pitchFamily="34" charset="0"/>
                <a:cs typeface="Arial" panose="020B0604020202020204" pitchFamily="34" charset="0"/>
              </a:rPr>
              <a:t>How Do Codes Get Changed?</a:t>
            </a:r>
          </a:p>
        </p:txBody>
      </p:sp>
      <p:sp>
        <p:nvSpPr>
          <p:cNvPr id="1048655" name="Content Placeholder 2"/>
          <p:cNvSpPr>
            <a:spLocks noGrp="1"/>
          </p:cNvSpPr>
          <p:nvPr>
            <p:ph idx="1"/>
          </p:nvPr>
        </p:nvSpPr>
        <p:spPr/>
        <p:txBody>
          <a:bodyPr>
            <a:normAutofit/>
          </a:bodyPr>
          <a:lstStyle/>
          <a:p>
            <a:r>
              <a:rPr lang="en-US" b="1" dirty="0"/>
              <a:t>TOP - Awards</a:t>
            </a:r>
            <a:r>
              <a:rPr lang="en-US" dirty="0"/>
              <a:t>: codes must be submitted to the Chancellor’s Office for a review before they can be changed in the Curriculum Inventory.</a:t>
            </a:r>
          </a:p>
          <a:p>
            <a:pPr lvl="1"/>
            <a:endParaRPr lang="en-US" dirty="0"/>
          </a:p>
          <a:p>
            <a:r>
              <a:rPr lang="en-US" b="1" dirty="0"/>
              <a:t>TOP - Courses</a:t>
            </a:r>
            <a:r>
              <a:rPr lang="en-US" dirty="0"/>
              <a:t>: codes can be changed in the new Curriculum Inventory, without review by the Chancellor’s Office.</a:t>
            </a:r>
          </a:p>
          <a:p>
            <a:endParaRPr lang="en-US" dirty="0"/>
          </a:p>
          <a:p>
            <a:r>
              <a:rPr lang="en-US" b="1" dirty="0"/>
              <a:t>SAM</a:t>
            </a:r>
            <a:r>
              <a:rPr lang="en-US" dirty="0"/>
              <a:t>: codes can be changed in your college’s local data system, without review by the Chancellor’s Office.</a:t>
            </a:r>
          </a:p>
          <a:p>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
          <p:cNvSpPr>
            <a:spLocks noGrp="1"/>
          </p:cNvSpPr>
          <p:nvPr>
            <p:ph type="title"/>
          </p:nvPr>
        </p:nvSpPr>
        <p:spPr/>
        <p:txBody>
          <a:bodyPr>
            <a:normAutofit/>
          </a:bodyPr>
          <a:lstStyle/>
          <a:p>
            <a:r>
              <a:rPr lang="en-US" b="1" dirty="0">
                <a:solidFill>
                  <a:srgbClr val="44546A">
                    <a:lumMod val="90000"/>
                    <a:lumOff val="10000"/>
                  </a:srgbClr>
                </a:solidFill>
                <a:latin typeface="Tw Cen MT" panose="020B0602020104020603" pitchFamily="34" charset="0"/>
                <a:cs typeface="Arial" panose="020B0604020202020204" pitchFamily="34" charset="0"/>
              </a:rPr>
              <a:t>Code Alignment Benefits</a:t>
            </a:r>
          </a:p>
        </p:txBody>
      </p:sp>
      <p:sp>
        <p:nvSpPr>
          <p:cNvPr id="1048596" name="Content Placeholder 2"/>
          <p:cNvSpPr>
            <a:spLocks noGrp="1"/>
          </p:cNvSpPr>
          <p:nvPr>
            <p:ph idx="1"/>
          </p:nvPr>
        </p:nvSpPr>
        <p:spPr>
          <a:xfrm>
            <a:off x="838200" y="1825625"/>
            <a:ext cx="10515600" cy="4586606"/>
          </a:xfrm>
        </p:spPr>
        <p:txBody>
          <a:bodyPr>
            <a:normAutofit fontScale="91875" lnSpcReduction="10000"/>
          </a:bodyPr>
          <a:lstStyle/>
          <a:p>
            <a:r>
              <a:rPr lang="en-US" sz="3200" b="1" dirty="0"/>
              <a:t>More money for your college</a:t>
            </a:r>
            <a:r>
              <a:rPr lang="en-US" sz="3200" dirty="0"/>
              <a:t>: codes impact both Perkins and Strong Workforce Program allocations.</a:t>
            </a:r>
          </a:p>
          <a:p>
            <a:endParaRPr lang="en-US" sz="3200" dirty="0"/>
          </a:p>
          <a:p>
            <a:r>
              <a:rPr lang="en-US" sz="3200" b="1" dirty="0"/>
              <a:t>More aid for your students</a:t>
            </a:r>
            <a:r>
              <a:rPr lang="en-US" sz="3200" dirty="0"/>
              <a:t>: erroneous codes can jeopardize federal financial aid and veterans benefits, because it may appear that your students are enrolled in programs that don't exist. </a:t>
            </a:r>
          </a:p>
          <a:p>
            <a:endParaRPr lang="en-US" sz="3200" dirty="0"/>
          </a:p>
          <a:p>
            <a:r>
              <a:rPr lang="en-US" sz="3200" b="1" dirty="0"/>
              <a:t>Information to support cross-college alignment efforts: </a:t>
            </a:r>
            <a:r>
              <a:rPr lang="en-US" sz="3200" dirty="0"/>
              <a:t>you'll have clear documentation on target occupations and more specific information on the skills included in the program, which can support articulation.</a:t>
            </a:r>
          </a:p>
          <a:p>
            <a:pPr marL="514350" indent="-514350">
              <a:buFont typeface="+mj-lt"/>
              <a:buAutoNum type="arabicPeriod"/>
            </a:pPr>
            <a:endParaRPr lang="en-US" sz="3200" dirty="0"/>
          </a:p>
          <a:p>
            <a:endParaRPr lang="en-US" sz="3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Title 1"/>
          <p:cNvSpPr>
            <a:spLocks noGrp="1"/>
          </p:cNvSpPr>
          <p:nvPr>
            <p:ph type="title"/>
          </p:nvPr>
        </p:nvSpPr>
        <p:spPr/>
        <p:txBody>
          <a:bodyPr>
            <a:normAutofit/>
          </a:bodyPr>
          <a:lstStyle/>
          <a:p>
            <a:r>
              <a:rPr lang="en-US" b="1" dirty="0">
                <a:solidFill>
                  <a:schemeClr val="tx2">
                    <a:lumMod val="90000"/>
                    <a:lumOff val="10000"/>
                  </a:schemeClr>
                </a:solidFill>
                <a:latin typeface="Tw Cen MT" panose="020B0602020104020603" pitchFamily="34" charset="0"/>
                <a:cs typeface="Arial" panose="020B0604020202020204" pitchFamily="34" charset="0"/>
              </a:rPr>
              <a:t>Things to Know Before Changing Codes</a:t>
            </a:r>
          </a:p>
        </p:txBody>
      </p:sp>
      <p:sp>
        <p:nvSpPr>
          <p:cNvPr id="1048657" name="Content Placeholder 2"/>
          <p:cNvSpPr>
            <a:spLocks noGrp="1"/>
          </p:cNvSpPr>
          <p:nvPr>
            <p:ph idx="1"/>
          </p:nvPr>
        </p:nvSpPr>
        <p:spPr/>
        <p:txBody>
          <a:bodyPr>
            <a:normAutofit/>
          </a:bodyPr>
          <a:lstStyle/>
          <a:p>
            <a:pPr marL="0" indent="0">
              <a:buNone/>
            </a:pPr>
            <a:r>
              <a:rPr lang="en-US" dirty="0">
                <a:cs typeface="Arial" panose="020B0604020202020204" pitchFamily="34" charset="0"/>
              </a:rPr>
              <a:t>If you decide to change the codes, first ensure you understand how the changes will affect colleges processes including:</a:t>
            </a:r>
          </a:p>
          <a:p>
            <a:pPr marL="0" indent="0">
              <a:buNone/>
            </a:pPr>
            <a:endParaRPr lang="en-US" dirty="0">
              <a:cs typeface="Arial" panose="020B0604020202020204" pitchFamily="34" charset="0"/>
            </a:endParaRPr>
          </a:p>
          <a:p>
            <a:pPr lvl="1"/>
            <a:r>
              <a:rPr lang="en-US" sz="2800" b="1" dirty="0">
                <a:cs typeface="Arial" panose="020B0604020202020204" pitchFamily="34" charset="0"/>
              </a:rPr>
              <a:t>Federal reports</a:t>
            </a:r>
            <a:r>
              <a:rPr lang="en-US" sz="2800" dirty="0">
                <a:cs typeface="Arial" panose="020B0604020202020204" pitchFamily="34" charset="0"/>
              </a:rPr>
              <a:t>: Gainful employment, accreditation, and IPEDS</a:t>
            </a:r>
          </a:p>
          <a:p>
            <a:pPr lvl="1"/>
            <a:r>
              <a:rPr lang="en-US" sz="2800" b="1" dirty="0">
                <a:cs typeface="Arial" panose="020B0604020202020204" pitchFamily="34" charset="0"/>
              </a:rPr>
              <a:t>Funding</a:t>
            </a:r>
            <a:r>
              <a:rPr lang="en-US" sz="2800" dirty="0">
                <a:cs typeface="Arial" panose="020B0604020202020204" pitchFamily="34" charset="0"/>
              </a:rPr>
              <a:t>: Strong Workforce Program and Perkins</a:t>
            </a:r>
          </a:p>
          <a:p>
            <a:pPr lvl="1"/>
            <a:r>
              <a:rPr lang="en-US" sz="2800" b="1" dirty="0">
                <a:cs typeface="Arial" panose="020B0604020202020204" pitchFamily="34" charset="0"/>
              </a:rPr>
              <a:t>Students</a:t>
            </a:r>
            <a:r>
              <a:rPr lang="en-US" sz="2800" dirty="0">
                <a:cs typeface="Arial" panose="020B0604020202020204" pitchFamily="34" charset="0"/>
              </a:rPr>
              <a:t>: Financial aid and veterans programs</a:t>
            </a:r>
          </a:p>
          <a:p>
            <a:pPr lvl="1"/>
            <a:r>
              <a:rPr lang="en-US" sz="2800" b="1" dirty="0">
                <a:cs typeface="Arial" panose="020B0604020202020204" pitchFamily="34" charset="0"/>
              </a:rPr>
              <a:t>College planning</a:t>
            </a:r>
            <a:r>
              <a:rPr lang="en-US" sz="2800" dirty="0">
                <a:cs typeface="Arial" panose="020B0604020202020204" pitchFamily="34" charset="0"/>
              </a:rPr>
              <a:t>: facilities and program review</a:t>
            </a:r>
          </a:p>
          <a:p>
            <a:endParaRPr lang="en-US"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8" name="Title 1"/>
          <p:cNvSpPr>
            <a:spLocks noGrp="1"/>
          </p:cNvSpPr>
          <p:nvPr>
            <p:ph type="title"/>
          </p:nvPr>
        </p:nvSpPr>
        <p:spPr/>
        <p:txBody>
          <a:bodyPr>
            <a:normAutofit/>
          </a:bodyPr>
          <a:lstStyle/>
          <a:p>
            <a:r>
              <a:rPr lang="en-US" b="1" dirty="0">
                <a:solidFill>
                  <a:schemeClr val="tx2">
                    <a:lumMod val="90000"/>
                    <a:lumOff val="10000"/>
                  </a:schemeClr>
                </a:solidFill>
                <a:latin typeface="Tw Cen MT" panose="020B0602020104020603" pitchFamily="34" charset="0"/>
                <a:cs typeface="Arial" panose="020B0604020202020204" pitchFamily="34" charset="0"/>
              </a:rPr>
              <a:t>Find Out More </a:t>
            </a:r>
          </a:p>
        </p:txBody>
      </p:sp>
      <p:sp>
        <p:nvSpPr>
          <p:cNvPr id="1048659" name="Content Placeholder 2"/>
          <p:cNvSpPr>
            <a:spLocks noGrp="1"/>
          </p:cNvSpPr>
          <p:nvPr>
            <p:ph idx="1"/>
          </p:nvPr>
        </p:nvSpPr>
        <p:spPr/>
        <p:txBody>
          <a:bodyPr>
            <a:normAutofit/>
          </a:bodyPr>
          <a:lstStyle/>
          <a:p>
            <a:pPr marL="0" indent="0">
              <a:buNone/>
            </a:pPr>
            <a:r>
              <a:rPr lang="en-US" dirty="0"/>
              <a:t>Code Alignment Project resources including:</a:t>
            </a:r>
          </a:p>
          <a:p>
            <a:pPr marL="0" indent="0">
              <a:buNone/>
            </a:pPr>
            <a:endParaRPr lang="en-US" dirty="0"/>
          </a:p>
          <a:p>
            <a:pPr lvl="1"/>
            <a:r>
              <a:rPr lang="en-US" dirty="0"/>
              <a:t>Information on codes and where they come from</a:t>
            </a:r>
          </a:p>
          <a:p>
            <a:pPr lvl="1"/>
            <a:r>
              <a:rPr lang="en-US" dirty="0"/>
              <a:t>What to know before changing a code</a:t>
            </a:r>
          </a:p>
          <a:p>
            <a:pPr lvl="1"/>
            <a:r>
              <a:rPr lang="en-US" dirty="0"/>
              <a:t>Sample code binders</a:t>
            </a:r>
          </a:p>
          <a:p>
            <a:pPr lvl="1"/>
            <a:endParaRPr lang="en-US" dirty="0"/>
          </a:p>
          <a:p>
            <a:pPr marL="457200" lvl="1" indent="0">
              <a:buNone/>
            </a:pPr>
            <a:r>
              <a:rPr lang="en-US" dirty="0"/>
              <a:t>http://doingwhatmatters.cccco.edu/LaunchBoard/CodeAlignment.aspx</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
          <p:cNvSpPr>
            <a:spLocks noGrp="1"/>
          </p:cNvSpPr>
          <p:nvPr>
            <p:ph type="title"/>
          </p:nvPr>
        </p:nvSpPr>
        <p:spPr/>
        <p:txBody>
          <a:bodyPr>
            <a:normAutofit/>
          </a:bodyPr>
          <a:lstStyle/>
          <a:p>
            <a:r>
              <a:rPr lang="en-US" b="1" dirty="0">
                <a:solidFill>
                  <a:srgbClr val="44546A">
                    <a:lumMod val="90000"/>
                    <a:lumOff val="10000"/>
                  </a:srgbClr>
                </a:solidFill>
                <a:latin typeface="Tw Cen MT" panose="020B0602020104020603" pitchFamily="34" charset="0"/>
                <a:cs typeface="Arial" panose="020B0604020202020204" pitchFamily="34" charset="0"/>
              </a:rPr>
              <a:t>Code Alignment Benefits</a:t>
            </a:r>
          </a:p>
        </p:txBody>
      </p:sp>
      <p:sp>
        <p:nvSpPr>
          <p:cNvPr id="1048598" name="Content Placeholder 2"/>
          <p:cNvSpPr>
            <a:spLocks noGrp="1"/>
          </p:cNvSpPr>
          <p:nvPr>
            <p:ph idx="1"/>
          </p:nvPr>
        </p:nvSpPr>
        <p:spPr>
          <a:xfrm>
            <a:off x="838200" y="1825625"/>
            <a:ext cx="10515600" cy="4586606"/>
          </a:xfrm>
        </p:spPr>
        <p:txBody>
          <a:bodyPr>
            <a:normAutofit fontScale="85625" lnSpcReduction="10000"/>
          </a:bodyPr>
          <a:lstStyle/>
          <a:p>
            <a:r>
              <a:rPr lang="en-US" sz="3200" b="1" dirty="0"/>
              <a:t>More accurate information for accountability reporting</a:t>
            </a:r>
            <a:r>
              <a:rPr lang="en-US" sz="3200" dirty="0"/>
              <a:t>: codes are used in tools like Data Mart, the Scorecard, the CTE Outcomes Survey, and the LaunchBoard, which can help with accreditation and program review.</a:t>
            </a:r>
          </a:p>
          <a:p>
            <a:endParaRPr lang="en-US" sz="3200" dirty="0"/>
          </a:p>
          <a:p>
            <a:r>
              <a:rPr lang="en-US" sz="3200" b="1" dirty="0"/>
              <a:t>Better information on labor market conditions</a:t>
            </a:r>
            <a:r>
              <a:rPr lang="en-US" sz="3200" dirty="0"/>
              <a:t>: codes impact the tools that provide supply and demand data, which you need for program approval and Strong Workforce Funding.</a:t>
            </a:r>
          </a:p>
          <a:p>
            <a:endParaRPr lang="en-US" sz="3200" dirty="0"/>
          </a:p>
          <a:p>
            <a:r>
              <a:rPr lang="en-US" sz="3200" b="1" dirty="0"/>
              <a:t>More accurate career and educational planning information</a:t>
            </a:r>
            <a:r>
              <a:rPr lang="en-US" sz="3200" dirty="0"/>
              <a:t>: student-facing tools like Salary Surfer, Here to Career, and Career Coach rely on these codes.</a:t>
            </a:r>
          </a:p>
          <a:p>
            <a:endParaRPr lang="en-US" sz="3200" dirty="0"/>
          </a:p>
          <a:p>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p:txBody>
          <a:bodyPr>
            <a:normAutofit/>
          </a:bodyPr>
          <a:lstStyle/>
          <a:p>
            <a:r>
              <a:rPr lang="en-US" b="1" dirty="0">
                <a:solidFill>
                  <a:srgbClr val="44546A">
                    <a:lumMod val="90000"/>
                    <a:lumOff val="10000"/>
                  </a:srgbClr>
                </a:solidFill>
                <a:latin typeface="Tw Cen MT" panose="020B0602020104020603" pitchFamily="34" charset="0"/>
                <a:cs typeface="Arial" panose="020B0604020202020204" pitchFamily="34" charset="0"/>
              </a:rPr>
              <a:t>Code Alignment Benefits</a:t>
            </a:r>
          </a:p>
        </p:txBody>
      </p:sp>
      <p:sp>
        <p:nvSpPr>
          <p:cNvPr id="1048600" name="Content Placeholder 2"/>
          <p:cNvSpPr>
            <a:spLocks noGrp="1"/>
          </p:cNvSpPr>
          <p:nvPr>
            <p:ph idx="1"/>
          </p:nvPr>
        </p:nvSpPr>
        <p:spPr/>
        <p:txBody>
          <a:bodyPr>
            <a:normAutofit fontScale="91875" lnSpcReduction="10000"/>
          </a:bodyPr>
          <a:lstStyle/>
          <a:p>
            <a:pPr marL="0" indent="0">
              <a:buNone/>
            </a:pPr>
            <a:endParaRPr lang="en-US" sz="3200" dirty="0"/>
          </a:p>
          <a:p>
            <a:r>
              <a:rPr lang="en-US" sz="3200" b="1" dirty="0"/>
              <a:t>Better statewide data: </a:t>
            </a:r>
            <a:r>
              <a:rPr lang="en-US" sz="3200" dirty="0"/>
              <a:t>information will be used to inform updates to critical crosswalks, lists of codes, and resources to support code selection in the future.</a:t>
            </a:r>
          </a:p>
          <a:p>
            <a:endParaRPr lang="en-US" sz="3200" dirty="0"/>
          </a:p>
          <a:p>
            <a:r>
              <a:rPr lang="en-US" sz="3200" b="1" dirty="0"/>
              <a:t>Less work for your college</a:t>
            </a:r>
            <a:r>
              <a:rPr lang="en-US" sz="3200" dirty="0"/>
              <a:t>: much of the documentation will be compiled for you.</a:t>
            </a:r>
          </a:p>
          <a:p>
            <a:endParaRPr lang="en-US" sz="3200" dirty="0"/>
          </a:p>
          <a:p>
            <a:r>
              <a:rPr lang="en-US" sz="3200" b="1" dirty="0"/>
              <a:t>Access to experts</a:t>
            </a:r>
            <a:r>
              <a:rPr lang="en-US" sz="3200" dirty="0"/>
              <a:t>: curriculum, data, and labor market experts will be available to help your faculty sort through the options.</a:t>
            </a:r>
          </a:p>
          <a:p>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p:txBody>
          <a:bodyPr>
            <a:normAutofit/>
          </a:bodyPr>
          <a:lstStyle/>
          <a:p>
            <a:r>
              <a:rPr lang="en-US" b="1" dirty="0">
                <a:solidFill>
                  <a:srgbClr val="44546A">
                    <a:lumMod val="90000"/>
                    <a:lumOff val="10000"/>
                  </a:srgbClr>
                </a:solidFill>
                <a:latin typeface="Tw Cen MT" panose="020B0602020104020603" pitchFamily="34" charset="0"/>
                <a:cs typeface="Arial" panose="020B0604020202020204" pitchFamily="34" charset="0"/>
              </a:rPr>
              <a:t>The Process: 1) Document Codes</a:t>
            </a:r>
          </a:p>
        </p:txBody>
      </p:sp>
      <p:sp>
        <p:nvSpPr>
          <p:cNvPr id="1048602" name="Content Placeholder 2"/>
          <p:cNvSpPr>
            <a:spLocks noGrp="1"/>
          </p:cNvSpPr>
          <p:nvPr>
            <p:ph idx="1"/>
          </p:nvPr>
        </p:nvSpPr>
        <p:spPr/>
        <p:txBody>
          <a:bodyPr>
            <a:normAutofit fontScale="95000" lnSpcReduction="10000"/>
          </a:bodyPr>
          <a:lstStyle/>
          <a:p>
            <a:r>
              <a:rPr lang="en-US" sz="3200" dirty="0"/>
              <a:t>After a kick off call that explains the process, your college documents the codes assigned to courses and awards in several CTE program areas (1-3 weeks).</a:t>
            </a:r>
          </a:p>
          <a:p>
            <a:r>
              <a:rPr lang="en-US" sz="3200" dirty="0"/>
              <a:t>Faculty review draft lists of the courses associated with specific degrees and certificates, and the jobs they lead to (1 hour).</a:t>
            </a:r>
          </a:p>
          <a:p>
            <a:r>
              <a:rPr lang="en-US" sz="3200" dirty="0"/>
              <a:t>WestEd and Centers of Excellence compile a Code Binder that lists all of the possible codes and their descriptors, integrating your college’s codes, codes used by other colleges, and code crosswalks. They also document cross-over of courses and jobs across similar awards.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p:txBody>
          <a:bodyPr>
            <a:normAutofit/>
          </a:bodyPr>
          <a:lstStyle/>
          <a:p>
            <a:r>
              <a:rPr lang="en-US" b="1" dirty="0">
                <a:solidFill>
                  <a:srgbClr val="44546A">
                    <a:lumMod val="90000"/>
                    <a:lumOff val="10000"/>
                  </a:srgbClr>
                </a:solidFill>
                <a:latin typeface="Tw Cen MT" panose="020B0602020104020603" pitchFamily="34" charset="0"/>
                <a:cs typeface="Arial" panose="020B0604020202020204" pitchFamily="34" charset="0"/>
              </a:rPr>
              <a:t>The Process: 2) Code Alignment Workshop</a:t>
            </a:r>
          </a:p>
        </p:txBody>
      </p:sp>
      <p:sp>
        <p:nvSpPr>
          <p:cNvPr id="1048604" name="Content Placeholder 2"/>
          <p:cNvSpPr>
            <a:spLocks noGrp="1"/>
          </p:cNvSpPr>
          <p:nvPr>
            <p:ph idx="1"/>
          </p:nvPr>
        </p:nvSpPr>
        <p:spPr/>
        <p:txBody>
          <a:bodyPr>
            <a:normAutofit fontScale="89286" lnSpcReduction="10000"/>
          </a:bodyPr>
          <a:lstStyle/>
          <a:p>
            <a:r>
              <a:rPr lang="en-US" sz="3200" dirty="0"/>
              <a:t>A webinar before the meeting gets everyone on the same page (1 hour).</a:t>
            </a:r>
          </a:p>
          <a:p>
            <a:r>
              <a:rPr lang="en-US" sz="3200" dirty="0"/>
              <a:t>At the face-to-face meeting, faculty review Code Binders that list possible codes and their descriptors, and determine which codes best describe your programs (1 day).</a:t>
            </a:r>
          </a:p>
          <a:p>
            <a:pPr lvl="1"/>
            <a:r>
              <a:rPr lang="en-US" sz="2800" dirty="0"/>
              <a:t>The meeting will be facilitated by a team including an ASCCC-appointed curriculum expert, a Centers of Excellence labor market information expert, and a CTE Data Unlocked expert.</a:t>
            </a:r>
          </a:p>
          <a:p>
            <a:pPr lvl="1"/>
            <a:r>
              <a:rPr lang="en-US" sz="2800" dirty="0"/>
              <a:t>Discipline faculty will come to a 1-2 hour segment focused on programs in their area, rather than the whole day.</a:t>
            </a:r>
          </a:p>
          <a:p>
            <a:pPr lvl="1"/>
            <a:r>
              <a:rPr lang="en-US" sz="2800" dirty="0"/>
              <a:t>Curriculum committee members should attend the entire day.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p:txBody>
          <a:bodyPr>
            <a:normAutofit/>
          </a:bodyPr>
          <a:lstStyle/>
          <a:p>
            <a:r>
              <a:rPr lang="en-US" b="1" dirty="0">
                <a:solidFill>
                  <a:srgbClr val="44546A">
                    <a:lumMod val="90000"/>
                    <a:lumOff val="10000"/>
                  </a:srgbClr>
                </a:solidFill>
                <a:latin typeface="Tw Cen MT" panose="020B0602020104020603" pitchFamily="34" charset="0"/>
                <a:cs typeface="Arial" panose="020B0604020202020204" pitchFamily="34" charset="0"/>
              </a:rPr>
              <a:t>The Process: 3) Final Review</a:t>
            </a:r>
          </a:p>
        </p:txBody>
      </p:sp>
      <p:sp>
        <p:nvSpPr>
          <p:cNvPr id="1048606" name="Content Placeholder 2"/>
          <p:cNvSpPr>
            <a:spLocks noGrp="1"/>
          </p:cNvSpPr>
          <p:nvPr>
            <p:ph idx="1"/>
          </p:nvPr>
        </p:nvSpPr>
        <p:spPr/>
        <p:txBody>
          <a:bodyPr>
            <a:normAutofit/>
          </a:bodyPr>
          <a:lstStyle/>
          <a:p>
            <a:r>
              <a:rPr lang="en-US" sz="3200" dirty="0"/>
              <a:t>Your college will review proposed changes, determine which changes to make, and move forward with those changes through your local and state processes.</a:t>
            </a:r>
          </a:p>
          <a:p>
            <a:r>
              <a:rPr lang="en-US" sz="3200" dirty="0"/>
              <a:t>Your college will share what you decided with the CTE Data Unlocked team to help validate the code crosswalks. </a:t>
            </a:r>
          </a:p>
          <a:p>
            <a:r>
              <a:rPr lang="en-US" sz="3200" dirty="0"/>
              <a:t>Your college can continue the process with additional program areas.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a:xfrm>
            <a:off x="444817" y="2743516"/>
            <a:ext cx="4310063" cy="1325563"/>
          </a:xfrm>
        </p:spPr>
        <p:txBody>
          <a:bodyPr>
            <a:normAutofit fontScale="90000"/>
          </a:bodyPr>
          <a:lstStyle/>
          <a:p>
            <a:r>
              <a:rPr lang="en-US" b="1" dirty="0"/>
              <a:t>Gathering information on codes</a:t>
            </a:r>
            <a:br>
              <a:rPr lang="en-US" b="1" dirty="0"/>
            </a:br>
            <a:r>
              <a:rPr lang="en-US" b="1" dirty="0"/>
              <a:t/>
            </a:r>
            <a:br>
              <a:rPr lang="en-US" b="1" dirty="0"/>
            </a:br>
            <a:r>
              <a:rPr lang="en-US" sz="3100" b="1" dirty="0"/>
              <a:t>This task is normally done by the college researcher with support from the CTE Data Unlocked Expert. The college can use CTE Data Unlocked funds to pay a faculty member or consultant to fill it out.</a:t>
            </a:r>
            <a:endParaRPr lang="en-US" b="1" dirty="0"/>
          </a:p>
        </p:txBody>
      </p:sp>
      <p:pic>
        <p:nvPicPr>
          <p:cNvPr id="2097153" name="Picture 3"/>
          <p:cNvPicPr>
            <a:picLocks noChangeAspect="1"/>
          </p:cNvPicPr>
          <p:nvPr/>
        </p:nvPicPr>
        <p:blipFill>
          <a:blip r:embed="rId2"/>
          <a:stretch>
            <a:fillRect/>
          </a:stretch>
        </p:blipFill>
        <p:spPr>
          <a:xfrm>
            <a:off x="5901690" y="510697"/>
            <a:ext cx="5029200" cy="57912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1645</Words>
  <Application>Microsoft Office PowerPoint</Application>
  <PresentationFormat>Widescreen</PresentationFormat>
  <Paragraphs>148</Paragraphs>
  <Slides>31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ＭＳ Ｐゴシック</vt:lpstr>
      <vt:lpstr>Arial</vt:lpstr>
      <vt:lpstr>Calibri</vt:lpstr>
      <vt:lpstr>Calibri Light</vt:lpstr>
      <vt:lpstr>Times New Roman</vt:lpstr>
      <vt:lpstr>Tw Cen MT</vt:lpstr>
      <vt:lpstr>游ゴシック Light</vt:lpstr>
      <vt:lpstr>Office Theme</vt:lpstr>
      <vt:lpstr>Code Alignment Project</vt:lpstr>
      <vt:lpstr>Code Alignment Purpose</vt:lpstr>
      <vt:lpstr>Code Alignment Benefits</vt:lpstr>
      <vt:lpstr>Code Alignment Benefits</vt:lpstr>
      <vt:lpstr>Code Alignment Benefits</vt:lpstr>
      <vt:lpstr>The Process: 1) Document Codes</vt:lpstr>
      <vt:lpstr>The Process: 2) Code Alignment Workshop</vt:lpstr>
      <vt:lpstr>The Process: 3) Final Review</vt:lpstr>
      <vt:lpstr>Gathering information on codes  This task is normally done by the college researcher with support from the CTE Data Unlocked Expert. The college can use CTE Data Unlocked funds to pay a faculty member or consultant to fill it out.</vt:lpstr>
      <vt:lpstr>Examining Codes at the Face-to-Face</vt:lpstr>
      <vt:lpstr>Select the right jobs  The faculty determined that its curriculum was only focused on the first of the three possible occupations. The other jobs are the focus of other accounting certificates. </vt:lpstr>
      <vt:lpstr>Select the federal  program code  The faculty determined the accounting program is inadvertently being reported as a retail management program to federal agencies.</vt:lpstr>
      <vt:lpstr>Select the California  program code  The faculty affirmed that the correct state code is being used for its accounting certificate.</vt:lpstr>
      <vt:lpstr>Select the California  course codes  The faculty found that while the course codes regarding content were correct, the sequence of courses was incorrect.</vt:lpstr>
      <vt:lpstr>TOP Codes: What They Are</vt:lpstr>
      <vt:lpstr>If your codes are wrong, your program won’t show in tools like the LaunchBoard</vt:lpstr>
      <vt:lpstr>Process: Selecting TOP Codes</vt:lpstr>
      <vt:lpstr>SAM Codes: What They Are  </vt:lpstr>
      <vt:lpstr>SAM codes affect calculations about students who took non-intro courses and skills-builders</vt:lpstr>
      <vt:lpstr>Process: Validating SAM Codes</vt:lpstr>
      <vt:lpstr>CIP Codes: What They Are</vt:lpstr>
      <vt:lpstr>CIP codes affect information that is posted on your website</vt:lpstr>
      <vt:lpstr>CIP Codes vs. TOP Codes</vt:lpstr>
      <vt:lpstr>Process: Selecting CIP Codes</vt:lpstr>
      <vt:lpstr>SOC Codes: What They Are</vt:lpstr>
      <vt:lpstr>SOC codes are used in demand and supply calculations</vt:lpstr>
      <vt:lpstr>Process: Selecting SOC Codes</vt:lpstr>
      <vt:lpstr>How Are Codes Assigned to My Program?</vt:lpstr>
      <vt:lpstr>How Do Codes Get Changed?</vt:lpstr>
      <vt:lpstr>Things to Know Before Changing Codes</vt:lpstr>
      <vt:lpstr>Find Out More </vt:lpstr>
    </vt:vector>
  </TitlesOfParts>
  <Company>Chaffey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 Code Realignment Project</dc:title>
  <dc:creator>Marie Boyd</dc:creator>
  <cp:lastModifiedBy>Abigail Duldulao</cp:lastModifiedBy>
  <cp:revision>2</cp:revision>
  <cp:lastPrinted>2017-09-12T22:40:30Z</cp:lastPrinted>
  <dcterms:created xsi:type="dcterms:W3CDTF">2016-12-09T16:12:34Z</dcterms:created>
  <dcterms:modified xsi:type="dcterms:W3CDTF">2017-09-12T22:40:44Z</dcterms:modified>
</cp:coreProperties>
</file>