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5" r:id="rId5"/>
    <p:sldId id="266" r:id="rId6"/>
    <p:sldId id="262" r:id="rId7"/>
    <p:sldId id="267" r:id="rId8"/>
    <p:sldId id="260" r:id="rId9"/>
    <p:sldId id="261" r:id="rId10"/>
    <p:sldId id="268" r:id="rId11"/>
    <p:sldId id="263" r:id="rId12"/>
    <p:sldId id="264"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15" autoAdjust="0"/>
    <p:restoredTop sz="75189" autoAdjust="0"/>
  </p:normalViewPr>
  <p:slideViewPr>
    <p:cSldViewPr snapToGrid="0">
      <p:cViewPr varScale="1">
        <p:scale>
          <a:sx n="84" d="100"/>
          <a:sy n="84" d="100"/>
        </p:scale>
        <p:origin x="58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DACE3BF-D5D3-4485-B02E-EF78AAD436A3}" type="datetimeFigureOut">
              <a:rPr lang="en-US" smtClean="0"/>
              <a:t>9/21/2018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53AA6D-BA75-4780-A6EE-A4292BB0F7D8}" type="slidenum">
              <a:rPr lang="en-US" smtClean="0"/>
              <a:t>‹#›</a:t>
            </a:fld>
            <a:endParaRPr lang="en-US"/>
          </a:p>
        </p:txBody>
      </p:sp>
    </p:spTree>
    <p:extLst>
      <p:ext uri="{BB962C8B-B14F-4D97-AF65-F5344CB8AC3E}">
        <p14:creationId xmlns:p14="http://schemas.microsoft.com/office/powerpoint/2010/main" val="2608890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dirty="0" smtClean="0"/>
              <a:t>Timeline/Tasks</a:t>
            </a:r>
          </a:p>
          <a:p>
            <a:pPr marL="174708" indent="-174708">
              <a:buFont typeface="Arial" panose="020B0604020202020204" pitchFamily="34" charset="0"/>
              <a:buChar char="•"/>
            </a:pPr>
            <a:r>
              <a:rPr lang="en-US" dirty="0" smtClean="0"/>
              <a:t>Accreditation</a:t>
            </a:r>
            <a:r>
              <a:rPr lang="en-US" baseline="0" dirty="0" smtClean="0"/>
              <a:t> Standards</a:t>
            </a:r>
          </a:p>
          <a:p>
            <a:pPr marL="174708" indent="-174708">
              <a:buFont typeface="Arial" panose="020B0604020202020204" pitchFamily="34" charset="0"/>
              <a:buChar char="•"/>
            </a:pPr>
            <a:r>
              <a:rPr lang="en-US" baseline="0" dirty="0" smtClean="0"/>
              <a:t>Recruiting members</a:t>
            </a:r>
          </a:p>
          <a:p>
            <a:pPr marL="174708" indent="-174708">
              <a:buFont typeface="Arial" panose="020B0604020202020204" pitchFamily="34" charset="0"/>
              <a:buChar char="•"/>
            </a:pPr>
            <a:r>
              <a:rPr lang="en-US" baseline="0" dirty="0" smtClean="0"/>
              <a:t>Structure</a:t>
            </a:r>
          </a:p>
          <a:p>
            <a:pPr marL="174708" indent="-174708">
              <a:buFont typeface="Arial" panose="020B0604020202020204" pitchFamily="34" charset="0"/>
              <a:buChar char="•"/>
            </a:pPr>
            <a:r>
              <a:rPr lang="en-US" baseline="0" dirty="0" smtClean="0"/>
              <a:t>Involvement</a:t>
            </a:r>
            <a:endParaRPr lang="en-US" dirty="0"/>
          </a:p>
        </p:txBody>
      </p:sp>
      <p:sp>
        <p:nvSpPr>
          <p:cNvPr id="4" name="Slide Number Placeholder 3"/>
          <p:cNvSpPr>
            <a:spLocks noGrp="1"/>
          </p:cNvSpPr>
          <p:nvPr>
            <p:ph type="sldNum" sz="quarter" idx="10"/>
          </p:nvPr>
        </p:nvSpPr>
        <p:spPr/>
        <p:txBody>
          <a:bodyPr/>
          <a:lstStyle/>
          <a:p>
            <a:fld id="{C453AA6D-BA75-4780-A6EE-A4292BB0F7D8}" type="slidenum">
              <a:rPr lang="en-US" smtClean="0"/>
              <a:t>1</a:t>
            </a:fld>
            <a:endParaRPr lang="en-US"/>
          </a:p>
        </p:txBody>
      </p:sp>
    </p:spTree>
    <p:extLst>
      <p:ext uri="{BB962C8B-B14F-4D97-AF65-F5344CB8AC3E}">
        <p14:creationId xmlns:p14="http://schemas.microsoft.com/office/powerpoint/2010/main" val="2482562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baseline="0" dirty="0" smtClean="0"/>
              <a:t>May: May 2018, a call for volunteers for the accreditation work.</a:t>
            </a:r>
          </a:p>
          <a:p>
            <a:pPr marL="174708" indent="-174708">
              <a:buFont typeface="Arial" panose="020B0604020202020204" pitchFamily="34" charset="0"/>
              <a:buChar char="•"/>
            </a:pPr>
            <a:r>
              <a:rPr lang="en-US" baseline="0" dirty="0" smtClean="0"/>
              <a:t>June and July: Two training in June and July</a:t>
            </a:r>
          </a:p>
          <a:p>
            <a:pPr marL="174708" indent="-174708">
              <a:buFont typeface="Arial" panose="020B0604020202020204" pitchFamily="34" charset="0"/>
              <a:buChar char="•"/>
            </a:pPr>
            <a:r>
              <a:rPr lang="en-US" baseline="0" dirty="0" smtClean="0"/>
              <a:t>August: Bob’s invitation at the opening day</a:t>
            </a:r>
          </a:p>
          <a:p>
            <a:pPr marL="174708" indent="-174708">
              <a:buFont typeface="Arial" panose="020B0604020202020204" pitchFamily="34" charset="0"/>
              <a:buChar char="•"/>
            </a:pPr>
            <a:r>
              <a:rPr lang="en-US" baseline="0" dirty="0" smtClean="0"/>
              <a:t>Sept: Met again in Sept to better organize the structure/tasks and recruiting more colleagues</a:t>
            </a:r>
          </a:p>
          <a:p>
            <a:pPr marL="174708" indent="-174708">
              <a:buFont typeface="Arial" panose="020B0604020202020204" pitchFamily="34" charset="0"/>
              <a:buChar char="•"/>
            </a:pPr>
            <a:r>
              <a:rPr lang="en-US" baseline="0" dirty="0" smtClean="0"/>
              <a:t>Sept: a call for volunteers for the accreditation work again</a:t>
            </a:r>
          </a:p>
          <a:p>
            <a:pPr marL="174708" indent="-174708">
              <a:buFont typeface="Arial" panose="020B0604020202020204" pitchFamily="34" charset="0"/>
              <a:buChar char="•"/>
            </a:pPr>
            <a:r>
              <a:rPr lang="en-US" baseline="0" dirty="0" smtClean="0"/>
              <a:t>Since then, each captain has recruited more colleagues to get involved in this effort, including students</a:t>
            </a:r>
          </a:p>
          <a:p>
            <a:endParaRPr lang="en-US" dirty="0"/>
          </a:p>
        </p:txBody>
      </p:sp>
      <p:sp>
        <p:nvSpPr>
          <p:cNvPr id="4" name="Slide Number Placeholder 3"/>
          <p:cNvSpPr>
            <a:spLocks noGrp="1"/>
          </p:cNvSpPr>
          <p:nvPr>
            <p:ph type="sldNum" sz="quarter" idx="10"/>
          </p:nvPr>
        </p:nvSpPr>
        <p:spPr/>
        <p:txBody>
          <a:bodyPr/>
          <a:lstStyle/>
          <a:p>
            <a:fld id="{C453AA6D-BA75-4780-A6EE-A4292BB0F7D8}" type="slidenum">
              <a:rPr lang="en-US" smtClean="0"/>
              <a:t>6</a:t>
            </a:fld>
            <a:endParaRPr lang="en-US"/>
          </a:p>
        </p:txBody>
      </p:sp>
    </p:spTree>
    <p:extLst>
      <p:ext uri="{BB962C8B-B14F-4D97-AF65-F5344CB8AC3E}">
        <p14:creationId xmlns:p14="http://schemas.microsoft.com/office/powerpoint/2010/main" val="514561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8D334E-9806-4022-920A-4DF83C686156}" type="datetime1">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F990C-B4F2-4CCF-BC02-89914946FA26}" type="slidenum">
              <a:rPr lang="en-US" smtClean="0"/>
              <a:t>‹#›</a:t>
            </a:fld>
            <a:endParaRPr lang="en-US"/>
          </a:p>
        </p:txBody>
      </p:sp>
    </p:spTree>
    <p:extLst>
      <p:ext uri="{BB962C8B-B14F-4D97-AF65-F5344CB8AC3E}">
        <p14:creationId xmlns:p14="http://schemas.microsoft.com/office/powerpoint/2010/main" val="1185106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2123A9-FC39-41F6-9C3C-8D60E0C7A5FA}" type="datetime1">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F990C-B4F2-4CCF-BC02-89914946FA26}" type="slidenum">
              <a:rPr lang="en-US" smtClean="0"/>
              <a:t>‹#›</a:t>
            </a:fld>
            <a:endParaRPr lang="en-US"/>
          </a:p>
        </p:txBody>
      </p:sp>
    </p:spTree>
    <p:extLst>
      <p:ext uri="{BB962C8B-B14F-4D97-AF65-F5344CB8AC3E}">
        <p14:creationId xmlns:p14="http://schemas.microsoft.com/office/powerpoint/2010/main" val="2264622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BE1E70-4BA0-46FE-891A-7D6EBD05A7E7}" type="datetime1">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F990C-B4F2-4CCF-BC02-89914946FA26}" type="slidenum">
              <a:rPr lang="en-US" smtClean="0"/>
              <a:t>‹#›</a:t>
            </a:fld>
            <a:endParaRPr lang="en-US"/>
          </a:p>
        </p:txBody>
      </p:sp>
    </p:spTree>
    <p:extLst>
      <p:ext uri="{BB962C8B-B14F-4D97-AF65-F5344CB8AC3E}">
        <p14:creationId xmlns:p14="http://schemas.microsoft.com/office/powerpoint/2010/main" val="951734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78095E-A12F-428D-AF69-C36E991907B1}" type="datetime1">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F990C-B4F2-4CCF-BC02-89914946FA26}" type="slidenum">
              <a:rPr lang="en-US" smtClean="0"/>
              <a:t>‹#›</a:t>
            </a:fld>
            <a:endParaRPr lang="en-US"/>
          </a:p>
        </p:txBody>
      </p:sp>
    </p:spTree>
    <p:extLst>
      <p:ext uri="{BB962C8B-B14F-4D97-AF65-F5344CB8AC3E}">
        <p14:creationId xmlns:p14="http://schemas.microsoft.com/office/powerpoint/2010/main" val="3537746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728140-A6C1-402B-8D1C-B3DEA4ED46DC}" type="datetime1">
              <a:rPr lang="en-US" smtClean="0"/>
              <a:t>9/21/2018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EF990C-B4F2-4CCF-BC02-89914946FA26}" type="slidenum">
              <a:rPr lang="en-US" smtClean="0"/>
              <a:t>‹#›</a:t>
            </a:fld>
            <a:endParaRPr lang="en-US"/>
          </a:p>
        </p:txBody>
      </p:sp>
    </p:spTree>
    <p:extLst>
      <p:ext uri="{BB962C8B-B14F-4D97-AF65-F5344CB8AC3E}">
        <p14:creationId xmlns:p14="http://schemas.microsoft.com/office/powerpoint/2010/main" val="3662427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C8552C-774F-4C75-BA20-F2C24D6ECE7A}" type="datetime1">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F990C-B4F2-4CCF-BC02-89914946FA26}" type="slidenum">
              <a:rPr lang="en-US" smtClean="0"/>
              <a:t>‹#›</a:t>
            </a:fld>
            <a:endParaRPr lang="en-US"/>
          </a:p>
        </p:txBody>
      </p:sp>
    </p:spTree>
    <p:extLst>
      <p:ext uri="{BB962C8B-B14F-4D97-AF65-F5344CB8AC3E}">
        <p14:creationId xmlns:p14="http://schemas.microsoft.com/office/powerpoint/2010/main" val="3240106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C3DC9-A98C-4D7B-9250-96B5E9397713}" type="datetime1">
              <a:rPr lang="en-US" smtClean="0"/>
              <a:t>9/21/2018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EF990C-B4F2-4CCF-BC02-89914946FA26}" type="slidenum">
              <a:rPr lang="en-US" smtClean="0"/>
              <a:t>‹#›</a:t>
            </a:fld>
            <a:endParaRPr lang="en-US"/>
          </a:p>
        </p:txBody>
      </p:sp>
    </p:spTree>
    <p:extLst>
      <p:ext uri="{BB962C8B-B14F-4D97-AF65-F5344CB8AC3E}">
        <p14:creationId xmlns:p14="http://schemas.microsoft.com/office/powerpoint/2010/main" val="3694078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52018A-81B7-42A9-9343-A62B78EEA2CD}" type="datetime1">
              <a:rPr lang="en-US" smtClean="0"/>
              <a:t>9/21/2018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EF990C-B4F2-4CCF-BC02-89914946FA26}" type="slidenum">
              <a:rPr lang="en-US" smtClean="0"/>
              <a:t>‹#›</a:t>
            </a:fld>
            <a:endParaRPr lang="en-US"/>
          </a:p>
        </p:txBody>
      </p:sp>
    </p:spTree>
    <p:extLst>
      <p:ext uri="{BB962C8B-B14F-4D97-AF65-F5344CB8AC3E}">
        <p14:creationId xmlns:p14="http://schemas.microsoft.com/office/powerpoint/2010/main" val="2117577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94883-06EE-4966-A450-D6D9C81611C7}" type="datetime1">
              <a:rPr lang="en-US" smtClean="0"/>
              <a:t>9/21/2018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EF990C-B4F2-4CCF-BC02-89914946FA26}" type="slidenum">
              <a:rPr lang="en-US" smtClean="0"/>
              <a:t>‹#›</a:t>
            </a:fld>
            <a:endParaRPr lang="en-US"/>
          </a:p>
        </p:txBody>
      </p:sp>
    </p:spTree>
    <p:extLst>
      <p:ext uri="{BB962C8B-B14F-4D97-AF65-F5344CB8AC3E}">
        <p14:creationId xmlns:p14="http://schemas.microsoft.com/office/powerpoint/2010/main" val="180852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D23703-0520-4E2F-9F0E-7B6458C0B4E4}" type="datetime1">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F990C-B4F2-4CCF-BC02-89914946FA26}" type="slidenum">
              <a:rPr lang="en-US" smtClean="0"/>
              <a:t>‹#›</a:t>
            </a:fld>
            <a:endParaRPr lang="en-US"/>
          </a:p>
        </p:txBody>
      </p:sp>
    </p:spTree>
    <p:extLst>
      <p:ext uri="{BB962C8B-B14F-4D97-AF65-F5344CB8AC3E}">
        <p14:creationId xmlns:p14="http://schemas.microsoft.com/office/powerpoint/2010/main" val="162347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8121C4-9008-4702-9F03-5CBB6F2082C4}" type="datetime1">
              <a:rPr lang="en-US" smtClean="0"/>
              <a:t>9/21/2018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EF990C-B4F2-4CCF-BC02-89914946FA26}" type="slidenum">
              <a:rPr lang="en-US" smtClean="0"/>
              <a:t>‹#›</a:t>
            </a:fld>
            <a:endParaRPr lang="en-US"/>
          </a:p>
        </p:txBody>
      </p:sp>
    </p:spTree>
    <p:extLst>
      <p:ext uri="{BB962C8B-B14F-4D97-AF65-F5344CB8AC3E}">
        <p14:creationId xmlns:p14="http://schemas.microsoft.com/office/powerpoint/2010/main" val="1432870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54A716-C8D6-41B3-B6C0-9AFC21C97FF2}" type="datetime1">
              <a:rPr lang="en-US" smtClean="0"/>
              <a:t>9/21/2018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F990C-B4F2-4CCF-BC02-89914946FA26}" type="slidenum">
              <a:rPr lang="en-US" smtClean="0"/>
              <a:t>‹#›</a:t>
            </a:fld>
            <a:endParaRPr lang="en-US"/>
          </a:p>
        </p:txBody>
      </p:sp>
    </p:spTree>
    <p:extLst>
      <p:ext uri="{BB962C8B-B14F-4D97-AF65-F5344CB8AC3E}">
        <p14:creationId xmlns:p14="http://schemas.microsoft.com/office/powerpoint/2010/main" val="900489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w="38100">
            <a:solidFill>
              <a:schemeClr val="tx1"/>
            </a:solidFill>
          </a:ln>
          <a:effectLst>
            <a:outerShdw blurRad="50800" dist="38100" dir="10800000" algn="r" rotWithShape="0">
              <a:prstClr val="black">
                <a:alpha val="40000"/>
              </a:prstClr>
            </a:outerShdw>
          </a:effectLst>
        </p:spPr>
        <p:txBody>
          <a:bodyPr anchor="ctr">
            <a:normAutofit/>
          </a:bodyPr>
          <a:lstStyle/>
          <a:p>
            <a:r>
              <a:rPr lang="en-US" dirty="0" smtClean="0">
                <a:effectLst>
                  <a:innerShdw blurRad="63500" dist="50800" dir="16200000">
                    <a:prstClr val="black">
                      <a:alpha val="50000"/>
                    </a:prstClr>
                  </a:innerShdw>
                </a:effectLst>
              </a:rPr>
              <a:t>LMC Accreditation 2020 Update</a:t>
            </a:r>
            <a:endParaRPr lang="en-US" dirty="0">
              <a:effectLst>
                <a:innerShdw blurRad="63500" dist="50800" dir="16200000">
                  <a:prstClr val="black">
                    <a:alpha val="50000"/>
                  </a:prstClr>
                </a:innerShdw>
              </a:effectLst>
            </a:endParaRPr>
          </a:p>
        </p:txBody>
      </p:sp>
      <p:sp>
        <p:nvSpPr>
          <p:cNvPr id="3" name="Subtitle 2"/>
          <p:cNvSpPr>
            <a:spLocks noGrp="1"/>
          </p:cNvSpPr>
          <p:nvPr>
            <p:ph type="subTitle" idx="1"/>
          </p:nvPr>
        </p:nvSpPr>
        <p:spPr>
          <a:xfrm>
            <a:off x="1524000" y="4403024"/>
            <a:ext cx="9144000" cy="1655762"/>
          </a:xfrm>
        </p:spPr>
        <p:txBody>
          <a:bodyPr/>
          <a:lstStyle/>
          <a:p>
            <a:r>
              <a:rPr lang="en-US" dirty="0" smtClean="0"/>
              <a:t>Academic Senate Meeting </a:t>
            </a:r>
          </a:p>
          <a:p>
            <a:r>
              <a:rPr lang="en-US" dirty="0" smtClean="0"/>
              <a:t>9.24.2018</a:t>
            </a:r>
            <a:endParaRPr lang="en-US" dirty="0"/>
          </a:p>
        </p:txBody>
      </p:sp>
      <p:sp>
        <p:nvSpPr>
          <p:cNvPr id="4" name="Slide Number Placeholder 3"/>
          <p:cNvSpPr>
            <a:spLocks noGrp="1"/>
          </p:cNvSpPr>
          <p:nvPr>
            <p:ph type="sldNum" sz="quarter" idx="12"/>
          </p:nvPr>
        </p:nvSpPr>
        <p:spPr/>
        <p:txBody>
          <a:bodyPr/>
          <a:lstStyle/>
          <a:p>
            <a:fld id="{6EEF990C-B4F2-4CCF-BC02-89914946FA26}" type="slidenum">
              <a:rPr lang="en-US" smtClean="0"/>
              <a:t>1</a:t>
            </a:fld>
            <a:endParaRPr lang="en-US"/>
          </a:p>
        </p:txBody>
      </p:sp>
    </p:spTree>
    <p:extLst>
      <p:ext uri="{BB962C8B-B14F-4D97-AF65-F5344CB8AC3E}">
        <p14:creationId xmlns:p14="http://schemas.microsoft.com/office/powerpoint/2010/main" val="2500965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050" y="98425"/>
            <a:ext cx="10515600" cy="1325563"/>
          </a:xfrm>
        </p:spPr>
        <p:txBody>
          <a:bodyPr/>
          <a:lstStyle/>
          <a:p>
            <a:r>
              <a:rPr lang="en-US" dirty="0" smtClean="0"/>
              <a:t>Accreditation Steering Committee</a:t>
            </a:r>
            <a:endParaRPr lang="en-US" dirty="0"/>
          </a:p>
        </p:txBody>
      </p:sp>
      <p:sp>
        <p:nvSpPr>
          <p:cNvPr id="3" name="Content Placeholder 2"/>
          <p:cNvSpPr>
            <a:spLocks noGrp="1"/>
          </p:cNvSpPr>
          <p:nvPr>
            <p:ph idx="1"/>
          </p:nvPr>
        </p:nvSpPr>
        <p:spPr>
          <a:xfrm>
            <a:off x="406400" y="1339850"/>
            <a:ext cx="11607800" cy="4965699"/>
          </a:xfrm>
        </p:spPr>
        <p:txBody>
          <a:bodyPr>
            <a:noAutofit/>
          </a:bodyPr>
          <a:lstStyle/>
          <a:p>
            <a:r>
              <a:rPr lang="en-US" sz="2400" b="1" dirty="0" smtClean="0"/>
              <a:t>Bob Kratochvil</a:t>
            </a:r>
            <a:r>
              <a:rPr lang="en-US" sz="2400" dirty="0" smtClean="0"/>
              <a:t>, College President </a:t>
            </a:r>
            <a:r>
              <a:rPr lang="en-US" sz="2400" dirty="0"/>
              <a:t>(CEO)	</a:t>
            </a:r>
          </a:p>
          <a:p>
            <a:r>
              <a:rPr lang="en-US" sz="2400" b="1" dirty="0"/>
              <a:t>Kevin </a:t>
            </a:r>
            <a:r>
              <a:rPr lang="en-US" sz="2400" b="1" dirty="0" smtClean="0"/>
              <a:t>Horan</a:t>
            </a:r>
            <a:r>
              <a:rPr lang="en-US" sz="2400" dirty="0" smtClean="0"/>
              <a:t>, Vice President of Instruction and Student Services </a:t>
            </a:r>
            <a:r>
              <a:rPr lang="en-US" sz="2400" dirty="0"/>
              <a:t>(VPISS, CIO)	</a:t>
            </a:r>
          </a:p>
          <a:p>
            <a:r>
              <a:rPr lang="en-US" sz="2400" b="1" dirty="0"/>
              <a:t>Alex </a:t>
            </a:r>
            <a:r>
              <a:rPr lang="en-US" sz="2400" b="1" dirty="0" smtClean="0"/>
              <a:t>Porter</a:t>
            </a:r>
            <a:r>
              <a:rPr lang="en-US" sz="2400" dirty="0" smtClean="0"/>
              <a:t>, Vice President of Business and Administrative Services </a:t>
            </a:r>
            <a:r>
              <a:rPr lang="en-US" sz="2400" dirty="0"/>
              <a:t>(VPBAS, CFO</a:t>
            </a:r>
            <a:r>
              <a:rPr lang="en-US" sz="2400" dirty="0" smtClean="0"/>
              <a:t>)</a:t>
            </a:r>
            <a:endParaRPr lang="en-US" sz="2400" dirty="0"/>
          </a:p>
          <a:p>
            <a:r>
              <a:rPr lang="en-US" sz="2400" b="1" dirty="0"/>
              <a:t>Gail </a:t>
            </a:r>
            <a:r>
              <a:rPr lang="en-US" sz="2400" b="1" dirty="0" smtClean="0"/>
              <a:t>Newman</a:t>
            </a:r>
            <a:r>
              <a:rPr lang="en-US" sz="2400" dirty="0" smtClean="0"/>
              <a:t>, Senior Dean of Student Services </a:t>
            </a:r>
            <a:r>
              <a:rPr lang="en-US" sz="2400" dirty="0"/>
              <a:t>(CSSO)	</a:t>
            </a:r>
          </a:p>
          <a:p>
            <a:r>
              <a:rPr lang="en-US" sz="2400" b="1" dirty="0"/>
              <a:t>Chialin Hsieh</a:t>
            </a:r>
            <a:r>
              <a:rPr lang="en-US" sz="2400" dirty="0"/>
              <a:t>, Senior Dean of Planning and Institutional Effectiveness (ALO) </a:t>
            </a:r>
          </a:p>
          <a:p>
            <a:r>
              <a:rPr lang="en-US" sz="2400" b="1" dirty="0"/>
              <a:t>Sabrina Kwist</a:t>
            </a:r>
            <a:r>
              <a:rPr lang="en-US" sz="2400" dirty="0"/>
              <a:t>, Dean of Inclusion and Equity (Equity Officer</a:t>
            </a:r>
            <a:r>
              <a:rPr lang="en-US" sz="2400" dirty="0" smtClean="0"/>
              <a:t>)</a:t>
            </a:r>
          </a:p>
          <a:p>
            <a:r>
              <a:rPr lang="en-US" sz="2400" b="1" dirty="0" smtClean="0"/>
              <a:t>Josh </a:t>
            </a:r>
            <a:r>
              <a:rPr lang="en-US" sz="2400" b="1" dirty="0"/>
              <a:t>Bearden</a:t>
            </a:r>
            <a:r>
              <a:rPr lang="en-US" sz="2400" dirty="0"/>
              <a:t>, Academic Senate </a:t>
            </a:r>
            <a:r>
              <a:rPr lang="en-US" sz="2400" dirty="0" smtClean="0"/>
              <a:t>President</a:t>
            </a:r>
          </a:p>
          <a:p>
            <a:r>
              <a:rPr lang="en-US" sz="2400" b="1" dirty="0" smtClean="0"/>
              <a:t>Nicole </a:t>
            </a:r>
            <a:r>
              <a:rPr lang="en-US" sz="2400" b="1" dirty="0"/>
              <a:t>Almassey</a:t>
            </a:r>
            <a:r>
              <a:rPr lang="en-US" sz="2400" dirty="0"/>
              <a:t>, Classified Senate President	</a:t>
            </a:r>
            <a:endParaRPr lang="en-US" sz="2400" dirty="0" smtClean="0"/>
          </a:p>
          <a:p>
            <a:r>
              <a:rPr lang="en-US" sz="2400" b="1" dirty="0"/>
              <a:t>Priscilla </a:t>
            </a:r>
            <a:r>
              <a:rPr lang="en-US" sz="2400" b="1" dirty="0" err="1" smtClean="0"/>
              <a:t>Tatmon</a:t>
            </a:r>
            <a:r>
              <a:rPr lang="en-US" sz="2400" dirty="0" smtClean="0"/>
              <a:t>, Student </a:t>
            </a:r>
            <a:r>
              <a:rPr lang="en-US" sz="2400" dirty="0"/>
              <a:t>Senate President	</a:t>
            </a:r>
          </a:p>
          <a:p>
            <a:r>
              <a:rPr lang="en-US" sz="2400" b="1" dirty="0" smtClean="0"/>
              <a:t>Bob Pacheco</a:t>
            </a:r>
            <a:r>
              <a:rPr lang="en-US" sz="2400" dirty="0" smtClean="0"/>
              <a:t>, District Senior Dean of Institutional Effectiveness </a:t>
            </a:r>
            <a:r>
              <a:rPr lang="en-US" sz="2400" dirty="0"/>
              <a:t>(District ALO </a:t>
            </a:r>
            <a:r>
              <a:rPr lang="en-US" sz="2400" dirty="0" smtClean="0"/>
              <a:t>and Research)</a:t>
            </a:r>
          </a:p>
          <a:p>
            <a:r>
              <a:rPr lang="en-US" sz="2400" b="1" dirty="0" err="1" smtClean="0"/>
              <a:t>BethAnn</a:t>
            </a:r>
            <a:r>
              <a:rPr lang="en-US" sz="2400" b="1" dirty="0" smtClean="0"/>
              <a:t> Stone</a:t>
            </a:r>
            <a:r>
              <a:rPr lang="en-US" sz="2400" dirty="0" smtClean="0"/>
              <a:t>, Administrative Support</a:t>
            </a:r>
          </a:p>
        </p:txBody>
      </p:sp>
      <p:sp>
        <p:nvSpPr>
          <p:cNvPr id="4" name="Slide Number Placeholder 3"/>
          <p:cNvSpPr>
            <a:spLocks noGrp="1"/>
          </p:cNvSpPr>
          <p:nvPr>
            <p:ph type="sldNum" sz="quarter" idx="12"/>
          </p:nvPr>
        </p:nvSpPr>
        <p:spPr/>
        <p:txBody>
          <a:bodyPr>
            <a:normAutofit/>
          </a:bodyPr>
          <a:lstStyle/>
          <a:p>
            <a:fld id="{6EEF990C-B4F2-4CCF-BC02-89914946FA26}" type="slidenum">
              <a:rPr lang="en-US" smtClean="0"/>
              <a:t>10</a:t>
            </a:fld>
            <a:endParaRPr lang="en-US"/>
          </a:p>
        </p:txBody>
      </p:sp>
      <p:sp>
        <p:nvSpPr>
          <p:cNvPr id="8" name="Date Placeholder 7"/>
          <p:cNvSpPr>
            <a:spLocks noGrp="1"/>
          </p:cNvSpPr>
          <p:nvPr>
            <p:ph type="dt" sz="half" idx="10"/>
          </p:nvPr>
        </p:nvSpPr>
        <p:spPr/>
        <p:txBody>
          <a:bodyPr/>
          <a:lstStyle/>
          <a:p>
            <a:fld id="{F2085A8E-D595-4036-BFF8-554976730B52}" type="datetime1">
              <a:rPr lang="en-US" smtClean="0"/>
              <a:t>9/21/2018</a:t>
            </a:fld>
            <a:endParaRPr lang="en-US"/>
          </a:p>
        </p:txBody>
      </p:sp>
      <p:sp>
        <p:nvSpPr>
          <p:cNvPr id="9" name="Footer Placeholder 8"/>
          <p:cNvSpPr>
            <a:spLocks noGrp="1"/>
          </p:cNvSpPr>
          <p:nvPr>
            <p:ph type="ftr" sz="quarter" idx="11"/>
          </p:nvPr>
        </p:nvSpPr>
        <p:spPr/>
        <p:txBody>
          <a:bodyPr/>
          <a:lstStyle/>
          <a:p>
            <a:r>
              <a:rPr lang="en-US" smtClean="0"/>
              <a:t>LMC Accreditation 2020--College Assembly</a:t>
            </a:r>
            <a:endParaRPr lang="en-US"/>
          </a:p>
        </p:txBody>
      </p:sp>
    </p:spTree>
    <p:extLst>
      <p:ext uri="{BB962C8B-B14F-4D97-AF65-F5344CB8AC3E}">
        <p14:creationId xmlns:p14="http://schemas.microsoft.com/office/powerpoint/2010/main" val="2177060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59844" t="21945" r="9609" b="8889"/>
          <a:stretch/>
        </p:blipFill>
        <p:spPr>
          <a:xfrm>
            <a:off x="803275" y="206811"/>
            <a:ext cx="10229849" cy="6514664"/>
          </a:xfrm>
          <a:prstGeom prst="rect">
            <a:avLst/>
          </a:prstGeom>
        </p:spPr>
      </p:pic>
      <p:sp>
        <p:nvSpPr>
          <p:cNvPr id="3" name="Slide Number Placeholder 2"/>
          <p:cNvSpPr>
            <a:spLocks noGrp="1"/>
          </p:cNvSpPr>
          <p:nvPr>
            <p:ph type="sldNum" sz="quarter" idx="12"/>
          </p:nvPr>
        </p:nvSpPr>
        <p:spPr/>
        <p:txBody>
          <a:bodyPr/>
          <a:lstStyle/>
          <a:p>
            <a:fld id="{6EEF990C-B4F2-4CCF-BC02-89914946FA26}" type="slidenum">
              <a:rPr lang="en-US" smtClean="0"/>
              <a:t>11</a:t>
            </a:fld>
            <a:endParaRPr lang="en-US"/>
          </a:p>
        </p:txBody>
      </p:sp>
    </p:spTree>
    <p:extLst>
      <p:ext uri="{BB962C8B-B14F-4D97-AF65-F5344CB8AC3E}">
        <p14:creationId xmlns:p14="http://schemas.microsoft.com/office/powerpoint/2010/main" val="3700117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Involvement</a:t>
            </a:r>
            <a:endParaRPr lang="en-US" dirty="0"/>
          </a:p>
        </p:txBody>
      </p:sp>
      <p:sp>
        <p:nvSpPr>
          <p:cNvPr id="3" name="Content Placeholder 2"/>
          <p:cNvSpPr>
            <a:spLocks noGrp="1"/>
          </p:cNvSpPr>
          <p:nvPr>
            <p:ph idx="1"/>
          </p:nvPr>
        </p:nvSpPr>
        <p:spPr/>
        <p:txBody>
          <a:bodyPr/>
          <a:lstStyle/>
          <a:p>
            <a:r>
              <a:rPr lang="en-US" dirty="0" smtClean="0"/>
              <a:t>Participate in various team roles</a:t>
            </a:r>
          </a:p>
          <a:p>
            <a:r>
              <a:rPr lang="en-US" dirty="0" smtClean="0"/>
              <a:t>Participate as expertise</a:t>
            </a:r>
          </a:p>
          <a:p>
            <a:r>
              <a:rPr lang="en-US" dirty="0" smtClean="0"/>
              <a:t>Provide feedback via </a:t>
            </a:r>
            <a:r>
              <a:rPr lang="en-US" dirty="0"/>
              <a:t>constituencies </a:t>
            </a:r>
            <a:r>
              <a:rPr lang="en-US" dirty="0" smtClean="0"/>
              <a:t>groups</a:t>
            </a:r>
          </a:p>
          <a:p>
            <a:r>
              <a:rPr lang="en-US" dirty="0" smtClean="0"/>
              <a:t>Provide feedback directly to </a:t>
            </a:r>
            <a:r>
              <a:rPr lang="en-US" dirty="0"/>
              <a:t>standard </a:t>
            </a:r>
            <a:r>
              <a:rPr lang="en-US" dirty="0" smtClean="0"/>
              <a:t>captain, ALO, </a:t>
            </a:r>
            <a:r>
              <a:rPr lang="en-US" dirty="0"/>
              <a:t>or Senate </a:t>
            </a:r>
            <a:r>
              <a:rPr lang="en-US" dirty="0" smtClean="0"/>
              <a:t>President</a:t>
            </a:r>
            <a:endParaRPr lang="en-US" dirty="0"/>
          </a:p>
        </p:txBody>
      </p:sp>
      <p:sp>
        <p:nvSpPr>
          <p:cNvPr id="4" name="Slide Number Placeholder 3"/>
          <p:cNvSpPr>
            <a:spLocks noGrp="1"/>
          </p:cNvSpPr>
          <p:nvPr>
            <p:ph type="sldNum" sz="quarter" idx="12"/>
          </p:nvPr>
        </p:nvSpPr>
        <p:spPr/>
        <p:txBody>
          <a:bodyPr/>
          <a:lstStyle/>
          <a:p>
            <a:fld id="{6EEF990C-B4F2-4CCF-BC02-89914946FA26}" type="slidenum">
              <a:rPr lang="en-US" smtClean="0"/>
              <a:t>12</a:t>
            </a:fld>
            <a:endParaRPr lang="en-US"/>
          </a:p>
        </p:txBody>
      </p:sp>
    </p:spTree>
    <p:extLst>
      <p:ext uri="{BB962C8B-B14F-4D97-AF65-F5344CB8AC3E}">
        <p14:creationId xmlns:p14="http://schemas.microsoft.com/office/powerpoint/2010/main" val="2617506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Timeline for Institutional Self Evaluation Report 2020 (ISER)</a:t>
            </a:r>
            <a:endParaRPr lang="en-US" b="1" dirty="0"/>
          </a:p>
        </p:txBody>
      </p:sp>
      <p:sp>
        <p:nvSpPr>
          <p:cNvPr id="3" name="Content Placeholder 2"/>
          <p:cNvSpPr>
            <a:spLocks noGrp="1"/>
          </p:cNvSpPr>
          <p:nvPr>
            <p:ph idx="1"/>
          </p:nvPr>
        </p:nvSpPr>
        <p:spPr>
          <a:xfrm>
            <a:off x="568171" y="2047875"/>
            <a:ext cx="11221375" cy="4129088"/>
          </a:xfrm>
        </p:spPr>
        <p:txBody>
          <a:bodyPr>
            <a:normAutofit fontScale="92500" lnSpcReduction="10000"/>
          </a:bodyPr>
          <a:lstStyle/>
          <a:p>
            <a:pPr lvl="0"/>
            <a:r>
              <a:rPr lang="en-US" b="1" dirty="0"/>
              <a:t>Phase 1:   Aug 2018—Feb 2019		Interview/Evidence/Write </a:t>
            </a:r>
            <a:endParaRPr lang="en-US" dirty="0"/>
          </a:p>
          <a:p>
            <a:pPr lvl="0"/>
            <a:r>
              <a:rPr lang="en-US" b="1" dirty="0"/>
              <a:t>Phase 2:   March 2019—June 2019 	Evaluation/Analysis/Change and </a:t>
            </a:r>
            <a:r>
              <a:rPr lang="en-US" b="1" dirty="0" smtClean="0"/>
              <a:t>Plan</a:t>
            </a:r>
            <a:r>
              <a:rPr lang="en-US" b="1" dirty="0"/>
              <a:t>	</a:t>
            </a:r>
            <a:endParaRPr lang="en-US" dirty="0" smtClean="0"/>
          </a:p>
          <a:p>
            <a:r>
              <a:rPr lang="en-US" b="1" dirty="0" smtClean="0"/>
              <a:t>Phase 3:   June 2019—Dec 2019 	Develop Quality Focus Essay</a:t>
            </a:r>
            <a:r>
              <a:rPr lang="en-US" dirty="0" smtClean="0"/>
              <a:t>	</a:t>
            </a:r>
            <a:r>
              <a:rPr lang="en-US" b="1" dirty="0" smtClean="0"/>
              <a:t> 	</a:t>
            </a:r>
            <a:endParaRPr lang="en-US" dirty="0" smtClean="0"/>
          </a:p>
          <a:p>
            <a:pPr lvl="0"/>
            <a:r>
              <a:rPr lang="en-US" b="1" dirty="0" smtClean="0"/>
              <a:t>Phase 4:   Jan 2020—May 2020 		</a:t>
            </a:r>
            <a:r>
              <a:rPr lang="en-US" dirty="0" smtClean="0"/>
              <a:t>Go through governance process 	</a:t>
            </a:r>
          </a:p>
          <a:p>
            <a:pPr lvl="0"/>
            <a:r>
              <a:rPr lang="en-US" b="1" dirty="0" smtClean="0"/>
              <a:t>June </a:t>
            </a:r>
            <a:r>
              <a:rPr lang="en-US" b="1" dirty="0"/>
              <a:t>2020: </a:t>
            </a:r>
            <a:r>
              <a:rPr lang="en-US" dirty="0"/>
              <a:t>Board approval</a:t>
            </a:r>
          </a:p>
          <a:p>
            <a:pPr lvl="0"/>
            <a:r>
              <a:rPr lang="en-US" b="1" dirty="0"/>
              <a:t>July 2020: </a:t>
            </a:r>
            <a:r>
              <a:rPr lang="en-US" dirty="0"/>
              <a:t>Submit to ACCJC</a:t>
            </a:r>
          </a:p>
          <a:p>
            <a:pPr lvl="0"/>
            <a:r>
              <a:rPr lang="en-US" b="1" dirty="0"/>
              <a:t>Oct 2020:</a:t>
            </a:r>
            <a:r>
              <a:rPr lang="en-US" dirty="0"/>
              <a:t>  ACCJC Visit</a:t>
            </a:r>
          </a:p>
          <a:p>
            <a:pPr lvl="0"/>
            <a:r>
              <a:rPr lang="en-US" b="1" dirty="0"/>
              <a:t>Jan 2021:</a:t>
            </a:r>
            <a:r>
              <a:rPr lang="en-US" dirty="0"/>
              <a:t> External Report</a:t>
            </a:r>
          </a:p>
          <a:p>
            <a:pPr lvl="0"/>
            <a:r>
              <a:rPr lang="en-US" b="1" dirty="0"/>
              <a:t>June 2021:</a:t>
            </a:r>
            <a:r>
              <a:rPr lang="en-US" dirty="0"/>
              <a:t> Reaffirmation</a:t>
            </a:r>
          </a:p>
          <a:p>
            <a:endParaRPr lang="en-US" dirty="0"/>
          </a:p>
        </p:txBody>
      </p:sp>
      <p:sp>
        <p:nvSpPr>
          <p:cNvPr id="4" name="Slide Number Placeholder 3"/>
          <p:cNvSpPr>
            <a:spLocks noGrp="1"/>
          </p:cNvSpPr>
          <p:nvPr>
            <p:ph type="sldNum" sz="quarter" idx="12"/>
          </p:nvPr>
        </p:nvSpPr>
        <p:spPr/>
        <p:txBody>
          <a:bodyPr/>
          <a:lstStyle/>
          <a:p>
            <a:fld id="{6EEF990C-B4F2-4CCF-BC02-89914946FA26}" type="slidenum">
              <a:rPr lang="en-US" smtClean="0"/>
              <a:t>2</a:t>
            </a:fld>
            <a:endParaRPr lang="en-US"/>
          </a:p>
        </p:txBody>
      </p:sp>
    </p:spTree>
    <p:extLst>
      <p:ext uri="{BB962C8B-B14F-4D97-AF65-F5344CB8AC3E}">
        <p14:creationId xmlns:p14="http://schemas.microsoft.com/office/powerpoint/2010/main" val="2018013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a:stCxn id="16" idx="2"/>
            <a:endCxn id="29" idx="6"/>
          </p:cNvCxnSpPr>
          <p:nvPr/>
        </p:nvCxnSpPr>
        <p:spPr>
          <a:xfrm>
            <a:off x="717540" y="3015050"/>
            <a:ext cx="10891415" cy="28411"/>
          </a:xfrm>
          <a:prstGeom prst="line">
            <a:avLst/>
          </a:prstGeom>
          <a:ln w="76200"/>
        </p:spPr>
        <p:style>
          <a:lnRef idx="3">
            <a:schemeClr val="accent3"/>
          </a:lnRef>
          <a:fillRef idx="0">
            <a:schemeClr val="accent3"/>
          </a:fillRef>
          <a:effectRef idx="2">
            <a:schemeClr val="accent3"/>
          </a:effectRef>
          <a:fontRef idx="minor">
            <a:schemeClr val="tx1"/>
          </a:fontRef>
        </p:style>
      </p:cxnSp>
      <p:sp>
        <p:nvSpPr>
          <p:cNvPr id="5" name="Rectangular Callout 4"/>
          <p:cNvSpPr/>
          <p:nvPr/>
        </p:nvSpPr>
        <p:spPr>
          <a:xfrm>
            <a:off x="491744" y="730907"/>
            <a:ext cx="1451355" cy="1393698"/>
          </a:xfrm>
          <a:prstGeom prst="wedgeRectCallout">
            <a:avLst>
              <a:gd name="adj1" fmla="val -21568"/>
              <a:gd name="adj2" fmla="val 666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1. Interview/</a:t>
            </a:r>
          </a:p>
          <a:p>
            <a:pPr algn="ctr"/>
            <a:r>
              <a:rPr lang="en-US" b="1" dirty="0" smtClean="0">
                <a:solidFill>
                  <a:schemeClr val="tx1"/>
                </a:solidFill>
              </a:rPr>
              <a:t>Evidence/</a:t>
            </a:r>
          </a:p>
          <a:p>
            <a:pPr algn="ctr"/>
            <a:r>
              <a:rPr lang="en-US" b="1" dirty="0" smtClean="0">
                <a:solidFill>
                  <a:schemeClr val="tx1"/>
                </a:solidFill>
              </a:rPr>
              <a:t>Write</a:t>
            </a:r>
            <a:endParaRPr lang="en-US" b="1" dirty="0">
              <a:solidFill>
                <a:schemeClr val="tx1"/>
              </a:solidFill>
            </a:endParaRPr>
          </a:p>
        </p:txBody>
      </p:sp>
      <p:sp>
        <p:nvSpPr>
          <p:cNvPr id="6" name="Rectangular Callout 5"/>
          <p:cNvSpPr/>
          <p:nvPr/>
        </p:nvSpPr>
        <p:spPr>
          <a:xfrm>
            <a:off x="3772070" y="739925"/>
            <a:ext cx="1541786" cy="1393698"/>
          </a:xfrm>
          <a:prstGeom prst="wedgeRectCallout">
            <a:avLst>
              <a:gd name="adj1" fmla="val -20833"/>
              <a:gd name="adj2" fmla="val 7138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tx1"/>
                </a:solidFill>
              </a:rPr>
              <a:t>3. Develop Quality Focus Essay</a:t>
            </a:r>
            <a:endParaRPr lang="en-US" b="1" dirty="0">
              <a:solidFill>
                <a:schemeClr val="tx1"/>
              </a:solidFill>
            </a:endParaRPr>
          </a:p>
        </p:txBody>
      </p:sp>
      <p:sp>
        <p:nvSpPr>
          <p:cNvPr id="7" name="Rectangular Callout 6"/>
          <p:cNvSpPr/>
          <p:nvPr/>
        </p:nvSpPr>
        <p:spPr>
          <a:xfrm rot="5400000">
            <a:off x="1703378" y="3741186"/>
            <a:ext cx="1265251" cy="1538291"/>
          </a:xfrm>
          <a:prstGeom prst="wedgeRectCallout">
            <a:avLst>
              <a:gd name="adj1" fmla="val -73658"/>
              <a:gd name="adj2" fmla="val -20332"/>
            </a:avLst>
          </a:prstGeom>
        </p:spPr>
        <p:style>
          <a:lnRef idx="2">
            <a:schemeClr val="accent3">
              <a:shade val="50000"/>
            </a:schemeClr>
          </a:lnRef>
          <a:fillRef idx="1">
            <a:schemeClr val="accent3"/>
          </a:fillRef>
          <a:effectRef idx="0">
            <a:schemeClr val="accent3"/>
          </a:effectRef>
          <a:fontRef idx="minor">
            <a:schemeClr val="lt1"/>
          </a:fontRef>
        </p:style>
        <p:txBody>
          <a:bodyPr vert="vert270" rtlCol="0" anchor="ctr">
            <a:noAutofit/>
          </a:bodyPr>
          <a:lstStyle/>
          <a:p>
            <a:pPr algn="ctr"/>
            <a:r>
              <a:rPr lang="en-US" b="1" dirty="0" smtClean="0">
                <a:solidFill>
                  <a:schemeClr val="tx1"/>
                </a:solidFill>
              </a:rPr>
              <a:t>2. Evaluation/</a:t>
            </a:r>
          </a:p>
          <a:p>
            <a:pPr algn="ctr"/>
            <a:r>
              <a:rPr lang="en-US" b="1" dirty="0" smtClean="0">
                <a:solidFill>
                  <a:schemeClr val="tx1"/>
                </a:solidFill>
              </a:rPr>
              <a:t>Analysis</a:t>
            </a:r>
            <a:endParaRPr lang="en-US" b="1" dirty="0">
              <a:solidFill>
                <a:schemeClr val="tx1"/>
              </a:solidFill>
            </a:endParaRPr>
          </a:p>
        </p:txBody>
      </p:sp>
      <p:sp>
        <p:nvSpPr>
          <p:cNvPr id="8" name="Rectangular Callout 7"/>
          <p:cNvSpPr/>
          <p:nvPr/>
        </p:nvSpPr>
        <p:spPr>
          <a:xfrm rot="5400000">
            <a:off x="4959058" y="3749844"/>
            <a:ext cx="1265252" cy="1542028"/>
          </a:xfrm>
          <a:prstGeom prst="wedgeRectCallout">
            <a:avLst>
              <a:gd name="adj1" fmla="val -77424"/>
              <a:gd name="adj2" fmla="val -21755"/>
            </a:avLst>
          </a:prstGeom>
        </p:spPr>
        <p:style>
          <a:lnRef idx="2">
            <a:schemeClr val="accent4">
              <a:shade val="50000"/>
            </a:schemeClr>
          </a:lnRef>
          <a:fillRef idx="1">
            <a:schemeClr val="accent4"/>
          </a:fillRef>
          <a:effectRef idx="0">
            <a:schemeClr val="accent4"/>
          </a:effectRef>
          <a:fontRef idx="minor">
            <a:schemeClr val="lt1"/>
          </a:fontRef>
        </p:style>
        <p:txBody>
          <a:bodyPr vert="vert270" rtlCol="0" anchor="ctr">
            <a:noAutofit/>
          </a:bodyPr>
          <a:lstStyle/>
          <a:p>
            <a:pPr algn="ctr"/>
            <a:r>
              <a:rPr lang="en-US" b="1" dirty="0" smtClean="0">
                <a:solidFill>
                  <a:schemeClr val="tx1"/>
                </a:solidFill>
              </a:rPr>
              <a:t>4. Governance Process</a:t>
            </a:r>
            <a:endParaRPr lang="en-US" b="1" dirty="0">
              <a:solidFill>
                <a:schemeClr val="tx1"/>
              </a:solidFill>
            </a:endParaRPr>
          </a:p>
        </p:txBody>
      </p:sp>
      <p:sp>
        <p:nvSpPr>
          <p:cNvPr id="9" name="Rectangular Callout 8"/>
          <p:cNvSpPr/>
          <p:nvPr/>
        </p:nvSpPr>
        <p:spPr>
          <a:xfrm>
            <a:off x="7248354" y="748169"/>
            <a:ext cx="1295400" cy="1393698"/>
          </a:xfrm>
          <a:prstGeom prst="wedgeRectCallout">
            <a:avLst>
              <a:gd name="adj1" fmla="val -20833"/>
              <a:gd name="adj2" fmla="val 7275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tx1"/>
                </a:solidFill>
              </a:rPr>
              <a:t>Board Approval</a:t>
            </a:r>
            <a:endParaRPr lang="en-US" dirty="0">
              <a:solidFill>
                <a:schemeClr val="tx1"/>
              </a:solidFill>
            </a:endParaRPr>
          </a:p>
        </p:txBody>
      </p:sp>
      <p:sp>
        <p:nvSpPr>
          <p:cNvPr id="10" name="Rectangular Callout 9"/>
          <p:cNvSpPr/>
          <p:nvPr/>
        </p:nvSpPr>
        <p:spPr>
          <a:xfrm rot="5400000">
            <a:off x="7573637" y="3914748"/>
            <a:ext cx="1265252" cy="1212220"/>
          </a:xfrm>
          <a:prstGeom prst="wedgeRectCallout">
            <a:avLst>
              <a:gd name="adj1" fmla="val -73659"/>
              <a:gd name="adj2" fmla="val -19619"/>
            </a:avLst>
          </a:prstGeom>
        </p:spPr>
        <p:style>
          <a:lnRef idx="2">
            <a:schemeClr val="accent6">
              <a:shade val="50000"/>
            </a:schemeClr>
          </a:lnRef>
          <a:fillRef idx="1">
            <a:schemeClr val="accent6"/>
          </a:fillRef>
          <a:effectRef idx="0">
            <a:schemeClr val="accent6"/>
          </a:effectRef>
          <a:fontRef idx="minor">
            <a:schemeClr val="lt1"/>
          </a:fontRef>
        </p:style>
        <p:txBody>
          <a:bodyPr vert="vert270" rtlCol="0" anchor="ctr">
            <a:noAutofit/>
          </a:bodyPr>
          <a:lstStyle/>
          <a:p>
            <a:pPr algn="ctr"/>
            <a:r>
              <a:rPr lang="en-US" dirty="0" smtClean="0">
                <a:solidFill>
                  <a:schemeClr val="tx1"/>
                </a:solidFill>
              </a:rPr>
              <a:t>Submit to ACCJC</a:t>
            </a:r>
            <a:endParaRPr lang="en-US" dirty="0">
              <a:solidFill>
                <a:schemeClr val="tx1"/>
              </a:solidFill>
            </a:endParaRPr>
          </a:p>
        </p:txBody>
      </p:sp>
      <p:sp>
        <p:nvSpPr>
          <p:cNvPr id="11" name="Rectangular Callout 10"/>
          <p:cNvSpPr/>
          <p:nvPr/>
        </p:nvSpPr>
        <p:spPr>
          <a:xfrm>
            <a:off x="8935294" y="739925"/>
            <a:ext cx="1295400" cy="1393698"/>
          </a:xfrm>
          <a:prstGeom prst="wedgeRectCallout">
            <a:avLst>
              <a:gd name="adj1" fmla="val -20833"/>
              <a:gd name="adj2" fmla="val 7548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solidFill>
                  <a:schemeClr val="tx1"/>
                </a:solidFill>
              </a:rPr>
              <a:t>ACCJC Visit</a:t>
            </a:r>
            <a:endParaRPr lang="en-US" dirty="0">
              <a:solidFill>
                <a:schemeClr val="tx1"/>
              </a:solidFill>
            </a:endParaRPr>
          </a:p>
        </p:txBody>
      </p:sp>
      <p:sp>
        <p:nvSpPr>
          <p:cNvPr id="12" name="Rectangular Callout 11"/>
          <p:cNvSpPr/>
          <p:nvPr/>
        </p:nvSpPr>
        <p:spPr>
          <a:xfrm rot="5400000">
            <a:off x="9247043" y="3909484"/>
            <a:ext cx="1254723" cy="1212220"/>
          </a:xfrm>
          <a:prstGeom prst="wedgeRectCallout">
            <a:avLst>
              <a:gd name="adj1" fmla="val -72982"/>
              <a:gd name="adj2" fmla="val -21752"/>
            </a:avLst>
          </a:prstGeom>
        </p:spPr>
        <p:style>
          <a:lnRef idx="2">
            <a:schemeClr val="accent6">
              <a:shade val="50000"/>
            </a:schemeClr>
          </a:lnRef>
          <a:fillRef idx="1">
            <a:schemeClr val="accent6"/>
          </a:fillRef>
          <a:effectRef idx="0">
            <a:schemeClr val="accent6"/>
          </a:effectRef>
          <a:fontRef idx="minor">
            <a:schemeClr val="lt1"/>
          </a:fontRef>
        </p:style>
        <p:txBody>
          <a:bodyPr vert="vert270" rtlCol="0" anchor="ctr">
            <a:noAutofit/>
          </a:bodyPr>
          <a:lstStyle/>
          <a:p>
            <a:pPr algn="ctr"/>
            <a:r>
              <a:rPr lang="en-US" dirty="0" smtClean="0">
                <a:solidFill>
                  <a:schemeClr val="tx1"/>
                </a:solidFill>
              </a:rPr>
              <a:t>External Evaluation Report</a:t>
            </a:r>
            <a:endParaRPr lang="en-US" dirty="0">
              <a:solidFill>
                <a:schemeClr val="tx1"/>
              </a:solidFill>
            </a:endParaRPr>
          </a:p>
        </p:txBody>
      </p:sp>
      <p:sp>
        <p:nvSpPr>
          <p:cNvPr id="15" name="Rectangular Callout 14"/>
          <p:cNvSpPr/>
          <p:nvPr/>
        </p:nvSpPr>
        <p:spPr>
          <a:xfrm>
            <a:off x="10372725" y="748169"/>
            <a:ext cx="1563902" cy="1393698"/>
          </a:xfrm>
          <a:prstGeom prst="wedgeRectCallout">
            <a:avLst>
              <a:gd name="adj1" fmla="val 19264"/>
              <a:gd name="adj2" fmla="val 7399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tx1"/>
                </a:solidFill>
              </a:rPr>
              <a:t>Reaffirmation</a:t>
            </a:r>
            <a:endParaRPr lang="en-US" dirty="0">
              <a:solidFill>
                <a:schemeClr val="tx1"/>
              </a:solidFill>
            </a:endParaRPr>
          </a:p>
        </p:txBody>
      </p:sp>
      <p:sp>
        <p:nvSpPr>
          <p:cNvPr id="16" name="Flowchart: Connector 15"/>
          <p:cNvSpPr/>
          <p:nvPr/>
        </p:nvSpPr>
        <p:spPr>
          <a:xfrm>
            <a:off x="717540" y="2827765"/>
            <a:ext cx="361950" cy="37456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85404" y="2517622"/>
            <a:ext cx="2003882" cy="338554"/>
          </a:xfrm>
          <a:prstGeom prst="rect">
            <a:avLst/>
          </a:prstGeom>
          <a:noFill/>
        </p:spPr>
        <p:txBody>
          <a:bodyPr wrap="none" rtlCol="0">
            <a:spAutoFit/>
          </a:bodyPr>
          <a:lstStyle/>
          <a:p>
            <a:r>
              <a:rPr lang="en-US" sz="1600" b="1" dirty="0" smtClean="0">
                <a:solidFill>
                  <a:schemeClr val="accent5"/>
                </a:solidFill>
              </a:rPr>
              <a:t>Aug 2018 to Feb 2019</a:t>
            </a:r>
            <a:endParaRPr lang="en-US" sz="1600" b="1" dirty="0">
              <a:solidFill>
                <a:schemeClr val="accent5"/>
              </a:solidFill>
            </a:endParaRPr>
          </a:p>
        </p:txBody>
      </p:sp>
      <p:sp>
        <p:nvSpPr>
          <p:cNvPr id="21" name="Flowchart: Connector 20"/>
          <p:cNvSpPr/>
          <p:nvPr/>
        </p:nvSpPr>
        <p:spPr>
          <a:xfrm>
            <a:off x="4078543" y="2870360"/>
            <a:ext cx="361950" cy="374569"/>
          </a:xfrm>
          <a:prstGeom prst="flowChart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2" name="TextBox 21"/>
          <p:cNvSpPr txBox="1"/>
          <p:nvPr/>
        </p:nvSpPr>
        <p:spPr>
          <a:xfrm>
            <a:off x="1490843" y="3234025"/>
            <a:ext cx="2323008" cy="338554"/>
          </a:xfrm>
          <a:prstGeom prst="rect">
            <a:avLst/>
          </a:prstGeom>
          <a:noFill/>
        </p:spPr>
        <p:txBody>
          <a:bodyPr wrap="none" rtlCol="0">
            <a:spAutoFit/>
          </a:bodyPr>
          <a:lstStyle/>
          <a:p>
            <a:r>
              <a:rPr lang="en-US" sz="1600" b="1" dirty="0" smtClean="0">
                <a:solidFill>
                  <a:schemeClr val="tx1">
                    <a:lumMod val="50000"/>
                    <a:lumOff val="50000"/>
                  </a:schemeClr>
                </a:solidFill>
              </a:rPr>
              <a:t>March 2019 to June 2019</a:t>
            </a:r>
            <a:endParaRPr lang="en-US" sz="1600" b="1" dirty="0">
              <a:solidFill>
                <a:schemeClr val="tx1">
                  <a:lumMod val="50000"/>
                  <a:lumOff val="50000"/>
                </a:schemeClr>
              </a:solidFill>
            </a:endParaRPr>
          </a:p>
        </p:txBody>
      </p:sp>
      <p:sp>
        <p:nvSpPr>
          <p:cNvPr id="23" name="Flowchart: Connector 22"/>
          <p:cNvSpPr/>
          <p:nvPr/>
        </p:nvSpPr>
        <p:spPr>
          <a:xfrm>
            <a:off x="2424220" y="2846833"/>
            <a:ext cx="361950" cy="374569"/>
          </a:xfrm>
          <a:prstGeom prst="flowChartConnector">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4" name="Flowchart: Connector 23"/>
          <p:cNvSpPr/>
          <p:nvPr/>
        </p:nvSpPr>
        <p:spPr>
          <a:xfrm>
            <a:off x="5776073" y="2846834"/>
            <a:ext cx="361950" cy="374569"/>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5" name="TextBox 24"/>
          <p:cNvSpPr txBox="1"/>
          <p:nvPr/>
        </p:nvSpPr>
        <p:spPr>
          <a:xfrm>
            <a:off x="3339087" y="2537175"/>
            <a:ext cx="2079031" cy="338554"/>
          </a:xfrm>
          <a:prstGeom prst="rect">
            <a:avLst/>
          </a:prstGeom>
          <a:noFill/>
        </p:spPr>
        <p:txBody>
          <a:bodyPr wrap="none" rtlCol="0">
            <a:spAutoFit/>
          </a:bodyPr>
          <a:lstStyle/>
          <a:p>
            <a:r>
              <a:rPr lang="en-US" sz="1600" b="1" dirty="0" smtClean="0">
                <a:solidFill>
                  <a:schemeClr val="accent2"/>
                </a:solidFill>
              </a:rPr>
              <a:t>June 2019 to Dec 2019</a:t>
            </a:r>
            <a:endParaRPr lang="en-US" sz="1600" b="1" dirty="0">
              <a:solidFill>
                <a:schemeClr val="accent2"/>
              </a:solidFill>
            </a:endParaRPr>
          </a:p>
        </p:txBody>
      </p:sp>
      <p:sp>
        <p:nvSpPr>
          <p:cNvPr id="26" name="TextBox 25"/>
          <p:cNvSpPr txBox="1"/>
          <p:nvPr/>
        </p:nvSpPr>
        <p:spPr>
          <a:xfrm>
            <a:off x="4944822" y="3244929"/>
            <a:ext cx="2036840" cy="338554"/>
          </a:xfrm>
          <a:prstGeom prst="rect">
            <a:avLst/>
          </a:prstGeom>
          <a:noFill/>
        </p:spPr>
        <p:txBody>
          <a:bodyPr wrap="none" rtlCol="0">
            <a:spAutoFit/>
          </a:bodyPr>
          <a:lstStyle/>
          <a:p>
            <a:r>
              <a:rPr lang="en-US" sz="1600" b="1" dirty="0" smtClean="0">
                <a:solidFill>
                  <a:schemeClr val="accent4">
                    <a:lumMod val="75000"/>
                  </a:schemeClr>
                </a:solidFill>
              </a:rPr>
              <a:t>Jan 2020 to May 2020</a:t>
            </a:r>
            <a:endParaRPr lang="en-US" sz="1600" b="1" dirty="0">
              <a:solidFill>
                <a:schemeClr val="accent4">
                  <a:lumMod val="75000"/>
                </a:schemeClr>
              </a:solidFill>
            </a:endParaRPr>
          </a:p>
        </p:txBody>
      </p:sp>
      <p:sp>
        <p:nvSpPr>
          <p:cNvPr id="27" name="Flowchart: Connector 26"/>
          <p:cNvSpPr/>
          <p:nvPr/>
        </p:nvSpPr>
        <p:spPr>
          <a:xfrm>
            <a:off x="9958086" y="2827765"/>
            <a:ext cx="361950" cy="374569"/>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8" name="Flowchart: Connector 27"/>
          <p:cNvSpPr/>
          <p:nvPr/>
        </p:nvSpPr>
        <p:spPr>
          <a:xfrm>
            <a:off x="9128149" y="2825139"/>
            <a:ext cx="361950" cy="374569"/>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9" name="Flowchart: Connector 28"/>
          <p:cNvSpPr/>
          <p:nvPr/>
        </p:nvSpPr>
        <p:spPr>
          <a:xfrm>
            <a:off x="11247005" y="2856176"/>
            <a:ext cx="361950" cy="374569"/>
          </a:xfrm>
          <a:prstGeom prst="flowChart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0" name="Flowchart: Connector 29"/>
          <p:cNvSpPr/>
          <p:nvPr/>
        </p:nvSpPr>
        <p:spPr>
          <a:xfrm>
            <a:off x="8278802" y="2803542"/>
            <a:ext cx="361950" cy="374569"/>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1" name="Flowchart: Connector 30"/>
          <p:cNvSpPr/>
          <p:nvPr/>
        </p:nvSpPr>
        <p:spPr>
          <a:xfrm>
            <a:off x="7402337" y="2806898"/>
            <a:ext cx="361950" cy="374569"/>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32" name="TextBox 31"/>
          <p:cNvSpPr txBox="1"/>
          <p:nvPr/>
        </p:nvSpPr>
        <p:spPr>
          <a:xfrm>
            <a:off x="7132228" y="2498924"/>
            <a:ext cx="1031051" cy="338554"/>
          </a:xfrm>
          <a:prstGeom prst="rect">
            <a:avLst/>
          </a:prstGeom>
          <a:noFill/>
        </p:spPr>
        <p:txBody>
          <a:bodyPr wrap="none" rtlCol="0">
            <a:spAutoFit/>
          </a:bodyPr>
          <a:lstStyle/>
          <a:p>
            <a:r>
              <a:rPr lang="en-US" sz="1600" b="1" dirty="0" smtClean="0">
                <a:solidFill>
                  <a:schemeClr val="accent5"/>
                </a:solidFill>
              </a:rPr>
              <a:t>June 2020</a:t>
            </a:r>
            <a:endParaRPr lang="en-US" sz="1600" b="1" dirty="0">
              <a:solidFill>
                <a:schemeClr val="accent5"/>
              </a:solidFill>
            </a:endParaRPr>
          </a:p>
        </p:txBody>
      </p:sp>
      <p:sp>
        <p:nvSpPr>
          <p:cNvPr id="33" name="TextBox 32"/>
          <p:cNvSpPr txBox="1"/>
          <p:nvPr/>
        </p:nvSpPr>
        <p:spPr>
          <a:xfrm>
            <a:off x="7947789" y="3230745"/>
            <a:ext cx="973343" cy="338554"/>
          </a:xfrm>
          <a:prstGeom prst="rect">
            <a:avLst/>
          </a:prstGeom>
          <a:noFill/>
        </p:spPr>
        <p:txBody>
          <a:bodyPr wrap="none" rtlCol="0">
            <a:spAutoFit/>
          </a:bodyPr>
          <a:lstStyle/>
          <a:p>
            <a:r>
              <a:rPr lang="en-US" sz="1600" b="1" dirty="0" smtClean="0">
                <a:solidFill>
                  <a:schemeClr val="accent6"/>
                </a:solidFill>
              </a:rPr>
              <a:t>July 2020</a:t>
            </a:r>
            <a:endParaRPr lang="en-US" sz="1600" b="1" dirty="0">
              <a:solidFill>
                <a:schemeClr val="accent6"/>
              </a:solidFill>
            </a:endParaRPr>
          </a:p>
        </p:txBody>
      </p:sp>
      <p:sp>
        <p:nvSpPr>
          <p:cNvPr id="34" name="TextBox 33"/>
          <p:cNvSpPr txBox="1"/>
          <p:nvPr/>
        </p:nvSpPr>
        <p:spPr>
          <a:xfrm>
            <a:off x="8839283" y="2496788"/>
            <a:ext cx="939681" cy="338554"/>
          </a:xfrm>
          <a:prstGeom prst="rect">
            <a:avLst/>
          </a:prstGeom>
          <a:noFill/>
        </p:spPr>
        <p:txBody>
          <a:bodyPr wrap="none" rtlCol="0">
            <a:spAutoFit/>
          </a:bodyPr>
          <a:lstStyle/>
          <a:p>
            <a:r>
              <a:rPr lang="en-US" sz="1600" b="1" dirty="0" smtClean="0">
                <a:solidFill>
                  <a:schemeClr val="accent6"/>
                </a:solidFill>
              </a:rPr>
              <a:t>Oct 2020</a:t>
            </a:r>
            <a:endParaRPr lang="en-US" sz="1600" b="1" dirty="0">
              <a:solidFill>
                <a:schemeClr val="accent6"/>
              </a:solidFill>
            </a:endParaRPr>
          </a:p>
        </p:txBody>
      </p:sp>
      <p:sp>
        <p:nvSpPr>
          <p:cNvPr id="35" name="TextBox 34"/>
          <p:cNvSpPr txBox="1"/>
          <p:nvPr/>
        </p:nvSpPr>
        <p:spPr>
          <a:xfrm>
            <a:off x="9652476" y="3181467"/>
            <a:ext cx="918841" cy="338554"/>
          </a:xfrm>
          <a:prstGeom prst="rect">
            <a:avLst/>
          </a:prstGeom>
          <a:noFill/>
        </p:spPr>
        <p:txBody>
          <a:bodyPr wrap="none" rtlCol="0">
            <a:spAutoFit/>
          </a:bodyPr>
          <a:lstStyle/>
          <a:p>
            <a:r>
              <a:rPr lang="en-US" sz="1600" b="1" dirty="0" smtClean="0">
                <a:solidFill>
                  <a:schemeClr val="accent6"/>
                </a:solidFill>
              </a:rPr>
              <a:t>Jan 2021</a:t>
            </a:r>
            <a:endParaRPr lang="en-US" sz="1600" b="1" dirty="0">
              <a:solidFill>
                <a:schemeClr val="accent6"/>
              </a:solidFill>
            </a:endParaRPr>
          </a:p>
        </p:txBody>
      </p:sp>
      <p:sp>
        <p:nvSpPr>
          <p:cNvPr id="36" name="TextBox 35"/>
          <p:cNvSpPr txBox="1"/>
          <p:nvPr/>
        </p:nvSpPr>
        <p:spPr>
          <a:xfrm>
            <a:off x="10784057" y="2494580"/>
            <a:ext cx="1031051" cy="338554"/>
          </a:xfrm>
          <a:prstGeom prst="rect">
            <a:avLst/>
          </a:prstGeom>
          <a:noFill/>
        </p:spPr>
        <p:txBody>
          <a:bodyPr wrap="none" rtlCol="0">
            <a:spAutoFit/>
          </a:bodyPr>
          <a:lstStyle/>
          <a:p>
            <a:r>
              <a:rPr lang="en-US" sz="1600" b="1" dirty="0" smtClean="0">
                <a:solidFill>
                  <a:schemeClr val="accent2"/>
                </a:solidFill>
              </a:rPr>
              <a:t>June 2021</a:t>
            </a:r>
            <a:endParaRPr lang="en-US" sz="1600" b="1" dirty="0">
              <a:solidFill>
                <a:schemeClr val="accent2"/>
              </a:solidFill>
            </a:endParaRPr>
          </a:p>
        </p:txBody>
      </p:sp>
      <p:sp>
        <p:nvSpPr>
          <p:cNvPr id="39" name="Slide Number Placeholder 38"/>
          <p:cNvSpPr>
            <a:spLocks noGrp="1"/>
          </p:cNvSpPr>
          <p:nvPr>
            <p:ph type="sldNum" sz="quarter" idx="12"/>
          </p:nvPr>
        </p:nvSpPr>
        <p:spPr/>
        <p:txBody>
          <a:bodyPr/>
          <a:lstStyle/>
          <a:p>
            <a:fld id="{6EEF990C-B4F2-4CCF-BC02-89914946FA26}" type="slidenum">
              <a:rPr lang="en-US" smtClean="0"/>
              <a:t>3</a:t>
            </a:fld>
            <a:endParaRPr lang="en-US"/>
          </a:p>
        </p:txBody>
      </p:sp>
      <p:sp>
        <p:nvSpPr>
          <p:cNvPr id="37" name="Title 1"/>
          <p:cNvSpPr txBox="1">
            <a:spLocks/>
          </p:cNvSpPr>
          <p:nvPr/>
        </p:nvSpPr>
        <p:spPr>
          <a:xfrm>
            <a:off x="185403" y="5860249"/>
            <a:ext cx="12006597" cy="9731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smtClean="0"/>
              <a:t>Timeline for Institutional Self Evaluation Report 2020</a:t>
            </a:r>
            <a:endParaRPr lang="en-US" sz="3600" b="1" dirty="0"/>
          </a:p>
        </p:txBody>
      </p:sp>
    </p:spTree>
    <p:extLst>
      <p:ext uri="{BB962C8B-B14F-4D97-AF65-F5344CB8AC3E}">
        <p14:creationId xmlns:p14="http://schemas.microsoft.com/office/powerpoint/2010/main" val="2254859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ACCJC Standards</a:t>
            </a:r>
            <a:endParaRPr lang="en-US" dirty="0"/>
          </a:p>
        </p:txBody>
      </p:sp>
      <p:sp>
        <p:nvSpPr>
          <p:cNvPr id="3" name="Content Placeholder 2"/>
          <p:cNvSpPr>
            <a:spLocks noGrp="1"/>
          </p:cNvSpPr>
          <p:nvPr>
            <p:ph idx="1"/>
          </p:nvPr>
        </p:nvSpPr>
        <p:spPr>
          <a:xfrm>
            <a:off x="838200" y="1498600"/>
            <a:ext cx="10515600" cy="4678363"/>
          </a:xfrm>
        </p:spPr>
        <p:txBody>
          <a:bodyPr/>
          <a:lstStyle/>
          <a:p>
            <a:pPr marL="0" indent="0">
              <a:buNone/>
            </a:pPr>
            <a:r>
              <a:rPr lang="en-US" dirty="0"/>
              <a:t>The institution provides the means for students to learn and achieve their goals, assesses how well learning is occurring, and strives to improve learning and achievement through ongoing, systematic, and integrated evaluation and planning (Standard I). Student learning programs and support services make possible the academic quality that supports student success (Standard II). Human, physical, technology, and financial resources enable these programs and services to function and improve (Standard III). Ethical and effective leadership throughout the organization guides the accomplishment of the mission and supports institutional effectiveness and improvement (Standard IV).</a:t>
            </a:r>
          </a:p>
        </p:txBody>
      </p:sp>
      <p:sp>
        <p:nvSpPr>
          <p:cNvPr id="4" name="Slide Number Placeholder 3"/>
          <p:cNvSpPr>
            <a:spLocks noGrp="1"/>
          </p:cNvSpPr>
          <p:nvPr>
            <p:ph type="sldNum" sz="quarter" idx="12"/>
          </p:nvPr>
        </p:nvSpPr>
        <p:spPr/>
        <p:txBody>
          <a:bodyPr/>
          <a:lstStyle/>
          <a:p>
            <a:fld id="{6EEF990C-B4F2-4CCF-BC02-89914946FA26}" type="slidenum">
              <a:rPr lang="en-US" smtClean="0"/>
              <a:t>4</a:t>
            </a:fld>
            <a:endParaRPr lang="en-US"/>
          </a:p>
        </p:txBody>
      </p:sp>
    </p:spTree>
    <p:extLst>
      <p:ext uri="{BB962C8B-B14F-4D97-AF65-F5344CB8AC3E}">
        <p14:creationId xmlns:p14="http://schemas.microsoft.com/office/powerpoint/2010/main" val="560970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5"/>
            <a:ext cx="10515600" cy="911225"/>
          </a:xfrm>
        </p:spPr>
        <p:txBody>
          <a:bodyPr/>
          <a:lstStyle/>
          <a:p>
            <a:r>
              <a:rPr lang="en-US" dirty="0" smtClean="0"/>
              <a:t>ACCJC Standards (138)</a:t>
            </a:r>
            <a:endParaRPr lang="en-US" dirty="0"/>
          </a:p>
        </p:txBody>
      </p:sp>
      <p:sp>
        <p:nvSpPr>
          <p:cNvPr id="3" name="Content Placeholder 2"/>
          <p:cNvSpPr>
            <a:spLocks noGrp="1"/>
          </p:cNvSpPr>
          <p:nvPr>
            <p:ph idx="1"/>
          </p:nvPr>
        </p:nvSpPr>
        <p:spPr>
          <a:xfrm>
            <a:off x="838200" y="1193800"/>
            <a:ext cx="10515600" cy="5397500"/>
          </a:xfrm>
        </p:spPr>
        <p:txBody>
          <a:bodyPr>
            <a:normAutofit fontScale="70000" lnSpcReduction="20000"/>
          </a:bodyPr>
          <a:lstStyle/>
          <a:p>
            <a:pPr marL="0" indent="0">
              <a:buNone/>
            </a:pPr>
            <a:r>
              <a:rPr lang="en-US" b="1" dirty="0"/>
              <a:t>Standard I: Mission, Academic Quality and Institutional Effectiveness, and </a:t>
            </a:r>
            <a:r>
              <a:rPr lang="en-US" b="1" dirty="0" smtClean="0"/>
              <a:t>Integrity</a:t>
            </a:r>
            <a:r>
              <a:rPr lang="en-US" dirty="0" smtClean="0"/>
              <a:t> (27)</a:t>
            </a:r>
          </a:p>
          <a:p>
            <a:pPr marL="457200" lvl="1" indent="0">
              <a:buNone/>
            </a:pPr>
            <a:r>
              <a:rPr lang="en-US" dirty="0"/>
              <a:t>A. </a:t>
            </a:r>
            <a:r>
              <a:rPr lang="en-US" dirty="0" smtClean="0"/>
              <a:t>Mission (4) </a:t>
            </a:r>
          </a:p>
          <a:p>
            <a:pPr marL="457200" lvl="1" indent="0">
              <a:buNone/>
            </a:pPr>
            <a:r>
              <a:rPr lang="en-US" dirty="0"/>
              <a:t>B. Assuring Academic Quality and Institutional </a:t>
            </a:r>
            <a:r>
              <a:rPr lang="en-US" dirty="0" smtClean="0"/>
              <a:t>Effectiveness (9)</a:t>
            </a:r>
          </a:p>
          <a:p>
            <a:pPr marL="457200" lvl="1" indent="0">
              <a:buNone/>
            </a:pPr>
            <a:r>
              <a:rPr lang="en-US" dirty="0"/>
              <a:t>C. Institutional </a:t>
            </a:r>
            <a:r>
              <a:rPr lang="en-US" dirty="0" smtClean="0"/>
              <a:t>Integrity (14)</a:t>
            </a:r>
          </a:p>
          <a:p>
            <a:pPr marL="0" indent="0">
              <a:buNone/>
            </a:pPr>
            <a:r>
              <a:rPr lang="en-US" b="1" dirty="0"/>
              <a:t>Standard II: Student Learning Programs and Support </a:t>
            </a:r>
            <a:r>
              <a:rPr lang="en-US" b="1" dirty="0" smtClean="0"/>
              <a:t>Services </a:t>
            </a:r>
            <a:r>
              <a:rPr lang="en-US" dirty="0" smtClean="0"/>
              <a:t>(28)</a:t>
            </a:r>
          </a:p>
          <a:p>
            <a:pPr marL="457200" lvl="1" indent="0">
              <a:buNone/>
            </a:pPr>
            <a:r>
              <a:rPr lang="en-US" dirty="0"/>
              <a:t>A. Instructional </a:t>
            </a:r>
            <a:r>
              <a:rPr lang="en-US" dirty="0" smtClean="0"/>
              <a:t>Programs (16)</a:t>
            </a:r>
          </a:p>
          <a:p>
            <a:pPr marL="457200" lvl="1" indent="0">
              <a:buNone/>
            </a:pPr>
            <a:r>
              <a:rPr lang="en-US" dirty="0"/>
              <a:t>B. Library and Learning Support </a:t>
            </a:r>
            <a:r>
              <a:rPr lang="en-US" dirty="0" smtClean="0"/>
              <a:t>Services (4) </a:t>
            </a:r>
          </a:p>
          <a:p>
            <a:pPr marL="457200" lvl="1" indent="0">
              <a:buNone/>
            </a:pPr>
            <a:r>
              <a:rPr lang="en-US" dirty="0"/>
              <a:t>C. Student Support </a:t>
            </a:r>
            <a:r>
              <a:rPr lang="en-US" dirty="0" smtClean="0"/>
              <a:t>Services (8) </a:t>
            </a:r>
          </a:p>
          <a:p>
            <a:pPr marL="0" indent="0">
              <a:buNone/>
            </a:pPr>
            <a:r>
              <a:rPr lang="en-US" b="1" dirty="0"/>
              <a:t>Standard III: </a:t>
            </a:r>
            <a:r>
              <a:rPr lang="en-US" b="1" dirty="0" smtClean="0"/>
              <a:t>Resources </a:t>
            </a:r>
            <a:r>
              <a:rPr lang="en-US" dirty="0" smtClean="0"/>
              <a:t>(40)</a:t>
            </a:r>
          </a:p>
          <a:p>
            <a:pPr marL="457200" lvl="1" indent="0">
              <a:buNone/>
            </a:pPr>
            <a:r>
              <a:rPr lang="en-US" dirty="0"/>
              <a:t>A. Human </a:t>
            </a:r>
            <a:r>
              <a:rPr lang="en-US" dirty="0" smtClean="0"/>
              <a:t>Resources (15)</a:t>
            </a:r>
          </a:p>
          <a:p>
            <a:pPr marL="457200" lvl="1" indent="0">
              <a:buNone/>
            </a:pPr>
            <a:r>
              <a:rPr lang="en-US" dirty="0"/>
              <a:t>B. Physical </a:t>
            </a:r>
            <a:r>
              <a:rPr lang="en-US" dirty="0" smtClean="0"/>
              <a:t>Resources (4) </a:t>
            </a:r>
          </a:p>
          <a:p>
            <a:pPr marL="457200" lvl="1" indent="0">
              <a:buNone/>
            </a:pPr>
            <a:r>
              <a:rPr lang="en-US" dirty="0"/>
              <a:t>C. Technology </a:t>
            </a:r>
            <a:r>
              <a:rPr lang="en-US" dirty="0" smtClean="0"/>
              <a:t>Resources (5) </a:t>
            </a:r>
          </a:p>
          <a:p>
            <a:pPr marL="457200" lvl="1" indent="0">
              <a:buNone/>
            </a:pPr>
            <a:r>
              <a:rPr lang="en-US" dirty="0"/>
              <a:t>D. Financial Resources </a:t>
            </a:r>
            <a:r>
              <a:rPr lang="en-US" dirty="0" smtClean="0"/>
              <a:t>Planning (16)</a:t>
            </a:r>
          </a:p>
          <a:p>
            <a:pPr marL="0" indent="0">
              <a:buNone/>
            </a:pPr>
            <a:r>
              <a:rPr lang="en-US" b="1" dirty="0"/>
              <a:t>Standard IV: Leadership and </a:t>
            </a:r>
            <a:r>
              <a:rPr lang="en-US" b="1" dirty="0" smtClean="0"/>
              <a:t>Governance </a:t>
            </a:r>
            <a:r>
              <a:rPr lang="en-US" dirty="0" smtClean="0"/>
              <a:t>(43)</a:t>
            </a:r>
          </a:p>
          <a:p>
            <a:pPr marL="457200" lvl="1" indent="0">
              <a:buNone/>
            </a:pPr>
            <a:r>
              <a:rPr lang="en-US" dirty="0"/>
              <a:t>A. Decision-Making Roles and </a:t>
            </a:r>
            <a:r>
              <a:rPr lang="en-US" dirty="0" smtClean="0"/>
              <a:t>Processes (7)</a:t>
            </a:r>
          </a:p>
          <a:p>
            <a:pPr marL="457200" lvl="1" indent="0">
              <a:buNone/>
            </a:pPr>
            <a:r>
              <a:rPr lang="en-US" dirty="0"/>
              <a:t>B. Chief Executive </a:t>
            </a:r>
            <a:r>
              <a:rPr lang="en-US" dirty="0" smtClean="0"/>
              <a:t>Officer (6) </a:t>
            </a:r>
          </a:p>
          <a:p>
            <a:pPr marL="457200" lvl="1" indent="0">
              <a:buNone/>
            </a:pPr>
            <a:r>
              <a:rPr lang="en-US" dirty="0"/>
              <a:t>C. Governing </a:t>
            </a:r>
            <a:r>
              <a:rPr lang="en-US" dirty="0" smtClean="0"/>
              <a:t>Board (13) </a:t>
            </a:r>
          </a:p>
          <a:p>
            <a:pPr marL="457200" lvl="1" indent="0">
              <a:buNone/>
            </a:pPr>
            <a:r>
              <a:rPr lang="en-US" dirty="0"/>
              <a:t>D. Multi-College Districts or </a:t>
            </a:r>
            <a:r>
              <a:rPr lang="en-US" dirty="0" smtClean="0"/>
              <a:t>Systems (7) </a:t>
            </a:r>
          </a:p>
          <a:p>
            <a:pPr marL="0" indent="0">
              <a:buNone/>
            </a:pPr>
            <a:endParaRPr lang="en-US" sz="1700" i="1" dirty="0"/>
          </a:p>
          <a:p>
            <a:pPr marL="0" indent="0">
              <a:buNone/>
            </a:pPr>
            <a:r>
              <a:rPr lang="en-US" i="1" dirty="0" smtClean="0"/>
              <a:t>https</a:t>
            </a:r>
            <a:r>
              <a:rPr lang="en-US" i="1" dirty="0"/>
              <a:t>://accjc.org/wp-content/uploads/Accreditation-Standards_-Adopted-June-2014.pdf</a:t>
            </a:r>
          </a:p>
        </p:txBody>
      </p:sp>
      <p:sp>
        <p:nvSpPr>
          <p:cNvPr id="4" name="Slide Number Placeholder 3"/>
          <p:cNvSpPr>
            <a:spLocks noGrp="1"/>
          </p:cNvSpPr>
          <p:nvPr>
            <p:ph type="sldNum" sz="quarter" idx="12"/>
          </p:nvPr>
        </p:nvSpPr>
        <p:spPr/>
        <p:txBody>
          <a:bodyPr/>
          <a:lstStyle/>
          <a:p>
            <a:fld id="{6EEF990C-B4F2-4CCF-BC02-89914946FA26}" type="slidenum">
              <a:rPr lang="en-US" smtClean="0"/>
              <a:t>5</a:t>
            </a:fld>
            <a:endParaRPr lang="en-US" dirty="0"/>
          </a:p>
        </p:txBody>
      </p:sp>
    </p:spTree>
    <p:extLst>
      <p:ext uri="{BB962C8B-B14F-4D97-AF65-F5344CB8AC3E}">
        <p14:creationId xmlns:p14="http://schemas.microsoft.com/office/powerpoint/2010/main" val="3394462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39526227"/>
              </p:ext>
            </p:extLst>
          </p:nvPr>
        </p:nvGraphicFramePr>
        <p:xfrm>
          <a:off x="361947" y="819326"/>
          <a:ext cx="11391902" cy="5035374"/>
        </p:xfrm>
        <a:graphic>
          <a:graphicData uri="http://schemas.openxmlformats.org/drawingml/2006/table">
            <a:tbl>
              <a:tblPr firstRow="1" firstCol="1">
                <a:tableStyleId>{5C22544A-7EE6-4342-B048-85BDC9FD1C3A}</a:tableStyleId>
              </a:tblPr>
              <a:tblGrid>
                <a:gridCol w="1105761">
                  <a:extLst>
                    <a:ext uri="{9D8B030D-6E8A-4147-A177-3AD203B41FA5}">
                      <a16:colId xmlns="" xmlns:a16="http://schemas.microsoft.com/office/drawing/2014/main" val="20000"/>
                    </a:ext>
                  </a:extLst>
                </a:gridCol>
                <a:gridCol w="1562208">
                  <a:extLst>
                    <a:ext uri="{9D8B030D-6E8A-4147-A177-3AD203B41FA5}">
                      <a16:colId xmlns="" xmlns:a16="http://schemas.microsoft.com/office/drawing/2014/main" val="20001"/>
                    </a:ext>
                  </a:extLst>
                </a:gridCol>
                <a:gridCol w="1596039">
                  <a:extLst>
                    <a:ext uri="{9D8B030D-6E8A-4147-A177-3AD203B41FA5}">
                      <a16:colId xmlns="" xmlns:a16="http://schemas.microsoft.com/office/drawing/2014/main" val="20002"/>
                    </a:ext>
                  </a:extLst>
                </a:gridCol>
                <a:gridCol w="1694224">
                  <a:extLst>
                    <a:ext uri="{9D8B030D-6E8A-4147-A177-3AD203B41FA5}">
                      <a16:colId xmlns="" xmlns:a16="http://schemas.microsoft.com/office/drawing/2014/main" val="20003"/>
                    </a:ext>
                  </a:extLst>
                </a:gridCol>
                <a:gridCol w="1615156">
                  <a:extLst>
                    <a:ext uri="{9D8B030D-6E8A-4147-A177-3AD203B41FA5}">
                      <a16:colId xmlns="" xmlns:a16="http://schemas.microsoft.com/office/drawing/2014/main" val="20004"/>
                    </a:ext>
                  </a:extLst>
                </a:gridCol>
                <a:gridCol w="1722714">
                  <a:extLst>
                    <a:ext uri="{9D8B030D-6E8A-4147-A177-3AD203B41FA5}">
                      <a16:colId xmlns="" xmlns:a16="http://schemas.microsoft.com/office/drawing/2014/main" val="20005"/>
                    </a:ext>
                  </a:extLst>
                </a:gridCol>
                <a:gridCol w="2095800">
                  <a:extLst>
                    <a:ext uri="{9D8B030D-6E8A-4147-A177-3AD203B41FA5}">
                      <a16:colId xmlns="" xmlns:a16="http://schemas.microsoft.com/office/drawing/2014/main" val="20006"/>
                    </a:ext>
                  </a:extLst>
                </a:gridCol>
              </a:tblGrid>
              <a:tr h="346234">
                <a:tc>
                  <a:txBody>
                    <a:bodyPr/>
                    <a:lstStyle/>
                    <a:p>
                      <a:pPr marL="0" marR="0">
                        <a:lnSpc>
                          <a:spcPct val="107000"/>
                        </a:lnSpc>
                        <a:spcBef>
                          <a:spcPts val="0"/>
                        </a:spcBef>
                        <a:spcAft>
                          <a:spcPts val="0"/>
                        </a:spcAft>
                      </a:pPr>
                      <a:r>
                        <a:rPr lang="en-US" sz="2000" dirty="0">
                          <a:solidFill>
                            <a:schemeClr val="tx1"/>
                          </a:solidFill>
                          <a:effectLst/>
                          <a:latin typeface="+mj-lt"/>
                        </a:rPr>
                        <a:t>Standard</a:t>
                      </a:r>
                      <a:endParaRPr lang="en-US" sz="20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solidFill>
                            <a:schemeClr val="tx1"/>
                          </a:solidFill>
                          <a:effectLst/>
                          <a:latin typeface="+mj-lt"/>
                        </a:rPr>
                        <a:t>IABC</a:t>
                      </a:r>
                      <a:endParaRPr lang="en-US" sz="20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solidFill>
                            <a:schemeClr val="tx1"/>
                          </a:solidFill>
                          <a:effectLst/>
                          <a:latin typeface="+mj-lt"/>
                        </a:rPr>
                        <a:t>IIA</a:t>
                      </a:r>
                      <a:endParaRPr lang="en-US" sz="20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solidFill>
                            <a:schemeClr val="tx1"/>
                          </a:solidFill>
                          <a:effectLst/>
                          <a:latin typeface="+mj-lt"/>
                        </a:rPr>
                        <a:t>IIB</a:t>
                      </a:r>
                      <a:endParaRPr lang="en-US" sz="20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solidFill>
                            <a:schemeClr val="tx1"/>
                          </a:solidFill>
                          <a:effectLst/>
                          <a:latin typeface="+mj-lt"/>
                        </a:rPr>
                        <a:t>IIC</a:t>
                      </a:r>
                      <a:endParaRPr lang="en-US" sz="20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solidFill>
                            <a:schemeClr val="tx1"/>
                          </a:solidFill>
                          <a:effectLst/>
                          <a:latin typeface="+mj-lt"/>
                        </a:rPr>
                        <a:t>IIIABCD</a:t>
                      </a:r>
                      <a:endParaRPr lang="en-US" sz="20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solidFill>
                            <a:schemeClr val="tx1"/>
                          </a:solidFill>
                          <a:effectLst/>
                          <a:latin typeface="+mj-lt"/>
                        </a:rPr>
                        <a:t>IVAB</a:t>
                      </a:r>
                      <a:endParaRPr lang="en-US" sz="20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0"/>
                  </a:ext>
                </a:extLst>
              </a:tr>
              <a:tr h="1284636">
                <a:tc>
                  <a:txBody>
                    <a:bodyPr/>
                    <a:lstStyle/>
                    <a:p>
                      <a:pPr marL="0" marR="0">
                        <a:lnSpc>
                          <a:spcPct val="107000"/>
                        </a:lnSpc>
                        <a:spcBef>
                          <a:spcPts val="0"/>
                        </a:spcBef>
                        <a:spcAft>
                          <a:spcPts val="0"/>
                        </a:spcAft>
                      </a:pPr>
                      <a:r>
                        <a:rPr lang="en-US" sz="1600" dirty="0">
                          <a:solidFill>
                            <a:schemeClr val="tx1"/>
                          </a:solidFill>
                          <a:effectLst/>
                          <a:latin typeface="+mj-lt"/>
                        </a:rPr>
                        <a:t>Standard Description</a:t>
                      </a:r>
                      <a:endParaRPr lang="en-US" sz="16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latin typeface="+mj-lt"/>
                        </a:rPr>
                        <a:t>Mission, Institutional Effectiveness, and </a:t>
                      </a:r>
                      <a:r>
                        <a:rPr lang="en-US" sz="1600" dirty="0" smtClean="0">
                          <a:effectLst/>
                          <a:latin typeface="+mj-lt"/>
                        </a:rPr>
                        <a:t>Integrity</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smtClean="0">
                          <a:effectLst/>
                          <a:latin typeface="+mj-lt"/>
                        </a:rPr>
                        <a:t>Instruction</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latin typeface="+mj-lt"/>
                        </a:rPr>
                        <a:t>Library Support </a:t>
                      </a:r>
                      <a:r>
                        <a:rPr lang="en-US" sz="1600" dirty="0" smtClean="0">
                          <a:effectLst/>
                          <a:latin typeface="+mj-lt"/>
                        </a:rPr>
                        <a:t>Services</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latin typeface="+mj-lt"/>
                        </a:rPr>
                        <a:t>Student </a:t>
                      </a:r>
                      <a:r>
                        <a:rPr lang="en-US" sz="1600" dirty="0" smtClean="0">
                          <a:effectLst/>
                          <a:latin typeface="+mj-lt"/>
                        </a:rPr>
                        <a:t>Services</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latin typeface="+mj-lt"/>
                        </a:rPr>
                        <a:t>Human Resources, Facilities, Technology, and </a:t>
                      </a:r>
                      <a:r>
                        <a:rPr lang="en-US" sz="1600" dirty="0" smtClean="0">
                          <a:effectLst/>
                          <a:latin typeface="+mj-lt"/>
                        </a:rPr>
                        <a:t>Finance</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latin typeface="+mj-lt"/>
                        </a:rPr>
                        <a:t>Decision Making Process and Chief Executive </a:t>
                      </a:r>
                      <a:r>
                        <a:rPr lang="en-US" sz="1600" dirty="0" smtClean="0">
                          <a:effectLst/>
                          <a:latin typeface="+mj-lt"/>
                        </a:rPr>
                        <a:t>Officer</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1"/>
                  </a:ext>
                </a:extLst>
              </a:tr>
              <a:tr h="277002">
                <a:tc>
                  <a:txBody>
                    <a:bodyPr/>
                    <a:lstStyle/>
                    <a:p>
                      <a:pPr marL="0" marR="0">
                        <a:lnSpc>
                          <a:spcPct val="107000"/>
                        </a:lnSpc>
                        <a:spcBef>
                          <a:spcPts val="0"/>
                        </a:spcBef>
                        <a:spcAft>
                          <a:spcPts val="0"/>
                        </a:spcAft>
                      </a:pPr>
                      <a:r>
                        <a:rPr lang="en-US" sz="1600" b="1" dirty="0">
                          <a:solidFill>
                            <a:schemeClr val="tx1"/>
                          </a:solidFill>
                          <a:effectLst/>
                          <a:latin typeface="+mj-lt"/>
                        </a:rPr>
                        <a:t>Captain</a:t>
                      </a:r>
                      <a:endParaRPr lang="en-US" sz="16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b="1" dirty="0">
                          <a:effectLst/>
                          <a:latin typeface="+mj-lt"/>
                        </a:rPr>
                        <a:t>Chialin Hsieh</a:t>
                      </a:r>
                      <a:endParaRPr lang="en-US" sz="1600" b="1" dirty="0">
                        <a:effectLst/>
                        <a:latin typeface="+mj-lt"/>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marL="0" marR="0">
                        <a:lnSpc>
                          <a:spcPct val="100000"/>
                        </a:lnSpc>
                        <a:spcBef>
                          <a:spcPts val="0"/>
                        </a:spcBef>
                        <a:spcAft>
                          <a:spcPts val="0"/>
                        </a:spcAft>
                      </a:pPr>
                      <a:r>
                        <a:rPr lang="en-US" sz="1600" b="1" dirty="0">
                          <a:effectLst/>
                          <a:latin typeface="+mj-lt"/>
                        </a:rPr>
                        <a:t>Kevin Horan</a:t>
                      </a:r>
                      <a:endParaRPr lang="en-US" sz="1600" b="1" dirty="0">
                        <a:effectLst/>
                        <a:latin typeface="+mj-lt"/>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marL="0" marR="0">
                        <a:lnSpc>
                          <a:spcPct val="100000"/>
                        </a:lnSpc>
                        <a:spcBef>
                          <a:spcPts val="0"/>
                        </a:spcBef>
                        <a:spcAft>
                          <a:spcPts val="0"/>
                        </a:spcAft>
                      </a:pPr>
                      <a:r>
                        <a:rPr lang="en-US" sz="1600" b="1" dirty="0">
                          <a:effectLst/>
                          <a:latin typeface="+mj-lt"/>
                        </a:rPr>
                        <a:t>Christina </a:t>
                      </a:r>
                      <a:r>
                        <a:rPr lang="en-US" sz="1600" b="1" dirty="0" smtClean="0">
                          <a:effectLst/>
                          <a:latin typeface="+mj-lt"/>
                        </a:rPr>
                        <a:t>Goff*</a:t>
                      </a:r>
                      <a:endParaRPr lang="en-US" sz="1600" b="1" dirty="0">
                        <a:effectLst/>
                        <a:latin typeface="+mj-lt"/>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marL="0" marR="0">
                        <a:lnSpc>
                          <a:spcPct val="100000"/>
                        </a:lnSpc>
                        <a:spcBef>
                          <a:spcPts val="0"/>
                        </a:spcBef>
                        <a:spcAft>
                          <a:spcPts val="0"/>
                        </a:spcAft>
                      </a:pPr>
                      <a:r>
                        <a:rPr lang="en-US" sz="1600" b="1" dirty="0">
                          <a:effectLst/>
                          <a:latin typeface="+mj-lt"/>
                        </a:rPr>
                        <a:t>Dave </a:t>
                      </a:r>
                      <a:r>
                        <a:rPr lang="en-US" sz="1600" b="1" dirty="0" smtClean="0">
                          <a:effectLst/>
                          <a:latin typeface="+mj-lt"/>
                        </a:rPr>
                        <a:t>Belman</a:t>
                      </a:r>
                      <a:endParaRPr lang="en-US" sz="1600" b="1" dirty="0">
                        <a:effectLst/>
                        <a:latin typeface="+mj-lt"/>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marL="0" marR="0">
                        <a:lnSpc>
                          <a:spcPct val="100000"/>
                        </a:lnSpc>
                        <a:spcBef>
                          <a:spcPts val="0"/>
                        </a:spcBef>
                        <a:spcAft>
                          <a:spcPts val="0"/>
                        </a:spcAft>
                      </a:pPr>
                      <a:r>
                        <a:rPr lang="en-US" sz="1600" b="1" dirty="0">
                          <a:effectLst/>
                          <a:latin typeface="+mj-lt"/>
                        </a:rPr>
                        <a:t>Alex </a:t>
                      </a:r>
                      <a:r>
                        <a:rPr lang="en-US" sz="1600" b="1" dirty="0" smtClean="0">
                          <a:effectLst/>
                          <a:latin typeface="+mj-lt"/>
                        </a:rPr>
                        <a:t>Porter</a:t>
                      </a:r>
                      <a:endParaRPr lang="en-US" sz="1600" b="1" dirty="0">
                        <a:effectLst/>
                        <a:latin typeface="+mj-lt"/>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marL="0" marR="0">
                        <a:lnSpc>
                          <a:spcPct val="100000"/>
                        </a:lnSpc>
                        <a:spcBef>
                          <a:spcPts val="0"/>
                        </a:spcBef>
                        <a:spcAft>
                          <a:spcPts val="0"/>
                        </a:spcAft>
                      </a:pPr>
                      <a:r>
                        <a:rPr lang="en-US" sz="1600" b="1" dirty="0">
                          <a:effectLst/>
                          <a:latin typeface="+mj-lt"/>
                        </a:rPr>
                        <a:t>Bob </a:t>
                      </a:r>
                      <a:r>
                        <a:rPr lang="en-US" sz="1600" b="1" dirty="0" smtClean="0">
                          <a:effectLst/>
                          <a:latin typeface="+mj-lt"/>
                        </a:rPr>
                        <a:t>Kratochvil</a:t>
                      </a:r>
                      <a:endParaRPr lang="en-US" sz="1600" b="1" dirty="0">
                        <a:effectLst/>
                        <a:latin typeface="+mj-lt"/>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extLst>
                  <a:ext uri="{0D108BD9-81ED-4DB2-BD59-A6C34878D82A}">
                    <a16:rowId xmlns="" xmlns:a16="http://schemas.microsoft.com/office/drawing/2014/main" val="10002"/>
                  </a:ext>
                </a:extLst>
              </a:tr>
              <a:tr h="551115">
                <a:tc rowSpan="7">
                  <a:txBody>
                    <a:bodyPr/>
                    <a:lstStyle/>
                    <a:p>
                      <a:pPr marL="0" marR="0">
                        <a:lnSpc>
                          <a:spcPct val="107000"/>
                        </a:lnSpc>
                        <a:spcBef>
                          <a:spcPts val="0"/>
                        </a:spcBef>
                        <a:spcAft>
                          <a:spcPts val="0"/>
                        </a:spcAft>
                      </a:pPr>
                      <a:r>
                        <a:rPr lang="en-US" sz="1600" dirty="0" smtClean="0">
                          <a:solidFill>
                            <a:schemeClr val="tx1"/>
                          </a:solidFill>
                          <a:effectLst/>
                          <a:latin typeface="+mj-lt"/>
                        </a:rPr>
                        <a:t>Member</a:t>
                      </a:r>
                      <a:endParaRPr lang="en-US" sz="160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Scott Hubbard*</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j-lt"/>
                          <a:ea typeface="+mn-ea"/>
                          <a:cs typeface="+mn-cs"/>
                        </a:rPr>
                        <a:t>Laurie Huffman*</a:t>
                      </a:r>
                      <a:endParaRPr lang="en-US" sz="1600" kern="1200" dirty="0" smtClean="0">
                        <a:solidFill>
                          <a:schemeClr val="dk1"/>
                        </a:solidFill>
                        <a:effectLst/>
                        <a:latin typeface="+mj-lt"/>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smtClean="0">
                          <a:effectLst/>
                          <a:latin typeface="+mj-lt"/>
                          <a:ea typeface="Calibri" panose="020F0502020204030204" pitchFamily="34" charset="0"/>
                          <a:cs typeface="Times New Roman" panose="02020603050405020304" pitchFamily="18" charset="0"/>
                        </a:rPr>
                        <a:t>Roseann Erwin*</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Jennifer Ma</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Mojdeh M</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Marie </a:t>
                      </a:r>
                      <a:r>
                        <a:rPr lang="en-US" sz="1600" kern="1200" dirty="0" smtClean="0">
                          <a:solidFill>
                            <a:schemeClr val="dk1"/>
                          </a:solidFill>
                          <a:effectLst/>
                          <a:latin typeface="+mj-lt"/>
                          <a:ea typeface="+mn-ea"/>
                          <a:cs typeface="+mn-cs"/>
                        </a:rPr>
                        <a:t>Arcidiacono-Kaufman</a:t>
                      </a:r>
                      <a:r>
                        <a:rPr lang="en-US" sz="1600" dirty="0" smtClean="0">
                          <a:effectLst/>
                          <a:latin typeface="+mj-lt"/>
                        </a:rPr>
                        <a:t>*</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3"/>
                  </a:ext>
                </a:extLst>
              </a:tr>
              <a:tr h="528109">
                <a:tc vMerge="1">
                  <a:txBody>
                    <a:bodyPr/>
                    <a:lstStyle/>
                    <a:p>
                      <a:endParaRPr lang="en-US"/>
                    </a:p>
                  </a:txBody>
                  <a:tcPr/>
                </a:tc>
                <a:tc>
                  <a:txBody>
                    <a:bodyPr/>
                    <a:lstStyle/>
                    <a:p>
                      <a:pPr marL="0" marR="0">
                        <a:lnSpc>
                          <a:spcPct val="100000"/>
                        </a:lnSpc>
                        <a:spcBef>
                          <a:spcPts val="0"/>
                        </a:spcBef>
                        <a:spcAft>
                          <a:spcPts val="0"/>
                        </a:spcAft>
                      </a:pPr>
                      <a:r>
                        <a:rPr lang="en-US" sz="1600" dirty="0">
                          <a:effectLst/>
                          <a:latin typeface="+mj-lt"/>
                        </a:rPr>
                        <a:t>Janith Norman*</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j-lt"/>
                          <a:ea typeface="+mn-ea"/>
                          <a:cs typeface="+mn-cs"/>
                        </a:rPr>
                        <a:t>Courtney Diputado**</a:t>
                      </a:r>
                      <a:endParaRPr lang="en-US" sz="1600" kern="1200" dirty="0" smtClean="0">
                        <a:solidFill>
                          <a:schemeClr val="dk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smtClean="0">
                          <a:effectLst/>
                          <a:latin typeface="+mj-lt"/>
                          <a:ea typeface="Calibri" panose="020F0502020204030204" pitchFamily="34" charset="0"/>
                          <a:cs typeface="Times New Roman" panose="02020603050405020304" pitchFamily="18" charset="0"/>
                        </a:rPr>
                        <a:t>Cameron Bluford*</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kern="1200" dirty="0" smtClean="0">
                          <a:solidFill>
                            <a:schemeClr val="dk1"/>
                          </a:solidFill>
                          <a:effectLst/>
                          <a:latin typeface="+mj-lt"/>
                          <a:ea typeface="+mn-ea"/>
                          <a:cs typeface="+mn-cs"/>
                        </a:rPr>
                        <a:t>Melissa Pon*</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Bob P</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kern="1200" dirty="0" smtClean="0">
                          <a:solidFill>
                            <a:schemeClr val="dk1"/>
                          </a:solidFill>
                          <a:effectLst/>
                          <a:latin typeface="+mj-lt"/>
                          <a:ea typeface="+mn-ea"/>
                          <a:cs typeface="+mn-cs"/>
                        </a:rPr>
                        <a:t>Josh Bearden*</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904072771"/>
                  </a:ext>
                </a:extLst>
              </a:tr>
              <a:tr h="515675">
                <a:tc vMerge="1">
                  <a:txBody>
                    <a:bodyPr/>
                    <a:lstStyle/>
                    <a:p>
                      <a:pPr marL="0" marR="0">
                        <a:lnSpc>
                          <a:spcPct val="107000"/>
                        </a:lnSpc>
                        <a:spcBef>
                          <a:spcPts val="0"/>
                        </a:spcBef>
                        <a:spcAft>
                          <a:spcPts val="0"/>
                        </a:spcAft>
                      </a:pP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j-lt"/>
                          <a:ea typeface="+mn-ea"/>
                          <a:cs typeface="+mn-cs"/>
                        </a:rPr>
                        <a:t>Tamara Green**</a:t>
                      </a:r>
                      <a:endParaRPr lang="en-US" sz="1600" kern="1200" dirty="0" smtClean="0">
                        <a:solidFill>
                          <a:schemeClr val="dk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Nancy Ybarra</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effectLst/>
                          <a:latin typeface="+mj-lt"/>
                        </a:rPr>
                        <a:t>Julio Guerrero-Gonzalez*</a:t>
                      </a:r>
                      <a:endParaRPr lang="en-US" sz="1600" dirty="0" smtClean="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j-lt"/>
                          <a:ea typeface="+mn-ea"/>
                          <a:cs typeface="+mn-cs"/>
                        </a:rPr>
                        <a:t>Elizabeth </a:t>
                      </a:r>
                      <a:r>
                        <a:rPr lang="en-US" sz="1600" kern="1200" dirty="0" err="1" smtClean="0">
                          <a:solidFill>
                            <a:schemeClr val="dk1"/>
                          </a:solidFill>
                          <a:effectLst/>
                          <a:latin typeface="+mj-lt"/>
                          <a:ea typeface="+mn-ea"/>
                          <a:cs typeface="+mn-cs"/>
                        </a:rPr>
                        <a:t>Costanza</a:t>
                      </a:r>
                      <a:r>
                        <a:rPr lang="en-US" sz="1600" kern="1200" dirty="0" smtClean="0">
                          <a:solidFill>
                            <a:schemeClr val="dk1"/>
                          </a:solidFill>
                          <a:effectLst/>
                          <a:latin typeface="+mj-lt"/>
                          <a:ea typeface="+mn-ea"/>
                          <a:cs typeface="+mn-cs"/>
                        </a:rPr>
                        <a:t>*</a:t>
                      </a:r>
                      <a:endParaRPr lang="en-US" sz="1600" kern="1200" dirty="0" smtClean="0">
                        <a:solidFill>
                          <a:schemeClr val="dk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Dave Vigo</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j-lt"/>
                          <a:ea typeface="+mn-ea"/>
                          <a:cs typeface="+mn-cs"/>
                        </a:rPr>
                        <a:t>Michael Yeong*</a:t>
                      </a:r>
                      <a:endParaRPr lang="en-US" sz="1600" kern="1200" dirty="0" smtClean="0">
                        <a:solidFill>
                          <a:schemeClr val="dk1"/>
                        </a:solidFill>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5"/>
                  </a:ext>
                </a:extLst>
              </a:tr>
              <a:tr h="497082">
                <a:tc vMerge="1">
                  <a:txBody>
                    <a:bodyPr/>
                    <a:lstStyle/>
                    <a:p>
                      <a:pPr marL="0" marR="0">
                        <a:lnSpc>
                          <a:spcPct val="107000"/>
                        </a:lnSpc>
                        <a:spcBef>
                          <a:spcPts val="0"/>
                        </a:spcBef>
                        <a:spcAft>
                          <a:spcPts val="0"/>
                        </a:spcAft>
                      </a:pP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err="1">
                          <a:effectLst/>
                          <a:latin typeface="+mj-lt"/>
                        </a:rPr>
                        <a:t>BethAnn</a:t>
                      </a:r>
                      <a:r>
                        <a:rPr lang="en-US" sz="1600" dirty="0">
                          <a:effectLst/>
                          <a:latin typeface="+mj-lt"/>
                        </a:rPr>
                        <a:t> </a:t>
                      </a:r>
                      <a:r>
                        <a:rPr lang="en-US" sz="1600" dirty="0" smtClean="0">
                          <a:effectLst/>
                          <a:latin typeface="+mj-lt"/>
                        </a:rPr>
                        <a:t>Stone**</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Nikki Moultrie</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effectLst/>
                          <a:latin typeface="+mj-lt"/>
                        </a:rPr>
                        <a:t>Rashaad </a:t>
                      </a:r>
                      <a:r>
                        <a:rPr lang="en-US" sz="1600" dirty="0" err="1" smtClean="0">
                          <a:effectLst/>
                          <a:latin typeface="+mj-lt"/>
                        </a:rPr>
                        <a:t>McAlpin</a:t>
                      </a:r>
                      <a:r>
                        <a:rPr lang="en-US" sz="1600" dirty="0" smtClean="0">
                          <a:effectLst/>
                          <a:latin typeface="+mj-lt"/>
                        </a:rPr>
                        <a:t>**</a:t>
                      </a:r>
                      <a:endParaRPr lang="en-US" sz="1600" dirty="0" smtClean="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j-lt"/>
                          <a:ea typeface="+mn-ea"/>
                          <a:cs typeface="+mn-cs"/>
                        </a:rPr>
                        <a:t>Carla Rosas</a:t>
                      </a:r>
                      <a:endParaRPr lang="en-US" sz="1600" kern="1200" dirty="0" smtClean="0">
                        <a:solidFill>
                          <a:schemeClr val="dk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Russ Holt</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Robert </a:t>
                      </a:r>
                      <a:r>
                        <a:rPr lang="en-US" sz="1600" dirty="0" smtClean="0">
                          <a:effectLst/>
                          <a:latin typeface="+mj-lt"/>
                        </a:rPr>
                        <a:t>Delgado**</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6"/>
                  </a:ext>
                </a:extLst>
              </a:tr>
              <a:tr h="507413">
                <a:tc vMerge="1">
                  <a:txBody>
                    <a:bodyPr/>
                    <a:lstStyle/>
                    <a:p>
                      <a:pPr marL="0" marR="0">
                        <a:lnSpc>
                          <a:spcPct val="107000"/>
                        </a:lnSpc>
                        <a:spcBef>
                          <a:spcPts val="0"/>
                        </a:spcBef>
                        <a:spcAft>
                          <a:spcPts val="0"/>
                        </a:spcAft>
                      </a:pP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Sabrina Kwist</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mj-lt"/>
                        </a:rPr>
                        <a:t> </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mj-lt"/>
                        </a:rPr>
                        <a:t> </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j-lt"/>
                          <a:ea typeface="+mn-ea"/>
                          <a:cs typeface="+mn-cs"/>
                        </a:rPr>
                        <a:t>Gail Newman</a:t>
                      </a:r>
                      <a:endParaRPr lang="en-US" sz="1600" kern="1200" dirty="0" smtClean="0">
                        <a:solidFill>
                          <a:schemeClr val="dk1"/>
                        </a:solidFill>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smtClean="0">
                          <a:effectLst/>
                          <a:latin typeface="+mj-lt"/>
                        </a:rPr>
                        <a:t>Rod </a:t>
                      </a:r>
                      <a:r>
                        <a:rPr lang="en-US" sz="1600" dirty="0" err="1" smtClean="0">
                          <a:effectLst/>
                          <a:latin typeface="+mj-lt"/>
                        </a:rPr>
                        <a:t>Raumer</a:t>
                      </a:r>
                      <a:r>
                        <a:rPr lang="en-US" sz="1600" dirty="0" smtClean="0">
                          <a:effectLst/>
                          <a:latin typeface="+mj-lt"/>
                        </a:rPr>
                        <a:t>**</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j-lt"/>
                          <a:ea typeface="+mn-ea"/>
                          <a:cs typeface="+mn-cs"/>
                        </a:rPr>
                        <a:t>Nicole Almassey**</a:t>
                      </a:r>
                      <a:endParaRPr lang="en-US" sz="1600" kern="1200" dirty="0" smtClean="0">
                        <a:solidFill>
                          <a:schemeClr val="dk1"/>
                        </a:solidFill>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7"/>
                  </a:ext>
                </a:extLst>
              </a:tr>
              <a:tr h="264054">
                <a:tc vMerge="1">
                  <a:txBody>
                    <a:bodyPr/>
                    <a:lstStyle/>
                    <a:p>
                      <a:pPr marL="0" marR="0">
                        <a:lnSpc>
                          <a:spcPct val="107000"/>
                        </a:lnSpc>
                        <a:spcBef>
                          <a:spcPts val="0"/>
                        </a:spcBef>
                        <a:spcAft>
                          <a:spcPts val="0"/>
                        </a:spcAft>
                      </a:pP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smtClean="0">
                          <a:effectLst/>
                          <a:latin typeface="+mj-lt"/>
                          <a:ea typeface="Calibri" panose="020F0502020204030204" pitchFamily="34" charset="0"/>
                          <a:cs typeface="Times New Roman" panose="02020603050405020304" pitchFamily="18" charset="0"/>
                        </a:rPr>
                        <a:t>Dale </a:t>
                      </a:r>
                      <a:r>
                        <a:rPr lang="en-US" sz="1600" dirty="0" err="1" smtClean="0">
                          <a:effectLst/>
                          <a:latin typeface="+mj-lt"/>
                          <a:ea typeface="Calibri" panose="020F0502020204030204" pitchFamily="34" charset="0"/>
                          <a:cs typeface="Times New Roman" panose="02020603050405020304" pitchFamily="18" charset="0"/>
                        </a:rPr>
                        <a:t>Satre</a:t>
                      </a:r>
                      <a:r>
                        <a:rPr lang="en-US" sz="1600" dirty="0" smtClean="0">
                          <a:effectLst/>
                          <a:latin typeface="+mj-lt"/>
                          <a:ea typeface="Calibri" panose="020F0502020204030204" pitchFamily="34" charset="0"/>
                          <a:cs typeface="Times New Roman" panose="02020603050405020304" pitchFamily="18" charset="0"/>
                        </a:rPr>
                        <a:t>***</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 </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a:effectLst/>
                          <a:latin typeface="+mj-lt"/>
                        </a:rPr>
                        <a:t> </a:t>
                      </a:r>
                      <a:endParaRPr lang="en-US" sz="16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 </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Priscilla </a:t>
                      </a:r>
                      <a:r>
                        <a:rPr lang="en-US" sz="1600" dirty="0" err="1" smtClean="0">
                          <a:effectLst/>
                          <a:latin typeface="+mj-lt"/>
                        </a:rPr>
                        <a:t>Tatmon</a:t>
                      </a:r>
                      <a:r>
                        <a:rPr lang="en-US" sz="1600" dirty="0" smtClean="0">
                          <a:effectLst/>
                          <a:latin typeface="+mj-lt"/>
                        </a:rPr>
                        <a:t>***</a:t>
                      </a:r>
                    </a:p>
                  </a:txBody>
                  <a:tcPr marL="68580" marR="68580" marT="0" marB="0"/>
                </a:tc>
                <a:extLst>
                  <a:ext uri="{0D108BD9-81ED-4DB2-BD59-A6C34878D82A}">
                    <a16:rowId xmlns="" xmlns:a16="http://schemas.microsoft.com/office/drawing/2014/main" val="10008"/>
                  </a:ext>
                </a:extLst>
              </a:tr>
              <a:tr h="264054">
                <a:tc vMerge="1">
                  <a:txBody>
                    <a:bodyPr/>
                    <a:lstStyle/>
                    <a:p>
                      <a:pPr marL="0" marR="0">
                        <a:lnSpc>
                          <a:spcPct val="107000"/>
                        </a:lnSpc>
                        <a:spcBef>
                          <a:spcPts val="0"/>
                        </a:spcBef>
                        <a:spcAft>
                          <a:spcPts val="0"/>
                        </a:spcAft>
                      </a:pP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 </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600" dirty="0">
                          <a:effectLst/>
                          <a:latin typeface="+mj-lt"/>
                        </a:rPr>
                        <a:t> </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mj-lt"/>
                        </a:rPr>
                        <a:t> </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mj-lt"/>
                        </a:rPr>
                        <a:t> </a:t>
                      </a:r>
                      <a:endParaRPr lang="en-US" sz="16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j-lt"/>
                          <a:ea typeface="+mn-ea"/>
                          <a:cs typeface="+mn-cs"/>
                        </a:rPr>
                        <a:t>Jennifer Adams</a:t>
                      </a:r>
                      <a:endParaRPr lang="en-US" sz="1600" kern="1200" dirty="0" smtClean="0">
                        <a:solidFill>
                          <a:schemeClr val="dk1"/>
                        </a:solidFill>
                        <a:effectLst/>
                        <a:latin typeface="+mj-lt"/>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0009"/>
                  </a:ext>
                </a:extLst>
              </a:tr>
            </a:tbl>
          </a:graphicData>
        </a:graphic>
      </p:graphicFrame>
      <p:sp>
        <p:nvSpPr>
          <p:cNvPr id="2" name="Title 1"/>
          <p:cNvSpPr>
            <a:spLocks noGrp="1"/>
          </p:cNvSpPr>
          <p:nvPr>
            <p:ph type="title"/>
          </p:nvPr>
        </p:nvSpPr>
        <p:spPr>
          <a:xfrm>
            <a:off x="142875" y="121958"/>
            <a:ext cx="10864850" cy="576549"/>
          </a:xfrm>
        </p:spPr>
        <p:txBody>
          <a:bodyPr>
            <a:normAutofit fontScale="90000"/>
          </a:bodyPr>
          <a:lstStyle/>
          <a:p>
            <a:r>
              <a:rPr lang="en-US" b="1" dirty="0" smtClean="0"/>
              <a:t>Accreditation Team</a:t>
            </a:r>
            <a:endParaRPr lang="en-US" b="1" dirty="0"/>
          </a:p>
        </p:txBody>
      </p:sp>
      <p:sp>
        <p:nvSpPr>
          <p:cNvPr id="5" name="Slide Number Placeholder 4"/>
          <p:cNvSpPr>
            <a:spLocks noGrp="1"/>
          </p:cNvSpPr>
          <p:nvPr>
            <p:ph type="sldNum" sz="quarter" idx="12"/>
          </p:nvPr>
        </p:nvSpPr>
        <p:spPr/>
        <p:txBody>
          <a:bodyPr/>
          <a:lstStyle/>
          <a:p>
            <a:fld id="{6EEF990C-B4F2-4CCF-BC02-89914946FA26}" type="slidenum">
              <a:rPr lang="en-US" smtClean="0"/>
              <a:t>6</a:t>
            </a:fld>
            <a:endParaRPr lang="en-US"/>
          </a:p>
        </p:txBody>
      </p:sp>
      <p:sp>
        <p:nvSpPr>
          <p:cNvPr id="3" name="TextBox 2"/>
          <p:cNvSpPr txBox="1"/>
          <p:nvPr/>
        </p:nvSpPr>
        <p:spPr>
          <a:xfrm>
            <a:off x="361947" y="5854700"/>
            <a:ext cx="1905000" cy="685188"/>
          </a:xfrm>
          <a:prstGeom prst="rect">
            <a:avLst/>
          </a:prstGeom>
          <a:noFill/>
        </p:spPr>
        <p:txBody>
          <a:bodyPr wrap="square" rtlCol="0">
            <a:spAutoFit/>
          </a:bodyPr>
          <a:lstStyle/>
          <a:p>
            <a:pPr>
              <a:lnSpc>
                <a:spcPct val="107000"/>
              </a:lnSpc>
            </a:pPr>
            <a:r>
              <a:rPr lang="en-US" sz="1200" dirty="0"/>
              <a:t>Faculty*</a:t>
            </a:r>
            <a:endParaRPr lang="en-US" sz="1200" dirty="0">
              <a:ea typeface="Calibri" panose="020F0502020204030204" pitchFamily="34" charset="0"/>
              <a:cs typeface="Times New Roman" panose="02020603050405020304" pitchFamily="18" charset="0"/>
            </a:endParaRPr>
          </a:p>
          <a:p>
            <a:pPr>
              <a:lnSpc>
                <a:spcPct val="107000"/>
              </a:lnSpc>
            </a:pPr>
            <a:r>
              <a:rPr lang="en-US" sz="1200" dirty="0"/>
              <a:t>Classified </a:t>
            </a:r>
            <a:r>
              <a:rPr lang="en-US" sz="1200" dirty="0" smtClean="0"/>
              <a:t>Professional**</a:t>
            </a:r>
            <a:endParaRPr lang="en-US" sz="1200" dirty="0">
              <a:ea typeface="Calibri" panose="020F0502020204030204" pitchFamily="34" charset="0"/>
              <a:cs typeface="Times New Roman" panose="02020603050405020304" pitchFamily="18" charset="0"/>
            </a:endParaRPr>
          </a:p>
          <a:p>
            <a:pPr>
              <a:lnSpc>
                <a:spcPct val="107000"/>
              </a:lnSpc>
            </a:pPr>
            <a:r>
              <a:rPr lang="en-US" sz="1200" dirty="0"/>
              <a:t>Student</a:t>
            </a:r>
            <a:r>
              <a:rPr lang="en-US" sz="1200" dirty="0" smtClean="0"/>
              <a:t>***</a:t>
            </a:r>
            <a:endParaRPr lang="en-US" sz="12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880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a:stCxn id="16" idx="2"/>
            <a:endCxn id="29" idx="6"/>
          </p:cNvCxnSpPr>
          <p:nvPr/>
        </p:nvCxnSpPr>
        <p:spPr>
          <a:xfrm>
            <a:off x="717540" y="3015050"/>
            <a:ext cx="10891415" cy="28411"/>
          </a:xfrm>
          <a:prstGeom prst="line">
            <a:avLst/>
          </a:prstGeom>
          <a:ln w="76200"/>
        </p:spPr>
        <p:style>
          <a:lnRef idx="3">
            <a:schemeClr val="accent3"/>
          </a:lnRef>
          <a:fillRef idx="0">
            <a:schemeClr val="accent3"/>
          </a:fillRef>
          <a:effectRef idx="2">
            <a:schemeClr val="accent3"/>
          </a:effectRef>
          <a:fontRef idx="minor">
            <a:schemeClr val="tx1"/>
          </a:fontRef>
        </p:style>
      </p:cxnSp>
      <p:sp>
        <p:nvSpPr>
          <p:cNvPr id="5" name="Rectangular Callout 4"/>
          <p:cNvSpPr/>
          <p:nvPr/>
        </p:nvSpPr>
        <p:spPr>
          <a:xfrm>
            <a:off x="491744" y="730907"/>
            <a:ext cx="1451355" cy="1393698"/>
          </a:xfrm>
          <a:prstGeom prst="wedgeRectCallout">
            <a:avLst>
              <a:gd name="adj1" fmla="val -21568"/>
              <a:gd name="adj2" fmla="val 666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1. Interview/</a:t>
            </a:r>
          </a:p>
          <a:p>
            <a:pPr algn="ctr"/>
            <a:r>
              <a:rPr lang="en-US" b="1" dirty="0" smtClean="0">
                <a:solidFill>
                  <a:schemeClr val="tx1"/>
                </a:solidFill>
              </a:rPr>
              <a:t>Evidence/</a:t>
            </a:r>
          </a:p>
          <a:p>
            <a:pPr algn="ctr"/>
            <a:r>
              <a:rPr lang="en-US" b="1" dirty="0" smtClean="0">
                <a:solidFill>
                  <a:schemeClr val="tx1"/>
                </a:solidFill>
              </a:rPr>
              <a:t>Write</a:t>
            </a:r>
            <a:endParaRPr lang="en-US" b="1" dirty="0">
              <a:solidFill>
                <a:schemeClr val="tx1"/>
              </a:solidFill>
            </a:endParaRPr>
          </a:p>
        </p:txBody>
      </p:sp>
      <p:sp>
        <p:nvSpPr>
          <p:cNvPr id="6" name="Rectangular Callout 5"/>
          <p:cNvSpPr/>
          <p:nvPr/>
        </p:nvSpPr>
        <p:spPr>
          <a:xfrm>
            <a:off x="3772070" y="739925"/>
            <a:ext cx="1541786" cy="1393698"/>
          </a:xfrm>
          <a:prstGeom prst="wedgeRectCallout">
            <a:avLst>
              <a:gd name="adj1" fmla="val -20833"/>
              <a:gd name="adj2" fmla="val 7138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solidFill>
                  <a:schemeClr val="tx1"/>
                </a:solidFill>
              </a:rPr>
              <a:t>3. Develop Quality Focus Essay</a:t>
            </a:r>
            <a:endParaRPr lang="en-US" b="1" dirty="0">
              <a:solidFill>
                <a:schemeClr val="tx1"/>
              </a:solidFill>
            </a:endParaRPr>
          </a:p>
        </p:txBody>
      </p:sp>
      <p:sp>
        <p:nvSpPr>
          <p:cNvPr id="7" name="Rectangular Callout 6"/>
          <p:cNvSpPr/>
          <p:nvPr/>
        </p:nvSpPr>
        <p:spPr>
          <a:xfrm rot="5400000">
            <a:off x="1703378" y="3741186"/>
            <a:ext cx="1265251" cy="1538291"/>
          </a:xfrm>
          <a:prstGeom prst="wedgeRectCallout">
            <a:avLst>
              <a:gd name="adj1" fmla="val -73658"/>
              <a:gd name="adj2" fmla="val -20332"/>
            </a:avLst>
          </a:prstGeom>
        </p:spPr>
        <p:style>
          <a:lnRef idx="2">
            <a:schemeClr val="accent3">
              <a:shade val="50000"/>
            </a:schemeClr>
          </a:lnRef>
          <a:fillRef idx="1">
            <a:schemeClr val="accent3"/>
          </a:fillRef>
          <a:effectRef idx="0">
            <a:schemeClr val="accent3"/>
          </a:effectRef>
          <a:fontRef idx="minor">
            <a:schemeClr val="lt1"/>
          </a:fontRef>
        </p:style>
        <p:txBody>
          <a:bodyPr vert="vert270" rtlCol="0" anchor="ctr">
            <a:noAutofit/>
          </a:bodyPr>
          <a:lstStyle/>
          <a:p>
            <a:pPr algn="ctr"/>
            <a:r>
              <a:rPr lang="en-US" b="1" dirty="0" smtClean="0">
                <a:solidFill>
                  <a:schemeClr val="tx1"/>
                </a:solidFill>
              </a:rPr>
              <a:t>2. Evaluation/</a:t>
            </a:r>
          </a:p>
          <a:p>
            <a:pPr algn="ctr"/>
            <a:r>
              <a:rPr lang="en-US" b="1" dirty="0" smtClean="0">
                <a:solidFill>
                  <a:schemeClr val="tx1"/>
                </a:solidFill>
              </a:rPr>
              <a:t>Analysis</a:t>
            </a:r>
            <a:endParaRPr lang="en-US" b="1" dirty="0">
              <a:solidFill>
                <a:schemeClr val="tx1"/>
              </a:solidFill>
            </a:endParaRPr>
          </a:p>
        </p:txBody>
      </p:sp>
      <p:sp>
        <p:nvSpPr>
          <p:cNvPr id="8" name="Rectangular Callout 7"/>
          <p:cNvSpPr/>
          <p:nvPr/>
        </p:nvSpPr>
        <p:spPr>
          <a:xfrm rot="5400000">
            <a:off x="4959058" y="3749844"/>
            <a:ext cx="1265252" cy="1542028"/>
          </a:xfrm>
          <a:prstGeom prst="wedgeRectCallout">
            <a:avLst>
              <a:gd name="adj1" fmla="val -77424"/>
              <a:gd name="adj2" fmla="val -21755"/>
            </a:avLst>
          </a:prstGeom>
        </p:spPr>
        <p:style>
          <a:lnRef idx="2">
            <a:schemeClr val="accent4">
              <a:shade val="50000"/>
            </a:schemeClr>
          </a:lnRef>
          <a:fillRef idx="1">
            <a:schemeClr val="accent4"/>
          </a:fillRef>
          <a:effectRef idx="0">
            <a:schemeClr val="accent4"/>
          </a:effectRef>
          <a:fontRef idx="minor">
            <a:schemeClr val="lt1"/>
          </a:fontRef>
        </p:style>
        <p:txBody>
          <a:bodyPr vert="vert270" rtlCol="0" anchor="ctr">
            <a:noAutofit/>
          </a:bodyPr>
          <a:lstStyle/>
          <a:p>
            <a:pPr algn="ctr"/>
            <a:r>
              <a:rPr lang="en-US" b="1" dirty="0" smtClean="0">
                <a:solidFill>
                  <a:schemeClr val="tx1"/>
                </a:solidFill>
              </a:rPr>
              <a:t>4. Governance Process</a:t>
            </a:r>
            <a:endParaRPr lang="en-US" b="1" dirty="0">
              <a:solidFill>
                <a:schemeClr val="tx1"/>
              </a:solidFill>
            </a:endParaRPr>
          </a:p>
        </p:txBody>
      </p:sp>
      <p:sp>
        <p:nvSpPr>
          <p:cNvPr id="9" name="Rectangular Callout 8"/>
          <p:cNvSpPr/>
          <p:nvPr/>
        </p:nvSpPr>
        <p:spPr>
          <a:xfrm>
            <a:off x="7248354" y="748169"/>
            <a:ext cx="1295400" cy="1393698"/>
          </a:xfrm>
          <a:prstGeom prst="wedgeRectCallout">
            <a:avLst>
              <a:gd name="adj1" fmla="val -20833"/>
              <a:gd name="adj2" fmla="val 7275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smtClean="0">
                <a:solidFill>
                  <a:schemeClr val="tx1"/>
                </a:solidFill>
              </a:rPr>
              <a:t>Board Approval</a:t>
            </a:r>
            <a:endParaRPr lang="en-US" dirty="0">
              <a:solidFill>
                <a:schemeClr val="tx1"/>
              </a:solidFill>
            </a:endParaRPr>
          </a:p>
        </p:txBody>
      </p:sp>
      <p:sp>
        <p:nvSpPr>
          <p:cNvPr id="10" name="Rectangular Callout 9"/>
          <p:cNvSpPr/>
          <p:nvPr/>
        </p:nvSpPr>
        <p:spPr>
          <a:xfrm rot="5400000">
            <a:off x="7573637" y="3914748"/>
            <a:ext cx="1265252" cy="1212220"/>
          </a:xfrm>
          <a:prstGeom prst="wedgeRectCallout">
            <a:avLst>
              <a:gd name="adj1" fmla="val -73659"/>
              <a:gd name="adj2" fmla="val -19619"/>
            </a:avLst>
          </a:prstGeom>
        </p:spPr>
        <p:style>
          <a:lnRef idx="2">
            <a:schemeClr val="accent6">
              <a:shade val="50000"/>
            </a:schemeClr>
          </a:lnRef>
          <a:fillRef idx="1">
            <a:schemeClr val="accent6"/>
          </a:fillRef>
          <a:effectRef idx="0">
            <a:schemeClr val="accent6"/>
          </a:effectRef>
          <a:fontRef idx="minor">
            <a:schemeClr val="lt1"/>
          </a:fontRef>
        </p:style>
        <p:txBody>
          <a:bodyPr vert="vert270" rtlCol="0" anchor="ctr">
            <a:noAutofit/>
          </a:bodyPr>
          <a:lstStyle/>
          <a:p>
            <a:pPr algn="ctr"/>
            <a:r>
              <a:rPr lang="en-US" dirty="0" smtClean="0">
                <a:solidFill>
                  <a:schemeClr val="tx1"/>
                </a:solidFill>
              </a:rPr>
              <a:t>Submit to ACCJC</a:t>
            </a:r>
            <a:endParaRPr lang="en-US" dirty="0">
              <a:solidFill>
                <a:schemeClr val="tx1"/>
              </a:solidFill>
            </a:endParaRPr>
          </a:p>
        </p:txBody>
      </p:sp>
      <p:sp>
        <p:nvSpPr>
          <p:cNvPr id="11" name="Rectangular Callout 10"/>
          <p:cNvSpPr/>
          <p:nvPr/>
        </p:nvSpPr>
        <p:spPr>
          <a:xfrm>
            <a:off x="8935294" y="739925"/>
            <a:ext cx="1295400" cy="1393698"/>
          </a:xfrm>
          <a:prstGeom prst="wedgeRectCallout">
            <a:avLst>
              <a:gd name="adj1" fmla="val -20833"/>
              <a:gd name="adj2" fmla="val 7548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solidFill>
                  <a:schemeClr val="tx1"/>
                </a:solidFill>
              </a:rPr>
              <a:t>ACCJC Visit</a:t>
            </a:r>
            <a:endParaRPr lang="en-US" dirty="0">
              <a:solidFill>
                <a:schemeClr val="tx1"/>
              </a:solidFill>
            </a:endParaRPr>
          </a:p>
        </p:txBody>
      </p:sp>
      <p:sp>
        <p:nvSpPr>
          <p:cNvPr id="12" name="Rectangular Callout 11"/>
          <p:cNvSpPr/>
          <p:nvPr/>
        </p:nvSpPr>
        <p:spPr>
          <a:xfrm rot="5400000">
            <a:off x="9247043" y="3909484"/>
            <a:ext cx="1254723" cy="1212220"/>
          </a:xfrm>
          <a:prstGeom prst="wedgeRectCallout">
            <a:avLst>
              <a:gd name="adj1" fmla="val -72982"/>
              <a:gd name="adj2" fmla="val -21752"/>
            </a:avLst>
          </a:prstGeom>
        </p:spPr>
        <p:style>
          <a:lnRef idx="2">
            <a:schemeClr val="accent6">
              <a:shade val="50000"/>
            </a:schemeClr>
          </a:lnRef>
          <a:fillRef idx="1">
            <a:schemeClr val="accent6"/>
          </a:fillRef>
          <a:effectRef idx="0">
            <a:schemeClr val="accent6"/>
          </a:effectRef>
          <a:fontRef idx="minor">
            <a:schemeClr val="lt1"/>
          </a:fontRef>
        </p:style>
        <p:txBody>
          <a:bodyPr vert="vert270" rtlCol="0" anchor="ctr">
            <a:noAutofit/>
          </a:bodyPr>
          <a:lstStyle/>
          <a:p>
            <a:pPr algn="ctr"/>
            <a:r>
              <a:rPr lang="en-US" dirty="0" smtClean="0">
                <a:solidFill>
                  <a:schemeClr val="tx1"/>
                </a:solidFill>
              </a:rPr>
              <a:t>External Evaluation Report</a:t>
            </a:r>
            <a:endParaRPr lang="en-US" dirty="0">
              <a:solidFill>
                <a:schemeClr val="tx1"/>
              </a:solidFill>
            </a:endParaRPr>
          </a:p>
        </p:txBody>
      </p:sp>
      <p:sp>
        <p:nvSpPr>
          <p:cNvPr id="15" name="Rectangular Callout 14"/>
          <p:cNvSpPr/>
          <p:nvPr/>
        </p:nvSpPr>
        <p:spPr>
          <a:xfrm>
            <a:off x="10372725" y="748169"/>
            <a:ext cx="1563902" cy="1393698"/>
          </a:xfrm>
          <a:prstGeom prst="wedgeRectCallout">
            <a:avLst>
              <a:gd name="adj1" fmla="val 19264"/>
              <a:gd name="adj2" fmla="val 7399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tx1"/>
                </a:solidFill>
              </a:rPr>
              <a:t>Reaffirmation</a:t>
            </a:r>
            <a:endParaRPr lang="en-US" dirty="0">
              <a:solidFill>
                <a:schemeClr val="tx1"/>
              </a:solidFill>
            </a:endParaRPr>
          </a:p>
        </p:txBody>
      </p:sp>
      <p:sp>
        <p:nvSpPr>
          <p:cNvPr id="16" name="Flowchart: Connector 15"/>
          <p:cNvSpPr/>
          <p:nvPr/>
        </p:nvSpPr>
        <p:spPr>
          <a:xfrm>
            <a:off x="717540" y="2827765"/>
            <a:ext cx="361950" cy="37456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85404" y="2517622"/>
            <a:ext cx="2003882" cy="338554"/>
          </a:xfrm>
          <a:prstGeom prst="rect">
            <a:avLst/>
          </a:prstGeom>
          <a:noFill/>
        </p:spPr>
        <p:txBody>
          <a:bodyPr wrap="none" rtlCol="0">
            <a:spAutoFit/>
          </a:bodyPr>
          <a:lstStyle/>
          <a:p>
            <a:r>
              <a:rPr lang="en-US" sz="1600" b="1" dirty="0" smtClean="0">
                <a:solidFill>
                  <a:schemeClr val="accent5"/>
                </a:solidFill>
              </a:rPr>
              <a:t>Aug 2018 to Feb 2019</a:t>
            </a:r>
            <a:endParaRPr lang="en-US" sz="1600" b="1" dirty="0">
              <a:solidFill>
                <a:schemeClr val="accent5"/>
              </a:solidFill>
            </a:endParaRPr>
          </a:p>
        </p:txBody>
      </p:sp>
      <p:sp>
        <p:nvSpPr>
          <p:cNvPr id="21" name="Flowchart: Connector 20"/>
          <p:cNvSpPr/>
          <p:nvPr/>
        </p:nvSpPr>
        <p:spPr>
          <a:xfrm>
            <a:off x="4078543" y="2870360"/>
            <a:ext cx="361950" cy="374569"/>
          </a:xfrm>
          <a:prstGeom prst="flowChart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2" name="TextBox 21"/>
          <p:cNvSpPr txBox="1"/>
          <p:nvPr/>
        </p:nvSpPr>
        <p:spPr>
          <a:xfrm>
            <a:off x="1490843" y="3234025"/>
            <a:ext cx="2323008" cy="338554"/>
          </a:xfrm>
          <a:prstGeom prst="rect">
            <a:avLst/>
          </a:prstGeom>
          <a:noFill/>
        </p:spPr>
        <p:txBody>
          <a:bodyPr wrap="none" rtlCol="0">
            <a:spAutoFit/>
          </a:bodyPr>
          <a:lstStyle/>
          <a:p>
            <a:r>
              <a:rPr lang="en-US" sz="1600" b="1" dirty="0" smtClean="0">
                <a:solidFill>
                  <a:schemeClr val="tx1">
                    <a:lumMod val="50000"/>
                    <a:lumOff val="50000"/>
                  </a:schemeClr>
                </a:solidFill>
              </a:rPr>
              <a:t>March 2019 to June 2019</a:t>
            </a:r>
            <a:endParaRPr lang="en-US" sz="1600" b="1" dirty="0">
              <a:solidFill>
                <a:schemeClr val="tx1">
                  <a:lumMod val="50000"/>
                  <a:lumOff val="50000"/>
                </a:schemeClr>
              </a:solidFill>
            </a:endParaRPr>
          </a:p>
        </p:txBody>
      </p:sp>
      <p:sp>
        <p:nvSpPr>
          <p:cNvPr id="23" name="Flowchart: Connector 22"/>
          <p:cNvSpPr/>
          <p:nvPr/>
        </p:nvSpPr>
        <p:spPr>
          <a:xfrm>
            <a:off x="2424220" y="2846833"/>
            <a:ext cx="361950" cy="374569"/>
          </a:xfrm>
          <a:prstGeom prst="flowChartConnector">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4" name="Flowchart: Connector 23"/>
          <p:cNvSpPr/>
          <p:nvPr/>
        </p:nvSpPr>
        <p:spPr>
          <a:xfrm>
            <a:off x="5776073" y="2846834"/>
            <a:ext cx="361950" cy="374569"/>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5" name="TextBox 24"/>
          <p:cNvSpPr txBox="1"/>
          <p:nvPr/>
        </p:nvSpPr>
        <p:spPr>
          <a:xfrm>
            <a:off x="3339087" y="2537175"/>
            <a:ext cx="2079031" cy="338554"/>
          </a:xfrm>
          <a:prstGeom prst="rect">
            <a:avLst/>
          </a:prstGeom>
          <a:noFill/>
        </p:spPr>
        <p:txBody>
          <a:bodyPr wrap="none" rtlCol="0">
            <a:spAutoFit/>
          </a:bodyPr>
          <a:lstStyle/>
          <a:p>
            <a:r>
              <a:rPr lang="en-US" sz="1600" b="1" dirty="0" smtClean="0">
                <a:solidFill>
                  <a:schemeClr val="accent2"/>
                </a:solidFill>
              </a:rPr>
              <a:t>June 2019 to Dec 2019</a:t>
            </a:r>
            <a:endParaRPr lang="en-US" sz="1600" b="1" dirty="0">
              <a:solidFill>
                <a:schemeClr val="accent2"/>
              </a:solidFill>
            </a:endParaRPr>
          </a:p>
        </p:txBody>
      </p:sp>
      <p:sp>
        <p:nvSpPr>
          <p:cNvPr id="26" name="TextBox 25"/>
          <p:cNvSpPr txBox="1"/>
          <p:nvPr/>
        </p:nvSpPr>
        <p:spPr>
          <a:xfrm>
            <a:off x="4944822" y="3244929"/>
            <a:ext cx="2036840" cy="338554"/>
          </a:xfrm>
          <a:prstGeom prst="rect">
            <a:avLst/>
          </a:prstGeom>
          <a:noFill/>
        </p:spPr>
        <p:txBody>
          <a:bodyPr wrap="none" rtlCol="0">
            <a:spAutoFit/>
          </a:bodyPr>
          <a:lstStyle/>
          <a:p>
            <a:r>
              <a:rPr lang="en-US" sz="1600" b="1" dirty="0" smtClean="0">
                <a:solidFill>
                  <a:schemeClr val="accent4">
                    <a:lumMod val="75000"/>
                  </a:schemeClr>
                </a:solidFill>
              </a:rPr>
              <a:t>Jan 2020 to May 2020</a:t>
            </a:r>
            <a:endParaRPr lang="en-US" sz="1600" b="1" dirty="0">
              <a:solidFill>
                <a:schemeClr val="accent4">
                  <a:lumMod val="75000"/>
                </a:schemeClr>
              </a:solidFill>
            </a:endParaRPr>
          </a:p>
        </p:txBody>
      </p:sp>
      <p:sp>
        <p:nvSpPr>
          <p:cNvPr id="27" name="Flowchart: Connector 26"/>
          <p:cNvSpPr/>
          <p:nvPr/>
        </p:nvSpPr>
        <p:spPr>
          <a:xfrm>
            <a:off x="9958086" y="2827765"/>
            <a:ext cx="361950" cy="374569"/>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8" name="Flowchart: Connector 27"/>
          <p:cNvSpPr/>
          <p:nvPr/>
        </p:nvSpPr>
        <p:spPr>
          <a:xfrm>
            <a:off x="9128149" y="2825139"/>
            <a:ext cx="361950" cy="374569"/>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9" name="Flowchart: Connector 28"/>
          <p:cNvSpPr/>
          <p:nvPr/>
        </p:nvSpPr>
        <p:spPr>
          <a:xfrm>
            <a:off x="11247005" y="2856176"/>
            <a:ext cx="361950" cy="374569"/>
          </a:xfrm>
          <a:prstGeom prst="flowChartConnec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0" name="Flowchart: Connector 29"/>
          <p:cNvSpPr/>
          <p:nvPr/>
        </p:nvSpPr>
        <p:spPr>
          <a:xfrm>
            <a:off x="8278802" y="2803542"/>
            <a:ext cx="361950" cy="374569"/>
          </a:xfrm>
          <a:prstGeom prst="flowChartConnector">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1" name="Flowchart: Connector 30"/>
          <p:cNvSpPr/>
          <p:nvPr/>
        </p:nvSpPr>
        <p:spPr>
          <a:xfrm>
            <a:off x="7402337" y="2806898"/>
            <a:ext cx="361950" cy="374569"/>
          </a:xfrm>
          <a:prstGeom prst="flowChartConnector">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32" name="TextBox 31"/>
          <p:cNvSpPr txBox="1"/>
          <p:nvPr/>
        </p:nvSpPr>
        <p:spPr>
          <a:xfrm>
            <a:off x="7132228" y="2498924"/>
            <a:ext cx="1031051" cy="338554"/>
          </a:xfrm>
          <a:prstGeom prst="rect">
            <a:avLst/>
          </a:prstGeom>
          <a:noFill/>
        </p:spPr>
        <p:txBody>
          <a:bodyPr wrap="none" rtlCol="0">
            <a:spAutoFit/>
          </a:bodyPr>
          <a:lstStyle/>
          <a:p>
            <a:r>
              <a:rPr lang="en-US" sz="1600" b="1" dirty="0" smtClean="0">
                <a:solidFill>
                  <a:schemeClr val="accent5"/>
                </a:solidFill>
              </a:rPr>
              <a:t>June 2020</a:t>
            </a:r>
            <a:endParaRPr lang="en-US" sz="1600" b="1" dirty="0">
              <a:solidFill>
                <a:schemeClr val="accent5"/>
              </a:solidFill>
            </a:endParaRPr>
          </a:p>
        </p:txBody>
      </p:sp>
      <p:sp>
        <p:nvSpPr>
          <p:cNvPr id="33" name="TextBox 32"/>
          <p:cNvSpPr txBox="1"/>
          <p:nvPr/>
        </p:nvSpPr>
        <p:spPr>
          <a:xfrm>
            <a:off x="7947789" y="3230745"/>
            <a:ext cx="973343" cy="338554"/>
          </a:xfrm>
          <a:prstGeom prst="rect">
            <a:avLst/>
          </a:prstGeom>
          <a:noFill/>
        </p:spPr>
        <p:txBody>
          <a:bodyPr wrap="none" rtlCol="0">
            <a:spAutoFit/>
          </a:bodyPr>
          <a:lstStyle/>
          <a:p>
            <a:r>
              <a:rPr lang="en-US" sz="1600" b="1" dirty="0" smtClean="0">
                <a:solidFill>
                  <a:schemeClr val="accent6"/>
                </a:solidFill>
              </a:rPr>
              <a:t>July 2020</a:t>
            </a:r>
            <a:endParaRPr lang="en-US" sz="1600" b="1" dirty="0">
              <a:solidFill>
                <a:schemeClr val="accent6"/>
              </a:solidFill>
            </a:endParaRPr>
          </a:p>
        </p:txBody>
      </p:sp>
      <p:sp>
        <p:nvSpPr>
          <p:cNvPr id="34" name="TextBox 33"/>
          <p:cNvSpPr txBox="1"/>
          <p:nvPr/>
        </p:nvSpPr>
        <p:spPr>
          <a:xfrm>
            <a:off x="8839283" y="2496788"/>
            <a:ext cx="939681" cy="338554"/>
          </a:xfrm>
          <a:prstGeom prst="rect">
            <a:avLst/>
          </a:prstGeom>
          <a:noFill/>
        </p:spPr>
        <p:txBody>
          <a:bodyPr wrap="none" rtlCol="0">
            <a:spAutoFit/>
          </a:bodyPr>
          <a:lstStyle/>
          <a:p>
            <a:r>
              <a:rPr lang="en-US" sz="1600" b="1" dirty="0" smtClean="0">
                <a:solidFill>
                  <a:schemeClr val="accent6"/>
                </a:solidFill>
              </a:rPr>
              <a:t>Oct 2020</a:t>
            </a:r>
            <a:endParaRPr lang="en-US" sz="1600" b="1" dirty="0">
              <a:solidFill>
                <a:schemeClr val="accent6"/>
              </a:solidFill>
            </a:endParaRPr>
          </a:p>
        </p:txBody>
      </p:sp>
      <p:sp>
        <p:nvSpPr>
          <p:cNvPr id="35" name="TextBox 34"/>
          <p:cNvSpPr txBox="1"/>
          <p:nvPr/>
        </p:nvSpPr>
        <p:spPr>
          <a:xfrm>
            <a:off x="9652476" y="3181467"/>
            <a:ext cx="918841" cy="338554"/>
          </a:xfrm>
          <a:prstGeom prst="rect">
            <a:avLst/>
          </a:prstGeom>
          <a:noFill/>
        </p:spPr>
        <p:txBody>
          <a:bodyPr wrap="none" rtlCol="0">
            <a:spAutoFit/>
          </a:bodyPr>
          <a:lstStyle/>
          <a:p>
            <a:r>
              <a:rPr lang="en-US" sz="1600" b="1" dirty="0" smtClean="0">
                <a:solidFill>
                  <a:schemeClr val="accent6"/>
                </a:solidFill>
              </a:rPr>
              <a:t>Jan 2021</a:t>
            </a:r>
            <a:endParaRPr lang="en-US" sz="1600" b="1" dirty="0">
              <a:solidFill>
                <a:schemeClr val="accent6"/>
              </a:solidFill>
            </a:endParaRPr>
          </a:p>
        </p:txBody>
      </p:sp>
      <p:sp>
        <p:nvSpPr>
          <p:cNvPr id="36" name="TextBox 35"/>
          <p:cNvSpPr txBox="1"/>
          <p:nvPr/>
        </p:nvSpPr>
        <p:spPr>
          <a:xfrm>
            <a:off x="10784057" y="2494580"/>
            <a:ext cx="1031051" cy="338554"/>
          </a:xfrm>
          <a:prstGeom prst="rect">
            <a:avLst/>
          </a:prstGeom>
          <a:noFill/>
        </p:spPr>
        <p:txBody>
          <a:bodyPr wrap="none" rtlCol="0">
            <a:spAutoFit/>
          </a:bodyPr>
          <a:lstStyle/>
          <a:p>
            <a:r>
              <a:rPr lang="en-US" sz="1600" b="1" dirty="0" smtClean="0">
                <a:solidFill>
                  <a:schemeClr val="accent2"/>
                </a:solidFill>
              </a:rPr>
              <a:t>June 2021</a:t>
            </a:r>
            <a:endParaRPr lang="en-US" sz="1600" b="1" dirty="0">
              <a:solidFill>
                <a:schemeClr val="accent2"/>
              </a:solidFill>
            </a:endParaRPr>
          </a:p>
        </p:txBody>
      </p:sp>
      <p:sp>
        <p:nvSpPr>
          <p:cNvPr id="39" name="Slide Number Placeholder 38"/>
          <p:cNvSpPr>
            <a:spLocks noGrp="1"/>
          </p:cNvSpPr>
          <p:nvPr>
            <p:ph type="sldNum" sz="quarter" idx="12"/>
          </p:nvPr>
        </p:nvSpPr>
        <p:spPr/>
        <p:txBody>
          <a:bodyPr/>
          <a:lstStyle/>
          <a:p>
            <a:fld id="{6EEF990C-B4F2-4CCF-BC02-89914946FA26}" type="slidenum">
              <a:rPr lang="en-US" smtClean="0"/>
              <a:t>7</a:t>
            </a:fld>
            <a:endParaRPr lang="en-US"/>
          </a:p>
        </p:txBody>
      </p:sp>
      <p:sp>
        <p:nvSpPr>
          <p:cNvPr id="2" name="Oval 1"/>
          <p:cNvSpPr/>
          <p:nvPr/>
        </p:nvSpPr>
        <p:spPr>
          <a:xfrm>
            <a:off x="0" y="38151"/>
            <a:ext cx="3347199" cy="3545332"/>
          </a:xfrm>
          <a:prstGeom prst="ellipse">
            <a:avLst/>
          </a:prstGeom>
          <a:noFill/>
          <a:ln w="76200">
            <a:solidFill>
              <a:schemeClr val="accent4"/>
            </a:solidFill>
          </a:ln>
          <a:scene3d>
            <a:camera prst="perspectiveFront"/>
            <a:lightRig rig="threePt" dir="t"/>
          </a:scene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37" name="Title 1"/>
          <p:cNvSpPr txBox="1">
            <a:spLocks/>
          </p:cNvSpPr>
          <p:nvPr/>
        </p:nvSpPr>
        <p:spPr>
          <a:xfrm>
            <a:off x="518273" y="5705475"/>
            <a:ext cx="10515600" cy="6508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Tasks in Details for Phase 1</a:t>
            </a:r>
            <a:endParaRPr lang="en-US" dirty="0"/>
          </a:p>
        </p:txBody>
      </p:sp>
    </p:spTree>
    <p:extLst>
      <p:ext uri="{BB962C8B-B14F-4D97-AF65-F5344CB8AC3E}">
        <p14:creationId xmlns:p14="http://schemas.microsoft.com/office/powerpoint/2010/main" val="3719458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Tasks in Details for Phase 1 (2018-2019)</a:t>
            </a:r>
            <a:endParaRPr lang="en-US" dirty="0"/>
          </a:p>
        </p:txBody>
      </p:sp>
      <p:sp>
        <p:nvSpPr>
          <p:cNvPr id="3" name="Content Placeholder 2"/>
          <p:cNvSpPr>
            <a:spLocks noGrp="1"/>
          </p:cNvSpPr>
          <p:nvPr>
            <p:ph idx="1"/>
          </p:nvPr>
        </p:nvSpPr>
        <p:spPr>
          <a:xfrm>
            <a:off x="838200" y="1441450"/>
            <a:ext cx="10515600" cy="4735513"/>
          </a:xfrm>
        </p:spPr>
        <p:txBody>
          <a:bodyPr>
            <a:normAutofit fontScale="92500" lnSpcReduction="10000"/>
          </a:bodyPr>
          <a:lstStyle/>
          <a:p>
            <a:pPr marL="0" indent="0">
              <a:buNone/>
            </a:pPr>
            <a:r>
              <a:rPr lang="en-US" b="1" dirty="0"/>
              <a:t>Phase 1: </a:t>
            </a:r>
            <a:r>
              <a:rPr lang="en-US" b="1" dirty="0" smtClean="0"/>
              <a:t>Interview/Evidence/Write</a:t>
            </a:r>
          </a:p>
          <a:p>
            <a:pPr marL="0" indent="0">
              <a:buNone/>
            </a:pPr>
            <a:endParaRPr lang="en-US" sz="1200" dirty="0"/>
          </a:p>
          <a:p>
            <a:r>
              <a:rPr lang="en-US" dirty="0"/>
              <a:t>September 4: Captain and Team Work</a:t>
            </a:r>
          </a:p>
          <a:p>
            <a:r>
              <a:rPr lang="en-US" dirty="0" smtClean="0"/>
              <a:t>September </a:t>
            </a:r>
            <a:r>
              <a:rPr lang="en-US" dirty="0"/>
              <a:t>18:  Topic Sentence and Sub Titles </a:t>
            </a:r>
            <a:endParaRPr lang="en-US" dirty="0" smtClean="0"/>
          </a:p>
          <a:p>
            <a:r>
              <a:rPr lang="en-US" dirty="0" smtClean="0"/>
              <a:t>October </a:t>
            </a:r>
            <a:r>
              <a:rPr lang="en-US" dirty="0"/>
              <a:t>16: Interview, Evidence, Bullet Writing</a:t>
            </a:r>
          </a:p>
          <a:p>
            <a:r>
              <a:rPr lang="en-US" dirty="0" smtClean="0"/>
              <a:t>November </a:t>
            </a:r>
            <a:r>
              <a:rPr lang="en-US" dirty="0"/>
              <a:t>20: Interview, Evidence, Bullet Writing</a:t>
            </a:r>
          </a:p>
          <a:p>
            <a:r>
              <a:rPr lang="en-US" dirty="0" smtClean="0"/>
              <a:t>December </a:t>
            </a:r>
            <a:r>
              <a:rPr lang="en-US" dirty="0"/>
              <a:t>18: 1</a:t>
            </a:r>
            <a:r>
              <a:rPr lang="en-US" baseline="30000" dirty="0"/>
              <a:t>st</a:t>
            </a:r>
            <a:r>
              <a:rPr lang="en-US" dirty="0"/>
              <a:t> </a:t>
            </a:r>
            <a:r>
              <a:rPr lang="en-US" dirty="0" smtClean="0"/>
              <a:t>Draft</a:t>
            </a:r>
            <a:endParaRPr lang="en-US" dirty="0"/>
          </a:p>
          <a:p>
            <a:r>
              <a:rPr lang="en-US" dirty="0" smtClean="0"/>
              <a:t>January </a:t>
            </a:r>
            <a:r>
              <a:rPr lang="en-US" dirty="0"/>
              <a:t>15: share </a:t>
            </a:r>
            <a:r>
              <a:rPr lang="en-US" dirty="0" smtClean="0"/>
              <a:t>among Captains. Possible flex activity and present the draft to campus</a:t>
            </a:r>
            <a:endParaRPr lang="en-US" dirty="0"/>
          </a:p>
          <a:p>
            <a:r>
              <a:rPr lang="en-US" dirty="0" smtClean="0"/>
              <a:t>February </a:t>
            </a:r>
            <a:r>
              <a:rPr lang="en-US" dirty="0"/>
              <a:t>19: 2</a:t>
            </a:r>
            <a:r>
              <a:rPr lang="en-US" baseline="30000" dirty="0"/>
              <a:t>nd</a:t>
            </a:r>
            <a:r>
              <a:rPr lang="en-US" dirty="0"/>
              <a:t> complete </a:t>
            </a:r>
            <a:r>
              <a:rPr lang="en-US" dirty="0" smtClean="0"/>
              <a:t>draft and go through governance process to receive feedback</a:t>
            </a:r>
            <a:endParaRPr lang="en-US" dirty="0"/>
          </a:p>
        </p:txBody>
      </p:sp>
      <p:sp>
        <p:nvSpPr>
          <p:cNvPr id="4" name="Slide Number Placeholder 3"/>
          <p:cNvSpPr>
            <a:spLocks noGrp="1"/>
          </p:cNvSpPr>
          <p:nvPr>
            <p:ph type="sldNum" sz="quarter" idx="12"/>
          </p:nvPr>
        </p:nvSpPr>
        <p:spPr/>
        <p:txBody>
          <a:bodyPr/>
          <a:lstStyle/>
          <a:p>
            <a:fld id="{6EEF990C-B4F2-4CCF-BC02-89914946FA26}" type="slidenum">
              <a:rPr lang="en-US" smtClean="0"/>
              <a:t>8</a:t>
            </a:fld>
            <a:endParaRPr lang="en-US"/>
          </a:p>
        </p:txBody>
      </p:sp>
    </p:spTree>
    <p:extLst>
      <p:ext uri="{BB962C8B-B14F-4D97-AF65-F5344CB8AC3E}">
        <p14:creationId xmlns:p14="http://schemas.microsoft.com/office/powerpoint/2010/main" val="3458803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Team Roles</a:t>
            </a:r>
            <a:endParaRPr lang="en-US" dirty="0"/>
          </a:p>
        </p:txBody>
      </p:sp>
      <p:sp>
        <p:nvSpPr>
          <p:cNvPr id="3" name="Content Placeholder 2"/>
          <p:cNvSpPr>
            <a:spLocks noGrp="1"/>
          </p:cNvSpPr>
          <p:nvPr>
            <p:ph idx="1"/>
          </p:nvPr>
        </p:nvSpPr>
        <p:spPr/>
        <p:txBody>
          <a:bodyPr>
            <a:normAutofit/>
          </a:bodyPr>
          <a:lstStyle/>
          <a:p>
            <a:pPr lvl="1"/>
            <a:r>
              <a:rPr lang="en-US" sz="3200" b="1" dirty="0" smtClean="0"/>
              <a:t>Expert</a:t>
            </a:r>
            <a:r>
              <a:rPr lang="en-US" sz="3200" dirty="0" smtClean="0"/>
              <a:t> </a:t>
            </a:r>
          </a:p>
          <a:p>
            <a:pPr lvl="1"/>
            <a:r>
              <a:rPr lang="en-US" sz="3200" b="1" dirty="0" smtClean="0"/>
              <a:t>Interviewer</a:t>
            </a:r>
            <a:r>
              <a:rPr lang="en-US" sz="3200" dirty="0" smtClean="0"/>
              <a:t> </a:t>
            </a:r>
          </a:p>
          <a:p>
            <a:pPr lvl="1"/>
            <a:r>
              <a:rPr lang="en-US" sz="3200" b="1" dirty="0" smtClean="0"/>
              <a:t>Evidence </a:t>
            </a:r>
            <a:r>
              <a:rPr lang="en-US" sz="3200" b="1" dirty="0"/>
              <a:t>Detective</a:t>
            </a:r>
            <a:r>
              <a:rPr lang="en-US" sz="3200" dirty="0"/>
              <a:t> </a:t>
            </a:r>
            <a:endParaRPr lang="en-US" sz="3200" dirty="0" smtClean="0"/>
          </a:p>
          <a:p>
            <a:pPr lvl="1"/>
            <a:r>
              <a:rPr lang="en-US" sz="3200" b="1" dirty="0" smtClean="0"/>
              <a:t>Writer</a:t>
            </a:r>
            <a:r>
              <a:rPr lang="en-US" sz="3200" dirty="0" smtClean="0"/>
              <a:t> </a:t>
            </a:r>
            <a:endParaRPr lang="en-US" sz="3200" dirty="0"/>
          </a:p>
          <a:p>
            <a:pPr lvl="1"/>
            <a:r>
              <a:rPr lang="en-US" sz="3200" b="1" dirty="0"/>
              <a:t>Evidence </a:t>
            </a:r>
            <a:r>
              <a:rPr lang="en-US" sz="3200" b="1" dirty="0" smtClean="0"/>
              <a:t>Auditor</a:t>
            </a:r>
            <a:endParaRPr lang="en-US" sz="3200" dirty="0"/>
          </a:p>
          <a:p>
            <a:pPr lvl="1"/>
            <a:r>
              <a:rPr lang="en-US" sz="3200" b="1" dirty="0" smtClean="0"/>
              <a:t>Editor</a:t>
            </a:r>
            <a:endParaRPr lang="en-US" sz="3200" dirty="0"/>
          </a:p>
        </p:txBody>
      </p:sp>
      <p:sp>
        <p:nvSpPr>
          <p:cNvPr id="4" name="Slide Number Placeholder 3"/>
          <p:cNvSpPr>
            <a:spLocks noGrp="1"/>
          </p:cNvSpPr>
          <p:nvPr>
            <p:ph type="sldNum" sz="quarter" idx="12"/>
          </p:nvPr>
        </p:nvSpPr>
        <p:spPr/>
        <p:txBody>
          <a:bodyPr/>
          <a:lstStyle/>
          <a:p>
            <a:fld id="{6EEF990C-B4F2-4CCF-BC02-89914946FA26}" type="slidenum">
              <a:rPr lang="en-US" smtClean="0"/>
              <a:t>9</a:t>
            </a:fld>
            <a:endParaRPr lang="en-US"/>
          </a:p>
        </p:txBody>
      </p:sp>
    </p:spTree>
    <p:extLst>
      <p:ext uri="{BB962C8B-B14F-4D97-AF65-F5344CB8AC3E}">
        <p14:creationId xmlns:p14="http://schemas.microsoft.com/office/powerpoint/2010/main" val="31874998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813</Words>
  <Application>Microsoft Office PowerPoint</Application>
  <PresentationFormat>Widescreen</PresentationFormat>
  <Paragraphs>207</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LMC Accreditation 2020 Update</vt:lpstr>
      <vt:lpstr>Timeline for Institutional Self Evaluation Report 2020 (ISER)</vt:lpstr>
      <vt:lpstr>PowerPoint Presentation</vt:lpstr>
      <vt:lpstr>ACCJC Standards</vt:lpstr>
      <vt:lpstr>ACCJC Standards (138)</vt:lpstr>
      <vt:lpstr>Accreditation Team</vt:lpstr>
      <vt:lpstr>PowerPoint Presentation</vt:lpstr>
      <vt:lpstr>Tasks in Details for Phase 1 (2018-2019)</vt:lpstr>
      <vt:lpstr>Possible Team Roles</vt:lpstr>
      <vt:lpstr>Accreditation Steering Committee</vt:lpstr>
      <vt:lpstr>PowerPoint Presentation</vt:lpstr>
      <vt:lpstr>Involvement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LMC Accreditation Update</dc:title>
  <dc:creator>Chialin Hsieh</dc:creator>
  <cp:lastModifiedBy>Abigail Duldulao</cp:lastModifiedBy>
  <cp:revision>133</cp:revision>
  <cp:lastPrinted>2018-09-21T20:05:45Z</cp:lastPrinted>
  <dcterms:created xsi:type="dcterms:W3CDTF">2018-09-20T20:28:41Z</dcterms:created>
  <dcterms:modified xsi:type="dcterms:W3CDTF">2018-09-21T20:06:38Z</dcterms:modified>
</cp:coreProperties>
</file>