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9" r:id="rId3"/>
    <p:sldId id="290" r:id="rId4"/>
    <p:sldId id="291" r:id="rId5"/>
    <p:sldId id="285" r:id="rId6"/>
    <p:sldId id="282" r:id="rId7"/>
    <p:sldId id="287" r:id="rId8"/>
    <p:sldId id="286" r:id="rId9"/>
    <p:sldId id="288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E6F7A-93A9-1E15-BD33-244D3EC3800E}" v="437" dt="2020-04-22T00:13:03.337"/>
    <p1510:client id="{079134DB-D4EA-4018-8264-3F2DBF87A4F9}" v="6" dt="2020-04-21T04:46:56.967"/>
    <p1510:client id="{176FC0D9-A563-D855-4CE5-268C632F3690}" v="78" dt="2020-04-18T20:14:00.632"/>
    <p1510:client id="{27BD852B-C55D-BBAF-51EB-A0AB91AE0BB0}" v="378" dt="2020-04-22T01:25:00.764"/>
    <p1510:client id="{2834D438-4705-633D-1DD7-C1699F57D374}" v="2" dt="2020-04-21T15:47:04.145"/>
    <p1510:client id="{2A2C9A6D-75E7-2AF0-CA54-561CD7958FD7}" v="296" dt="2020-04-08T01:18:58.573"/>
    <p1510:client id="{31AB4FA4-B723-DD2C-0EBE-6273C1D8CD3D}" v="103" dt="2020-04-17T16:29:02.080"/>
    <p1510:client id="{38E6BBFF-5B67-4E41-187C-CE6B1D7F0A01}" v="737" dt="2020-04-20T17:48:41.020"/>
    <p1510:client id="{3FA38886-4ECE-C963-F7C5-2ECDF44CC72C}" v="341" dt="2020-04-21T02:48:44.802"/>
    <p1510:client id="{44328107-0ECC-CD0D-EDC6-497ED8448CD1}" v="641" dt="2020-04-07T06:20:43.775"/>
    <p1510:client id="{47899CCA-5602-6CE2-4CA8-A1F953F1113F}" v="294" dt="2020-04-21T21:54:49.832"/>
    <p1510:client id="{5FD9389B-6404-7692-7704-A82D2291BE35}" v="1348" dt="2020-04-08T00:02:16.614"/>
    <p1510:client id="{69DE3263-DFE6-54AC-32A1-61892F525A9F}" v="779" dt="2020-04-07T06:29:24.952"/>
    <p1510:client id="{6BC71D3A-1772-66B0-967F-EB0270D2BF56}" v="512" dt="2020-04-18T21:26:19.514"/>
    <p1510:client id="{6C47E6EE-000A-532F-A4F5-521B82840C23}" v="1" dt="2020-04-22T14:43:49.038"/>
    <p1510:client id="{746EFBA1-9853-844A-DB32-4821E1E587A8}" v="539" dt="2020-04-22T14:37:00.261"/>
    <p1510:client id="{8FE84BB7-E738-EA05-EB82-D8F1390C01BE}" v="8" dt="2020-04-21T21:57:53.269"/>
    <p1510:client id="{93C2D44F-4CA6-5457-FAB6-054500AFDD67}" v="12" dt="2020-04-22T14:59:41.392"/>
    <p1510:client id="{94BC49C2-251F-2D73-092F-C36933101FC7}" v="3" dt="2020-04-22T14:42:35.576"/>
    <p1510:client id="{A1DF8F4F-0C14-0211-7F33-E26D79982FED}" v="324" dt="2020-04-20T17:49:10.323"/>
    <p1510:client id="{ADDA4420-A165-4ACB-919E-D6AFE257FCD3}" v="215" dt="2020-04-06T20:30:39.374"/>
    <p1510:client id="{AF4C94D2-22A2-4578-9186-623474D4DB85}" v="555" dt="2020-04-22T00:10:29.978"/>
    <p1510:client id="{B0B83150-6BE6-5B54-CA8A-6950BC260916}" v="681" dt="2020-04-21T14:54:50.087"/>
    <p1510:client id="{CF9D9C84-1740-7180-1767-E73C61B70D5B}" v="3" dt="2020-04-07T17:09:47.712"/>
    <p1510:client id="{D84547EE-EEF2-CA71-B996-52BDA7ECE0AA}" v="220" dt="2020-04-17T22:12:37.395"/>
    <p1510:client id="{F3CA7685-6DFB-3635-6CB6-177384CA108A}" v="565" dt="2020-04-22T14:26:57.755"/>
    <p1510:client id="{FF52D366-4CA0-C13D-AC15-E2D7C8497DE2}" v="1" dt="2020-04-06T20:41:43.957"/>
    <p1510:client id="{FF68B13F-6F71-D807-9662-FF9DF6C6DCE4}" v="1092" dt="2020-04-22T00:09:00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9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4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6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2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7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2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0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0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322E9-8DCC-4130-A169-4F50F68F13F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7319" y="2226714"/>
            <a:ext cx="100409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The Basics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Title V Updates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Required Board Policy Updates (due 12/31/20)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Timeline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Next Steps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8992" y="32032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Credit for Prior Learning (CLP)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3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8824" y="1942386"/>
            <a:ext cx="10724606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/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2032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What is CPL?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384" y="1581055"/>
            <a:ext cx="10896564" cy="471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45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" y="1549783"/>
            <a:ext cx="11104080" cy="784830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Title Changed: “Credit by Examination”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sym typeface="Wingdings" panose="05000000000000000000" pitchFamily="2" charset="2"/>
              </a:rPr>
              <a:t> “Credit for Prior Learning”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Every district must adopt &amp; publish CPL policies.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	</a:t>
            </a: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S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hould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incorporate all credit by exams and AP policies into a comprehensive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CPL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policy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Student must demonstrate “sufficient mastery” by passing an “assessment”.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Nature of assessment is sole purview of faculty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CPL can only be awarded for an individual course with subject matter similar to student’s prior learning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Goal is for credit to be made to IGETC, CSU GE, and local GE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Uses standard grading system, with P/NP offered if typically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available</a:t>
            </a:r>
          </a:p>
          <a:p>
            <a:pPr lvl="1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3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2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1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2032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Title V, Section 55050 Amendments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0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" y="1549783"/>
            <a:ext cx="11104080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Veterans &amp; active duty members should be automatically referred to CPL opportunities upon completion of educational plan, as well as any student who requests CPL. </a:t>
            </a:r>
            <a:endParaRPr lang="en-US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Students must have option to accept, decline, or appeal decisions related to award of credit.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GB must review policy every 3 years, including disaggregated data, # of units awarded, retention/persistence, and completion data.</a:t>
            </a: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3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2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1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2032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Title V, Section 55050 Amendments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397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" y="1301911"/>
            <a:ext cx="11750039" cy="72943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Governing Board must adopt CPL policies/procedures that address the following (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§ 55050 [a]):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c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redit by examination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valuation of joint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ervices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t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ranscripts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valuation of student-created portfolios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evaluation of industry-recognized credential documentation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standardized examinations</a:t>
            </a:r>
          </a:p>
          <a:p>
            <a:pPr lvl="2"/>
            <a:endParaRPr lang="en-US" sz="24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By December 31, 2020, districts must certify to the CCCCO that the required policies have been adopted and implemented. Submissions of the online form must include the following: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Board-approved CPL policy language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Confirmation that each college has posted its CPL policy in the college catalog and on its website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  <a:p>
            <a:pPr marL="1371600" lvl="2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67175" y="28267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Required Board Policy Updates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2177" y="1314342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" y="57616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805" y="25894"/>
            <a:ext cx="1276017" cy="127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1589" y="1447801"/>
            <a:ext cx="10505401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August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ea typeface="+mn-lt"/>
              <a:cs typeface="+mn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August 24 – VP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Meeting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August 28 – Informational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email sent to academic senate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presidents</a:t>
            </a:r>
          </a:p>
          <a:p>
            <a:pPr lvl="2"/>
            <a:endParaRPr lang="en-US" sz="2800" dirty="0" smtClean="0">
              <a:solidFill>
                <a:schemeClr val="accent4">
                  <a:lumMod val="50000"/>
                </a:schemeClr>
              </a:solidFill>
              <a:ea typeface="+mn-lt"/>
              <a:cs typeface="+mn-lt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September 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ea typeface="+mn-lt"/>
              <a:cs typeface="+mn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September 8 – CLP presentation at Chancellor’s Cabinet </a:t>
            </a:r>
            <a:endParaRPr lang="en-US" sz="2800" dirty="0">
              <a:solidFill>
                <a:schemeClr val="accent4">
                  <a:lumMod val="50000"/>
                </a:schemeClr>
              </a:solidFill>
              <a:ea typeface="+mn-lt"/>
              <a:cs typeface="+mn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September 23 – CLP presentation to Consultation Council. Draft policy language shared and feedback solicited.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September 28 – CPL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discussed at A&amp;R Directors meeting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36366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Timeline – Policy Approval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74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1109" y="1603924"/>
            <a:ext cx="10505401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October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Draft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policy language continues to be revised with input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October 13 – 1</a:t>
            </a:r>
            <a:r>
              <a:rPr lang="en-US" sz="2800" baseline="30000" dirty="0" smtClean="0">
                <a:solidFill>
                  <a:schemeClr val="accent4">
                    <a:lumMod val="50000"/>
                  </a:schemeClr>
                </a:solidFill>
              </a:rPr>
              <a:t>st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read of CLP policy at Chancellor’s Cabinet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Late October (TBD) – Approval of Policy at Consultation Council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November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November 3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–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District Governance Council (</a:t>
            </a:r>
            <a:r>
              <a:rPr lang="en-US" sz="2800" i="1" dirty="0" smtClean="0">
                <a:solidFill>
                  <a:schemeClr val="accent4">
                    <a:lumMod val="50000"/>
                  </a:schemeClr>
                </a:solidFill>
              </a:rPr>
              <a:t>information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chemeClr val="accent4">
                    <a:lumMod val="50000"/>
                  </a:schemeClr>
                </a:solidFill>
              </a:rPr>
              <a:t>only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November 10 – 2</a:t>
            </a:r>
            <a:r>
              <a:rPr lang="en-US" sz="2800" baseline="30000" dirty="0" smtClean="0">
                <a:solidFill>
                  <a:schemeClr val="accent4">
                    <a:lumMod val="50000"/>
                  </a:schemeClr>
                </a:solidFill>
              </a:rPr>
              <a:t>nd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read at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Chancellor’s Cabinet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November 11 – 1</a:t>
            </a:r>
            <a:r>
              <a:rPr lang="en-US" sz="2800" baseline="30000" dirty="0" smtClean="0">
                <a:solidFill>
                  <a:schemeClr val="accent4">
                    <a:lumMod val="50000"/>
                  </a:schemeClr>
                </a:solidFill>
              </a:rPr>
              <a:t>st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read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by Governing Board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December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December 11 – Governing Board Approval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36366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chemeClr val="accent1">
                    <a:lumMod val="75000"/>
                  </a:schemeClr>
                </a:solidFill>
              </a:rPr>
              <a:t>Tenative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Timeline – Policy Approval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4949" y="1654472"/>
            <a:ext cx="10505401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Add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CPL policies to college catalogs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and websites</a:t>
            </a: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Develop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a process by which students are automatically referred to CPL opportunities upon completing an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education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plan if they fall into one of the following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categories</a:t>
            </a: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Veterans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or active duty members of armed forces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Have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an industry-recognized credential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Requests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CPL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Be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able to demonstrate that efforts to identify/develop prior learning “assessments”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are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underway by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faculty members.</a:t>
            </a: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36366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Additional Requirements by 12/31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3299" y="1447801"/>
            <a:ext cx="10505401" cy="50167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Information gleaned from CPL Implementation Pilots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CPL Faculty Discipline Cross-Walks Pilot</a:t>
            </a: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ASCCC convened 7 discipline faculty groups to develop model “cross-walks” – aligning curriculum SLOs to industry certifications and training to assess CPL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Policy Implementation Pilots</a:t>
            </a: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Colleges from north &amp; south regions developed model local CPL policies &amp; procedures.</a:t>
            </a:r>
          </a:p>
          <a:p>
            <a:pPr lvl="3"/>
            <a:endParaRPr lang="en-US" sz="2400" dirty="0" smtClean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CPL Community on Vision Resource Center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8/18 CPL Webinar Recording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CLP Toolkit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Existing CLP Cross-Walks &amp; Rubrics Developed During Pilots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Data: MIS data elements to track and report CPL outcomes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8992" y="336366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CCCCO Resources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2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505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Mehdizadeh, Mojdeh</dc:creator>
  <cp:lastModifiedBy>Duldulao, Abigail</cp:lastModifiedBy>
  <cp:revision>52</cp:revision>
  <cp:lastPrinted>2020-04-22T14:56:12Z</cp:lastPrinted>
  <dcterms:created xsi:type="dcterms:W3CDTF">2020-04-04T18:07:51Z</dcterms:created>
  <dcterms:modified xsi:type="dcterms:W3CDTF">2020-10-05T22:03:26Z</dcterms:modified>
</cp:coreProperties>
</file>