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2" r:id="rId1"/>
  </p:sldMasterIdLst>
  <p:notesMasterIdLst>
    <p:notesMasterId r:id="rId21"/>
  </p:notesMasterIdLst>
  <p:sldIdLst>
    <p:sldId id="256" r:id="rId2"/>
    <p:sldId id="278" r:id="rId3"/>
    <p:sldId id="259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1" r:id="rId12"/>
    <p:sldId id="320" r:id="rId13"/>
    <p:sldId id="322" r:id="rId14"/>
    <p:sldId id="323" r:id="rId15"/>
    <p:sldId id="324" r:id="rId16"/>
    <p:sldId id="325" r:id="rId17"/>
    <p:sldId id="326" r:id="rId18"/>
    <p:sldId id="327" r:id="rId19"/>
    <p:sldId id="328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95B0"/>
    <a:srgbClr val="44B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106" d="100"/>
          <a:sy n="106" d="100"/>
        </p:scale>
        <p:origin x="1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E9400-B648-46F6-ACB0-945C6E33EEEC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34AAD-4D84-4BC9-9BCC-E25C8EEBC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21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new multi-purpose roster is a product from our Student</a:t>
            </a:r>
            <a:r>
              <a:rPr lang="en-US" baseline="0" dirty="0" smtClean="0"/>
              <a:t> Information System vendor.  It replaces several of their previous separate products, and our custom versions.</a:t>
            </a:r>
          </a:p>
          <a:p>
            <a:r>
              <a:rPr lang="en-US" baseline="0" dirty="0" smtClean="0"/>
              <a:t>Every option on our current Classes menu for faculty will be replaced with the new roster (except the Starfish retention alert tool).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4AAD-4D84-4BC9-9BCC-E25C8EEBCC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77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new Add Authorization codes are</a:t>
            </a:r>
            <a:r>
              <a:rPr lang="en-US" baseline="0" dirty="0" smtClean="0"/>
              <a:t> more secure with 10 characters and a combination of numbers and upper &amp; lower case letters.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4AAD-4D84-4BC9-9BCC-E25C8EEBCCB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5985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Authorization</a:t>
            </a:r>
            <a:r>
              <a:rPr lang="en-US" baseline="0" dirty="0" smtClean="0"/>
              <a:t> codes are assigned to the student here.  Begin by entering the student ID in the search box.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4AAD-4D84-4BC9-9BCC-E25C8EEBCCB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84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you don’t know the student</a:t>
            </a:r>
            <a:r>
              <a:rPr lang="en-US" baseline="0" dirty="0" smtClean="0"/>
              <a:t> ID, you can search by name.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4AAD-4D84-4BC9-9BCC-E25C8EEBCCB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9976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After selecting the student, confirm the Add</a:t>
            </a:r>
            <a:r>
              <a:rPr lang="en-US" baseline="0" dirty="0" smtClean="0"/>
              <a:t> Authorization.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4AAD-4D84-4BC9-9BCC-E25C8EEBCCB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5575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Authorized students are added to the bottom of the list.  Unused codes are at the top.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4AAD-4D84-4BC9-9BCC-E25C8EEBCCB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364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Authorized</a:t>
            </a:r>
            <a:r>
              <a:rPr lang="en-US" baseline="0" dirty="0" smtClean="0"/>
              <a:t> students can register from their online education plan called Student Planning.  They are not prompted to enter a code.</a:t>
            </a:r>
          </a:p>
          <a:p>
            <a:r>
              <a:rPr lang="en-US" baseline="0" dirty="0" smtClean="0"/>
              <a:t>Once registered, the status is updated here (and the student will appear on the Roster tab).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4AAD-4D84-4BC9-9BCC-E25C8EEBCCB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4851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Authorization codes can also be revoked.  You might decide to revoke a code if several days have passed after you have authorized a student and they have not registered.</a:t>
            </a:r>
          </a:p>
          <a:p>
            <a:r>
              <a:rPr lang="en-US" dirty="0" smtClean="0"/>
              <a:t>Revoked codes are deleted from</a:t>
            </a:r>
            <a:r>
              <a:rPr lang="en-US" baseline="0" dirty="0" smtClean="0"/>
              <a:t> the system, and the authorization is cancelled.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4AAD-4D84-4BC9-9BCC-E25C8EEBCCB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43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 view of the new multi-purpose roster.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4AAD-4D84-4BC9-9BCC-E25C8EEBCC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14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tabs for each of the multiple functions.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Roster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Attendance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Grading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Permissions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Note:</a:t>
            </a:r>
            <a:r>
              <a:rPr lang="en-US" baseline="0" dirty="0" smtClean="0"/>
              <a:t>  this presentation doesn’t show the Attendance function, but this is where Positive Attendance will be recorded.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4AAD-4D84-4BC9-9BCC-E25C8EEBCC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9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have added links</a:t>
            </a:r>
            <a:r>
              <a:rPr lang="en-US" baseline="0" dirty="0" smtClean="0"/>
              <a:t> for our custom Deadline Dates and Waitlist Students functions.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4AAD-4D84-4BC9-9BCC-E25C8EEBCC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958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our custom Deadline Dates.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4AAD-4D84-4BC9-9BCC-E25C8EEBCCB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412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Our custom Waitlisted Students view includes student contact information and an “Email All” function.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4AAD-4D84-4BC9-9BCC-E25C8EEBCCB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74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roster includes a</a:t>
            </a:r>
            <a:r>
              <a:rPr lang="en-US" baseline="0" dirty="0" smtClean="0"/>
              <a:t> Print function, Email All and the ability to export to Excel (creates a CSV file).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4AAD-4D84-4BC9-9BCC-E25C8EEBCCB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87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Grading tab includes final grading, and you can drop </a:t>
            </a:r>
            <a:r>
              <a:rPr lang="en-US" baseline="0" dirty="0" smtClean="0"/>
              <a:t>students here before the appropriate deadline.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4AAD-4D84-4BC9-9BCC-E25C8EEBCCB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208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new Add Authorization function is part of the Permissions tab.  This will replace our current Late Add Codes for late registration.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4AAD-4D84-4BC9-9BCC-E25C8EEBCCB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879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832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F6AD923-25E6-6149-A771-9432F30963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5924" y="98854"/>
            <a:ext cx="11936627" cy="66479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571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F6AD923-25E6-6149-A771-9432F30963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5924" y="98854"/>
            <a:ext cx="11936627" cy="66479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8621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F6AD923-25E6-6149-A771-9432F30963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5924" y="98854"/>
            <a:ext cx="11936627" cy="66479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821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F6AD923-25E6-6149-A771-9432F30963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5924" y="98854"/>
            <a:ext cx="11936627" cy="66479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8275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F6AD923-25E6-6149-A771-9432F30963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5924" y="98854"/>
            <a:ext cx="11936627" cy="66479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8299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F6AD923-25E6-6149-A771-9432F30963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5924" y="98854"/>
            <a:ext cx="11936627" cy="66479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1437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F6AD923-25E6-6149-A771-9432F30963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5924" y="98854"/>
            <a:ext cx="11936627" cy="664793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8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F6AD923-25E6-6149-A771-9432F30963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5924" y="98854"/>
            <a:ext cx="11936627" cy="66479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665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F6AD923-25E6-6149-A771-9432F30963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5924" y="98854"/>
            <a:ext cx="11936627" cy="66479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17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F6AD923-25E6-6149-A771-9432F30963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5924" y="98854"/>
            <a:ext cx="11936627" cy="66479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49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F6AD923-25E6-6149-A771-9432F30963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5924" y="98854"/>
            <a:ext cx="11936627" cy="66479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233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F6AD923-25E6-6149-A771-9432F30963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5924" y="98854"/>
            <a:ext cx="11936627" cy="66479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845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F6AD923-25E6-6149-A771-9432F30963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5924" y="98854"/>
            <a:ext cx="11936627" cy="664793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534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F6AD923-25E6-6149-A771-9432F30963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5924" y="98854"/>
            <a:ext cx="11936627" cy="66479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865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F6AD923-25E6-6149-A771-9432F30963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5924" y="98854"/>
            <a:ext cx="11936627" cy="66479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619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4F6AD923-25E6-6149-A771-9432F309632C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35924" y="98854"/>
            <a:ext cx="11936627" cy="664793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5923" y="74827"/>
            <a:ext cx="1193662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750" y="1554827"/>
            <a:ext cx="1193980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43988" y="6365917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988" y="638166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81478" y="636591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458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150000"/>
        <a:buFont typeface="Arial" panose="020B0604020202020204" pitchFamily="34" charset="0"/>
        <a:buChar char="•"/>
        <a:defRPr sz="1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150000"/>
        <a:buFont typeface="Arial" panose="020B0604020202020204" pitchFamily="34" charset="0"/>
        <a:buChar char="•"/>
        <a:defRPr sz="16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150000"/>
        <a:buFont typeface="Arial" panose="020B0604020202020204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150000"/>
        <a:buFont typeface="Arial" panose="020B0604020202020204" pitchFamily="34" charset="0"/>
        <a:buChar char="•"/>
        <a:defRPr sz="1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150000"/>
        <a:buFont typeface="Arial" panose="020B0604020202020204" pitchFamily="34" charset="0"/>
        <a:buChar char="•"/>
        <a:defRPr sz="1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9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9.png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9.png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50D6F8-E950-054D-8B6E-7C3CED93D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939636"/>
            <a:ext cx="8172642" cy="2517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Multi Purpose Roster </a:t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 Authorization Codes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709920" y="4817451"/>
            <a:ext cx="7766936" cy="1096899"/>
          </a:xfrm>
        </p:spPr>
        <p:txBody>
          <a:bodyPr/>
          <a:lstStyle/>
          <a:p>
            <a:r>
              <a:rPr lang="en-US" dirty="0" smtClean="0"/>
              <a:t>2019 Spring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308" y="796779"/>
            <a:ext cx="1495238" cy="11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47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35923" y="74827"/>
            <a:ext cx="11936627" cy="1320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dirty="0" smtClean="0"/>
              <a:t>Multi-Purpose Roster – Add Authorizations</a:t>
            </a:r>
            <a:endParaRPr lang="en-US" sz="2000" dirty="0"/>
          </a:p>
        </p:txBody>
      </p:sp>
      <p:grpSp>
        <p:nvGrpSpPr>
          <p:cNvPr id="7" name="Group 6"/>
          <p:cNvGrpSpPr/>
          <p:nvPr/>
        </p:nvGrpSpPr>
        <p:grpSpPr>
          <a:xfrm>
            <a:off x="756519" y="636557"/>
            <a:ext cx="10543500" cy="4893805"/>
            <a:chOff x="756519" y="636557"/>
            <a:chExt cx="10543500" cy="489380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6519" y="636557"/>
              <a:ext cx="10543500" cy="4893805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84738" y="3625361"/>
              <a:ext cx="5090747" cy="1711570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075485" y="3314700"/>
              <a:ext cx="5118954" cy="1166446"/>
            </a:xfrm>
            <a:prstGeom prst="rect">
              <a:avLst/>
            </a:prstGeom>
          </p:spPr>
        </p:pic>
      </p:grpSp>
      <p:sp>
        <p:nvSpPr>
          <p:cNvPr id="8" name="Line Callout 1 7"/>
          <p:cNvSpPr/>
          <p:nvPr/>
        </p:nvSpPr>
        <p:spPr>
          <a:xfrm>
            <a:off x="984738" y="3897923"/>
            <a:ext cx="4520243" cy="1233578"/>
          </a:xfrm>
          <a:prstGeom prst="borderCallout1">
            <a:avLst>
              <a:gd name="adj1" fmla="val 49948"/>
              <a:gd name="adj2" fmla="val 100284"/>
              <a:gd name="adj3" fmla="val 75553"/>
              <a:gd name="adj4" fmla="val 113585"/>
            </a:avLst>
          </a:prstGeom>
          <a:solidFill>
            <a:schemeClr val="accent1">
              <a:alpha val="25000"/>
            </a:schemeClr>
          </a:solidFill>
          <a:ln w="38100"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New Add Authorizations function replaces </a:t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Late Add Codes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46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011537" y="488651"/>
            <a:ext cx="9803001" cy="6238947"/>
            <a:chOff x="1011537" y="488651"/>
            <a:chExt cx="9803001" cy="6238947"/>
          </a:xfrm>
        </p:grpSpPr>
        <p:grpSp>
          <p:nvGrpSpPr>
            <p:cNvPr id="10" name="Group 9"/>
            <p:cNvGrpSpPr/>
            <p:nvPr/>
          </p:nvGrpSpPr>
          <p:grpSpPr>
            <a:xfrm>
              <a:off x="1011537" y="488651"/>
              <a:ext cx="9803001" cy="6238947"/>
              <a:chOff x="1011537" y="488651"/>
              <a:chExt cx="9803001" cy="6238947"/>
            </a:xfrm>
          </p:grpSpPr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1537" y="488651"/>
                <a:ext cx="9803001" cy="6238947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83415" y="6076583"/>
                <a:ext cx="861647" cy="355429"/>
              </a:xfrm>
              <a:prstGeom prst="rect">
                <a:avLst/>
              </a:prstGeom>
            </p:spPr>
          </p:pic>
        </p:grp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784325" y="6112267"/>
              <a:ext cx="1745872" cy="346228"/>
            </a:xfrm>
            <a:prstGeom prst="rect">
              <a:avLst/>
            </a:prstGeom>
          </p:spPr>
        </p:pic>
      </p:grpSp>
      <p:sp>
        <p:nvSpPr>
          <p:cNvPr id="5" name="Title 1"/>
          <p:cNvSpPr txBox="1">
            <a:spLocks/>
          </p:cNvSpPr>
          <p:nvPr/>
        </p:nvSpPr>
        <p:spPr>
          <a:xfrm>
            <a:off x="135923" y="74827"/>
            <a:ext cx="11936627" cy="1320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dirty="0" smtClean="0"/>
              <a:t>Multi-Purpose Roster – Add Authorizations</a:t>
            </a:r>
            <a:endParaRPr lang="en-US" sz="2000" dirty="0"/>
          </a:p>
        </p:txBody>
      </p:sp>
      <p:sp>
        <p:nvSpPr>
          <p:cNvPr id="11" name="Line Callout 1 10"/>
          <p:cNvSpPr/>
          <p:nvPr/>
        </p:nvSpPr>
        <p:spPr>
          <a:xfrm>
            <a:off x="5538157" y="819509"/>
            <a:ext cx="4520243" cy="1302591"/>
          </a:xfrm>
          <a:prstGeom prst="borderCallout1">
            <a:avLst>
              <a:gd name="adj1" fmla="val 100554"/>
              <a:gd name="adj2" fmla="val 49711"/>
              <a:gd name="adj3" fmla="val 231848"/>
              <a:gd name="adj4" fmla="val 10165"/>
            </a:avLst>
          </a:prstGeom>
          <a:solidFill>
            <a:schemeClr val="accent1">
              <a:alpha val="25000"/>
            </a:schemeClr>
          </a:solidFill>
          <a:ln w="38100"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New Secure</a:t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Authorization Codes</a:t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(10 chars, upper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lower case letters 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and numbers)</a:t>
            </a:r>
            <a:endParaRPr lang="en-US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19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011537" y="488651"/>
            <a:ext cx="9803001" cy="6238947"/>
            <a:chOff x="1011537" y="488651"/>
            <a:chExt cx="9803001" cy="6238947"/>
          </a:xfrm>
        </p:grpSpPr>
        <p:grpSp>
          <p:nvGrpSpPr>
            <p:cNvPr id="10" name="Group 9"/>
            <p:cNvGrpSpPr/>
            <p:nvPr/>
          </p:nvGrpSpPr>
          <p:grpSpPr>
            <a:xfrm>
              <a:off x="1011537" y="488651"/>
              <a:ext cx="9803001" cy="6238947"/>
              <a:chOff x="1011537" y="488651"/>
              <a:chExt cx="9803001" cy="6238947"/>
            </a:xfrm>
          </p:grpSpPr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1537" y="488651"/>
                <a:ext cx="9803001" cy="6238947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83415" y="6076583"/>
                <a:ext cx="861647" cy="355429"/>
              </a:xfrm>
              <a:prstGeom prst="rect">
                <a:avLst/>
              </a:prstGeom>
            </p:spPr>
          </p:pic>
        </p:grp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784325" y="6112267"/>
              <a:ext cx="1745872" cy="346228"/>
            </a:xfrm>
            <a:prstGeom prst="rect">
              <a:avLst/>
            </a:prstGeom>
          </p:spPr>
        </p:pic>
      </p:grpSp>
      <p:sp>
        <p:nvSpPr>
          <p:cNvPr id="5" name="Title 1"/>
          <p:cNvSpPr txBox="1">
            <a:spLocks/>
          </p:cNvSpPr>
          <p:nvPr/>
        </p:nvSpPr>
        <p:spPr>
          <a:xfrm>
            <a:off x="135923" y="74827"/>
            <a:ext cx="11936627" cy="1320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dirty="0" smtClean="0"/>
              <a:t>Multi-Purpose Roster – Add Authorizations</a:t>
            </a:r>
            <a:endParaRPr lang="en-US" sz="2000" dirty="0"/>
          </a:p>
        </p:txBody>
      </p:sp>
      <p:sp>
        <p:nvSpPr>
          <p:cNvPr id="11" name="Line Callout 1 10"/>
          <p:cNvSpPr/>
          <p:nvPr/>
        </p:nvSpPr>
        <p:spPr>
          <a:xfrm>
            <a:off x="5538157" y="888522"/>
            <a:ext cx="4520243" cy="1233578"/>
          </a:xfrm>
          <a:prstGeom prst="borderCallout1">
            <a:avLst>
              <a:gd name="adj1" fmla="val 100554"/>
              <a:gd name="adj2" fmla="val 49711"/>
              <a:gd name="adj3" fmla="val 188491"/>
              <a:gd name="adj4" fmla="val 71043"/>
            </a:avLst>
          </a:prstGeom>
          <a:solidFill>
            <a:schemeClr val="accent1">
              <a:alpha val="25000"/>
            </a:schemeClr>
          </a:solidFill>
          <a:ln w="38100"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Enter Student ID to assign authorization code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81690" y="3177961"/>
            <a:ext cx="1886489" cy="1426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2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011537" y="488651"/>
            <a:ext cx="9803001" cy="6238947"/>
            <a:chOff x="1011537" y="488651"/>
            <a:chExt cx="9803001" cy="6238947"/>
          </a:xfrm>
        </p:grpSpPr>
        <p:grpSp>
          <p:nvGrpSpPr>
            <p:cNvPr id="10" name="Group 9"/>
            <p:cNvGrpSpPr/>
            <p:nvPr/>
          </p:nvGrpSpPr>
          <p:grpSpPr>
            <a:xfrm>
              <a:off x="1011537" y="488651"/>
              <a:ext cx="9803001" cy="6238947"/>
              <a:chOff x="1011537" y="488651"/>
              <a:chExt cx="9803001" cy="6238947"/>
            </a:xfrm>
          </p:grpSpPr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1537" y="488651"/>
                <a:ext cx="9803001" cy="6238947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83415" y="6076583"/>
                <a:ext cx="861647" cy="355429"/>
              </a:xfrm>
              <a:prstGeom prst="rect">
                <a:avLst/>
              </a:prstGeom>
            </p:spPr>
          </p:pic>
        </p:grp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784325" y="6112267"/>
              <a:ext cx="1745872" cy="346228"/>
            </a:xfrm>
            <a:prstGeom prst="rect">
              <a:avLst/>
            </a:prstGeom>
          </p:spPr>
        </p:pic>
      </p:grpSp>
      <p:sp>
        <p:nvSpPr>
          <p:cNvPr id="5" name="Title 1"/>
          <p:cNvSpPr txBox="1">
            <a:spLocks/>
          </p:cNvSpPr>
          <p:nvPr/>
        </p:nvSpPr>
        <p:spPr>
          <a:xfrm>
            <a:off x="135923" y="74827"/>
            <a:ext cx="11936627" cy="1320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dirty="0" smtClean="0"/>
              <a:t>Multi-Purpose Roster – Add Authorizations</a:t>
            </a:r>
            <a:endParaRPr lang="en-US" sz="2000" dirty="0"/>
          </a:p>
        </p:txBody>
      </p:sp>
      <p:sp>
        <p:nvSpPr>
          <p:cNvPr id="11" name="Line Callout 1 10"/>
          <p:cNvSpPr/>
          <p:nvPr/>
        </p:nvSpPr>
        <p:spPr>
          <a:xfrm>
            <a:off x="5538157" y="888522"/>
            <a:ext cx="4520243" cy="1233578"/>
          </a:xfrm>
          <a:prstGeom prst="borderCallout1">
            <a:avLst>
              <a:gd name="adj1" fmla="val 100554"/>
              <a:gd name="adj2" fmla="val 49711"/>
              <a:gd name="adj3" fmla="val 181613"/>
              <a:gd name="adj4" fmla="val 63744"/>
            </a:avLst>
          </a:prstGeom>
          <a:solidFill>
            <a:schemeClr val="accent1">
              <a:alpha val="25000"/>
            </a:schemeClr>
          </a:solidFill>
          <a:ln w="38100"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Or Search by Student Name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64437" y="3157435"/>
            <a:ext cx="1901945" cy="14612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27957" y="3157435"/>
            <a:ext cx="2638425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1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35923" y="74827"/>
            <a:ext cx="11936627" cy="1320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dirty="0" smtClean="0"/>
              <a:t>Multi-Purpose Roster – Add Authorizations</a:t>
            </a:r>
            <a:endParaRPr lang="en-US" sz="20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011537" y="488651"/>
            <a:ext cx="9803001" cy="6238947"/>
            <a:chOff x="1011537" y="488651"/>
            <a:chExt cx="9803001" cy="6238947"/>
          </a:xfrm>
          <a:noFill/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011537" y="488651"/>
              <a:ext cx="9803001" cy="6238947"/>
            </a:xfrm>
            <a:prstGeom prst="rect">
              <a:avLst/>
            </a:prstGeom>
            <a:grpFill/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7983415" y="6076583"/>
              <a:ext cx="861647" cy="355429"/>
            </a:xfrm>
            <a:prstGeom prst="rect">
              <a:avLst/>
            </a:prstGeom>
            <a:grpFill/>
          </p:spPr>
        </p:pic>
      </p:grpSp>
      <p:sp>
        <p:nvSpPr>
          <p:cNvPr id="11" name="Line Callout 1 10"/>
          <p:cNvSpPr/>
          <p:nvPr/>
        </p:nvSpPr>
        <p:spPr>
          <a:xfrm>
            <a:off x="5538157" y="888522"/>
            <a:ext cx="4520243" cy="1233578"/>
          </a:xfrm>
          <a:prstGeom prst="borderCallout1">
            <a:avLst>
              <a:gd name="adj1" fmla="val 100554"/>
              <a:gd name="adj2" fmla="val 49711"/>
              <a:gd name="adj3" fmla="val 171009"/>
              <a:gd name="adj4" fmla="val 31730"/>
            </a:avLst>
          </a:prstGeom>
          <a:solidFill>
            <a:schemeClr val="accent1">
              <a:alpha val="25000"/>
            </a:schemeClr>
          </a:solidFill>
          <a:ln w="38100"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Select Student and Confirm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2019" y="3081823"/>
            <a:ext cx="6772275" cy="13430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34962" y="6098549"/>
            <a:ext cx="1602464" cy="335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84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35923" y="74827"/>
            <a:ext cx="11936627" cy="1320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dirty="0" smtClean="0"/>
              <a:t>Multi-Purpose Roster – Add Authorizations</a:t>
            </a:r>
            <a:endParaRPr lang="en-US" sz="2000" dirty="0"/>
          </a:p>
        </p:txBody>
      </p:sp>
      <p:grpSp>
        <p:nvGrpSpPr>
          <p:cNvPr id="4" name="Group 3"/>
          <p:cNvGrpSpPr/>
          <p:nvPr/>
        </p:nvGrpSpPr>
        <p:grpSpPr>
          <a:xfrm>
            <a:off x="1011537" y="488651"/>
            <a:ext cx="9803001" cy="6238947"/>
            <a:chOff x="1011537" y="488651"/>
            <a:chExt cx="9803001" cy="6238947"/>
          </a:xfrm>
        </p:grpSpPr>
        <p:grpSp>
          <p:nvGrpSpPr>
            <p:cNvPr id="10" name="Group 9"/>
            <p:cNvGrpSpPr/>
            <p:nvPr/>
          </p:nvGrpSpPr>
          <p:grpSpPr>
            <a:xfrm>
              <a:off x="1011537" y="488651"/>
              <a:ext cx="9803001" cy="6238947"/>
              <a:chOff x="1011537" y="488651"/>
              <a:chExt cx="9803001" cy="6238947"/>
            </a:xfrm>
          </p:grpSpPr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1537" y="488651"/>
                <a:ext cx="9803001" cy="6238947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83415" y="6076583"/>
                <a:ext cx="861647" cy="355429"/>
              </a:xfrm>
              <a:prstGeom prst="rect">
                <a:avLst/>
              </a:prstGeom>
            </p:spPr>
          </p:pic>
        </p:grp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40246" y="5593727"/>
              <a:ext cx="7420675" cy="415974"/>
            </a:xfrm>
            <a:prstGeom prst="rect">
              <a:avLst/>
            </a:prstGeom>
          </p:spPr>
        </p:pic>
      </p:grpSp>
      <p:sp>
        <p:nvSpPr>
          <p:cNvPr id="11" name="Line Callout 1 10"/>
          <p:cNvSpPr/>
          <p:nvPr/>
        </p:nvSpPr>
        <p:spPr>
          <a:xfrm>
            <a:off x="5538157" y="819509"/>
            <a:ext cx="4520243" cy="1302591"/>
          </a:xfrm>
          <a:prstGeom prst="borderCallout1">
            <a:avLst>
              <a:gd name="adj1" fmla="val 100554"/>
              <a:gd name="adj2" fmla="val 49711"/>
              <a:gd name="adj3" fmla="val 354876"/>
              <a:gd name="adj4" fmla="val 37067"/>
            </a:avLst>
          </a:prstGeom>
          <a:solidFill>
            <a:schemeClr val="accent1">
              <a:alpha val="25000"/>
            </a:schemeClr>
          </a:solidFill>
          <a:ln w="38100"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Add Authorization </a:t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Code is Assigned</a:t>
            </a:r>
            <a:endParaRPr lang="en-US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34962" y="6098549"/>
            <a:ext cx="1602464" cy="335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64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35923" y="74827"/>
            <a:ext cx="11936627" cy="1320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dirty="0" smtClean="0"/>
              <a:t>Multi-Purpose Roster – Add Authorizations</a:t>
            </a:r>
            <a:endParaRPr lang="en-US" sz="2000" dirty="0"/>
          </a:p>
        </p:txBody>
      </p:sp>
      <p:grpSp>
        <p:nvGrpSpPr>
          <p:cNvPr id="4" name="Group 3"/>
          <p:cNvGrpSpPr/>
          <p:nvPr/>
        </p:nvGrpSpPr>
        <p:grpSpPr>
          <a:xfrm>
            <a:off x="1011537" y="488651"/>
            <a:ext cx="9803001" cy="6238947"/>
            <a:chOff x="1011537" y="488651"/>
            <a:chExt cx="9803001" cy="6238947"/>
          </a:xfrm>
        </p:grpSpPr>
        <p:grpSp>
          <p:nvGrpSpPr>
            <p:cNvPr id="10" name="Group 9"/>
            <p:cNvGrpSpPr/>
            <p:nvPr/>
          </p:nvGrpSpPr>
          <p:grpSpPr>
            <a:xfrm>
              <a:off x="1011537" y="488651"/>
              <a:ext cx="9803001" cy="6238947"/>
              <a:chOff x="1011537" y="488651"/>
              <a:chExt cx="9803001" cy="6238947"/>
            </a:xfrm>
          </p:grpSpPr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1537" y="488651"/>
                <a:ext cx="9803001" cy="6238947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83415" y="6076583"/>
                <a:ext cx="861647" cy="355429"/>
              </a:xfrm>
              <a:prstGeom prst="rect">
                <a:avLst/>
              </a:prstGeom>
            </p:spPr>
          </p:pic>
        </p:grp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40246" y="5593727"/>
              <a:ext cx="7420675" cy="415974"/>
            </a:xfrm>
            <a:prstGeom prst="rect">
              <a:avLst/>
            </a:prstGeom>
          </p:spPr>
        </p:pic>
      </p:grpSp>
      <p:sp>
        <p:nvSpPr>
          <p:cNvPr id="11" name="Line Callout 1 10"/>
          <p:cNvSpPr/>
          <p:nvPr/>
        </p:nvSpPr>
        <p:spPr>
          <a:xfrm>
            <a:off x="5382705" y="819509"/>
            <a:ext cx="5561815" cy="1754009"/>
          </a:xfrm>
          <a:prstGeom prst="borderCallout1">
            <a:avLst>
              <a:gd name="adj1" fmla="val 100554"/>
              <a:gd name="adj2" fmla="val 49711"/>
              <a:gd name="adj3" fmla="val 301132"/>
              <a:gd name="adj4" fmla="val 51982"/>
            </a:avLst>
          </a:prstGeom>
          <a:solidFill>
            <a:schemeClr val="accent1">
              <a:alpha val="25000"/>
            </a:schemeClr>
          </a:solidFill>
          <a:ln w="38100"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Authorized Students are not prompted for code at registration.</a:t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Registered Students appear on your roster, and are noted here.</a:t>
            </a:r>
            <a:endParaRPr lang="en-US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34962" y="6098549"/>
            <a:ext cx="1602464" cy="335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82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35923" y="74827"/>
            <a:ext cx="11936627" cy="1320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dirty="0" smtClean="0"/>
              <a:t>Multi-Purpose Roster – Add Authorizations</a:t>
            </a:r>
            <a:endParaRPr lang="en-US" sz="2000" dirty="0"/>
          </a:p>
        </p:txBody>
      </p:sp>
      <p:grpSp>
        <p:nvGrpSpPr>
          <p:cNvPr id="4" name="Group 3"/>
          <p:cNvGrpSpPr/>
          <p:nvPr/>
        </p:nvGrpSpPr>
        <p:grpSpPr>
          <a:xfrm>
            <a:off x="1011537" y="488651"/>
            <a:ext cx="9803001" cy="6238947"/>
            <a:chOff x="1011537" y="488651"/>
            <a:chExt cx="9803001" cy="6238947"/>
          </a:xfrm>
        </p:grpSpPr>
        <p:grpSp>
          <p:nvGrpSpPr>
            <p:cNvPr id="10" name="Group 9"/>
            <p:cNvGrpSpPr/>
            <p:nvPr/>
          </p:nvGrpSpPr>
          <p:grpSpPr>
            <a:xfrm>
              <a:off x="1011537" y="488651"/>
              <a:ext cx="9803001" cy="6238947"/>
              <a:chOff x="1011537" y="488651"/>
              <a:chExt cx="9803001" cy="6238947"/>
            </a:xfrm>
          </p:grpSpPr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1537" y="488651"/>
                <a:ext cx="9803001" cy="6238947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83415" y="6076583"/>
                <a:ext cx="861647" cy="355429"/>
              </a:xfrm>
              <a:prstGeom prst="rect">
                <a:avLst/>
              </a:prstGeom>
            </p:spPr>
          </p:pic>
        </p:grp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40246" y="5593727"/>
              <a:ext cx="7420675" cy="415974"/>
            </a:xfrm>
            <a:prstGeom prst="rect">
              <a:avLst/>
            </a:prstGeom>
          </p:spPr>
        </p:pic>
      </p:grpSp>
      <p:sp>
        <p:nvSpPr>
          <p:cNvPr id="11" name="Line Callout 1 10"/>
          <p:cNvSpPr/>
          <p:nvPr/>
        </p:nvSpPr>
        <p:spPr>
          <a:xfrm>
            <a:off x="5382705" y="819509"/>
            <a:ext cx="5561815" cy="1754009"/>
          </a:xfrm>
          <a:prstGeom prst="borderCallout1">
            <a:avLst>
              <a:gd name="adj1" fmla="val 100554"/>
              <a:gd name="adj2" fmla="val 49711"/>
              <a:gd name="adj3" fmla="val 194718"/>
              <a:gd name="adj4" fmla="val 50796"/>
            </a:avLst>
          </a:prstGeom>
          <a:solidFill>
            <a:schemeClr val="accent1">
              <a:alpha val="25000"/>
            </a:schemeClr>
          </a:solidFill>
          <a:ln w="38100"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Add Authorization codes can </a:t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also be revoked.</a:t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Revoked codes are unable to be used.</a:t>
            </a:r>
            <a:endParaRPr lang="en-US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34962" y="6098549"/>
            <a:ext cx="1602464" cy="335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44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35923" y="74827"/>
            <a:ext cx="11936627" cy="1320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dirty="0" smtClean="0"/>
              <a:t>Multi-Purpose Roster</a:t>
            </a:r>
            <a:endParaRPr lang="en-US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44718" y="853079"/>
            <a:ext cx="11321182" cy="515431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50000"/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50000"/>
              <a:buFont typeface="Arial" panose="020B0604020202020204" pitchFamily="34" charset="0"/>
              <a:buChar char="•"/>
              <a:defRPr sz="16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50000"/>
              <a:buFont typeface="Arial" panose="020B0604020202020204" pitchFamily="34" charset="0"/>
              <a:buChar char="•"/>
              <a:defRPr sz="1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50000"/>
              <a:buFont typeface="Arial" panose="020B0604020202020204" pitchFamily="34" charset="0"/>
              <a:buChar char="•"/>
              <a:defRPr sz="12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50000"/>
              <a:buFont typeface="Arial" panose="020B0604020202020204" pitchFamily="34" charset="0"/>
              <a:buChar char="•"/>
              <a:defRPr sz="12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Benefits</a:t>
            </a:r>
          </a:p>
          <a:p>
            <a:pPr marL="0" indent="0">
              <a:buNone/>
            </a:pPr>
            <a:endParaRPr lang="en-US" sz="1400" dirty="0" smtClean="0"/>
          </a:p>
          <a:p>
            <a:pPr lvl="1"/>
            <a:r>
              <a:rPr lang="en-US" sz="2400" dirty="0" smtClean="0"/>
              <a:t>Several functions in one place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lvl="1"/>
            <a:r>
              <a:rPr lang="en-US" sz="2400" dirty="0" smtClean="0"/>
              <a:t>Secure Late Registration Process</a:t>
            </a:r>
          </a:p>
          <a:p>
            <a:pPr lvl="2"/>
            <a:r>
              <a:rPr lang="en-US" sz="2400" dirty="0"/>
              <a:t>Student never sees </a:t>
            </a:r>
            <a:r>
              <a:rPr lang="en-US" sz="2400" dirty="0" smtClean="0"/>
              <a:t>Add Authorization code</a:t>
            </a:r>
          </a:p>
          <a:p>
            <a:pPr lvl="2"/>
            <a:r>
              <a:rPr lang="en-US" sz="2400" dirty="0" smtClean="0"/>
              <a:t>Codes cannot be shared</a:t>
            </a:r>
            <a:endParaRPr lang="en-US" sz="2800" dirty="0" smtClean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Late registration is part of Student Planning </a:t>
            </a:r>
          </a:p>
          <a:p>
            <a:pPr marL="914400" lvl="2" indent="0">
              <a:buNone/>
            </a:pPr>
            <a:r>
              <a:rPr lang="en-US" sz="2400" dirty="0" smtClean="0"/>
              <a:t>(Our electronic Education Plan)</a:t>
            </a:r>
          </a:p>
          <a:p>
            <a:pPr lvl="1"/>
            <a:endParaRPr lang="en-US" sz="2600" dirty="0" smtClean="0"/>
          </a:p>
          <a:p>
            <a:pPr lvl="1"/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367458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50D6F8-E950-054D-8B6E-7C3CED93D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939636"/>
            <a:ext cx="8172642" cy="2517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Thank You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709920" y="4817451"/>
            <a:ext cx="7766936" cy="1096899"/>
          </a:xfrm>
        </p:spPr>
        <p:txBody>
          <a:bodyPr/>
          <a:lstStyle/>
          <a:p>
            <a:r>
              <a:rPr lang="en-US" dirty="0" smtClean="0"/>
              <a:t>2019 Spring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308" y="796779"/>
            <a:ext cx="1495238" cy="11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6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Multi-Purpose Roster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sz="2000" dirty="0" smtClean="0"/>
              <a:t> Authorization Codes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448" y="1901953"/>
            <a:ext cx="5186575" cy="497528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multi-purpose roster will replace almost everything on this menu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   </a:t>
            </a:r>
            <a:r>
              <a:rPr lang="en-US" sz="2800" dirty="0" smtClean="0"/>
              <a:t>(from the InSite Classes tile)</a:t>
            </a: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236" y="735227"/>
            <a:ext cx="4473763" cy="5811933"/>
          </a:xfrm>
          <a:prstGeom prst="rect">
            <a:avLst/>
          </a:prstGeom>
          <a:scene3d>
            <a:camera prst="orthographicFront"/>
            <a:lightRig rig="threePt" dir="t"/>
          </a:scene3d>
          <a:sp3d extrusionH="63500">
            <a:bevelT w="127000" h="127000"/>
            <a:bevelB w="127000" h="127000" prst="relaxedInset"/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9607" y="4748751"/>
            <a:ext cx="1209675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19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35923" y="74827"/>
            <a:ext cx="11936627" cy="1320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dirty="0" smtClean="0"/>
              <a:t>Multi-Purpose Roster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83" y="470140"/>
            <a:ext cx="9607318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00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83" y="470140"/>
            <a:ext cx="9607318" cy="6264696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35923" y="74827"/>
            <a:ext cx="11936627" cy="1320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dirty="0" smtClean="0"/>
              <a:t>Multi-Purpose Roster</a:t>
            </a:r>
            <a:endParaRPr lang="en-US" sz="2000" dirty="0"/>
          </a:p>
        </p:txBody>
      </p:sp>
      <p:sp>
        <p:nvSpPr>
          <p:cNvPr id="2" name="Line Callout 1 1"/>
          <p:cNvSpPr/>
          <p:nvPr/>
        </p:nvSpPr>
        <p:spPr>
          <a:xfrm>
            <a:off x="5382882" y="1181820"/>
            <a:ext cx="4520243" cy="1233578"/>
          </a:xfrm>
          <a:prstGeom prst="borderCallout1">
            <a:avLst>
              <a:gd name="adj1" fmla="val 50904"/>
              <a:gd name="adj2" fmla="val -289"/>
              <a:gd name="adj3" fmla="val 119260"/>
              <a:gd name="adj4" fmla="val -28575"/>
            </a:avLst>
          </a:prstGeom>
          <a:solidFill>
            <a:schemeClr val="accent1">
              <a:alpha val="25000"/>
            </a:schemeClr>
          </a:solidFill>
          <a:ln w="38100"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Tabs for each function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Roster, Attendance, Grading, Permissions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76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83" y="470140"/>
            <a:ext cx="9607318" cy="6264696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35923" y="74827"/>
            <a:ext cx="11936627" cy="1320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dirty="0" smtClean="0"/>
              <a:t>Multi-Purpose Roster</a:t>
            </a:r>
            <a:endParaRPr lang="en-US" sz="2000" dirty="0"/>
          </a:p>
        </p:txBody>
      </p:sp>
      <p:sp>
        <p:nvSpPr>
          <p:cNvPr id="2" name="Line Callout 1 1"/>
          <p:cNvSpPr/>
          <p:nvPr/>
        </p:nvSpPr>
        <p:spPr>
          <a:xfrm>
            <a:off x="5382882" y="1181820"/>
            <a:ext cx="4520243" cy="1233578"/>
          </a:xfrm>
          <a:prstGeom prst="borderCallout1">
            <a:avLst>
              <a:gd name="adj1" fmla="val 50904"/>
              <a:gd name="adj2" fmla="val -289"/>
              <a:gd name="adj3" fmla="val 90482"/>
              <a:gd name="adj4" fmla="val -72101"/>
            </a:avLst>
          </a:prstGeom>
          <a:solidFill>
            <a:schemeClr val="accent1">
              <a:alpha val="25000"/>
            </a:schemeClr>
          </a:solidFill>
          <a:ln w="38100"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Deadline Dates</a:t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and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Waitlisted Students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16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35923" y="74827"/>
            <a:ext cx="11936627" cy="1320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dirty="0" smtClean="0"/>
              <a:t>Multi-Purpose Roster – Deadline Dates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246" y="735226"/>
            <a:ext cx="11041376" cy="5560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36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35923" y="74827"/>
            <a:ext cx="11936627" cy="1320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dirty="0" smtClean="0"/>
              <a:t>Multi-Purpose Roster – Waitlisted Students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091" y="726832"/>
            <a:ext cx="11215967" cy="4731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5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83" y="470140"/>
            <a:ext cx="9607318" cy="6264696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35923" y="74827"/>
            <a:ext cx="11936627" cy="1320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dirty="0" smtClean="0"/>
              <a:t>Multi-Purpose Roster</a:t>
            </a:r>
            <a:endParaRPr lang="en-US" sz="2000" dirty="0"/>
          </a:p>
        </p:txBody>
      </p:sp>
      <p:sp>
        <p:nvSpPr>
          <p:cNvPr id="2" name="Line Callout 1 1"/>
          <p:cNvSpPr/>
          <p:nvPr/>
        </p:nvSpPr>
        <p:spPr>
          <a:xfrm>
            <a:off x="5538157" y="888522"/>
            <a:ext cx="4520243" cy="1233578"/>
          </a:xfrm>
          <a:prstGeom prst="borderCallout1">
            <a:avLst>
              <a:gd name="adj1" fmla="val 100554"/>
              <a:gd name="adj2" fmla="val 49711"/>
              <a:gd name="adj3" fmla="val 168211"/>
              <a:gd name="adj4" fmla="val 63791"/>
            </a:avLst>
          </a:prstGeom>
          <a:solidFill>
            <a:schemeClr val="accent1">
              <a:alpha val="25000"/>
            </a:schemeClr>
          </a:solidFill>
          <a:ln w="38100"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Print, Email All </a:t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and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Export to Excel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58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35923" y="74827"/>
            <a:ext cx="11936627" cy="1320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dirty="0" smtClean="0"/>
              <a:t>Multi-Purpose Roster – Grading and Drop Roster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386" y="520550"/>
            <a:ext cx="10014583" cy="6190146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4157221" y="888521"/>
            <a:ext cx="5901179" cy="2571116"/>
            <a:chOff x="4157221" y="888521"/>
            <a:chExt cx="5901179" cy="2571116"/>
          </a:xfrm>
        </p:grpSpPr>
        <p:sp>
          <p:nvSpPr>
            <p:cNvPr id="7" name="Line Callout 1 6"/>
            <p:cNvSpPr/>
            <p:nvPr/>
          </p:nvSpPr>
          <p:spPr>
            <a:xfrm>
              <a:off x="5538157" y="888521"/>
              <a:ext cx="4520243" cy="1432647"/>
            </a:xfrm>
            <a:prstGeom prst="borderCallout1">
              <a:avLst>
                <a:gd name="adj1" fmla="val 101550"/>
                <a:gd name="adj2" fmla="val 49711"/>
                <a:gd name="adj3" fmla="val 179049"/>
                <a:gd name="adj4" fmla="val 33447"/>
              </a:avLst>
            </a:prstGeom>
            <a:solidFill>
              <a:schemeClr val="accent1">
                <a:alpha val="25000"/>
              </a:schemeClr>
            </a:solidFill>
            <a:ln w="38100"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accent2">
                      <a:lumMod val="75000"/>
                    </a:schemeClr>
                  </a:solidFill>
                </a:rPr>
                <a:t>Enter Final Grades</a:t>
              </a:r>
              <a:br>
                <a:rPr lang="en-US" sz="2400" dirty="0" smtClean="0">
                  <a:solidFill>
                    <a:schemeClr val="accent2">
                      <a:lumMod val="75000"/>
                    </a:schemeClr>
                  </a:solidFill>
                </a:rPr>
              </a:br>
              <a:r>
                <a:rPr lang="en-US" dirty="0" smtClean="0">
                  <a:solidFill>
                    <a:schemeClr val="accent2">
                      <a:lumMod val="75000"/>
                    </a:schemeClr>
                  </a:solidFill>
                </a:rPr>
                <a:t>or</a:t>
              </a:r>
              <a:r>
                <a:rPr lang="en-US" sz="2400" dirty="0" smtClean="0">
                  <a:solidFill>
                    <a:schemeClr val="accent2">
                      <a:lumMod val="75000"/>
                    </a:schemeClr>
                  </a:solidFill>
                </a:rPr>
                <a:t/>
              </a:r>
              <a:br>
                <a:rPr lang="en-US" sz="2400" dirty="0" smtClean="0">
                  <a:solidFill>
                    <a:schemeClr val="accent2">
                      <a:lumMod val="75000"/>
                    </a:schemeClr>
                  </a:solidFill>
                </a:rPr>
              </a:br>
              <a:r>
                <a:rPr lang="en-US" sz="2400" dirty="0" smtClean="0">
                  <a:solidFill>
                    <a:schemeClr val="accent2">
                      <a:lumMod val="75000"/>
                    </a:schemeClr>
                  </a:solidFill>
                </a:rPr>
                <a:t>Select Never Attended or </a:t>
              </a:r>
            </a:p>
            <a:p>
              <a:pPr algn="ctr"/>
              <a:r>
                <a:rPr lang="en-US" sz="2400" dirty="0" smtClean="0">
                  <a:solidFill>
                    <a:schemeClr val="accent2">
                      <a:lumMod val="75000"/>
                    </a:schemeClr>
                  </a:solidFill>
                </a:rPr>
                <a:t>Last Date of Attendance</a:t>
              </a:r>
              <a:endParaRPr lang="en-US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4" name="Straight Arrow Connector 3"/>
            <p:cNvCxnSpPr>
              <a:stCxn id="7" idx="2"/>
            </p:cNvCxnSpPr>
            <p:nvPr/>
          </p:nvCxnSpPr>
          <p:spPr>
            <a:xfrm flipH="1">
              <a:off x="4157221" y="1604845"/>
              <a:ext cx="1380936" cy="1854792"/>
            </a:xfrm>
            <a:prstGeom prst="straightConnector1">
              <a:avLst/>
            </a:prstGeom>
            <a:ln w="38100">
              <a:solidFill>
                <a:srgbClr val="4495B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2638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{6A18D336-C3B1-8549-8979-74AA365C39B6}tf10001060</Template>
  <TotalTime>8274</TotalTime>
  <Words>571</Words>
  <Application>Microsoft Office PowerPoint</Application>
  <PresentationFormat>Widescreen</PresentationFormat>
  <Paragraphs>87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Trebuchet MS</vt:lpstr>
      <vt:lpstr>Wingdings 3</vt:lpstr>
      <vt:lpstr>Facet</vt:lpstr>
      <vt:lpstr>Multi Purpose Roster  &amp; Authorization Codes </vt:lpstr>
      <vt:lpstr>Multi-Purpose Roster &amp; Authorization Codes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Authorization Codes (Late Add Codes)</dc:title>
  <dc:creator>Abbott, Daniel</dc:creator>
  <cp:lastModifiedBy>Abigail Duldulao</cp:lastModifiedBy>
  <cp:revision>77</cp:revision>
  <dcterms:created xsi:type="dcterms:W3CDTF">2018-06-02T15:57:24Z</dcterms:created>
  <dcterms:modified xsi:type="dcterms:W3CDTF">2018-11-15T20:41:40Z</dcterms:modified>
</cp:coreProperties>
</file>