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45"/>
  </p:notesMasterIdLst>
  <p:sldIdLst>
    <p:sldId id="283" r:id="rId2"/>
    <p:sldId id="330" r:id="rId3"/>
    <p:sldId id="599" r:id="rId4"/>
    <p:sldId id="601" r:id="rId5"/>
    <p:sldId id="258" r:id="rId6"/>
    <p:sldId id="260" r:id="rId7"/>
    <p:sldId id="262" r:id="rId8"/>
    <p:sldId id="263" r:id="rId9"/>
    <p:sldId id="331" r:id="rId10"/>
    <p:sldId id="264" r:id="rId11"/>
    <p:sldId id="270" r:id="rId12"/>
    <p:sldId id="271" r:id="rId13"/>
    <p:sldId id="284" r:id="rId14"/>
    <p:sldId id="266" r:id="rId15"/>
    <p:sldId id="277" r:id="rId16"/>
    <p:sldId id="268" r:id="rId17"/>
    <p:sldId id="286" r:id="rId18"/>
    <p:sldId id="287" r:id="rId19"/>
    <p:sldId id="335" r:id="rId20"/>
    <p:sldId id="285" r:id="rId21"/>
    <p:sldId id="332" r:id="rId22"/>
    <p:sldId id="269" r:id="rId23"/>
    <p:sldId id="329" r:id="rId24"/>
    <p:sldId id="328" r:id="rId25"/>
    <p:sldId id="296" r:id="rId26"/>
    <p:sldId id="306" r:id="rId27"/>
    <p:sldId id="333" r:id="rId28"/>
    <p:sldId id="334" r:id="rId29"/>
    <p:sldId id="308" r:id="rId30"/>
    <p:sldId id="600" r:id="rId31"/>
    <p:sldId id="572" r:id="rId32"/>
    <p:sldId id="317" r:id="rId33"/>
    <p:sldId id="571" r:id="rId34"/>
    <p:sldId id="573" r:id="rId35"/>
    <p:sldId id="574" r:id="rId36"/>
    <p:sldId id="319" r:id="rId37"/>
    <p:sldId id="318" r:id="rId38"/>
    <p:sldId id="596" r:id="rId39"/>
    <p:sldId id="322" r:id="rId40"/>
    <p:sldId id="598" r:id="rId41"/>
    <p:sldId id="323" r:id="rId42"/>
    <p:sldId id="597" r:id="rId43"/>
    <p:sldId id="27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p:restoredTop sz="84851"/>
  </p:normalViewPr>
  <p:slideViewPr>
    <p:cSldViewPr snapToGrid="0" snapToObjects="1">
      <p:cViewPr varScale="1">
        <p:scale>
          <a:sx n="58" d="100"/>
          <a:sy n="58" d="100"/>
        </p:scale>
        <p:origin x="124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173A7-7A21-9C46-A621-8A9E5250BE55}"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4126A-F74E-104D-AC58-C0F58C1B50BC}" type="slidenum">
              <a:rPr lang="en-US" smtClean="0"/>
              <a:t>‹#›</a:t>
            </a:fld>
            <a:endParaRPr lang="en-US"/>
          </a:p>
        </p:txBody>
      </p:sp>
    </p:spTree>
    <p:extLst>
      <p:ext uri="{BB962C8B-B14F-4D97-AF65-F5344CB8AC3E}">
        <p14:creationId xmlns:p14="http://schemas.microsoft.com/office/powerpoint/2010/main" val="24650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10</a:t>
            </a:fld>
            <a:endParaRPr lang="en-US"/>
          </a:p>
        </p:txBody>
      </p:sp>
    </p:spTree>
    <p:extLst>
      <p:ext uri="{BB962C8B-B14F-4D97-AF65-F5344CB8AC3E}">
        <p14:creationId xmlns:p14="http://schemas.microsoft.com/office/powerpoint/2010/main" val="150879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11</a:t>
            </a:fld>
            <a:endParaRPr lang="en-US"/>
          </a:p>
        </p:txBody>
      </p:sp>
    </p:spTree>
    <p:extLst>
      <p:ext uri="{BB962C8B-B14F-4D97-AF65-F5344CB8AC3E}">
        <p14:creationId xmlns:p14="http://schemas.microsoft.com/office/powerpoint/2010/main" val="130061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16</a:t>
            </a:fld>
            <a:endParaRPr lang="en-US"/>
          </a:p>
        </p:txBody>
      </p:sp>
    </p:spTree>
    <p:extLst>
      <p:ext uri="{BB962C8B-B14F-4D97-AF65-F5344CB8AC3E}">
        <p14:creationId xmlns:p14="http://schemas.microsoft.com/office/powerpoint/2010/main" val="54000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449A07-70CD-724D-8E9F-FCB560528CF9}"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BF86-E767-A041-9770-FB9926AD3C7E}"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71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49A07-70CD-724D-8E9F-FCB560528CF9}"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157264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49A07-70CD-724D-8E9F-FCB560528CF9}"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333856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49A07-70CD-724D-8E9F-FCB560528CF9}"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343126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449A07-70CD-724D-8E9F-FCB560528CF9}"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BF86-E767-A041-9770-FB9926AD3C7E}"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675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449A07-70CD-724D-8E9F-FCB560528CF9}"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40326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449A07-70CD-724D-8E9F-FCB560528CF9}"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0BF86-E767-A041-9770-FB9926AD3C7E}"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75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449A07-70CD-724D-8E9F-FCB560528CF9}"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417871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49A07-70CD-724D-8E9F-FCB560528CF9}"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310719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449A07-70CD-724D-8E9F-FCB560528CF9}"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0BF86-E767-A041-9770-FB9926AD3C7E}"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15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449A07-70CD-724D-8E9F-FCB560528CF9}" type="datetimeFigureOut">
              <a:rPr lang="en-US" smtClean="0"/>
              <a:t>4/28/2022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165947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79449A07-70CD-724D-8E9F-FCB560528CF9}" type="datetimeFigureOut">
              <a:rPr lang="en-US" smtClean="0"/>
              <a:t>4/28/2022</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E410BF86-E767-A041-9770-FB9926AD3C7E}" type="slidenum">
              <a:rPr lang="en-US" smtClean="0"/>
              <a:t>‹#›</a:t>
            </a:fld>
            <a:endParaRPr lang="en-US"/>
          </a:p>
        </p:txBody>
      </p:sp>
    </p:spTree>
    <p:extLst>
      <p:ext uri="{BB962C8B-B14F-4D97-AF65-F5344CB8AC3E}">
        <p14:creationId xmlns:p14="http://schemas.microsoft.com/office/powerpoint/2010/main" val="160503399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1.next.westlaw.com/Link/Document/FullText?findType=L&amp;originatingContext=document&amp;transitionType=DocumentItem&amp;pubNum=1000211&amp;refType=LQ&amp;originatingDoc=I9bdd4f61058d11e88670e77d497dbc01&amp;cite=CAGTS3544.7" TargetMode="External"/><Relationship Id="rId2" Type="http://schemas.openxmlformats.org/officeDocument/2006/relationships/hyperlink" Target="https://1.next.westlaw.com/Link/Document/FullText?findType=L&amp;originatingContext=document&amp;transitionType=DocumentItem&amp;pubNum=1000211&amp;refType=LQ&amp;originatingDoc=I9bdd4f60058d11e88670e77d497dbc01&amp;cite=CAGTS3544.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Rutan_Craig@sccollege.edu" TargetMode="External"/><Relationship Id="rId2" Type="http://schemas.openxmlformats.org/officeDocument/2006/relationships/hyperlink" Target="mailto:mayv@scc.losrios.edu" TargetMode="Externa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1B1D-F945-DE4B-82CB-43B86366F170}"/>
              </a:ext>
            </a:extLst>
          </p:cNvPr>
          <p:cNvSpPr>
            <a:spLocks noGrp="1"/>
          </p:cNvSpPr>
          <p:nvPr>
            <p:ph type="ctrTitle"/>
          </p:nvPr>
        </p:nvSpPr>
        <p:spPr/>
        <p:txBody>
          <a:bodyPr/>
          <a:lstStyle/>
          <a:p>
            <a:pPr algn="ctr"/>
            <a:r>
              <a:rPr lang="en-US" dirty="0"/>
              <a:t>All things noncredit</a:t>
            </a:r>
          </a:p>
        </p:txBody>
      </p:sp>
      <p:sp>
        <p:nvSpPr>
          <p:cNvPr id="3" name="Subtitle 2">
            <a:extLst>
              <a:ext uri="{FF2B5EF4-FFF2-40B4-BE49-F238E27FC236}">
                <a16:creationId xmlns:a16="http://schemas.microsoft.com/office/drawing/2014/main" id="{0AD7C6C8-815F-374B-975E-F09841C66490}"/>
              </a:ext>
            </a:extLst>
          </p:cNvPr>
          <p:cNvSpPr>
            <a:spLocks noGrp="1"/>
          </p:cNvSpPr>
          <p:nvPr>
            <p:ph type="subTitle" idx="1"/>
          </p:nvPr>
        </p:nvSpPr>
        <p:spPr>
          <a:xfrm>
            <a:off x="914400" y="3505200"/>
            <a:ext cx="10464800" cy="1848196"/>
          </a:xfrm>
        </p:spPr>
        <p:txBody>
          <a:bodyPr>
            <a:normAutofit fontScale="92500" lnSpcReduction="20000"/>
          </a:bodyPr>
          <a:lstStyle/>
          <a:p>
            <a:r>
              <a:rPr lang="en-US" dirty="0" err="1"/>
              <a:t>Ginni</a:t>
            </a:r>
            <a:r>
              <a:rPr lang="en-US" dirty="0"/>
              <a:t> May – ASCCC Treasurer, Curriculum Chair</a:t>
            </a:r>
          </a:p>
          <a:p>
            <a:r>
              <a:rPr lang="en-US" dirty="0"/>
              <a:t>Craig Rutan – ASCCC Secretary, Noncredit Chair</a:t>
            </a:r>
          </a:p>
          <a:p>
            <a:endParaRPr lang="en-US" dirty="0"/>
          </a:p>
          <a:p>
            <a:pPr algn="r"/>
            <a:r>
              <a:rPr lang="en-US" dirty="0">
                <a:solidFill>
                  <a:srgbClr val="FF0000"/>
                </a:solidFill>
              </a:rPr>
              <a:t>Contra Costa Community College District</a:t>
            </a:r>
          </a:p>
          <a:p>
            <a:pPr algn="r"/>
            <a:r>
              <a:rPr lang="en-US" dirty="0">
                <a:solidFill>
                  <a:srgbClr val="FF0000"/>
                </a:solidFill>
              </a:rPr>
              <a:t>January 22, 2018</a:t>
            </a:r>
          </a:p>
          <a:p>
            <a:endParaRPr lang="en-US" dirty="0"/>
          </a:p>
        </p:txBody>
      </p:sp>
      <p:pic>
        <p:nvPicPr>
          <p:cNvPr id="4" name="Picture 3">
            <a:extLst>
              <a:ext uri="{FF2B5EF4-FFF2-40B4-BE49-F238E27FC236}">
                <a16:creationId xmlns:a16="http://schemas.microsoft.com/office/drawing/2014/main" id="{28C5F6F8-09F6-8146-9A5B-2F7CA4CA55B9}"/>
              </a:ext>
            </a:extLst>
          </p:cNvPr>
          <p:cNvPicPr>
            <a:picLocks noChangeAspect="1"/>
          </p:cNvPicPr>
          <p:nvPr/>
        </p:nvPicPr>
        <p:blipFill>
          <a:blip r:embed="rId2">
            <a:alphaModFix amt="76000"/>
            <a:extLst>
              <a:ext uri="{28A0092B-C50C-407E-A947-70E740481C1C}">
                <a14:useLocalDpi xmlns:a14="http://schemas.microsoft.com/office/drawing/2010/main" val="0"/>
              </a:ext>
            </a:extLst>
          </a:blip>
          <a:stretch>
            <a:fillRect/>
          </a:stretch>
        </p:blipFill>
        <p:spPr>
          <a:xfrm>
            <a:off x="3377923" y="5693852"/>
            <a:ext cx="4711700" cy="889000"/>
          </a:xfrm>
          <a:prstGeom prst="rect">
            <a:avLst/>
          </a:prstGeom>
          <a:noFill/>
        </p:spPr>
      </p:pic>
    </p:spTree>
    <p:extLst>
      <p:ext uri="{BB962C8B-B14F-4D97-AF65-F5344CB8AC3E}">
        <p14:creationId xmlns:p14="http://schemas.microsoft.com/office/powerpoint/2010/main" val="3614135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Noncredit Categories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327544"/>
              </p:ext>
            </p:extLst>
          </p:nvPr>
        </p:nvGraphicFramePr>
        <p:xfrm>
          <a:off x="609599" y="1388534"/>
          <a:ext cx="10752666" cy="5230840"/>
        </p:xfrm>
        <a:graphic>
          <a:graphicData uri="http://schemas.openxmlformats.org/drawingml/2006/table">
            <a:tbl>
              <a:tblPr firstRow="1" bandRow="1">
                <a:tableStyleId>{FABFCF23-3B69-468F-B69F-88F6DE6A72F2}</a:tableStyleId>
              </a:tblPr>
              <a:tblGrid>
                <a:gridCol w="3584222">
                  <a:extLst>
                    <a:ext uri="{9D8B030D-6E8A-4147-A177-3AD203B41FA5}">
                      <a16:colId xmlns:a16="http://schemas.microsoft.com/office/drawing/2014/main" val="20000"/>
                    </a:ext>
                  </a:extLst>
                </a:gridCol>
                <a:gridCol w="3584222">
                  <a:extLst>
                    <a:ext uri="{9D8B030D-6E8A-4147-A177-3AD203B41FA5}">
                      <a16:colId xmlns:a16="http://schemas.microsoft.com/office/drawing/2014/main" val="20001"/>
                    </a:ext>
                  </a:extLst>
                </a:gridCol>
                <a:gridCol w="3584222">
                  <a:extLst>
                    <a:ext uri="{9D8B030D-6E8A-4147-A177-3AD203B41FA5}">
                      <a16:colId xmlns:a16="http://schemas.microsoft.com/office/drawing/2014/main" val="20002"/>
                    </a:ext>
                  </a:extLst>
                </a:gridCol>
              </a:tblGrid>
              <a:tr h="399844">
                <a:tc>
                  <a:txBody>
                    <a:bodyPr/>
                    <a:lstStyle/>
                    <a:p>
                      <a:pPr algn="ctr"/>
                      <a:r>
                        <a:rPr lang="en-US" dirty="0"/>
                        <a:t>All Noncredit</a:t>
                      </a:r>
                    </a:p>
                  </a:txBody>
                  <a:tcPr/>
                </a:tc>
                <a:tc>
                  <a:txBody>
                    <a:bodyPr/>
                    <a:lstStyle/>
                    <a:p>
                      <a:pPr algn="ctr"/>
                      <a:r>
                        <a:rPr lang="en-US" dirty="0"/>
                        <a:t>CAEP</a:t>
                      </a:r>
                    </a:p>
                  </a:txBody>
                  <a:tcPr/>
                </a:tc>
                <a:tc>
                  <a:txBody>
                    <a:bodyPr/>
                    <a:lstStyle/>
                    <a:p>
                      <a:pPr algn="ctr"/>
                      <a:r>
                        <a:rPr lang="en-US" dirty="0"/>
                        <a:t>CDCP</a:t>
                      </a:r>
                    </a:p>
                  </a:txBody>
                  <a:tcPr/>
                </a:tc>
                <a:extLst>
                  <a:ext uri="{0D108BD9-81ED-4DB2-BD59-A6C34878D82A}">
                    <a16:rowId xmlns:a16="http://schemas.microsoft.com/office/drawing/2014/main" val="10000"/>
                  </a:ext>
                </a:extLst>
              </a:tr>
              <a:tr h="4830996">
                <a:tc>
                  <a:txBody>
                    <a:bodyPr/>
                    <a:lstStyle/>
                    <a:p>
                      <a:pPr marL="285750" indent="-285750">
                        <a:buFont typeface="Arial" charset="0"/>
                        <a:buChar char="•"/>
                      </a:pPr>
                      <a:r>
                        <a:rPr lang="en-US" b="1" dirty="0"/>
                        <a:t>ESL</a:t>
                      </a:r>
                    </a:p>
                    <a:p>
                      <a:pPr marL="285750" indent="-285750">
                        <a:buFont typeface="Arial" charset="0"/>
                        <a:buChar char="•"/>
                      </a:pPr>
                      <a:r>
                        <a:rPr lang="en-US" b="1" dirty="0"/>
                        <a:t>Basic Skills</a:t>
                      </a:r>
                    </a:p>
                    <a:p>
                      <a:pPr marL="285750" indent="-285750">
                        <a:buFont typeface="Arial" charset="0"/>
                        <a:buChar char="•"/>
                      </a:pPr>
                      <a:r>
                        <a:rPr lang="en-US" b="1" dirty="0"/>
                        <a:t>Short-term</a:t>
                      </a:r>
                      <a:r>
                        <a:rPr lang="en-US" b="1" baseline="0" dirty="0"/>
                        <a:t> Vocational</a:t>
                      </a:r>
                    </a:p>
                    <a:p>
                      <a:pPr marL="285750" indent="-285750">
                        <a:buFont typeface="Arial" charset="0"/>
                        <a:buChar char="•"/>
                      </a:pPr>
                      <a:r>
                        <a:rPr lang="en-US" b="1" baseline="0" dirty="0"/>
                        <a:t>Workforce Preparation</a:t>
                      </a:r>
                    </a:p>
                    <a:p>
                      <a:pPr marL="285750" indent="-285750">
                        <a:buFont typeface="Arial" charset="0"/>
                        <a:buChar char="•"/>
                      </a:pPr>
                      <a:r>
                        <a:rPr lang="en-US" baseline="0" dirty="0"/>
                        <a:t>Immigrant Education</a:t>
                      </a:r>
                    </a:p>
                    <a:p>
                      <a:pPr marL="285750" indent="-285750">
                        <a:buFont typeface="Arial" charset="0"/>
                        <a:buChar char="•"/>
                      </a:pPr>
                      <a:r>
                        <a:rPr lang="en-US" baseline="0" dirty="0"/>
                        <a:t>Courses for Adults w/ Substantial Disabilities</a:t>
                      </a:r>
                    </a:p>
                    <a:p>
                      <a:pPr marL="285750" indent="-285750">
                        <a:buFont typeface="Arial" charset="0"/>
                        <a:buChar char="•"/>
                      </a:pPr>
                      <a:r>
                        <a:rPr lang="en-US" baseline="0" dirty="0"/>
                        <a:t>Parenting</a:t>
                      </a:r>
                    </a:p>
                    <a:p>
                      <a:pPr marL="285750" indent="-285750">
                        <a:buFont typeface="Arial" charset="0"/>
                        <a:buChar char="•"/>
                      </a:pPr>
                      <a:r>
                        <a:rPr lang="en-US" baseline="0" dirty="0"/>
                        <a:t>Programs for Older Adults</a:t>
                      </a:r>
                    </a:p>
                    <a:p>
                      <a:pPr marL="285750" indent="-285750">
                        <a:buFont typeface="Arial" charset="0"/>
                        <a:buChar char="•"/>
                      </a:pPr>
                      <a:r>
                        <a:rPr lang="en-US" baseline="0" dirty="0"/>
                        <a:t>Family &amp; Consumer Sciences</a:t>
                      </a:r>
                    </a:p>
                    <a:p>
                      <a:pPr marL="285750" indent="-285750">
                        <a:buFont typeface="Arial" charset="0"/>
                        <a:buChar char="•"/>
                      </a:pPr>
                      <a:r>
                        <a:rPr lang="en-US" baseline="0" dirty="0"/>
                        <a:t>Health &amp; Safety</a:t>
                      </a:r>
                    </a:p>
                    <a:p>
                      <a:pPr marL="285750" indent="-285750">
                        <a:buFont typeface="Arial" charset="0"/>
                        <a:buChar char="•"/>
                      </a:pPr>
                      <a:r>
                        <a:rPr lang="en-US" i="1" baseline="0" dirty="0"/>
                        <a:t>Apprenticeship</a:t>
                      </a:r>
                      <a:endParaRPr lang="en-US" i="1" dirty="0"/>
                    </a:p>
                  </a:txBody>
                  <a:tcPr/>
                </a:tc>
                <a:tc>
                  <a:txBody>
                    <a:bodyPr/>
                    <a:lstStyle/>
                    <a:p>
                      <a:pPr marL="285750" indent="-285750">
                        <a:buFont typeface="Arial" charset="0"/>
                        <a:buChar char="•"/>
                      </a:pPr>
                      <a:r>
                        <a:rPr lang="en-US" b="1" dirty="0"/>
                        <a:t>ESL</a:t>
                      </a:r>
                    </a:p>
                    <a:p>
                      <a:pPr marL="285750" indent="-285750">
                        <a:buFont typeface="Arial" charset="0"/>
                        <a:buChar char="•"/>
                      </a:pPr>
                      <a:r>
                        <a:rPr lang="en-US" b="1" dirty="0"/>
                        <a:t>Basic Skills *</a:t>
                      </a:r>
                    </a:p>
                    <a:p>
                      <a:pPr marL="285750" indent="-285750">
                        <a:buFont typeface="Arial" charset="0"/>
                        <a:buChar char="•"/>
                      </a:pPr>
                      <a:r>
                        <a:rPr lang="en-US" b="1" dirty="0"/>
                        <a:t>Short-term Vocational</a:t>
                      </a:r>
                    </a:p>
                    <a:p>
                      <a:pPr marL="285750" indent="-285750">
                        <a:buFont typeface="Arial" charset="0"/>
                        <a:buChar char="•"/>
                      </a:pPr>
                      <a:r>
                        <a:rPr lang="en-US" b="1" dirty="0"/>
                        <a:t>Workforce</a:t>
                      </a:r>
                      <a:r>
                        <a:rPr lang="en-US" b="1" baseline="0" dirty="0"/>
                        <a:t> Preparation</a:t>
                      </a:r>
                    </a:p>
                    <a:p>
                      <a:pPr marL="285750" indent="-285750">
                        <a:buFont typeface="Arial" charset="0"/>
                        <a:buChar char="•"/>
                      </a:pPr>
                      <a:r>
                        <a:rPr lang="en-US" baseline="0" dirty="0"/>
                        <a:t>Immigrant Education</a:t>
                      </a:r>
                    </a:p>
                    <a:p>
                      <a:pPr marL="285750" indent="-285750">
                        <a:buFont typeface="Arial" charset="0"/>
                        <a:buChar char="•"/>
                      </a:pPr>
                      <a:r>
                        <a:rPr lang="en-US" baseline="0" dirty="0"/>
                        <a:t>Courses for Adults with Disabilities</a:t>
                      </a:r>
                    </a:p>
                    <a:p>
                      <a:pPr marL="285750" indent="-285750">
                        <a:buFont typeface="Arial" charset="0"/>
                        <a:buChar char="•"/>
                      </a:pPr>
                      <a:r>
                        <a:rPr lang="en-US" baseline="0" dirty="0"/>
                        <a:t>Parenting</a:t>
                      </a:r>
                    </a:p>
                    <a:p>
                      <a:endParaRPr lang="en-US" baseline="0" dirty="0"/>
                    </a:p>
                    <a:p>
                      <a:endParaRPr lang="en-US" baseline="0" dirty="0"/>
                    </a:p>
                    <a:p>
                      <a:r>
                        <a:rPr lang="en-US" baseline="0" dirty="0"/>
                        <a:t>*</a:t>
                      </a:r>
                      <a:r>
                        <a:rPr lang="en-US" i="1" baseline="0" dirty="0"/>
                        <a:t>May include supervised tutoring, high school diploma or equivalency</a:t>
                      </a:r>
                    </a:p>
                    <a:p>
                      <a:endParaRPr lang="en-US" i="1" baseline="0" dirty="0"/>
                    </a:p>
                    <a:p>
                      <a:endParaRPr lang="en-US" baseline="0" dirty="0"/>
                    </a:p>
                    <a:p>
                      <a:r>
                        <a:rPr lang="en-US" b="1" baseline="0" dirty="0"/>
                        <a:t>C</a:t>
                      </a:r>
                      <a:r>
                        <a:rPr lang="en-US" baseline="0" dirty="0"/>
                        <a:t>alifornia </a:t>
                      </a:r>
                      <a:r>
                        <a:rPr lang="en-US" b="1" baseline="0" dirty="0"/>
                        <a:t>A</a:t>
                      </a:r>
                      <a:r>
                        <a:rPr lang="en-US" baseline="0" dirty="0"/>
                        <a:t>dult </a:t>
                      </a:r>
                      <a:r>
                        <a:rPr lang="en-US" b="1" baseline="0" dirty="0"/>
                        <a:t>E</a:t>
                      </a:r>
                      <a:r>
                        <a:rPr lang="en-US" baseline="0" dirty="0"/>
                        <a:t>ducation </a:t>
                      </a:r>
                      <a:r>
                        <a:rPr lang="en-US" b="1" baseline="0" dirty="0"/>
                        <a:t>P</a:t>
                      </a:r>
                      <a:r>
                        <a:rPr lang="en-US" baseline="0" dirty="0"/>
                        <a:t>rogram</a:t>
                      </a:r>
                      <a:endParaRPr lang="en-US" dirty="0"/>
                    </a:p>
                  </a:txBody>
                  <a:tcPr/>
                </a:tc>
                <a:tc>
                  <a:txBody>
                    <a:bodyPr/>
                    <a:lstStyle/>
                    <a:p>
                      <a:pPr marL="285750" indent="-285750">
                        <a:buFont typeface="Arial" charset="0"/>
                        <a:buChar char="•"/>
                      </a:pPr>
                      <a:r>
                        <a:rPr lang="en-US" dirty="0"/>
                        <a:t>ESL</a:t>
                      </a:r>
                    </a:p>
                    <a:p>
                      <a:pPr marL="285750" indent="-285750">
                        <a:buFont typeface="Arial" charset="0"/>
                        <a:buChar char="•"/>
                      </a:pPr>
                      <a:r>
                        <a:rPr lang="en-US" dirty="0"/>
                        <a:t>Basic Skills</a:t>
                      </a:r>
                    </a:p>
                    <a:p>
                      <a:pPr marL="285750" indent="-285750">
                        <a:buFont typeface="Arial" charset="0"/>
                        <a:buChar char="•"/>
                      </a:pPr>
                      <a:r>
                        <a:rPr lang="en-US" dirty="0"/>
                        <a:t>Short-term Vocational</a:t>
                      </a:r>
                    </a:p>
                    <a:p>
                      <a:pPr marL="285750" indent="-285750">
                        <a:buFont typeface="Arial" charset="0"/>
                        <a:buChar char="•"/>
                      </a:pPr>
                      <a:r>
                        <a:rPr lang="en-US" dirty="0"/>
                        <a:t>Workforce</a:t>
                      </a:r>
                      <a:r>
                        <a:rPr lang="en-US" baseline="0" dirty="0"/>
                        <a:t> Preparation</a:t>
                      </a:r>
                      <a:endParaRPr lang="en-US" dirty="0"/>
                    </a:p>
                    <a:p>
                      <a:pPr marL="285750" indent="-285750">
                        <a:buFont typeface="Arial" charset="0"/>
                        <a:buChar char="•"/>
                      </a:pPr>
                      <a:endParaRPr lang="en-US" dirty="0"/>
                    </a:p>
                    <a:p>
                      <a:pPr marL="285750" indent="-285750">
                        <a:buFont typeface="Arial"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t>C</a:t>
                      </a:r>
                      <a:r>
                        <a:rPr lang="en-US" dirty="0"/>
                        <a:t>areer </a:t>
                      </a:r>
                      <a:r>
                        <a:rPr lang="en-US" b="1" dirty="0"/>
                        <a:t>D</a:t>
                      </a:r>
                      <a:r>
                        <a:rPr lang="en-US" dirty="0"/>
                        <a:t>evelopment and </a:t>
                      </a:r>
                      <a:r>
                        <a:rPr lang="en-US" b="1" dirty="0"/>
                        <a:t>C</a:t>
                      </a:r>
                      <a:r>
                        <a:rPr lang="en-US" dirty="0"/>
                        <a:t>ollege </a:t>
                      </a:r>
                      <a:r>
                        <a:rPr lang="en-US" b="1" dirty="0"/>
                        <a:t>P</a:t>
                      </a:r>
                      <a:r>
                        <a:rPr lang="en-US" dirty="0"/>
                        <a:t>reparation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7210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t>Career Development and College Preparation (CDCP</a:t>
            </a:r>
            <a:r>
              <a:rPr lang="en-US" b="1" dirty="0"/>
              <a:t>)</a:t>
            </a:r>
            <a:r>
              <a:rPr lang="en-US" dirty="0"/>
              <a:t>	</a:t>
            </a:r>
          </a:p>
        </p:txBody>
      </p:sp>
      <p:sp>
        <p:nvSpPr>
          <p:cNvPr id="3" name="Content Placeholder 2"/>
          <p:cNvSpPr>
            <a:spLocks noGrp="1"/>
          </p:cNvSpPr>
          <p:nvPr>
            <p:ph idx="1"/>
          </p:nvPr>
        </p:nvSpPr>
        <p:spPr>
          <a:xfrm>
            <a:off x="815848" y="1588008"/>
            <a:ext cx="10766552" cy="4736592"/>
          </a:xfrm>
        </p:spPr>
        <p:txBody>
          <a:bodyPr>
            <a:noAutofit/>
          </a:bodyPr>
          <a:lstStyle/>
          <a:p>
            <a:r>
              <a:rPr lang="en-US" sz="2200" dirty="0"/>
              <a:t>Preparation for employment or success in college-level credit coursework</a:t>
            </a:r>
          </a:p>
          <a:p>
            <a:r>
              <a:rPr lang="en-US" sz="2200" dirty="0"/>
              <a:t>In accordance with </a:t>
            </a:r>
            <a:r>
              <a:rPr lang="en-US" sz="2200" b="1" dirty="0"/>
              <a:t>Title 5, §55151</a:t>
            </a:r>
            <a:r>
              <a:rPr lang="en-US" sz="2200" dirty="0"/>
              <a:t>, colleges may offer a sequence of noncredit courses that culminate in:</a:t>
            </a:r>
          </a:p>
          <a:p>
            <a:pPr marL="457200" indent="-457200">
              <a:buFont typeface="Arial"/>
              <a:buChar char="•"/>
            </a:pPr>
            <a:r>
              <a:rPr lang="en-US" dirty="0"/>
              <a:t>Certificate of Competency </a:t>
            </a:r>
          </a:p>
          <a:p>
            <a:pPr marL="457200" indent="-457200">
              <a:buFont typeface="Arial"/>
              <a:buChar char="•"/>
            </a:pPr>
            <a:r>
              <a:rPr lang="en-US" dirty="0"/>
              <a:t>Certificate of Completion </a:t>
            </a:r>
          </a:p>
          <a:p>
            <a:pPr marL="457200" indent="-457200">
              <a:buFont typeface="Arial"/>
              <a:buChar char="•"/>
            </a:pPr>
            <a:r>
              <a:rPr lang="en-US" dirty="0"/>
              <a:t>Adult High School Diploma (</a:t>
            </a:r>
            <a:r>
              <a:rPr lang="en-US" i="1" dirty="0"/>
              <a:t>only eligible for CDCP when approved in accordance with Title 5 §55154 (f))</a:t>
            </a:r>
            <a:endParaRPr lang="en-US" dirty="0"/>
          </a:p>
          <a:p>
            <a:r>
              <a:rPr lang="en-US" sz="2200" dirty="0"/>
              <a:t>Four categories: ESL, Basic Skills, Short-term Vocational, Workforce Prep</a:t>
            </a:r>
          </a:p>
          <a:p>
            <a:r>
              <a:rPr lang="en-US" sz="2200" dirty="0"/>
              <a:t>CDCP courses can be eligible for apportionment funding equal to credit</a:t>
            </a:r>
          </a:p>
          <a:p>
            <a:r>
              <a:rPr lang="en-US" sz="2200" dirty="0"/>
              <a:t>Requirements established in Ed. Code §84760.5</a:t>
            </a:r>
          </a:p>
        </p:txBody>
      </p:sp>
    </p:spTree>
    <p:extLst>
      <p:ext uri="{BB962C8B-B14F-4D97-AF65-F5344CB8AC3E}">
        <p14:creationId xmlns:p14="http://schemas.microsoft.com/office/powerpoint/2010/main" val="21699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Noncredit Certificates</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a:t>Certificate of Completion</a:t>
            </a:r>
          </a:p>
          <a:p>
            <a:pPr lvl="1"/>
            <a:r>
              <a:rPr lang="en-US" sz="3000" dirty="0"/>
              <a:t>Sequence of CDCP courses in Short-term Vocational or Workforce Preparation</a:t>
            </a:r>
          </a:p>
          <a:p>
            <a:pPr lvl="1"/>
            <a:r>
              <a:rPr lang="en-US" sz="3000" dirty="0"/>
              <a:t>Defined in Title 5, §55151(h)</a:t>
            </a:r>
          </a:p>
          <a:p>
            <a:pPr marL="0" indent="0">
              <a:buNone/>
            </a:pPr>
            <a:r>
              <a:rPr lang="en-US" sz="3200" dirty="0"/>
              <a:t>Certificate of Competency</a:t>
            </a:r>
          </a:p>
          <a:p>
            <a:pPr lvl="1"/>
            <a:r>
              <a:rPr lang="en-US" sz="3000" dirty="0"/>
              <a:t>Sequence of CDCP courses in ESL or Elementary &amp; Secondary Basic Skills</a:t>
            </a:r>
          </a:p>
          <a:p>
            <a:pPr lvl="1"/>
            <a:r>
              <a:rPr lang="en-US" sz="3000" dirty="0"/>
              <a:t>Defined in Title 5, §55151(</a:t>
            </a:r>
            <a:r>
              <a:rPr lang="en-US" sz="3000" dirty="0" err="1"/>
              <a:t>i</a:t>
            </a:r>
            <a:r>
              <a:rPr lang="en-US" sz="3000" dirty="0"/>
              <a:t>)</a:t>
            </a:r>
          </a:p>
          <a:p>
            <a:pPr marL="0" indent="0">
              <a:buNone/>
            </a:pPr>
            <a:r>
              <a:rPr lang="en-US" sz="3200" dirty="0"/>
              <a:t>Standards for approval are defined in Title 5 §55151(j)</a:t>
            </a:r>
          </a:p>
          <a:p>
            <a:pPr lvl="1"/>
            <a:r>
              <a:rPr lang="en-US" sz="3000" dirty="0"/>
              <a:t>Same standards of quality as credit certificates (Title 5 §55070)</a:t>
            </a:r>
          </a:p>
        </p:txBody>
      </p:sp>
    </p:spTree>
    <p:extLst>
      <p:ext uri="{BB962C8B-B14F-4D97-AF65-F5344CB8AC3E}">
        <p14:creationId xmlns:p14="http://schemas.microsoft.com/office/powerpoint/2010/main" val="113801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EB5D-70B2-0348-A36E-CBF88DA02A9F}"/>
              </a:ext>
            </a:extLst>
          </p:cNvPr>
          <p:cNvSpPr>
            <a:spLocks noGrp="1"/>
          </p:cNvSpPr>
          <p:nvPr>
            <p:ph type="title"/>
          </p:nvPr>
        </p:nvSpPr>
        <p:spPr/>
        <p:txBody>
          <a:bodyPr/>
          <a:lstStyle/>
          <a:p>
            <a:pPr algn="ctr"/>
            <a:r>
              <a:rPr lang="en-US" b="1" dirty="0"/>
              <a:t>Examples of Noncredit Certificates</a:t>
            </a:r>
          </a:p>
        </p:txBody>
      </p:sp>
      <p:sp>
        <p:nvSpPr>
          <p:cNvPr id="3" name="Content Placeholder 2">
            <a:extLst>
              <a:ext uri="{FF2B5EF4-FFF2-40B4-BE49-F238E27FC236}">
                <a16:creationId xmlns:a16="http://schemas.microsoft.com/office/drawing/2014/main" id="{75D2DA5A-58FF-574F-AE1F-BF169ED1CA52}"/>
              </a:ext>
            </a:extLst>
          </p:cNvPr>
          <p:cNvSpPr>
            <a:spLocks noGrp="1"/>
          </p:cNvSpPr>
          <p:nvPr>
            <p:ph idx="1"/>
          </p:nvPr>
        </p:nvSpPr>
        <p:spPr/>
        <p:txBody>
          <a:bodyPr/>
          <a:lstStyle/>
          <a:p>
            <a:r>
              <a:rPr lang="en-US" dirty="0"/>
              <a:t>Adult Basic Education (Reading, Writing, Mathematics)</a:t>
            </a:r>
          </a:p>
          <a:p>
            <a:r>
              <a:rPr lang="en-US" dirty="0"/>
              <a:t>ESL (Beginning, Intermediate, Advanced, Communication)</a:t>
            </a:r>
          </a:p>
          <a:p>
            <a:r>
              <a:rPr lang="en-US" dirty="0"/>
              <a:t>Vocational ESL (including for specific programs like Allied Health or Business)</a:t>
            </a:r>
          </a:p>
          <a:p>
            <a:r>
              <a:rPr lang="en-US" dirty="0"/>
              <a:t>Adult Secondary Education (Composition, Mathematics, College Readiness)</a:t>
            </a:r>
          </a:p>
          <a:p>
            <a:r>
              <a:rPr lang="en-US" dirty="0"/>
              <a:t>GED and HiSET</a:t>
            </a:r>
          </a:p>
          <a:p>
            <a:r>
              <a:rPr lang="en-US" dirty="0"/>
              <a:t>Vocational Business (3D Printing, Web Pages, Executive Assistant, Multimedia, Textile Worker, Carpenter, Custodial, Food Handler, Food Service Manager, Home Health Aide, Medical Assistant, etc.)</a:t>
            </a:r>
          </a:p>
        </p:txBody>
      </p:sp>
    </p:spTree>
    <p:extLst>
      <p:ext uri="{BB962C8B-B14F-4D97-AF65-F5344CB8AC3E}">
        <p14:creationId xmlns:p14="http://schemas.microsoft.com/office/powerpoint/2010/main" val="376522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Noncredit Restrictions</a:t>
            </a:r>
          </a:p>
        </p:txBody>
      </p:sp>
      <p:sp>
        <p:nvSpPr>
          <p:cNvPr id="3" name="Content Placeholder 2"/>
          <p:cNvSpPr>
            <a:spLocks noGrp="1"/>
          </p:cNvSpPr>
          <p:nvPr>
            <p:ph idx="1"/>
          </p:nvPr>
        </p:nvSpPr>
        <p:spPr/>
        <p:txBody>
          <a:bodyPr>
            <a:normAutofit/>
          </a:bodyPr>
          <a:lstStyle/>
          <a:p>
            <a:r>
              <a:rPr lang="en-US" sz="3200" dirty="0"/>
              <a:t>Course Outline Record (COR) for courses intended for special populations must clearly demonstrate that the course meets the needs of those populations (Immigrant Education, Parenting, Persons with Substantial Disabilities, Older Adults)</a:t>
            </a:r>
          </a:p>
          <a:p>
            <a:r>
              <a:rPr lang="en-US" sz="3200" dirty="0"/>
              <a:t>“No state aid or apportionment may be claimed on account of attendance of students in noncredit classes in dancing or recreational physical education”   -Title 5 §58130</a:t>
            </a:r>
          </a:p>
          <a:p>
            <a:r>
              <a:rPr lang="en-US" sz="3200" dirty="0"/>
              <a:t>Apportionment by positive attendance, not census</a:t>
            </a:r>
          </a:p>
        </p:txBody>
      </p:sp>
    </p:spTree>
    <p:extLst>
      <p:ext uri="{BB962C8B-B14F-4D97-AF65-F5344CB8AC3E}">
        <p14:creationId xmlns:p14="http://schemas.microsoft.com/office/powerpoint/2010/main" val="54143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Title 5 Required Elements of the Course Outline of Record for Noncredit</a:t>
            </a:r>
          </a:p>
        </p:txBody>
      </p:sp>
      <p:sp>
        <p:nvSpPr>
          <p:cNvPr id="3" name="Content Placeholder 2"/>
          <p:cNvSpPr>
            <a:spLocks noGrp="1"/>
          </p:cNvSpPr>
          <p:nvPr>
            <p:ph idx="1"/>
          </p:nvPr>
        </p:nvSpPr>
        <p:spPr>
          <a:xfrm>
            <a:off x="599492" y="2322043"/>
            <a:ext cx="10689033" cy="3082714"/>
          </a:xfrm>
        </p:spPr>
        <p:txBody>
          <a:bodyPr numCol="2">
            <a:normAutofit lnSpcReduction="10000"/>
          </a:bodyPr>
          <a:lstStyle/>
          <a:p>
            <a:pPr marL="457200" indent="-457200">
              <a:buFont typeface="Courier New" panose="02070309020205020404" pitchFamily="49" charset="0"/>
              <a:buChar char="o"/>
            </a:pPr>
            <a:r>
              <a:rPr lang="en-US" sz="3600" dirty="0"/>
              <a:t>Course Number and Title </a:t>
            </a:r>
          </a:p>
          <a:p>
            <a:pPr marL="457200" indent="-457200">
              <a:buFont typeface="Courier New" panose="02070309020205020404" pitchFamily="49" charset="0"/>
              <a:buChar char="o"/>
            </a:pPr>
            <a:r>
              <a:rPr lang="en-US" sz="3600" dirty="0"/>
              <a:t>Course Description </a:t>
            </a:r>
          </a:p>
          <a:p>
            <a:pPr marL="457200" indent="-457200">
              <a:buFont typeface="Courier New" panose="02070309020205020404" pitchFamily="49" charset="0"/>
              <a:buChar char="o"/>
            </a:pPr>
            <a:r>
              <a:rPr lang="en-US" sz="3600" dirty="0"/>
              <a:t>Total Contact Hours </a:t>
            </a:r>
          </a:p>
          <a:p>
            <a:pPr marL="457200" indent="-457200">
              <a:buFont typeface="Courier New" panose="02070309020205020404" pitchFamily="49" charset="0"/>
              <a:buChar char="o"/>
            </a:pPr>
            <a:r>
              <a:rPr lang="en-US" sz="3600" dirty="0"/>
              <a:t>Course Objectives</a:t>
            </a:r>
          </a:p>
          <a:p>
            <a:pPr marL="457200" indent="-457200">
              <a:buFont typeface="Courier New" panose="02070309020205020404" pitchFamily="49" charset="0"/>
              <a:buChar char="o"/>
            </a:pPr>
            <a:r>
              <a:rPr lang="en-US" sz="3600" dirty="0"/>
              <a:t>Course Content</a:t>
            </a:r>
          </a:p>
          <a:p>
            <a:pPr marL="457200" indent="-457200">
              <a:buFont typeface="Courier New" panose="02070309020205020404" pitchFamily="49" charset="0"/>
              <a:buChar char="o"/>
            </a:pPr>
            <a:r>
              <a:rPr lang="en-US" sz="3600" dirty="0"/>
              <a:t>Method of Instruction</a:t>
            </a:r>
          </a:p>
          <a:p>
            <a:pPr marL="457200" indent="-457200">
              <a:buFont typeface="Courier New" panose="02070309020205020404" pitchFamily="49" charset="0"/>
              <a:buChar char="o"/>
            </a:pPr>
            <a:r>
              <a:rPr lang="en-US" sz="3600" dirty="0"/>
              <a:t>Methods of Evaluation</a:t>
            </a:r>
          </a:p>
          <a:p>
            <a:pPr marL="457200" indent="-457200">
              <a:buFont typeface="Courier New" panose="02070309020205020404" pitchFamily="49" charset="0"/>
              <a:buChar char="o"/>
            </a:pPr>
            <a:r>
              <a:rPr lang="en-US" sz="3600" dirty="0"/>
              <a:t>Assignments and/or Other Activities</a:t>
            </a:r>
          </a:p>
          <a:p>
            <a:pPr marL="0" indent="0">
              <a:buNone/>
            </a:pPr>
            <a:endParaRPr lang="en-US" dirty="0"/>
          </a:p>
        </p:txBody>
      </p:sp>
      <p:sp>
        <p:nvSpPr>
          <p:cNvPr id="4" name="TextBox 3"/>
          <p:cNvSpPr txBox="1"/>
          <p:nvPr/>
        </p:nvSpPr>
        <p:spPr>
          <a:xfrm>
            <a:off x="1254578" y="5581312"/>
            <a:ext cx="9682843" cy="523220"/>
          </a:xfrm>
          <a:prstGeom prst="rect">
            <a:avLst/>
          </a:prstGeom>
          <a:noFill/>
        </p:spPr>
        <p:txBody>
          <a:bodyPr wrap="square" rtlCol="0">
            <a:spAutoFit/>
          </a:bodyPr>
          <a:lstStyle/>
          <a:p>
            <a:pPr algn="ctr"/>
            <a:r>
              <a:rPr lang="en-US" sz="2800" b="1" dirty="0"/>
              <a:t>Title 5 §55002(c)1</a:t>
            </a:r>
          </a:p>
        </p:txBody>
      </p:sp>
    </p:spTree>
    <p:extLst>
      <p:ext uri="{BB962C8B-B14F-4D97-AF65-F5344CB8AC3E}">
        <p14:creationId xmlns:p14="http://schemas.microsoft.com/office/powerpoint/2010/main" val="18102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069" y="484632"/>
            <a:ext cx="11163098" cy="1115568"/>
          </a:xfrm>
        </p:spPr>
        <p:txBody>
          <a:bodyPr/>
          <a:lstStyle/>
          <a:p>
            <a:pPr algn="ctr"/>
            <a:r>
              <a:rPr lang="en-US" b="1" dirty="0"/>
              <a:t>Noncredit Grading Options</a:t>
            </a:r>
            <a:r>
              <a:rPr lang="en-US" dirty="0"/>
              <a:t>	</a:t>
            </a:r>
          </a:p>
        </p:txBody>
      </p:sp>
      <p:sp>
        <p:nvSpPr>
          <p:cNvPr id="3" name="Content Placeholder 2"/>
          <p:cNvSpPr>
            <a:spLocks noGrp="1"/>
          </p:cNvSpPr>
          <p:nvPr>
            <p:ph idx="1"/>
          </p:nvPr>
        </p:nvSpPr>
        <p:spPr/>
        <p:txBody>
          <a:bodyPr>
            <a:normAutofit/>
          </a:bodyPr>
          <a:lstStyle/>
          <a:p>
            <a:r>
              <a:rPr lang="en-US" sz="3200" dirty="0"/>
              <a:t>Locally determined.</a:t>
            </a:r>
          </a:p>
          <a:p>
            <a:endParaRPr lang="en-US" sz="3200" dirty="0"/>
          </a:p>
          <a:p>
            <a:r>
              <a:rPr lang="en-US" sz="3200" dirty="0"/>
              <a:t>Letter grades (A-F), Pass/No Pass (P/NP), and Satisfactory Progress (SP) permitted.</a:t>
            </a:r>
          </a:p>
          <a:p>
            <a:endParaRPr lang="en-US" sz="3200" dirty="0"/>
          </a:p>
          <a:p>
            <a:r>
              <a:rPr lang="en-US" sz="3200" dirty="0"/>
              <a:t>Regardless of chosen grading options, course design still needs to include student evaluation and feedback.</a:t>
            </a:r>
          </a:p>
        </p:txBody>
      </p:sp>
    </p:spTree>
    <p:extLst>
      <p:ext uri="{BB962C8B-B14F-4D97-AF65-F5344CB8AC3E}">
        <p14:creationId xmlns:p14="http://schemas.microsoft.com/office/powerpoint/2010/main" val="159466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2972-16B4-7249-80C2-893339041B20}"/>
              </a:ext>
            </a:extLst>
          </p:cNvPr>
          <p:cNvSpPr>
            <a:spLocks noGrp="1"/>
          </p:cNvSpPr>
          <p:nvPr>
            <p:ph type="title"/>
          </p:nvPr>
        </p:nvSpPr>
        <p:spPr/>
        <p:txBody>
          <a:bodyPr/>
          <a:lstStyle/>
          <a:p>
            <a:pPr algn="ctr"/>
            <a:r>
              <a:rPr lang="en-US" b="1" dirty="0"/>
              <a:t>Noncredit Prerequisites and Corequisites</a:t>
            </a:r>
          </a:p>
        </p:txBody>
      </p:sp>
      <p:sp>
        <p:nvSpPr>
          <p:cNvPr id="3" name="Content Placeholder 2">
            <a:extLst>
              <a:ext uri="{FF2B5EF4-FFF2-40B4-BE49-F238E27FC236}">
                <a16:creationId xmlns:a16="http://schemas.microsoft.com/office/drawing/2014/main" id="{5D7E16C3-0363-1A46-A5A9-8EEA8B72A22A}"/>
              </a:ext>
            </a:extLst>
          </p:cNvPr>
          <p:cNvSpPr>
            <a:spLocks noGrp="1"/>
          </p:cNvSpPr>
          <p:nvPr>
            <p:ph idx="1"/>
          </p:nvPr>
        </p:nvSpPr>
        <p:spPr/>
        <p:txBody>
          <a:bodyPr>
            <a:noAutofit/>
          </a:bodyPr>
          <a:lstStyle/>
          <a:p>
            <a:r>
              <a:rPr lang="en-US" sz="2700" dirty="0"/>
              <a:t>The requirements for prerequisites and corequisites are outlined in §55003, which is currently under revision for consideration by the Board of Governors.</a:t>
            </a:r>
          </a:p>
          <a:p>
            <a:r>
              <a:rPr lang="en-US" sz="2700" dirty="0"/>
              <a:t>If the revised regulations are adopted, colleges will be allowed to require students (both credit and noncredit) to complete a noncredit prerequisite and/or corequisite.</a:t>
            </a:r>
          </a:p>
          <a:p>
            <a:r>
              <a:rPr lang="en-US" sz="2700" dirty="0"/>
              <a:t>This would allow colleges to replace some basic skills prerequisites that are currently credit courses with noncredit options, but this could have financial aid implications for students.</a:t>
            </a:r>
          </a:p>
          <a:p>
            <a:r>
              <a:rPr lang="en-US" sz="2700" dirty="0"/>
              <a:t>Courses could be scheduled as open entry/open exit or managed enrollment.</a:t>
            </a:r>
          </a:p>
        </p:txBody>
      </p:sp>
    </p:spTree>
    <p:extLst>
      <p:ext uri="{BB962C8B-B14F-4D97-AF65-F5344CB8AC3E}">
        <p14:creationId xmlns:p14="http://schemas.microsoft.com/office/powerpoint/2010/main" val="387864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809B-F27F-5C41-A8C5-B46765BCB77A}"/>
              </a:ext>
            </a:extLst>
          </p:cNvPr>
          <p:cNvSpPr>
            <a:spLocks noGrp="1"/>
          </p:cNvSpPr>
          <p:nvPr>
            <p:ph type="title"/>
          </p:nvPr>
        </p:nvSpPr>
        <p:spPr/>
        <p:txBody>
          <a:bodyPr/>
          <a:lstStyle/>
          <a:p>
            <a:pPr algn="ctr"/>
            <a:r>
              <a:rPr lang="en-US" b="1" dirty="0"/>
              <a:t>Scheduling for Noncredit</a:t>
            </a:r>
          </a:p>
        </p:txBody>
      </p:sp>
      <p:sp>
        <p:nvSpPr>
          <p:cNvPr id="3" name="Content Placeholder 2">
            <a:extLst>
              <a:ext uri="{FF2B5EF4-FFF2-40B4-BE49-F238E27FC236}">
                <a16:creationId xmlns:a16="http://schemas.microsoft.com/office/drawing/2014/main" id="{3F3FE2F7-AD89-0E4C-AB80-77B65740246C}"/>
              </a:ext>
            </a:extLst>
          </p:cNvPr>
          <p:cNvSpPr>
            <a:spLocks noGrp="1"/>
          </p:cNvSpPr>
          <p:nvPr>
            <p:ph idx="1"/>
          </p:nvPr>
        </p:nvSpPr>
        <p:spPr/>
        <p:txBody>
          <a:bodyPr/>
          <a:lstStyle/>
          <a:p>
            <a:r>
              <a:rPr lang="en-US" dirty="0"/>
              <a:t>Noncredit courses may be scheduled as open entry/open exit or managed enrollment.</a:t>
            </a:r>
          </a:p>
          <a:p>
            <a:r>
              <a:rPr lang="en-US" dirty="0"/>
              <a:t>Managed enrollment classes are scheduled just like credit courses where they follow the length of the term and the students meet at scheduled times every week.</a:t>
            </a:r>
          </a:p>
          <a:p>
            <a:r>
              <a:rPr lang="en-US" dirty="0"/>
              <a:t>Open entry/open exit allows the student to only attend the class when they are available or when there are skills that they need that are being covered. </a:t>
            </a:r>
          </a:p>
          <a:p>
            <a:r>
              <a:rPr lang="en-US" dirty="0"/>
              <a:t>Both scheduling options are paid via positive attendance.</a:t>
            </a:r>
          </a:p>
          <a:p>
            <a:r>
              <a:rPr lang="en-US" dirty="0"/>
              <a:t>Noncredit courses can also be scheduled online.</a:t>
            </a:r>
          </a:p>
          <a:p>
            <a:pPr lvl="1"/>
            <a:r>
              <a:rPr lang="en-US" dirty="0"/>
              <a:t>Requires separate approval by the curriculum committee (just like credit).</a:t>
            </a:r>
          </a:p>
          <a:p>
            <a:pPr lvl="1"/>
            <a:r>
              <a:rPr lang="en-US" dirty="0"/>
              <a:t>Apportionment calculation is different for noncredit DE courses.</a:t>
            </a:r>
          </a:p>
        </p:txBody>
      </p:sp>
    </p:spTree>
    <p:extLst>
      <p:ext uri="{BB962C8B-B14F-4D97-AF65-F5344CB8AC3E}">
        <p14:creationId xmlns:p14="http://schemas.microsoft.com/office/powerpoint/2010/main" val="3396251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4033-1DCA-AD4D-B9F1-4F759A7CDEF8}"/>
              </a:ext>
            </a:extLst>
          </p:cNvPr>
          <p:cNvSpPr>
            <a:spLocks noGrp="1"/>
          </p:cNvSpPr>
          <p:nvPr>
            <p:ph type="title"/>
          </p:nvPr>
        </p:nvSpPr>
        <p:spPr/>
        <p:txBody>
          <a:bodyPr/>
          <a:lstStyle/>
          <a:p>
            <a:pPr algn="ctr"/>
            <a:r>
              <a:rPr lang="en-US" b="1" dirty="0"/>
              <a:t>Noncredit Distance Education Computation</a:t>
            </a:r>
          </a:p>
        </p:txBody>
      </p:sp>
      <p:sp>
        <p:nvSpPr>
          <p:cNvPr id="3" name="Content Placeholder 2">
            <a:extLst>
              <a:ext uri="{FF2B5EF4-FFF2-40B4-BE49-F238E27FC236}">
                <a16:creationId xmlns:a16="http://schemas.microsoft.com/office/drawing/2014/main" id="{C6CFA362-C749-744D-B7AA-387692A3EB18}"/>
              </a:ext>
            </a:extLst>
          </p:cNvPr>
          <p:cNvSpPr>
            <a:spLocks noGrp="1"/>
          </p:cNvSpPr>
          <p:nvPr>
            <p:ph idx="1"/>
          </p:nvPr>
        </p:nvSpPr>
        <p:spPr/>
        <p:txBody>
          <a:bodyPr>
            <a:normAutofit fontScale="85000" lnSpcReduction="10000"/>
          </a:bodyPr>
          <a:lstStyle/>
          <a:p>
            <a:pPr marL="0" indent="0">
              <a:buNone/>
            </a:pPr>
            <a:r>
              <a:rPr lang="en-US" b="1" dirty="0"/>
              <a:t>Title 5 §58003.1 (f)(2)(A-D) </a:t>
            </a:r>
          </a:p>
          <a:p>
            <a:pPr marL="0" indent="0">
              <a:buNone/>
            </a:pPr>
            <a:r>
              <a:rPr lang="en-US" dirty="0"/>
              <a:t>For noncredit course sections covered by this subdivision, for purposes of computing full-time equivalent student only, weekly student contact hours shall be derived by </a:t>
            </a:r>
            <a:r>
              <a:rPr lang="en-US" dirty="0">
                <a:ln w="0"/>
                <a:solidFill>
                  <a:schemeClr val="accent1"/>
                </a:solidFill>
                <a:effectLst>
                  <a:outerShdw blurRad="38100" dist="25400" dir="5400000" algn="ctr" rotWithShape="0">
                    <a:srgbClr val="6E747A">
                      <a:alpha val="43000"/>
                    </a:srgbClr>
                  </a:outerShdw>
                </a:effectLst>
              </a:rPr>
              <a:t>counting the total hours of instruction or programming received by the students, plus instructor contact as defined in sections 55204 or 55234, plus outside-of-class work expected as noted in the course outline of record and approved by the curriculum committee, and dividing the total number of hours for the course thus derived by 54. </a:t>
            </a:r>
            <a:r>
              <a:rPr lang="en-US" dirty="0"/>
              <a:t>Hours of instruction or programming received shall be independently verified by the instructor using a method or procedure approved by the district according to policies adopted by the local governing board as required by section 5803. Full-time equivalent student for such noncredit course sections shall be computed by:</a:t>
            </a:r>
          </a:p>
          <a:p>
            <a:pPr marL="0" indent="0">
              <a:buNone/>
            </a:pPr>
            <a:r>
              <a:rPr lang="en-US" dirty="0"/>
              <a:t>(A) </a:t>
            </a:r>
            <a:r>
              <a:rPr lang="en-US" dirty="0">
                <a:ln w="0"/>
                <a:solidFill>
                  <a:schemeClr val="accent1"/>
                </a:solidFill>
                <a:effectLst>
                  <a:outerShdw blurRad="38100" dist="25400" dir="5400000" algn="ctr" rotWithShape="0">
                    <a:srgbClr val="6E747A">
                      <a:alpha val="43000"/>
                    </a:srgbClr>
                  </a:outerShdw>
                </a:effectLst>
              </a:rPr>
              <a:t>Multiplying the average of the number of students actively enrolled in the section as of each census date (those dates nearest to 1/5</a:t>
            </a:r>
            <a:r>
              <a:rPr lang="en-US" baseline="30000" dirty="0">
                <a:ln w="0"/>
                <a:solidFill>
                  <a:schemeClr val="accent1"/>
                </a:solidFill>
                <a:effectLst>
                  <a:outerShdw blurRad="38100" dist="25400" dir="5400000" algn="ctr" rotWithShape="0">
                    <a:srgbClr val="6E747A">
                      <a:alpha val="43000"/>
                    </a:srgbClr>
                  </a:outerShdw>
                </a:effectLst>
              </a:rPr>
              <a:t>th</a:t>
            </a:r>
            <a:r>
              <a:rPr lang="en-US" dirty="0">
                <a:ln w="0"/>
                <a:solidFill>
                  <a:schemeClr val="accent1"/>
                </a:solidFill>
                <a:effectLst>
                  <a:outerShdw blurRad="38100" dist="25400" dir="5400000" algn="ctr" rotWithShape="0">
                    <a:srgbClr val="6E747A">
                      <a:alpha val="43000"/>
                    </a:srgbClr>
                  </a:outerShdw>
                </a:effectLst>
              </a:rPr>
              <a:t> and 3/5ths of the length of the course section)</a:t>
            </a:r>
            <a:r>
              <a:rPr lang="en-US" dirty="0"/>
              <a:t> by</a:t>
            </a:r>
          </a:p>
          <a:p>
            <a:pPr marL="0" indent="0">
              <a:buNone/>
            </a:pPr>
            <a:r>
              <a:rPr lang="en-US" dirty="0"/>
              <a:t>(B) the weekly student contact hours as derived above in this section, by</a:t>
            </a:r>
          </a:p>
          <a:p>
            <a:pPr marL="0" indent="0">
              <a:buNone/>
            </a:pPr>
            <a:r>
              <a:rPr lang="en-US" dirty="0"/>
              <a:t>(C) the primary term length multiplier of 17.5, and</a:t>
            </a:r>
          </a:p>
          <a:p>
            <a:pPr marL="0" indent="0">
              <a:buNone/>
            </a:pPr>
            <a:r>
              <a:rPr lang="en-US" dirty="0"/>
              <a:t>(D) dividing by 525</a:t>
            </a:r>
          </a:p>
          <a:p>
            <a:pPr marL="0" indent="0">
              <a:buNone/>
            </a:pPr>
            <a:endParaRPr lang="en-US" dirty="0"/>
          </a:p>
        </p:txBody>
      </p:sp>
    </p:spTree>
    <p:extLst>
      <p:ext uri="{BB962C8B-B14F-4D97-AF65-F5344CB8AC3E}">
        <p14:creationId xmlns:p14="http://schemas.microsoft.com/office/powerpoint/2010/main" val="2897610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65F4-D625-D24D-83CF-333FBBDE4CD4}"/>
              </a:ext>
            </a:extLst>
          </p:cNvPr>
          <p:cNvSpPr>
            <a:spLocks noGrp="1"/>
          </p:cNvSpPr>
          <p:nvPr>
            <p:ph type="title"/>
          </p:nvPr>
        </p:nvSpPr>
        <p:spPr/>
        <p:txBody>
          <a:bodyPr/>
          <a:lstStyle/>
          <a:p>
            <a:r>
              <a:rPr lang="en-US" dirty="0"/>
              <a:t>Noncredit basics</a:t>
            </a:r>
          </a:p>
        </p:txBody>
      </p:sp>
      <p:sp>
        <p:nvSpPr>
          <p:cNvPr id="3" name="Text Placeholder 2">
            <a:extLst>
              <a:ext uri="{FF2B5EF4-FFF2-40B4-BE49-F238E27FC236}">
                <a16:creationId xmlns:a16="http://schemas.microsoft.com/office/drawing/2014/main" id="{7EA32738-522A-CE40-8404-863489D5C2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1001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F43D-B6FF-B942-96FC-C4C36F10C05A}"/>
              </a:ext>
            </a:extLst>
          </p:cNvPr>
          <p:cNvSpPr>
            <a:spLocks noGrp="1"/>
          </p:cNvSpPr>
          <p:nvPr>
            <p:ph type="title"/>
          </p:nvPr>
        </p:nvSpPr>
        <p:spPr/>
        <p:txBody>
          <a:bodyPr/>
          <a:lstStyle/>
          <a:p>
            <a:pPr algn="ctr"/>
            <a:r>
              <a:rPr lang="en-US" b="1" dirty="0"/>
              <a:t>Mirrored Courses – Credit/Noncredit</a:t>
            </a:r>
          </a:p>
        </p:txBody>
      </p:sp>
      <p:sp>
        <p:nvSpPr>
          <p:cNvPr id="3" name="Content Placeholder 2">
            <a:extLst>
              <a:ext uri="{FF2B5EF4-FFF2-40B4-BE49-F238E27FC236}">
                <a16:creationId xmlns:a16="http://schemas.microsoft.com/office/drawing/2014/main" id="{241D05AC-F977-A242-BE90-3FD8D56BC941}"/>
              </a:ext>
            </a:extLst>
          </p:cNvPr>
          <p:cNvSpPr>
            <a:spLocks noGrp="1"/>
          </p:cNvSpPr>
          <p:nvPr>
            <p:ph idx="1"/>
          </p:nvPr>
        </p:nvSpPr>
        <p:spPr/>
        <p:txBody>
          <a:bodyPr>
            <a:normAutofit/>
          </a:bodyPr>
          <a:lstStyle/>
          <a:p>
            <a:r>
              <a:rPr lang="en-US" sz="2800" dirty="0"/>
              <a:t>Colleges can have equivalent versions of credit and noncredit courses (usually seen in ESL or short term vocational).</a:t>
            </a:r>
          </a:p>
          <a:p>
            <a:r>
              <a:rPr lang="en-US" sz="2800" dirty="0"/>
              <a:t>These courses can be scheduled at the same time, with the same instructor (instructor must meet credit minimum qualifications) and have credit and noncredit students enrolled.</a:t>
            </a:r>
          </a:p>
          <a:p>
            <a:r>
              <a:rPr lang="en-US" sz="2800" dirty="0"/>
              <a:t>Colleges can choose whether they allow noncredit students to petition for course credit through credit by exam.</a:t>
            </a:r>
          </a:p>
          <a:p>
            <a:r>
              <a:rPr lang="en-US" sz="2800" dirty="0"/>
              <a:t>These types of courses can be helpful for students that are transitioning from noncredit into credit.</a:t>
            </a:r>
          </a:p>
        </p:txBody>
      </p:sp>
    </p:spTree>
    <p:extLst>
      <p:ext uri="{BB962C8B-B14F-4D97-AF65-F5344CB8AC3E}">
        <p14:creationId xmlns:p14="http://schemas.microsoft.com/office/powerpoint/2010/main" val="419563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B844-AA3C-8741-80E4-A4BB72652452}"/>
              </a:ext>
            </a:extLst>
          </p:cNvPr>
          <p:cNvSpPr>
            <a:spLocks noGrp="1"/>
          </p:cNvSpPr>
          <p:nvPr>
            <p:ph type="title"/>
          </p:nvPr>
        </p:nvSpPr>
        <p:spPr/>
        <p:txBody>
          <a:bodyPr/>
          <a:lstStyle/>
          <a:p>
            <a:r>
              <a:rPr lang="en-US" dirty="0"/>
              <a:t>AB 705 and noncredit</a:t>
            </a:r>
          </a:p>
        </p:txBody>
      </p:sp>
      <p:sp>
        <p:nvSpPr>
          <p:cNvPr id="3" name="Text Placeholder 2">
            <a:extLst>
              <a:ext uri="{FF2B5EF4-FFF2-40B4-BE49-F238E27FC236}">
                <a16:creationId xmlns:a16="http://schemas.microsoft.com/office/drawing/2014/main" id="{6FCB50DC-3DF0-B642-A89F-539398F628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4215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 705 (Irwin)</a:t>
            </a:r>
          </a:p>
        </p:txBody>
      </p:sp>
      <p:sp>
        <p:nvSpPr>
          <p:cNvPr id="3" name="Content Placeholder 2"/>
          <p:cNvSpPr>
            <a:spLocks noGrp="1"/>
          </p:cNvSpPr>
          <p:nvPr>
            <p:ph idx="1"/>
          </p:nvPr>
        </p:nvSpPr>
        <p:spPr/>
        <p:txBody>
          <a:bodyPr>
            <a:normAutofit lnSpcReduction="10000"/>
          </a:bodyPr>
          <a:lstStyle/>
          <a:p>
            <a:pPr>
              <a:lnSpc>
                <a:spcPct val="110000"/>
              </a:lnSpc>
              <a:spcBef>
                <a:spcPts val="600"/>
              </a:spcBef>
              <a:buClr>
                <a:srgbClr val="0070C0"/>
              </a:buClr>
            </a:pPr>
            <a:r>
              <a:rPr lang="en-US" dirty="0">
                <a:ea typeface="Times New Roman" charset="0"/>
                <a:cs typeface="Times New Roman" panose="02020603050405020304" pitchFamily="18" charset="0"/>
              </a:rPr>
              <a:t>AB 705 (signed October 13, 2017) requires colleges to use one or more of the following when placing students into courses in mathematics and English:</a:t>
            </a:r>
          </a:p>
          <a:p>
            <a:pPr lvl="1">
              <a:lnSpc>
                <a:spcPct val="110000"/>
              </a:lnSpc>
              <a:spcBef>
                <a:spcPts val="600"/>
              </a:spcBef>
              <a:buClr>
                <a:srgbClr val="0070C0"/>
              </a:buClr>
            </a:pPr>
            <a:r>
              <a:rPr lang="en-US" sz="2800" dirty="0">
                <a:ea typeface="Times New Roman" charset="0"/>
                <a:cs typeface="Times New Roman" panose="02020603050405020304" pitchFamily="18" charset="0"/>
              </a:rPr>
              <a:t>High School Coursework</a:t>
            </a:r>
          </a:p>
          <a:p>
            <a:pPr lvl="1">
              <a:lnSpc>
                <a:spcPct val="110000"/>
              </a:lnSpc>
              <a:spcBef>
                <a:spcPts val="600"/>
              </a:spcBef>
              <a:buClr>
                <a:srgbClr val="0070C0"/>
              </a:buClr>
            </a:pPr>
            <a:r>
              <a:rPr lang="en-US" sz="2800" dirty="0">
                <a:ea typeface="Times New Roman" charset="0"/>
                <a:cs typeface="Times New Roman" panose="02020603050405020304" pitchFamily="18" charset="0"/>
              </a:rPr>
              <a:t>High School GPA</a:t>
            </a:r>
          </a:p>
          <a:p>
            <a:pPr lvl="1">
              <a:lnSpc>
                <a:spcPct val="110000"/>
              </a:lnSpc>
              <a:spcBef>
                <a:spcPts val="600"/>
              </a:spcBef>
              <a:buClr>
                <a:srgbClr val="0070C0"/>
              </a:buClr>
            </a:pPr>
            <a:r>
              <a:rPr lang="en-US" sz="2800" dirty="0">
                <a:ea typeface="Times New Roman" charset="0"/>
                <a:cs typeface="Times New Roman" panose="02020603050405020304" pitchFamily="18" charset="0"/>
              </a:rPr>
              <a:t>High School Grades </a:t>
            </a:r>
          </a:p>
          <a:p>
            <a:pPr>
              <a:lnSpc>
                <a:spcPct val="110000"/>
              </a:lnSpc>
              <a:spcBef>
                <a:spcPts val="600"/>
              </a:spcBef>
              <a:buClr>
                <a:srgbClr val="0070C0"/>
              </a:buClr>
            </a:pPr>
            <a:endParaRPr lang="en-US" dirty="0">
              <a:ea typeface="Times New Roman" charset="0"/>
              <a:cs typeface="Times New Roman" panose="02020603050405020304" pitchFamily="18" charset="0"/>
            </a:endParaRPr>
          </a:p>
          <a:p>
            <a:pPr>
              <a:lnSpc>
                <a:spcPct val="110000"/>
              </a:lnSpc>
              <a:spcBef>
                <a:spcPts val="600"/>
              </a:spcBef>
              <a:buClr>
                <a:srgbClr val="0070C0"/>
              </a:buClr>
            </a:pPr>
            <a:r>
              <a:rPr lang="en-US" dirty="0">
                <a:ea typeface="Times New Roman" charset="0"/>
                <a:cs typeface="Times New Roman" panose="02020603050405020304" pitchFamily="18" charset="0"/>
              </a:rPr>
              <a:t>If colleges are not able to obtain official transcript data, they can use self-reported data or guided placement.</a:t>
            </a:r>
          </a:p>
          <a:p>
            <a:pPr>
              <a:lnSpc>
                <a:spcPct val="110000"/>
              </a:lnSpc>
              <a:spcBef>
                <a:spcPts val="600"/>
              </a:spcBef>
              <a:buClr>
                <a:srgbClr val="0070C0"/>
              </a:buClr>
            </a:pPr>
            <a:endParaRPr lang="en-US" dirty="0">
              <a:ea typeface="Times New Roman" charset="0"/>
              <a:cs typeface="Times New Roman" panose="02020603050405020304" pitchFamily="18" charset="0"/>
            </a:endParaRPr>
          </a:p>
          <a:p>
            <a:pPr>
              <a:lnSpc>
                <a:spcPct val="110000"/>
              </a:lnSpc>
              <a:spcBef>
                <a:spcPts val="600"/>
              </a:spcBef>
              <a:buClr>
                <a:srgbClr val="0070C0"/>
              </a:buClr>
            </a:pPr>
            <a:r>
              <a:rPr lang="en-US" dirty="0">
                <a:ea typeface="Times New Roman" charset="0"/>
                <a:cs typeface="Times New Roman" panose="02020603050405020304" pitchFamily="18" charset="0"/>
              </a:rPr>
              <a:t>Colleges must fully comply with the requirements for mathematics and English by Fall 2019.</a:t>
            </a:r>
          </a:p>
        </p:txBody>
      </p:sp>
    </p:spTree>
    <p:extLst>
      <p:ext uri="{BB962C8B-B14F-4D97-AF65-F5344CB8AC3E}">
        <p14:creationId xmlns:p14="http://schemas.microsoft.com/office/powerpoint/2010/main" val="247583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3EFC-7AA0-9E4A-872B-57F419A52218}"/>
              </a:ext>
            </a:extLst>
          </p:cNvPr>
          <p:cNvSpPr>
            <a:spLocks noGrp="1"/>
          </p:cNvSpPr>
          <p:nvPr>
            <p:ph type="title"/>
          </p:nvPr>
        </p:nvSpPr>
        <p:spPr/>
        <p:txBody>
          <a:bodyPr/>
          <a:lstStyle/>
          <a:p>
            <a:pPr algn="ctr"/>
            <a:r>
              <a:rPr lang="en-US" b="1" dirty="0">
                <a:solidFill>
                  <a:schemeClr val="tx1"/>
                </a:solidFill>
                <a:cs typeface="Times New Roman" panose="02020603050405020304" pitchFamily="18" charset="0"/>
              </a:rPr>
              <a:t>Modularized Support</a:t>
            </a:r>
            <a:endParaRPr lang="en-US" dirty="0">
              <a:solidFill>
                <a:schemeClr val="tx1"/>
              </a:solidFill>
            </a:endParaRPr>
          </a:p>
        </p:txBody>
      </p:sp>
      <p:sp>
        <p:nvSpPr>
          <p:cNvPr id="3" name="Content Placeholder 2">
            <a:extLst>
              <a:ext uri="{FF2B5EF4-FFF2-40B4-BE49-F238E27FC236}">
                <a16:creationId xmlns:a16="http://schemas.microsoft.com/office/drawing/2014/main" id="{8214F16F-C0A6-5445-8145-74A74751EF08}"/>
              </a:ext>
            </a:extLst>
          </p:cNvPr>
          <p:cNvSpPr>
            <a:spLocks noGrp="1"/>
          </p:cNvSpPr>
          <p:nvPr>
            <p:ph idx="1"/>
          </p:nvPr>
        </p:nvSpPr>
        <p:spPr/>
        <p:txBody>
          <a:bodyPr>
            <a:normAutofit/>
          </a:bodyPr>
          <a:lstStyle/>
          <a:p>
            <a:r>
              <a:rPr lang="en-US" sz="2800" dirty="0"/>
              <a:t>Colleges can create modularized courses (particularly using noncredit) that would allow the student to get help with a specific issue at any point during the semester (depending on how the college schedules them).</a:t>
            </a:r>
          </a:p>
          <a:p>
            <a:r>
              <a:rPr lang="en-US" sz="2800" dirty="0"/>
              <a:t>A student could access as many or as few modules as they need during the term.</a:t>
            </a:r>
          </a:p>
          <a:p>
            <a:r>
              <a:rPr lang="en-US" sz="2800" dirty="0"/>
              <a:t>Remember that noncredit courses are restricted to basic skills.</a:t>
            </a:r>
          </a:p>
          <a:p>
            <a:pPr marL="0" indent="0">
              <a:buNone/>
            </a:pPr>
            <a:endParaRPr lang="en-US" sz="2800" dirty="0"/>
          </a:p>
        </p:txBody>
      </p:sp>
    </p:spTree>
    <p:extLst>
      <p:ext uri="{BB962C8B-B14F-4D97-AF65-F5344CB8AC3E}">
        <p14:creationId xmlns:p14="http://schemas.microsoft.com/office/powerpoint/2010/main" val="2410857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DD828-C5BD-DF48-8C50-B4374EF71932}"/>
              </a:ext>
            </a:extLst>
          </p:cNvPr>
          <p:cNvSpPr>
            <a:spLocks noGrp="1"/>
          </p:cNvSpPr>
          <p:nvPr>
            <p:ph type="title"/>
          </p:nvPr>
        </p:nvSpPr>
        <p:spPr/>
        <p:txBody>
          <a:bodyPr/>
          <a:lstStyle/>
          <a:p>
            <a:pPr algn="ctr"/>
            <a:r>
              <a:rPr lang="en-US" b="1" dirty="0">
                <a:solidFill>
                  <a:schemeClr val="tx1"/>
                </a:solidFill>
                <a:cs typeface="Times New Roman" panose="02020603050405020304" pitchFamily="18" charset="0"/>
              </a:rPr>
              <a:t>Intense Review</a:t>
            </a:r>
            <a:endParaRPr lang="en-US" dirty="0">
              <a:solidFill>
                <a:schemeClr val="tx1"/>
              </a:solidFill>
            </a:endParaRPr>
          </a:p>
        </p:txBody>
      </p:sp>
      <p:sp>
        <p:nvSpPr>
          <p:cNvPr id="3" name="Content Placeholder 2">
            <a:extLst>
              <a:ext uri="{FF2B5EF4-FFF2-40B4-BE49-F238E27FC236}">
                <a16:creationId xmlns:a16="http://schemas.microsoft.com/office/drawing/2014/main" id="{833DD313-7C70-F945-86CF-8F948C8C5309}"/>
              </a:ext>
            </a:extLst>
          </p:cNvPr>
          <p:cNvSpPr>
            <a:spLocks noGrp="1"/>
          </p:cNvSpPr>
          <p:nvPr>
            <p:ph idx="1"/>
          </p:nvPr>
        </p:nvSpPr>
        <p:spPr/>
        <p:txBody>
          <a:bodyPr>
            <a:normAutofit/>
          </a:bodyPr>
          <a:lstStyle/>
          <a:p>
            <a:r>
              <a:rPr lang="en-US" sz="2800" dirty="0"/>
              <a:t>Colleges can create intensive review courses that could be offered during the summer session (or a winter intersession) for students to catch up before entering the transfer level.</a:t>
            </a:r>
          </a:p>
          <a:p>
            <a:r>
              <a:rPr lang="en-US" sz="2800" dirty="0"/>
              <a:t>If the course is noncredit, it can be easily scheduled to begin at any time during the term.</a:t>
            </a:r>
          </a:p>
          <a:p>
            <a:r>
              <a:rPr lang="en-US" sz="2800" dirty="0"/>
              <a:t>These courses would likely be optional, but they could be a way for students to refresh their skills and build confidence before the semester.</a:t>
            </a:r>
          </a:p>
          <a:p>
            <a:r>
              <a:rPr lang="en-US" sz="2800" dirty="0"/>
              <a:t>Again, these noncredit courses are restricted to basic skills.</a:t>
            </a:r>
          </a:p>
        </p:txBody>
      </p:sp>
    </p:spTree>
    <p:extLst>
      <p:ext uri="{BB962C8B-B14F-4D97-AF65-F5344CB8AC3E}">
        <p14:creationId xmlns:p14="http://schemas.microsoft.com/office/powerpoint/2010/main" val="3464594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4EBA-AEE6-9B44-ABB9-BAADBB1E16B9}"/>
              </a:ext>
            </a:extLst>
          </p:cNvPr>
          <p:cNvSpPr>
            <a:spLocks noGrp="1"/>
          </p:cNvSpPr>
          <p:nvPr>
            <p:ph type="title"/>
          </p:nvPr>
        </p:nvSpPr>
        <p:spPr/>
        <p:txBody>
          <a:bodyPr/>
          <a:lstStyle/>
          <a:p>
            <a:pPr algn="ctr"/>
            <a:r>
              <a:rPr lang="en-US" b="1" dirty="0">
                <a:solidFill>
                  <a:schemeClr val="tx1"/>
                </a:solidFill>
                <a:cs typeface="Times New Roman" panose="02020603050405020304" pitchFamily="18" charset="0"/>
              </a:rPr>
              <a:t>Corequisite Noncredit Course</a:t>
            </a:r>
          </a:p>
        </p:txBody>
      </p:sp>
      <p:sp>
        <p:nvSpPr>
          <p:cNvPr id="3" name="Content Placeholder 2">
            <a:extLst>
              <a:ext uri="{FF2B5EF4-FFF2-40B4-BE49-F238E27FC236}">
                <a16:creationId xmlns:a16="http://schemas.microsoft.com/office/drawing/2014/main" id="{2B793D5C-ABAE-884A-AE76-4F272F46928C}"/>
              </a:ext>
            </a:extLst>
          </p:cNvPr>
          <p:cNvSpPr>
            <a:spLocks noGrp="1"/>
          </p:cNvSpPr>
          <p:nvPr>
            <p:ph idx="1"/>
          </p:nvPr>
        </p:nvSpPr>
        <p:spPr/>
        <p:txBody>
          <a:bodyPr vert="horz" lIns="91440" tIns="45720" rIns="91440" bIns="45720" rtlCol="0" anchor="t">
            <a:normAutofit/>
          </a:bodyPr>
          <a:lstStyle/>
          <a:p>
            <a:r>
              <a:rPr lang="en-US" sz="2600" dirty="0"/>
              <a:t>A corequisite course in noncredit is permitted (FAQ makes it clear that it can be required.)</a:t>
            </a:r>
          </a:p>
          <a:p>
            <a:r>
              <a:rPr lang="en-US" sz="2600" dirty="0">
                <a:cs typeface="Arial"/>
              </a:rPr>
              <a:t>The corequisite course could have variable hours to allow different amounts of corequisite support to be scheduled with only one course outline.</a:t>
            </a:r>
          </a:p>
          <a:p>
            <a:r>
              <a:rPr lang="en-US" sz="2600" dirty="0">
                <a:cs typeface="Arial"/>
              </a:rPr>
              <a:t>Courses are required to have an approved COR that meets the requirements outlined in Title 5 </a:t>
            </a:r>
            <a:r>
              <a:rPr lang="en-US" sz="2600" dirty="0">
                <a:cs typeface="Times New Roman" panose="02020603050405020304" pitchFamily="18" charset="0"/>
              </a:rPr>
              <a:t>§55002 (this includes specifying possible topics that will be covered in the course content).</a:t>
            </a:r>
          </a:p>
          <a:p>
            <a:r>
              <a:rPr lang="en-US" sz="2600" dirty="0">
                <a:cs typeface="Times New Roman" panose="02020603050405020304" pitchFamily="18" charset="0"/>
              </a:rPr>
              <a:t>Noncredit courses are built on completion of outcomes, not time (such as a semester) if open entry open exit are used.</a:t>
            </a:r>
          </a:p>
          <a:p>
            <a:r>
              <a:rPr lang="en-US" sz="2600" dirty="0">
                <a:cs typeface="Times New Roman" panose="02020603050405020304" pitchFamily="18" charset="0"/>
              </a:rPr>
              <a:t>Noncredit courses can also be based upon managed enrollment.</a:t>
            </a:r>
            <a:endParaRPr lang="en-US" sz="2600" dirty="0">
              <a:cs typeface="Arial"/>
            </a:endParaRPr>
          </a:p>
          <a:p>
            <a:endParaRPr lang="en-US" sz="2600" dirty="0"/>
          </a:p>
          <a:p>
            <a:endParaRPr lang="en-US" sz="2600" dirty="0">
              <a:solidFill>
                <a:srgbClr val="00B0F0"/>
              </a:solidFill>
              <a:cs typeface="Arial"/>
            </a:endParaRPr>
          </a:p>
        </p:txBody>
      </p:sp>
    </p:spTree>
    <p:extLst>
      <p:ext uri="{BB962C8B-B14F-4D97-AF65-F5344CB8AC3E}">
        <p14:creationId xmlns:p14="http://schemas.microsoft.com/office/powerpoint/2010/main" val="4219444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B41C-6DC4-8C40-A204-D7D4AD052691}"/>
              </a:ext>
            </a:extLst>
          </p:cNvPr>
          <p:cNvSpPr>
            <a:spLocks noGrp="1"/>
          </p:cNvSpPr>
          <p:nvPr>
            <p:ph type="title"/>
          </p:nvPr>
        </p:nvSpPr>
        <p:spPr/>
        <p:txBody>
          <a:bodyPr/>
          <a:lstStyle/>
          <a:p>
            <a:pPr algn="ctr"/>
            <a:r>
              <a:rPr lang="en-US" b="1" dirty="0">
                <a:solidFill>
                  <a:schemeClr val="tx1"/>
                </a:solidFill>
                <a:cs typeface="Times New Roman" panose="02020603050405020304" pitchFamily="18" charset="0"/>
              </a:rPr>
              <a:t>Corequisite Noncredit Course</a:t>
            </a:r>
            <a:endParaRPr lang="en-US" dirty="0">
              <a:solidFill>
                <a:schemeClr val="tx1"/>
              </a:solidFill>
            </a:endParaRPr>
          </a:p>
        </p:txBody>
      </p:sp>
      <p:sp>
        <p:nvSpPr>
          <p:cNvPr id="3" name="Content Placeholder 2">
            <a:extLst>
              <a:ext uri="{FF2B5EF4-FFF2-40B4-BE49-F238E27FC236}">
                <a16:creationId xmlns:a16="http://schemas.microsoft.com/office/drawing/2014/main" id="{9B261E24-A875-F54B-92BA-D133371C827A}"/>
              </a:ext>
            </a:extLst>
          </p:cNvPr>
          <p:cNvSpPr>
            <a:spLocks noGrp="1"/>
          </p:cNvSpPr>
          <p:nvPr>
            <p:ph idx="1"/>
          </p:nvPr>
        </p:nvSpPr>
        <p:spPr>
          <a:xfrm>
            <a:off x="609600" y="1394085"/>
            <a:ext cx="10972800" cy="5082915"/>
          </a:xfrm>
        </p:spPr>
        <p:txBody>
          <a:bodyPr>
            <a:normAutofit fontScale="92500" lnSpcReduction="20000"/>
          </a:bodyPr>
          <a:lstStyle/>
          <a:p>
            <a:pPr marL="0" indent="0">
              <a:buNone/>
            </a:pPr>
            <a:r>
              <a:rPr lang="en-US" b="1" dirty="0"/>
              <a:t>Possible Advantages</a:t>
            </a:r>
          </a:p>
          <a:p>
            <a:r>
              <a:rPr lang="en-US" dirty="0"/>
              <a:t>Students enroll in the class for free</a:t>
            </a:r>
          </a:p>
          <a:p>
            <a:r>
              <a:rPr lang="en-US" dirty="0"/>
              <a:t>Students don’t accumulate excess units</a:t>
            </a:r>
          </a:p>
          <a:p>
            <a:r>
              <a:rPr lang="en-US" dirty="0"/>
              <a:t>Can require the student to enroll</a:t>
            </a:r>
          </a:p>
          <a:p>
            <a:r>
              <a:rPr lang="en-US" dirty="0"/>
              <a:t>Courses could be scheduled as open entry/open exit or regularly scheduled times</a:t>
            </a:r>
          </a:p>
          <a:p>
            <a:r>
              <a:rPr lang="en-US" dirty="0"/>
              <a:t>Student can reenroll in the support course until they pass the transfer course.</a:t>
            </a:r>
          </a:p>
          <a:p>
            <a:endParaRPr lang="en-US" dirty="0"/>
          </a:p>
          <a:p>
            <a:pPr marL="0" indent="0">
              <a:buNone/>
            </a:pPr>
            <a:r>
              <a:rPr lang="en-US" b="1" dirty="0"/>
              <a:t>Possible Disadvantages</a:t>
            </a:r>
          </a:p>
          <a:p>
            <a:r>
              <a:rPr lang="en-US" dirty="0"/>
              <a:t>Course would not count towards financial aid eligibility</a:t>
            </a:r>
          </a:p>
          <a:p>
            <a:r>
              <a:rPr lang="en-US" dirty="0"/>
              <a:t>Restricted to basic skills</a:t>
            </a:r>
          </a:p>
          <a:p>
            <a:r>
              <a:rPr lang="en-US" dirty="0"/>
              <a:t>Student may have different instructor for lecture and support course</a:t>
            </a:r>
          </a:p>
          <a:p>
            <a:r>
              <a:rPr lang="en-US" dirty="0"/>
              <a:t>Student may be in lecture course with students that are for more prepared</a:t>
            </a:r>
          </a:p>
          <a:p>
            <a:r>
              <a:rPr lang="en-US" dirty="0"/>
              <a:t>Colleges would currently be paid at the noncredit rate (not enhanced funded)</a:t>
            </a:r>
          </a:p>
          <a:p>
            <a:r>
              <a:rPr lang="en-US" dirty="0"/>
              <a:t>Courses are not covered by streamlined approval at the CO (yet)</a:t>
            </a:r>
          </a:p>
          <a:p>
            <a:r>
              <a:rPr lang="en-US" dirty="0"/>
              <a:t>Enrollment may be difficult for students to navigate.</a:t>
            </a:r>
          </a:p>
        </p:txBody>
      </p:sp>
    </p:spTree>
    <p:extLst>
      <p:ext uri="{BB962C8B-B14F-4D97-AF65-F5344CB8AC3E}">
        <p14:creationId xmlns:p14="http://schemas.microsoft.com/office/powerpoint/2010/main" val="3248930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724C-7F80-9D4E-8FC7-D7E2EC87ADF0}"/>
              </a:ext>
            </a:extLst>
          </p:cNvPr>
          <p:cNvSpPr>
            <a:spLocks noGrp="1"/>
          </p:cNvSpPr>
          <p:nvPr>
            <p:ph type="title"/>
          </p:nvPr>
        </p:nvSpPr>
        <p:spPr/>
        <p:txBody>
          <a:bodyPr/>
          <a:lstStyle/>
          <a:p>
            <a:r>
              <a:rPr lang="en-US" dirty="0"/>
              <a:t>On the horizon</a:t>
            </a:r>
          </a:p>
        </p:txBody>
      </p:sp>
      <p:sp>
        <p:nvSpPr>
          <p:cNvPr id="3" name="Text Placeholder 2">
            <a:extLst>
              <a:ext uri="{FF2B5EF4-FFF2-40B4-BE49-F238E27FC236}">
                <a16:creationId xmlns:a16="http://schemas.microsoft.com/office/drawing/2014/main" id="{30E43CEC-0488-1D49-AF5D-DE91D9D32F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3061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E10F-A2BA-A344-8EEB-3E88F5AE7E95}"/>
              </a:ext>
            </a:extLst>
          </p:cNvPr>
          <p:cNvSpPr>
            <a:spLocks noGrp="1"/>
          </p:cNvSpPr>
          <p:nvPr>
            <p:ph type="title"/>
          </p:nvPr>
        </p:nvSpPr>
        <p:spPr/>
        <p:txBody>
          <a:bodyPr/>
          <a:lstStyle/>
          <a:p>
            <a:pPr algn="ctr"/>
            <a:r>
              <a:rPr lang="en-US" b="1" dirty="0"/>
              <a:t>Streamlined Approval</a:t>
            </a:r>
          </a:p>
        </p:txBody>
      </p:sp>
      <p:sp>
        <p:nvSpPr>
          <p:cNvPr id="3" name="Content Placeholder 2">
            <a:extLst>
              <a:ext uri="{FF2B5EF4-FFF2-40B4-BE49-F238E27FC236}">
                <a16:creationId xmlns:a16="http://schemas.microsoft.com/office/drawing/2014/main" id="{3BAC1076-CCC8-2A43-A259-50BD2F6DAF4C}"/>
              </a:ext>
            </a:extLst>
          </p:cNvPr>
          <p:cNvSpPr>
            <a:spLocks noGrp="1"/>
          </p:cNvSpPr>
          <p:nvPr>
            <p:ph idx="1"/>
          </p:nvPr>
        </p:nvSpPr>
        <p:spPr/>
        <p:txBody>
          <a:bodyPr>
            <a:normAutofit/>
          </a:bodyPr>
          <a:lstStyle/>
          <a:p>
            <a:r>
              <a:rPr lang="en-US" dirty="0"/>
              <a:t>Fall 2017, some approval of credit curriculum shifted from the Chancellor’s Office to the local curriculum committee and governing board. </a:t>
            </a:r>
          </a:p>
          <a:p>
            <a:r>
              <a:rPr lang="en-US" dirty="0"/>
              <a:t>Currently,</a:t>
            </a:r>
          </a:p>
          <a:p>
            <a:pPr lvl="1"/>
            <a:r>
              <a:rPr lang="en-US" b="1" dirty="0"/>
              <a:t>all</a:t>
            </a:r>
            <a:r>
              <a:rPr lang="en-US" dirty="0"/>
              <a:t> credit courses and revisions to all non-ADT credit programs are automated in the Chancellor’s Office Curriculum Inventory.</a:t>
            </a:r>
          </a:p>
          <a:p>
            <a:pPr lvl="1"/>
            <a:r>
              <a:rPr lang="en-US" b="1" dirty="0"/>
              <a:t>all</a:t>
            </a:r>
            <a:r>
              <a:rPr lang="en-US" dirty="0"/>
              <a:t> noncredit curriculum must be reviewed and approved by a specialist at the Chancellor’s Office and this could take several months.</a:t>
            </a:r>
          </a:p>
          <a:p>
            <a:r>
              <a:rPr lang="en-US" dirty="0"/>
              <a:t>ASCCC Resolution 9.02 F18 calls for the stakeholders to equalize noncredit curriculum processes to align with credit curriculum processes.</a:t>
            </a:r>
          </a:p>
          <a:p>
            <a:r>
              <a:rPr lang="en-US" dirty="0"/>
              <a:t>The California Community Colleges Curriculum Committee (5C) is examining noncredit curriculum to shift to local approval and drafting changes to Title 5 for consideration.</a:t>
            </a:r>
          </a:p>
        </p:txBody>
      </p:sp>
    </p:spTree>
    <p:extLst>
      <p:ext uri="{BB962C8B-B14F-4D97-AF65-F5344CB8AC3E}">
        <p14:creationId xmlns:p14="http://schemas.microsoft.com/office/powerpoint/2010/main" val="3938112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FFDB-62CE-BA4D-9998-A479EBC412A3}"/>
              </a:ext>
            </a:extLst>
          </p:cNvPr>
          <p:cNvSpPr>
            <a:spLocks noGrp="1"/>
          </p:cNvSpPr>
          <p:nvPr>
            <p:ph type="title"/>
          </p:nvPr>
        </p:nvSpPr>
        <p:spPr>
          <a:xfrm>
            <a:off x="1663908" y="1693888"/>
            <a:ext cx="8904158" cy="2413417"/>
          </a:xfrm>
        </p:spPr>
        <p:txBody>
          <a:bodyPr anchor="ctr">
            <a:normAutofit/>
          </a:bodyPr>
          <a:lstStyle/>
          <a:p>
            <a:pPr algn="ctr"/>
            <a:r>
              <a:rPr lang="en-US" sz="4000" dirty="0"/>
              <a:t>Roles of the Local Academic Senate/Curriculum Committee and the Faculty Union</a:t>
            </a:r>
            <a:endParaRPr lang="en-US" dirty="0"/>
          </a:p>
        </p:txBody>
      </p:sp>
    </p:spTree>
    <p:extLst>
      <p:ext uri="{BB962C8B-B14F-4D97-AF65-F5344CB8AC3E}">
        <p14:creationId xmlns:p14="http://schemas.microsoft.com/office/powerpoint/2010/main" val="379164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AE20-3E75-BF42-B5CD-DB5E9A32AE3F}"/>
              </a:ext>
            </a:extLst>
          </p:cNvPr>
          <p:cNvSpPr>
            <a:spLocks noGrp="1"/>
          </p:cNvSpPr>
          <p:nvPr>
            <p:ph type="title"/>
          </p:nvPr>
        </p:nvSpPr>
        <p:spPr/>
        <p:txBody>
          <a:bodyPr/>
          <a:lstStyle/>
          <a:p>
            <a:pPr algn="ctr"/>
            <a:r>
              <a:rPr lang="en-US" b="1" dirty="0"/>
              <a:t>What is your knowledge of noncredit?</a:t>
            </a:r>
          </a:p>
        </p:txBody>
      </p:sp>
      <p:sp>
        <p:nvSpPr>
          <p:cNvPr id="3" name="Content Placeholder 2">
            <a:extLst>
              <a:ext uri="{FF2B5EF4-FFF2-40B4-BE49-F238E27FC236}">
                <a16:creationId xmlns:a16="http://schemas.microsoft.com/office/drawing/2014/main" id="{8F708C04-E62E-304B-A37D-55FAD10D0D5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NOTE: Noncredit is </a:t>
            </a:r>
            <a:r>
              <a:rPr lang="en-US" b="1" dirty="0"/>
              <a:t>not</a:t>
            </a:r>
            <a:r>
              <a:rPr lang="en-US" dirty="0"/>
              <a:t> the same as Not for Credit</a:t>
            </a:r>
          </a:p>
          <a:p>
            <a:pPr marL="0" indent="0">
              <a:buNone/>
            </a:pPr>
            <a:endParaRPr lang="en-US" dirty="0"/>
          </a:p>
        </p:txBody>
      </p:sp>
      <p:pic>
        <p:nvPicPr>
          <p:cNvPr id="4" name="Picture 3">
            <a:extLst>
              <a:ext uri="{FF2B5EF4-FFF2-40B4-BE49-F238E27FC236}">
                <a16:creationId xmlns:a16="http://schemas.microsoft.com/office/drawing/2014/main" id="{A7274861-DDA2-6643-92C7-14BD7A7C26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6098" y="2043726"/>
            <a:ext cx="5179803" cy="2913639"/>
          </a:xfrm>
          <a:prstGeom prst="rect">
            <a:avLst/>
          </a:prstGeom>
          <a:scene3d>
            <a:camera prst="perspectiveAbove"/>
            <a:lightRig rig="threePt" dir="t"/>
          </a:scene3d>
        </p:spPr>
      </p:pic>
    </p:spTree>
    <p:extLst>
      <p:ext uri="{BB962C8B-B14F-4D97-AF65-F5344CB8AC3E}">
        <p14:creationId xmlns:p14="http://schemas.microsoft.com/office/powerpoint/2010/main" val="1786344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BB59-0DF1-DD4F-8CD2-A85F2BF6F620}"/>
              </a:ext>
            </a:extLst>
          </p:cNvPr>
          <p:cNvSpPr>
            <a:spLocks noGrp="1"/>
          </p:cNvSpPr>
          <p:nvPr>
            <p:ph type="title"/>
          </p:nvPr>
        </p:nvSpPr>
        <p:spPr/>
        <p:txBody>
          <a:bodyPr/>
          <a:lstStyle/>
          <a:p>
            <a:pPr algn="ctr"/>
            <a:r>
              <a:rPr lang="en-US" dirty="0"/>
              <a:t>Establishing a Noncredit Program</a:t>
            </a:r>
          </a:p>
        </p:txBody>
      </p:sp>
      <p:sp>
        <p:nvSpPr>
          <p:cNvPr id="3" name="Content Placeholder 2">
            <a:extLst>
              <a:ext uri="{FF2B5EF4-FFF2-40B4-BE49-F238E27FC236}">
                <a16:creationId xmlns:a16="http://schemas.microsoft.com/office/drawing/2014/main" id="{B0E6E7EF-57C3-554C-8437-F56BA78C2560}"/>
              </a:ext>
            </a:extLst>
          </p:cNvPr>
          <p:cNvSpPr>
            <a:spLocks noGrp="1"/>
          </p:cNvSpPr>
          <p:nvPr>
            <p:ph idx="1"/>
          </p:nvPr>
        </p:nvSpPr>
        <p:spPr/>
        <p:txBody>
          <a:bodyPr>
            <a:normAutofit lnSpcReduction="10000"/>
          </a:bodyPr>
          <a:lstStyle/>
          <a:p>
            <a:pPr marL="0" indent="0">
              <a:buNone/>
            </a:pPr>
            <a:r>
              <a:rPr lang="en-US" dirty="0"/>
              <a:t>The following groups will need to work together:</a:t>
            </a:r>
          </a:p>
          <a:p>
            <a:pPr lvl="1"/>
            <a:r>
              <a:rPr lang="en-US" sz="2400" dirty="0"/>
              <a:t>Academic Senate</a:t>
            </a:r>
          </a:p>
          <a:p>
            <a:pPr lvl="1"/>
            <a:r>
              <a:rPr lang="en-US" sz="2400" dirty="0"/>
              <a:t>Collective Bargaining Agent/Union</a:t>
            </a:r>
          </a:p>
          <a:p>
            <a:pPr lvl="1"/>
            <a:r>
              <a:rPr lang="en-US" sz="2400" dirty="0"/>
              <a:t>Administration</a:t>
            </a:r>
          </a:p>
          <a:p>
            <a:pPr marL="0" indent="0">
              <a:buNone/>
            </a:pPr>
            <a:endParaRPr lang="en-US" dirty="0"/>
          </a:p>
          <a:p>
            <a:pPr marL="0" indent="0">
              <a:buNone/>
            </a:pPr>
            <a:r>
              <a:rPr lang="en-US" dirty="0"/>
              <a:t>It’s important to understand the roles of each group, and where they overlap…</a:t>
            </a:r>
          </a:p>
          <a:p>
            <a:pPr marL="0" indent="0">
              <a:buNone/>
            </a:pPr>
            <a:endParaRPr lang="en-US" dirty="0"/>
          </a:p>
          <a:p>
            <a:pPr marL="0" indent="0">
              <a:buNone/>
            </a:pPr>
            <a:r>
              <a:rPr lang="en-US" dirty="0"/>
              <a:t>Considerations when establishing a noncredit program at a college:</a:t>
            </a:r>
          </a:p>
          <a:p>
            <a:pPr lvl="1"/>
            <a:r>
              <a:rPr lang="en-US" sz="2400" dirty="0"/>
              <a:t>Minimum Qualifications</a:t>
            </a:r>
          </a:p>
          <a:p>
            <a:pPr lvl="1"/>
            <a:r>
              <a:rPr lang="en-US" sz="2400" dirty="0"/>
              <a:t>Faculty Compensation</a:t>
            </a:r>
          </a:p>
          <a:p>
            <a:pPr lvl="1"/>
            <a:r>
              <a:rPr lang="en-US" sz="2400" dirty="0"/>
              <a:t>Scheduling</a:t>
            </a:r>
          </a:p>
          <a:p>
            <a:pPr lvl="1"/>
            <a:r>
              <a:rPr lang="en-US" sz="2400" dirty="0"/>
              <a:t>Others?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69404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B4C4-E1BB-4DCD-878A-8A73FC0EF5F2}"/>
              </a:ext>
            </a:extLst>
          </p:cNvPr>
          <p:cNvSpPr>
            <a:spLocks noGrp="1"/>
          </p:cNvSpPr>
          <p:nvPr>
            <p:ph type="title"/>
          </p:nvPr>
        </p:nvSpPr>
        <p:spPr>
          <a:xfrm>
            <a:off x="1404911" y="386533"/>
            <a:ext cx="9144000" cy="914400"/>
          </a:xfrm>
        </p:spPr>
        <p:txBody>
          <a:bodyPr>
            <a:normAutofit/>
          </a:bodyPr>
          <a:lstStyle/>
          <a:p>
            <a:pPr algn="ctr"/>
            <a:r>
              <a:rPr lang="en-US" dirty="0"/>
              <a:t>RIGHT OF THE ACADEMIC SENATE</a:t>
            </a:r>
          </a:p>
        </p:txBody>
      </p:sp>
      <p:sp>
        <p:nvSpPr>
          <p:cNvPr id="3" name="Content Placeholder 2">
            <a:extLst>
              <a:ext uri="{FF2B5EF4-FFF2-40B4-BE49-F238E27FC236}">
                <a16:creationId xmlns:a16="http://schemas.microsoft.com/office/drawing/2014/main" id="{B9D2FD65-B256-4E05-8D85-438CAA8B22ED}"/>
              </a:ext>
            </a:extLst>
          </p:cNvPr>
          <p:cNvSpPr>
            <a:spLocks noGrp="1"/>
          </p:cNvSpPr>
          <p:nvPr>
            <p:ph idx="1"/>
          </p:nvPr>
        </p:nvSpPr>
        <p:spPr>
          <a:xfrm>
            <a:off x="794268" y="1534652"/>
            <a:ext cx="10598045" cy="5073966"/>
          </a:xfrm>
        </p:spPr>
        <p:txBody>
          <a:bodyPr>
            <a:noAutofit/>
          </a:bodyPr>
          <a:lstStyle/>
          <a:p>
            <a:pPr marL="0" indent="0">
              <a:lnSpc>
                <a:spcPct val="80000"/>
              </a:lnSpc>
              <a:spcBef>
                <a:spcPts val="600"/>
              </a:spcBef>
              <a:buNone/>
            </a:pPr>
            <a:r>
              <a:rPr lang="en-US" sz="2200" b="1" dirty="0">
                <a:cs typeface="Times New Roman" panose="02020603050405020304" pitchFamily="18" charset="0"/>
              </a:rPr>
              <a:t>Ed Code 70901(b)(1)(E) – </a:t>
            </a:r>
            <a:r>
              <a:rPr lang="en-US" sz="2200" i="1" dirty="0">
                <a:cs typeface="Times New Roman" panose="02020603050405020304" pitchFamily="18" charset="0"/>
              </a:rPr>
              <a:t>[the Board of Governors shall establish…]</a:t>
            </a:r>
            <a:endParaRPr lang="en-US" sz="2200" b="1" dirty="0">
              <a:cs typeface="Times New Roman" panose="02020603050405020304" pitchFamily="18" charset="0"/>
            </a:endParaRPr>
          </a:p>
          <a:p>
            <a:pPr marL="0" lvl="0" indent="0">
              <a:lnSpc>
                <a:spcPct val="80000"/>
              </a:lnSpc>
              <a:spcBef>
                <a:spcPts val="600"/>
              </a:spcBef>
              <a:buNone/>
            </a:pPr>
            <a:r>
              <a:rPr lang="en-US" sz="2200" dirty="0">
                <a:solidFill>
                  <a:srgbClr val="333333"/>
                </a:solidFill>
                <a:ea typeface="Verdana"/>
                <a:cs typeface="Times New Roman" panose="02020603050405020304" pitchFamily="18" charset="0"/>
                <a:sym typeface="Verdana"/>
              </a:rPr>
              <a:t>Minimum standards governing procedures established by governing boards of community college districts to ensure faculty, staff, and students the right to participate effectively in district and college governance, and the opportunity to express their opinions at the campus level and to ensure that these opinions are given every reasonable consideration, and the </a:t>
            </a:r>
            <a:r>
              <a:rPr lang="en-US" sz="2200" b="1" dirty="0">
                <a:solidFill>
                  <a:srgbClr val="333333"/>
                </a:solidFill>
                <a:ea typeface="Verdana"/>
                <a:cs typeface="Times New Roman" panose="02020603050405020304" pitchFamily="18" charset="0"/>
                <a:sym typeface="Verdana"/>
              </a:rPr>
              <a:t>right of academic senates to assume primary responsibility for making recommendations in the areas of curriculum and academic standards</a:t>
            </a:r>
            <a:r>
              <a:rPr lang="en-US" sz="2200" dirty="0">
                <a:solidFill>
                  <a:srgbClr val="333333"/>
                </a:solidFill>
                <a:ea typeface="Verdana"/>
                <a:cs typeface="Times New Roman" panose="02020603050405020304" pitchFamily="18" charset="0"/>
                <a:sym typeface="Verdana"/>
              </a:rPr>
              <a:t>.</a:t>
            </a:r>
          </a:p>
          <a:p>
            <a:pPr marL="0" lvl="0" indent="0">
              <a:lnSpc>
                <a:spcPct val="80000"/>
              </a:lnSpc>
              <a:spcBef>
                <a:spcPts val="600"/>
              </a:spcBef>
              <a:buNone/>
            </a:pPr>
            <a:endParaRPr lang="en-US" sz="100" dirty="0">
              <a:solidFill>
                <a:srgbClr val="333333"/>
              </a:solidFill>
              <a:ea typeface="Verdana"/>
              <a:cs typeface="Times New Roman" panose="02020603050405020304" pitchFamily="18" charset="0"/>
              <a:sym typeface="Verdana"/>
            </a:endParaRPr>
          </a:p>
          <a:p>
            <a:pPr marL="0" lvl="0" indent="0">
              <a:lnSpc>
                <a:spcPct val="80000"/>
              </a:lnSpc>
              <a:spcBef>
                <a:spcPts val="600"/>
              </a:spcBef>
              <a:buNone/>
            </a:pPr>
            <a:r>
              <a:rPr lang="en-US" sz="2200" b="1" dirty="0">
                <a:cs typeface="Times New Roman" panose="02020603050405020304" pitchFamily="18" charset="0"/>
              </a:rPr>
              <a:t> </a:t>
            </a:r>
          </a:p>
          <a:p>
            <a:pPr marL="0" lvl="0" indent="0">
              <a:lnSpc>
                <a:spcPct val="80000"/>
              </a:lnSpc>
              <a:spcBef>
                <a:spcPts val="600"/>
              </a:spcBef>
              <a:buNone/>
            </a:pPr>
            <a:r>
              <a:rPr lang="en-US" sz="2200" b="1" dirty="0">
                <a:cs typeface="Times New Roman" panose="02020603050405020304" pitchFamily="18" charset="0"/>
              </a:rPr>
              <a:t>Ed Code 70902(b)(7) – </a:t>
            </a:r>
            <a:r>
              <a:rPr lang="en-US" sz="2200" i="1" dirty="0">
                <a:cs typeface="Times New Roman" panose="02020603050405020304" pitchFamily="18" charset="0"/>
              </a:rPr>
              <a:t>[the governing board of each CC district shall…]</a:t>
            </a:r>
            <a:endParaRPr lang="en-US" sz="2200" dirty="0">
              <a:solidFill>
                <a:srgbClr val="333333"/>
              </a:solidFill>
              <a:ea typeface="Verdana"/>
              <a:cs typeface="Times New Roman" panose="02020603050405020304" pitchFamily="18" charset="0"/>
              <a:sym typeface="Verdana"/>
            </a:endParaRPr>
          </a:p>
          <a:p>
            <a:pPr marL="0" lvl="0" indent="0">
              <a:lnSpc>
                <a:spcPct val="80000"/>
              </a:lnSpc>
              <a:spcBef>
                <a:spcPts val="600"/>
              </a:spcBef>
              <a:buNone/>
            </a:pPr>
            <a:r>
              <a:rPr lang="en-US" sz="2200" dirty="0">
                <a:solidFill>
                  <a:srgbClr val="333333"/>
                </a:solidFill>
                <a:ea typeface="Verdana"/>
                <a:cs typeface="Times New Roman" panose="02020603050405020304" pitchFamily="18" charset="0"/>
                <a:sym typeface="Verdana"/>
              </a:rPr>
              <a:t>Establish procedures that are consistent with minimum standards established by the board of governors to ensure faculty, staff, and students the opportunity to express their opinions at the campus level, to ensure that these opinions are given every reasonable consideration, to ensure the right to participate effectively in district and college governance, and to ensure the </a:t>
            </a:r>
            <a:r>
              <a:rPr lang="en-US" sz="2200" b="1" dirty="0">
                <a:solidFill>
                  <a:srgbClr val="333333"/>
                </a:solidFill>
                <a:ea typeface="Verdana"/>
                <a:cs typeface="Times New Roman" panose="02020603050405020304" pitchFamily="18" charset="0"/>
                <a:sym typeface="Verdana"/>
              </a:rPr>
              <a:t>right of academic senates to assume primary responsibility for making recommendations in the areas of curriculum and academic standards</a:t>
            </a:r>
            <a:r>
              <a:rPr lang="en-US" sz="2200" dirty="0">
                <a:solidFill>
                  <a:srgbClr val="333333"/>
                </a:solidFill>
                <a:ea typeface="Verdana"/>
                <a:cs typeface="Times New Roman" panose="02020603050405020304" pitchFamily="18" charset="0"/>
                <a:sym typeface="Verdana"/>
              </a:rPr>
              <a:t>.</a:t>
            </a:r>
          </a:p>
        </p:txBody>
      </p:sp>
    </p:spTree>
    <p:extLst>
      <p:ext uri="{BB962C8B-B14F-4D97-AF65-F5344CB8AC3E}">
        <p14:creationId xmlns:p14="http://schemas.microsoft.com/office/powerpoint/2010/main" val="4103705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0B5F-7F9B-C24C-8EC9-45D4165402D3}"/>
              </a:ext>
            </a:extLst>
          </p:cNvPr>
          <p:cNvSpPr>
            <a:spLocks noGrp="1"/>
          </p:cNvSpPr>
          <p:nvPr>
            <p:ph type="title"/>
          </p:nvPr>
        </p:nvSpPr>
        <p:spPr>
          <a:xfrm>
            <a:off x="1521502" y="325677"/>
            <a:ext cx="9144000" cy="914400"/>
          </a:xfrm>
        </p:spPr>
        <p:txBody>
          <a:bodyPr/>
          <a:lstStyle/>
          <a:p>
            <a:pPr algn="ctr"/>
            <a:r>
              <a:rPr lang="en-US" dirty="0"/>
              <a:t>Academic Senate</a:t>
            </a:r>
          </a:p>
        </p:txBody>
      </p:sp>
      <p:sp>
        <p:nvSpPr>
          <p:cNvPr id="3" name="Content Placeholder 2">
            <a:extLst>
              <a:ext uri="{FF2B5EF4-FFF2-40B4-BE49-F238E27FC236}">
                <a16:creationId xmlns:a16="http://schemas.microsoft.com/office/drawing/2014/main" id="{17A34AFE-7ACE-954C-B769-413DE500C2CB}"/>
              </a:ext>
            </a:extLst>
          </p:cNvPr>
          <p:cNvSpPr>
            <a:spLocks noGrp="1"/>
          </p:cNvSpPr>
          <p:nvPr>
            <p:ph idx="1"/>
          </p:nvPr>
        </p:nvSpPr>
        <p:spPr>
          <a:xfrm>
            <a:off x="554637" y="1528997"/>
            <a:ext cx="11077730" cy="5178691"/>
          </a:xfrm>
        </p:spPr>
        <p:txBody>
          <a:bodyPr>
            <a:normAutofit lnSpcReduction="10000"/>
          </a:bodyPr>
          <a:lstStyle/>
          <a:p>
            <a:r>
              <a:rPr lang="en-US" sz="2400" dirty="0">
                <a:cs typeface="Times New Roman"/>
              </a:rPr>
              <a:t>The </a:t>
            </a:r>
            <a:r>
              <a:rPr lang="en-US" sz="2400" b="1" dirty="0">
                <a:cs typeface="Times New Roman"/>
              </a:rPr>
              <a:t>academic senate </a:t>
            </a:r>
            <a:r>
              <a:rPr lang="en-US" sz="2400" dirty="0">
                <a:cs typeface="Times New Roman"/>
              </a:rPr>
              <a:t>represents faculty in academic and professional matters:</a:t>
            </a:r>
          </a:p>
          <a:p>
            <a:pPr marL="274320" lvl="1" indent="0" algn="ctr">
              <a:buNone/>
            </a:pPr>
            <a:r>
              <a:rPr lang="en-US" sz="2400" dirty="0">
                <a:cs typeface="Times New Roman"/>
              </a:rPr>
              <a:t>The “10+1”—Title 5 §53200</a:t>
            </a:r>
          </a:p>
          <a:p>
            <a:pPr marL="228600" lvl="1" indent="0">
              <a:buNone/>
            </a:pPr>
            <a:endParaRPr lang="en-US" sz="2400" dirty="0">
              <a:cs typeface="Times New Roman"/>
            </a:endParaRPr>
          </a:p>
          <a:p>
            <a:r>
              <a:rPr lang="en-US" sz="2400" dirty="0">
                <a:cs typeface="Times New Roman"/>
              </a:rPr>
              <a:t>The </a:t>
            </a:r>
            <a:r>
              <a:rPr lang="en-US" sz="2400" b="1" dirty="0">
                <a:cs typeface="Times New Roman"/>
              </a:rPr>
              <a:t>curriculum committee</a:t>
            </a:r>
            <a:r>
              <a:rPr lang="en-US" sz="2400" dirty="0">
                <a:cs typeface="Times New Roman"/>
              </a:rPr>
              <a:t>—Title 5 §55002</a:t>
            </a:r>
            <a:r>
              <a:rPr lang="en-US" sz="2400" b="1" dirty="0">
                <a:cs typeface="Times New Roman"/>
              </a:rPr>
              <a:t>:</a:t>
            </a:r>
          </a:p>
          <a:p>
            <a:pPr marL="0" indent="0">
              <a:buNone/>
            </a:pPr>
            <a:r>
              <a:rPr lang="en-US" sz="2400" dirty="0">
                <a:cs typeface="Times New Roman" panose="02020603050405020304" pitchFamily="18" charset="0"/>
              </a:rPr>
              <a:t>(1) Curriculum Committee. The college and/or district curriculum committee recommending the course shall be established by the mutual agreement of the college and/or district administration and the academic senate. The committee shall be either a committee of the academic senate or a committee that includes faculty and is otherwise comprised in a way that is mutually agreeable to the college and/or district administration and the academic senate.</a:t>
            </a:r>
          </a:p>
          <a:p>
            <a:pPr marL="0" indent="0">
              <a:buNone/>
            </a:pPr>
            <a:endParaRPr lang="en-US" sz="2400" dirty="0">
              <a:cs typeface="Times New Roman"/>
            </a:endParaRPr>
          </a:p>
          <a:p>
            <a:pPr marL="0" indent="0">
              <a:buNone/>
            </a:pPr>
            <a:r>
              <a:rPr lang="en-US" sz="2400" dirty="0">
                <a:cs typeface="Times New Roman"/>
              </a:rPr>
              <a:t>Local academic senates may delegate curricular processes to the curriculum committee.</a:t>
            </a:r>
          </a:p>
        </p:txBody>
      </p:sp>
    </p:spTree>
    <p:extLst>
      <p:ext uri="{BB962C8B-B14F-4D97-AF65-F5344CB8AC3E}">
        <p14:creationId xmlns:p14="http://schemas.microsoft.com/office/powerpoint/2010/main" val="1478318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FC59-C46D-470A-BE00-F66623446067}"/>
              </a:ext>
            </a:extLst>
          </p:cNvPr>
          <p:cNvSpPr>
            <a:spLocks noGrp="1"/>
          </p:cNvSpPr>
          <p:nvPr>
            <p:ph type="title"/>
          </p:nvPr>
        </p:nvSpPr>
        <p:spPr>
          <a:xfrm>
            <a:off x="1536492" y="668811"/>
            <a:ext cx="9144000" cy="914400"/>
          </a:xfrm>
        </p:spPr>
        <p:txBody>
          <a:bodyPr/>
          <a:lstStyle/>
          <a:p>
            <a:pPr algn="ctr"/>
            <a:r>
              <a:rPr lang="en-US" dirty="0"/>
              <a:t>Right of a Union</a:t>
            </a:r>
          </a:p>
        </p:txBody>
      </p:sp>
      <p:sp>
        <p:nvSpPr>
          <p:cNvPr id="3" name="Content Placeholder 2">
            <a:extLst>
              <a:ext uri="{FF2B5EF4-FFF2-40B4-BE49-F238E27FC236}">
                <a16:creationId xmlns:a16="http://schemas.microsoft.com/office/drawing/2014/main" id="{4060EFE3-E0DE-412C-BDC9-ECEB40080002}"/>
              </a:ext>
            </a:extLst>
          </p:cNvPr>
          <p:cNvSpPr>
            <a:spLocks noGrp="1"/>
          </p:cNvSpPr>
          <p:nvPr>
            <p:ph idx="1"/>
          </p:nvPr>
        </p:nvSpPr>
        <p:spPr>
          <a:xfrm>
            <a:off x="869430" y="1782619"/>
            <a:ext cx="10478124" cy="4931334"/>
          </a:xfrm>
        </p:spPr>
        <p:txBody>
          <a:bodyPr>
            <a:normAutofit/>
          </a:bodyPr>
          <a:lstStyle/>
          <a:p>
            <a:pPr marL="0" lvl="0" indent="0" algn="ctr">
              <a:lnSpc>
                <a:spcPct val="80000"/>
              </a:lnSpc>
              <a:spcBef>
                <a:spcPts val="600"/>
              </a:spcBef>
              <a:buNone/>
            </a:pPr>
            <a:r>
              <a:rPr lang="en-US" sz="2800" b="1" dirty="0">
                <a:solidFill>
                  <a:srgbClr val="FF0000"/>
                </a:solidFill>
                <a:latin typeface="Times New Roman" panose="02020603050405020304" pitchFamily="18" charset="0"/>
                <a:cs typeface="Times New Roman" panose="02020603050405020304" pitchFamily="18" charset="0"/>
              </a:rPr>
              <a:t>Salary and Working Conditions</a:t>
            </a:r>
          </a:p>
          <a:p>
            <a:pPr marL="0" lvl="0" indent="0" algn="ctr">
              <a:lnSpc>
                <a:spcPct val="80000"/>
              </a:lnSpc>
              <a:spcBef>
                <a:spcPts val="600"/>
              </a:spcBef>
              <a:buNone/>
            </a:pPr>
            <a:endParaRPr lang="en-US" sz="2800" b="1" dirty="0">
              <a:solidFill>
                <a:srgbClr val="FF0000"/>
              </a:solidFill>
              <a:latin typeface="Times New Roman" panose="02020603050405020304" pitchFamily="18" charset="0"/>
              <a:cs typeface="Times New Roman" panose="02020603050405020304" pitchFamily="18" charset="0"/>
            </a:endParaRPr>
          </a:p>
          <a:p>
            <a:pPr marL="0" lvl="0" indent="0">
              <a:lnSpc>
                <a:spcPct val="80000"/>
              </a:lnSpc>
              <a:spcBef>
                <a:spcPts val="600"/>
              </a:spcBef>
              <a:buNone/>
            </a:pPr>
            <a:r>
              <a:rPr lang="en-US" sz="2400" b="1" dirty="0">
                <a:latin typeface="Times New Roman" panose="02020603050405020304" pitchFamily="18" charset="0"/>
                <a:cs typeface="Times New Roman" panose="02020603050405020304" pitchFamily="18" charset="0"/>
              </a:rPr>
              <a:t>California Government Code section 3543 (a)</a:t>
            </a:r>
          </a:p>
          <a:p>
            <a:pPr marL="0" lvl="0" indent="0">
              <a:lnSpc>
                <a:spcPct val="80000"/>
              </a:lnSpc>
              <a:spcBef>
                <a:spcPts val="600"/>
              </a:spcBef>
              <a:buNone/>
            </a:pPr>
            <a:r>
              <a:rPr lang="en-US" sz="2400" dirty="0">
                <a:latin typeface="Times New Roman" panose="02020603050405020304" pitchFamily="18" charset="0"/>
                <a:cs typeface="Times New Roman" panose="02020603050405020304" pitchFamily="18" charset="0"/>
              </a:rPr>
              <a:t>(a) Public school employees shall have the right to form, join, and participate in the activities of employee organizations of their own choosing for the purpose of representation on all matters of employer-employee relations.  Public school employees shall have the right to represent themselves individually in their employment relations with the public school employer, except that once the employees in an appropriate unit have selected an exclusive representative and it has been recognized pursuant to </a:t>
            </a:r>
            <a:r>
              <a:rPr lang="en-US" sz="2400" u="sng" dirty="0">
                <a:solidFill>
                  <a:srgbClr val="006699"/>
                </a:solidFill>
                <a:latin typeface="Times New Roman" panose="02020603050405020304" pitchFamily="18" charset="0"/>
                <a:cs typeface="Times New Roman" panose="02020603050405020304" pitchFamily="18" charset="0"/>
                <a:hlinkClick r:id="rId2"/>
              </a:rPr>
              <a:t>Section 3544.1</a:t>
            </a:r>
            <a:r>
              <a:rPr lang="en-US" sz="2400" dirty="0">
                <a:latin typeface="Times New Roman" panose="02020603050405020304" pitchFamily="18" charset="0"/>
                <a:cs typeface="Times New Roman" panose="02020603050405020304" pitchFamily="18" charset="0"/>
              </a:rPr>
              <a:t> or certified pursuant to </a:t>
            </a:r>
            <a:r>
              <a:rPr lang="en-US" sz="2400" u="sng" dirty="0">
                <a:solidFill>
                  <a:srgbClr val="006699"/>
                </a:solidFill>
                <a:latin typeface="Times New Roman" panose="02020603050405020304" pitchFamily="18" charset="0"/>
                <a:cs typeface="Times New Roman" panose="02020603050405020304" pitchFamily="18" charset="0"/>
                <a:hlinkClick r:id="rId3"/>
              </a:rPr>
              <a:t>Section 3544.7</a:t>
            </a:r>
            <a:r>
              <a:rPr lang="en-US" sz="2400" dirty="0">
                <a:latin typeface="Times New Roman" panose="02020603050405020304" pitchFamily="18" charset="0"/>
                <a:cs typeface="Times New Roman" panose="02020603050405020304" pitchFamily="18" charset="0"/>
              </a:rPr>
              <a:t> , an employee in that unit shall not meet and negotiate with the public school employer. </a:t>
            </a:r>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98886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309D-249B-489D-AB69-9EF8982C6EFD}"/>
              </a:ext>
            </a:extLst>
          </p:cNvPr>
          <p:cNvSpPr>
            <a:spLocks noGrp="1"/>
          </p:cNvSpPr>
          <p:nvPr>
            <p:ph type="title"/>
          </p:nvPr>
        </p:nvSpPr>
        <p:spPr>
          <a:xfrm>
            <a:off x="1572352" y="589100"/>
            <a:ext cx="9144000" cy="914400"/>
          </a:xfrm>
        </p:spPr>
        <p:txBody>
          <a:bodyPr>
            <a:normAutofit fontScale="90000"/>
          </a:bodyPr>
          <a:lstStyle/>
          <a:p>
            <a:pPr algn="ctr"/>
            <a:r>
              <a:rPr lang="en-US" dirty="0">
                <a:latin typeface="+mn-lt"/>
              </a:rPr>
              <a:t>Collective Bargaining Agent</a:t>
            </a:r>
            <a:br>
              <a:rPr lang="en-US" dirty="0">
                <a:latin typeface="+mn-lt"/>
              </a:rPr>
            </a:br>
            <a:r>
              <a:rPr lang="en-US" dirty="0">
                <a:latin typeface="+mn-lt"/>
              </a:rPr>
              <a:t>(Union)</a:t>
            </a:r>
          </a:p>
        </p:txBody>
      </p:sp>
      <p:sp>
        <p:nvSpPr>
          <p:cNvPr id="4" name="Content Placeholder 3">
            <a:extLst>
              <a:ext uri="{FF2B5EF4-FFF2-40B4-BE49-F238E27FC236}">
                <a16:creationId xmlns:a16="http://schemas.microsoft.com/office/drawing/2014/main" id="{6EA1E4E8-13B4-4A6D-95B0-4FA3674F1735}"/>
              </a:ext>
            </a:extLst>
          </p:cNvPr>
          <p:cNvSpPr>
            <a:spLocks noGrp="1"/>
          </p:cNvSpPr>
          <p:nvPr>
            <p:ph sz="half" idx="1"/>
          </p:nvPr>
        </p:nvSpPr>
        <p:spPr>
          <a:xfrm>
            <a:off x="972312" y="1983984"/>
            <a:ext cx="4514088" cy="4503106"/>
          </a:xfrm>
        </p:spPr>
        <p:txBody>
          <a:bodyPr>
            <a:normAutofit fontScale="85000" lnSpcReduction="20000"/>
          </a:bodyPr>
          <a:lstStyle/>
          <a:p>
            <a:pPr marL="365760" lvl="0" indent="-914400">
              <a:spcBef>
                <a:spcPts val="480"/>
              </a:spcBef>
              <a:spcAft>
                <a:spcPts val="600"/>
              </a:spcAft>
              <a:buClr>
                <a:schemeClr val="dk1"/>
              </a:buClr>
              <a:buSzPts val="1100"/>
              <a:buFont typeface="Arial"/>
              <a:buNone/>
            </a:pPr>
            <a:r>
              <a:rPr lang="en-US" sz="2600" dirty="0">
                <a:cs typeface="Times New Roman" panose="02020603050405020304" pitchFamily="18" charset="0"/>
              </a:rPr>
              <a:t>a.  School calendar</a:t>
            </a:r>
          </a:p>
          <a:p>
            <a:pPr marL="365760" lvl="0" indent="-914400">
              <a:spcBef>
                <a:spcPts val="480"/>
              </a:spcBef>
              <a:spcAft>
                <a:spcPts val="600"/>
              </a:spcAft>
              <a:buClr>
                <a:schemeClr val="dk1"/>
              </a:buClr>
              <a:buSzPts val="1100"/>
              <a:buFont typeface="Arial"/>
              <a:buNone/>
            </a:pPr>
            <a:r>
              <a:rPr lang="en-US" sz="2600" dirty="0">
                <a:cs typeface="Times New Roman" panose="02020603050405020304" pitchFamily="18" charset="0"/>
              </a:rPr>
              <a:t>b.  Compensation</a:t>
            </a:r>
          </a:p>
          <a:p>
            <a:pPr marL="365760" lvl="0" indent="-914400">
              <a:spcBef>
                <a:spcPts val="480"/>
              </a:spcBef>
              <a:spcAft>
                <a:spcPts val="600"/>
              </a:spcAft>
              <a:buClr>
                <a:schemeClr val="dk1"/>
              </a:buClr>
              <a:buSzPts val="1100"/>
              <a:buFont typeface="Arial"/>
              <a:buNone/>
            </a:pPr>
            <a:r>
              <a:rPr lang="en-US" sz="2600" dirty="0">
                <a:cs typeface="Times New Roman" panose="02020603050405020304" pitchFamily="18" charset="0"/>
              </a:rPr>
              <a:t>c.  Wages</a:t>
            </a:r>
          </a:p>
          <a:p>
            <a:pPr marL="365760" lvl="0" indent="-914400">
              <a:spcBef>
                <a:spcPts val="480"/>
              </a:spcBef>
              <a:spcAft>
                <a:spcPts val="600"/>
              </a:spcAft>
              <a:buClr>
                <a:schemeClr val="dk1"/>
              </a:buClr>
              <a:buSzPts val="1100"/>
              <a:buFont typeface="Arial"/>
              <a:buNone/>
            </a:pPr>
            <a:r>
              <a:rPr lang="en-US" sz="2600" dirty="0">
                <a:cs typeface="Times New Roman" panose="02020603050405020304" pitchFamily="18" charset="0"/>
              </a:rPr>
              <a:t>d.  Hours of employment</a:t>
            </a:r>
          </a:p>
          <a:p>
            <a:pPr marL="365760" lvl="0" indent="-914400">
              <a:spcBef>
                <a:spcPts val="480"/>
              </a:spcBef>
              <a:spcAft>
                <a:spcPts val="600"/>
              </a:spcAft>
              <a:buClr>
                <a:schemeClr val="dk1"/>
              </a:buClr>
              <a:buSzPts val="1100"/>
              <a:buFont typeface="Arial"/>
              <a:buNone/>
            </a:pPr>
            <a:r>
              <a:rPr lang="en-US" sz="2600" dirty="0">
                <a:cs typeface="Times New Roman" panose="02020603050405020304" pitchFamily="18" charset="0"/>
              </a:rPr>
              <a:t>e.  Terms and conditions of employment – health/welfare benefits</a:t>
            </a:r>
          </a:p>
          <a:p>
            <a:pPr marL="365760" lvl="0" indent="-914400">
              <a:spcBef>
                <a:spcPts val="480"/>
              </a:spcBef>
              <a:spcAft>
                <a:spcPts val="600"/>
              </a:spcAft>
              <a:buClr>
                <a:schemeClr val="dk1"/>
              </a:buClr>
              <a:buSzPts val="1100"/>
              <a:buFont typeface="Arial"/>
              <a:buNone/>
            </a:pPr>
            <a:r>
              <a:rPr lang="en-US" sz="2600" dirty="0">
                <a:cs typeface="Times New Roman" panose="02020603050405020304" pitchFamily="18" charset="0"/>
              </a:rPr>
              <a:t>f.   Leave</a:t>
            </a:r>
          </a:p>
          <a:p>
            <a:pPr marL="365760" lvl="0" indent="-914400">
              <a:spcBef>
                <a:spcPts val="480"/>
              </a:spcBef>
              <a:spcAft>
                <a:spcPts val="600"/>
              </a:spcAft>
              <a:buNone/>
            </a:pPr>
            <a:r>
              <a:rPr lang="en-US" sz="2600" dirty="0">
                <a:cs typeface="Times New Roman" panose="02020603050405020304" pitchFamily="18" charset="0"/>
              </a:rPr>
              <a:t>g.  Transfer and reassignment policies</a:t>
            </a:r>
          </a:p>
          <a:p>
            <a:pPr marL="365760" lvl="0" indent="-914400">
              <a:spcBef>
                <a:spcPts val="480"/>
              </a:spcBef>
              <a:spcAft>
                <a:spcPts val="600"/>
              </a:spcAft>
              <a:buClr>
                <a:schemeClr val="dk1"/>
              </a:buClr>
              <a:buSzPts val="1100"/>
              <a:buNone/>
            </a:pPr>
            <a:r>
              <a:rPr lang="en-US" sz="2600" dirty="0">
                <a:cs typeface="Times New Roman" panose="02020603050405020304" pitchFamily="18" charset="0"/>
              </a:rPr>
              <a:t>h.  Safety conditions</a:t>
            </a:r>
          </a:p>
        </p:txBody>
      </p:sp>
      <p:sp>
        <p:nvSpPr>
          <p:cNvPr id="5" name="Content Placeholder 4">
            <a:extLst>
              <a:ext uri="{FF2B5EF4-FFF2-40B4-BE49-F238E27FC236}">
                <a16:creationId xmlns:a16="http://schemas.microsoft.com/office/drawing/2014/main" id="{4198FB42-0159-44F7-99B6-0C72079076AE}"/>
              </a:ext>
            </a:extLst>
          </p:cNvPr>
          <p:cNvSpPr>
            <a:spLocks noGrp="1"/>
          </p:cNvSpPr>
          <p:nvPr>
            <p:ph sz="half" idx="2"/>
          </p:nvPr>
        </p:nvSpPr>
        <p:spPr>
          <a:xfrm>
            <a:off x="6144352" y="1983984"/>
            <a:ext cx="5447284" cy="4503106"/>
          </a:xfrm>
        </p:spPr>
        <p:txBody>
          <a:bodyPr>
            <a:normAutofit fontScale="85000" lnSpcReduction="20000"/>
          </a:bodyPr>
          <a:lstStyle/>
          <a:p>
            <a:pPr marL="365760" indent="-914400">
              <a:spcBef>
                <a:spcPts val="480"/>
              </a:spcBef>
              <a:spcAft>
                <a:spcPts val="600"/>
              </a:spcAft>
              <a:buNone/>
            </a:pPr>
            <a:r>
              <a:rPr lang="en-US" sz="2600" dirty="0" err="1">
                <a:cs typeface="Times New Roman" panose="02020603050405020304" pitchFamily="18" charset="0"/>
              </a:rPr>
              <a:t>i</a:t>
            </a:r>
            <a:r>
              <a:rPr lang="en-US" sz="2600" dirty="0">
                <a:cs typeface="Times New Roman" panose="02020603050405020304" pitchFamily="18" charset="0"/>
              </a:rPr>
              <a:t>.   Class size</a:t>
            </a:r>
          </a:p>
          <a:p>
            <a:pPr marL="365760" indent="-914400">
              <a:spcBef>
                <a:spcPts val="480"/>
              </a:spcBef>
              <a:spcAft>
                <a:spcPts val="600"/>
              </a:spcAft>
              <a:buNone/>
            </a:pPr>
            <a:r>
              <a:rPr lang="en-US" sz="2600" dirty="0">
                <a:cs typeface="Times New Roman" panose="02020603050405020304" pitchFamily="18" charset="0"/>
              </a:rPr>
              <a:t>j.   Procedures for evaluation of employees</a:t>
            </a:r>
          </a:p>
          <a:p>
            <a:pPr marL="365760" indent="-914400">
              <a:spcBef>
                <a:spcPts val="480"/>
              </a:spcBef>
              <a:spcAft>
                <a:spcPts val="600"/>
              </a:spcAft>
              <a:buNone/>
            </a:pPr>
            <a:r>
              <a:rPr lang="en-US" sz="2600" dirty="0">
                <a:cs typeface="Times New Roman" panose="02020603050405020304" pitchFamily="18" charset="0"/>
              </a:rPr>
              <a:t>k.  Organization security</a:t>
            </a:r>
          </a:p>
          <a:p>
            <a:pPr marL="365760" indent="-914400">
              <a:spcBef>
                <a:spcPts val="480"/>
              </a:spcBef>
              <a:spcAft>
                <a:spcPts val="600"/>
              </a:spcAft>
              <a:buNone/>
            </a:pPr>
            <a:r>
              <a:rPr lang="en-US" sz="2600" dirty="0">
                <a:cs typeface="Times New Roman" panose="02020603050405020304" pitchFamily="18" charset="0"/>
              </a:rPr>
              <a:t>l.   Procedures for processing grievances</a:t>
            </a:r>
          </a:p>
          <a:p>
            <a:pPr marL="365760" indent="-914400">
              <a:spcBef>
                <a:spcPts val="480"/>
              </a:spcBef>
              <a:spcAft>
                <a:spcPts val="600"/>
              </a:spcAft>
              <a:buNone/>
            </a:pPr>
            <a:r>
              <a:rPr lang="en-US" sz="2600" dirty="0">
                <a:cs typeface="Times New Roman" panose="02020603050405020304" pitchFamily="18" charset="0"/>
              </a:rPr>
              <a:t>m. Layoff procedures</a:t>
            </a:r>
          </a:p>
          <a:p>
            <a:pPr marL="365760" indent="-914400">
              <a:spcBef>
                <a:spcPts val="480"/>
              </a:spcBef>
              <a:spcAft>
                <a:spcPts val="600"/>
              </a:spcAft>
              <a:buNone/>
            </a:pPr>
            <a:r>
              <a:rPr lang="en-US" sz="2600" dirty="0">
                <a:cs typeface="Times New Roman" panose="02020603050405020304" pitchFamily="18" charset="0"/>
              </a:rPr>
              <a:t>n.  Alternative compensation or benefits for employees adversely affected by pension limitations</a:t>
            </a:r>
          </a:p>
          <a:p>
            <a:pPr marL="365760" indent="-914400">
              <a:spcBef>
                <a:spcPts val="480"/>
              </a:spcBef>
              <a:spcAft>
                <a:spcPts val="600"/>
              </a:spcAft>
              <a:buNone/>
            </a:pPr>
            <a:r>
              <a:rPr lang="en-US" sz="2600" dirty="0">
                <a:cs typeface="Times New Roman" panose="02020603050405020304" pitchFamily="18" charset="0"/>
              </a:rPr>
              <a:t>o.  Additional compensation or salary schedule based on criteria other than years of training and experience</a:t>
            </a:r>
          </a:p>
          <a:p>
            <a:endParaRPr lang="en-US" dirty="0"/>
          </a:p>
        </p:txBody>
      </p:sp>
    </p:spTree>
    <p:extLst>
      <p:ext uri="{BB962C8B-B14F-4D97-AF65-F5344CB8AC3E}">
        <p14:creationId xmlns:p14="http://schemas.microsoft.com/office/powerpoint/2010/main" val="6044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88E0-A7D0-4B61-807D-8878E573E7B8}"/>
              </a:ext>
            </a:extLst>
          </p:cNvPr>
          <p:cNvSpPr>
            <a:spLocks noGrp="1"/>
          </p:cNvSpPr>
          <p:nvPr>
            <p:ph type="title"/>
          </p:nvPr>
        </p:nvSpPr>
        <p:spPr/>
        <p:txBody>
          <a:bodyPr/>
          <a:lstStyle/>
          <a:p>
            <a:pPr algn="ctr"/>
            <a:r>
              <a:rPr lang="en-US" b="1" i="1" dirty="0"/>
              <a:t>Possible</a:t>
            </a:r>
            <a:r>
              <a:rPr lang="en-US" dirty="0"/>
              <a:t> areas of overlap</a:t>
            </a:r>
          </a:p>
        </p:txBody>
      </p:sp>
      <p:sp>
        <p:nvSpPr>
          <p:cNvPr id="3" name="Content Placeholder 2">
            <a:extLst>
              <a:ext uri="{FF2B5EF4-FFF2-40B4-BE49-F238E27FC236}">
                <a16:creationId xmlns:a16="http://schemas.microsoft.com/office/drawing/2014/main" id="{1B7BAA40-B64A-43A4-878A-58250352825C}"/>
              </a:ext>
            </a:extLst>
          </p:cNvPr>
          <p:cNvSpPr>
            <a:spLocks noGrp="1"/>
          </p:cNvSpPr>
          <p:nvPr>
            <p:ph idx="1"/>
          </p:nvPr>
        </p:nvSpPr>
        <p:spPr>
          <a:xfrm>
            <a:off x="3639924" y="2140420"/>
            <a:ext cx="7729728" cy="4365321"/>
          </a:xfrm>
        </p:spPr>
        <p:txBody>
          <a:bodyPr>
            <a:normAutofit/>
          </a:bodyPr>
          <a:lstStyle/>
          <a:p>
            <a:pPr marL="457200" lvl="0" indent="-358140">
              <a:lnSpc>
                <a:spcPct val="115000"/>
              </a:lnSpc>
              <a:spcBef>
                <a:spcPts val="0"/>
              </a:spcBef>
              <a:buSzPts val="2040"/>
              <a:buChar char="●"/>
            </a:pPr>
            <a:r>
              <a:rPr lang="en-US" sz="2400" dirty="0">
                <a:cs typeface="Times New Roman" panose="02020603050405020304" pitchFamily="18" charset="0"/>
              </a:rPr>
              <a:t>Academic Calendar</a:t>
            </a:r>
          </a:p>
          <a:p>
            <a:pPr marL="457200" lvl="0" indent="-358140">
              <a:lnSpc>
                <a:spcPct val="115000"/>
              </a:lnSpc>
              <a:spcBef>
                <a:spcPts val="0"/>
              </a:spcBef>
              <a:buSzPts val="2040"/>
              <a:buChar char="●"/>
            </a:pPr>
            <a:r>
              <a:rPr lang="en-US" sz="2400" dirty="0">
                <a:cs typeface="Times New Roman" panose="02020603050405020304" pitchFamily="18" charset="0"/>
              </a:rPr>
              <a:t>Faculty Evaluations</a:t>
            </a:r>
          </a:p>
          <a:p>
            <a:pPr marL="457200" lvl="0" indent="-358140">
              <a:lnSpc>
                <a:spcPct val="115000"/>
              </a:lnSpc>
              <a:spcBef>
                <a:spcPts val="0"/>
              </a:spcBef>
              <a:buSzPts val="2040"/>
              <a:buChar char="●"/>
            </a:pPr>
            <a:r>
              <a:rPr lang="en-US" sz="2400" dirty="0">
                <a:cs typeface="Times New Roman" panose="02020603050405020304" pitchFamily="18" charset="0"/>
              </a:rPr>
              <a:t>Tenure Review Process</a:t>
            </a:r>
          </a:p>
          <a:p>
            <a:pPr marL="457200" lvl="0" indent="-358140">
              <a:lnSpc>
                <a:spcPct val="115000"/>
              </a:lnSpc>
              <a:spcBef>
                <a:spcPts val="0"/>
              </a:spcBef>
              <a:buSzPts val="2040"/>
              <a:buChar char="●"/>
            </a:pPr>
            <a:r>
              <a:rPr lang="en-US" sz="2400" dirty="0">
                <a:cs typeface="Times New Roman" panose="02020603050405020304" pitchFamily="18" charset="0"/>
              </a:rPr>
              <a:t>Faculty Hiring Procedures</a:t>
            </a:r>
          </a:p>
          <a:p>
            <a:pPr marL="457200" lvl="0" indent="-358140">
              <a:lnSpc>
                <a:spcPct val="115000"/>
              </a:lnSpc>
              <a:spcBef>
                <a:spcPts val="0"/>
              </a:spcBef>
              <a:buSzPts val="2040"/>
              <a:buChar char="●"/>
            </a:pPr>
            <a:r>
              <a:rPr lang="en-US" sz="2400" dirty="0">
                <a:cs typeface="Times New Roman" panose="02020603050405020304" pitchFamily="18" charset="0"/>
              </a:rPr>
              <a:t>Enrollment Management</a:t>
            </a:r>
          </a:p>
          <a:p>
            <a:pPr marL="457200" lvl="0" indent="-358140">
              <a:lnSpc>
                <a:spcPct val="115000"/>
              </a:lnSpc>
              <a:spcBef>
                <a:spcPts val="0"/>
              </a:spcBef>
              <a:buSzPts val="2040"/>
              <a:buChar char="●"/>
            </a:pPr>
            <a:r>
              <a:rPr lang="en-US" sz="2400" dirty="0">
                <a:cs typeface="Times New Roman" panose="02020603050405020304" pitchFamily="18" charset="0"/>
              </a:rPr>
              <a:t>Program Viability/Discontinuance</a:t>
            </a:r>
          </a:p>
          <a:p>
            <a:pPr marL="457200" lvl="0" indent="-358140">
              <a:lnSpc>
                <a:spcPct val="115000"/>
              </a:lnSpc>
              <a:spcBef>
                <a:spcPts val="0"/>
              </a:spcBef>
              <a:buSzPts val="2040"/>
              <a:buChar char="●"/>
            </a:pPr>
            <a:r>
              <a:rPr lang="en-US" sz="2400" dirty="0">
                <a:cs typeface="Times New Roman" panose="02020603050405020304" pitchFamily="18" charset="0"/>
              </a:rPr>
              <a:t>Office Assignment</a:t>
            </a:r>
          </a:p>
          <a:p>
            <a:pPr marL="457200" lvl="0" indent="-358140">
              <a:lnSpc>
                <a:spcPct val="115000"/>
              </a:lnSpc>
              <a:spcBef>
                <a:spcPts val="0"/>
              </a:spcBef>
              <a:buSzPts val="2040"/>
              <a:buChar char="●"/>
            </a:pPr>
            <a:r>
              <a:rPr lang="en-US" sz="2400" dirty="0">
                <a:cs typeface="Times New Roman" panose="02020603050405020304" pitchFamily="18" charset="0"/>
              </a:rPr>
              <a:t>Textbooks</a:t>
            </a:r>
          </a:p>
          <a:p>
            <a:pPr marL="457200" lvl="0" indent="-358140">
              <a:lnSpc>
                <a:spcPct val="115000"/>
              </a:lnSpc>
              <a:spcBef>
                <a:spcPts val="0"/>
              </a:spcBef>
              <a:buSzPts val="2040"/>
              <a:buChar char="●"/>
            </a:pPr>
            <a:r>
              <a:rPr lang="en-US" sz="2400" dirty="0">
                <a:cs typeface="Times New Roman" panose="02020603050405020304" pitchFamily="18" charset="0"/>
              </a:rPr>
              <a:t>Professional Development</a:t>
            </a:r>
          </a:p>
        </p:txBody>
      </p:sp>
      <p:sp>
        <p:nvSpPr>
          <p:cNvPr id="4" name="Rounded Rectangle 3">
            <a:extLst>
              <a:ext uri="{FF2B5EF4-FFF2-40B4-BE49-F238E27FC236}">
                <a16:creationId xmlns:a16="http://schemas.microsoft.com/office/drawing/2014/main" id="{104DABD9-8B6F-DD4C-A39E-E9B574246D0D}"/>
              </a:ext>
            </a:extLst>
          </p:cNvPr>
          <p:cNvSpPr/>
          <p:nvPr/>
        </p:nvSpPr>
        <p:spPr>
          <a:xfrm>
            <a:off x="830476" y="2154059"/>
            <a:ext cx="7916779" cy="439560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a:extLst>
              <a:ext uri="{FF2B5EF4-FFF2-40B4-BE49-F238E27FC236}">
                <a16:creationId xmlns:a16="http://schemas.microsoft.com/office/drawing/2014/main" id="{5757D580-8DEE-C642-AEAD-06044C63F5A2}"/>
              </a:ext>
            </a:extLst>
          </p:cNvPr>
          <p:cNvSpPr/>
          <p:nvPr/>
        </p:nvSpPr>
        <p:spPr>
          <a:xfrm>
            <a:off x="3441032" y="1729048"/>
            <a:ext cx="7920492" cy="435893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9A346B5B-83C5-9347-B0A4-440796B99A43}"/>
              </a:ext>
            </a:extLst>
          </p:cNvPr>
          <p:cNvPicPr>
            <a:picLocks noChangeAspect="1"/>
          </p:cNvPicPr>
          <p:nvPr/>
        </p:nvPicPr>
        <p:blipFill>
          <a:blip r:embed="rId2"/>
          <a:stretch>
            <a:fillRect/>
          </a:stretch>
        </p:blipFill>
        <p:spPr>
          <a:xfrm>
            <a:off x="1524000" y="3482298"/>
            <a:ext cx="1422400" cy="1422400"/>
          </a:xfrm>
          <a:prstGeom prst="rect">
            <a:avLst/>
          </a:prstGeom>
        </p:spPr>
      </p:pic>
      <p:pic>
        <p:nvPicPr>
          <p:cNvPr id="7" name="Picture 6">
            <a:extLst>
              <a:ext uri="{FF2B5EF4-FFF2-40B4-BE49-F238E27FC236}">
                <a16:creationId xmlns:a16="http://schemas.microsoft.com/office/drawing/2014/main" id="{C8E3E256-592E-F044-AC6C-B50D058ADA76}"/>
              </a:ext>
            </a:extLst>
          </p:cNvPr>
          <p:cNvPicPr>
            <a:picLocks noChangeAspect="1"/>
          </p:cNvPicPr>
          <p:nvPr/>
        </p:nvPicPr>
        <p:blipFill>
          <a:blip r:embed="rId3"/>
          <a:stretch>
            <a:fillRect/>
          </a:stretch>
        </p:blipFill>
        <p:spPr>
          <a:xfrm>
            <a:off x="9251002" y="3311357"/>
            <a:ext cx="1600200" cy="1270000"/>
          </a:xfrm>
          <a:prstGeom prst="rect">
            <a:avLst/>
          </a:prstGeom>
        </p:spPr>
      </p:pic>
    </p:spTree>
    <p:extLst>
      <p:ext uri="{BB962C8B-B14F-4D97-AF65-F5344CB8AC3E}">
        <p14:creationId xmlns:p14="http://schemas.microsoft.com/office/powerpoint/2010/main" val="2017639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E708-81D6-E845-B51D-F3B7BB5CAD2B}"/>
              </a:ext>
            </a:extLst>
          </p:cNvPr>
          <p:cNvSpPr>
            <a:spLocks noGrp="1"/>
          </p:cNvSpPr>
          <p:nvPr>
            <p:ph type="title"/>
          </p:nvPr>
        </p:nvSpPr>
        <p:spPr/>
        <p:txBody>
          <a:bodyPr/>
          <a:lstStyle/>
          <a:p>
            <a:pPr algn="ctr"/>
            <a:r>
              <a:rPr lang="en-US" dirty="0"/>
              <a:t>Enrollment management</a:t>
            </a:r>
          </a:p>
        </p:txBody>
      </p:sp>
      <p:sp>
        <p:nvSpPr>
          <p:cNvPr id="3" name="Content Placeholder 2">
            <a:extLst>
              <a:ext uri="{FF2B5EF4-FFF2-40B4-BE49-F238E27FC236}">
                <a16:creationId xmlns:a16="http://schemas.microsoft.com/office/drawing/2014/main" id="{9A13DF1C-F351-984E-B684-7D09C4E8E9EA}"/>
              </a:ext>
            </a:extLst>
          </p:cNvPr>
          <p:cNvSpPr>
            <a:spLocks noGrp="1"/>
          </p:cNvSpPr>
          <p:nvPr>
            <p:ph sz="half" idx="1"/>
          </p:nvPr>
        </p:nvSpPr>
        <p:spPr>
          <a:xfrm>
            <a:off x="1011974" y="2139279"/>
            <a:ext cx="5224096" cy="3867687"/>
          </a:xfrm>
        </p:spPr>
        <p:txBody>
          <a:bodyPr>
            <a:normAutofit/>
          </a:bodyPr>
          <a:lstStyle/>
          <a:p>
            <a:pPr marL="0" indent="0">
              <a:buNone/>
            </a:pPr>
            <a:r>
              <a:rPr lang="en-US" sz="2400" b="1" dirty="0"/>
              <a:t>Senate</a:t>
            </a:r>
          </a:p>
          <a:p>
            <a:r>
              <a:rPr lang="en-US" sz="2400" dirty="0"/>
              <a:t>Determining curricular offerings fall under the “10+1”:</a:t>
            </a:r>
          </a:p>
          <a:p>
            <a:pPr lvl="1"/>
            <a:r>
              <a:rPr lang="en-US" sz="2200" dirty="0"/>
              <a:t>Curriculum and prerequisites</a:t>
            </a:r>
          </a:p>
          <a:p>
            <a:pPr lvl="1"/>
            <a:r>
              <a:rPr lang="en-US" sz="2200" dirty="0"/>
              <a:t>Processes for planning and budget</a:t>
            </a:r>
          </a:p>
          <a:p>
            <a:pPr lvl="1"/>
            <a:r>
              <a:rPr lang="en-US" sz="2200" dirty="0"/>
              <a:t>Processes for program review</a:t>
            </a:r>
          </a:p>
          <a:p>
            <a:pPr lvl="1"/>
            <a:r>
              <a:rPr lang="en-US" sz="2200" dirty="0"/>
              <a:t>Policies for student preparation and success</a:t>
            </a:r>
          </a:p>
          <a:p>
            <a:endParaRPr lang="en-US" sz="2400" dirty="0"/>
          </a:p>
        </p:txBody>
      </p:sp>
      <p:sp>
        <p:nvSpPr>
          <p:cNvPr id="4" name="Content Placeholder 3">
            <a:extLst>
              <a:ext uri="{FF2B5EF4-FFF2-40B4-BE49-F238E27FC236}">
                <a16:creationId xmlns:a16="http://schemas.microsoft.com/office/drawing/2014/main" id="{85C267C9-71E8-8E43-90F2-2C30E0BE45B0}"/>
              </a:ext>
            </a:extLst>
          </p:cNvPr>
          <p:cNvSpPr>
            <a:spLocks noGrp="1"/>
          </p:cNvSpPr>
          <p:nvPr>
            <p:ph sz="half" idx="2"/>
          </p:nvPr>
        </p:nvSpPr>
        <p:spPr>
          <a:xfrm>
            <a:off x="6573161" y="2139279"/>
            <a:ext cx="5009239" cy="3537905"/>
          </a:xfrm>
        </p:spPr>
        <p:txBody>
          <a:bodyPr>
            <a:normAutofit/>
          </a:bodyPr>
          <a:lstStyle/>
          <a:p>
            <a:pPr marL="0" indent="0">
              <a:buNone/>
            </a:pPr>
            <a:r>
              <a:rPr lang="en-US" sz="2400" b="1" dirty="0">
                <a:cs typeface="Times New Roman"/>
              </a:rPr>
              <a:t>Union</a:t>
            </a:r>
          </a:p>
          <a:p>
            <a:pPr>
              <a:buClrTx/>
            </a:pPr>
            <a:r>
              <a:rPr lang="en-US" sz="2400" dirty="0">
                <a:cs typeface="Times New Roman"/>
              </a:rPr>
              <a:t>Workload issues surrounding</a:t>
            </a:r>
          </a:p>
          <a:p>
            <a:pPr lvl="1">
              <a:buClrTx/>
            </a:pPr>
            <a:r>
              <a:rPr lang="en-US" sz="2200" dirty="0">
                <a:cs typeface="Times New Roman"/>
              </a:rPr>
              <a:t>Class size  </a:t>
            </a:r>
          </a:p>
          <a:p>
            <a:pPr lvl="1">
              <a:buClrTx/>
            </a:pPr>
            <a:r>
              <a:rPr lang="en-US" sz="2200" dirty="0">
                <a:cs typeface="Times New Roman"/>
              </a:rPr>
              <a:t>Academic calendar </a:t>
            </a:r>
          </a:p>
          <a:p>
            <a:pPr lvl="1">
              <a:buClrTx/>
            </a:pPr>
            <a:r>
              <a:rPr lang="en-US" sz="2200" dirty="0">
                <a:cs typeface="Times New Roman"/>
              </a:rPr>
              <a:t>Teaching schedules </a:t>
            </a:r>
          </a:p>
          <a:p>
            <a:pPr lvl="1">
              <a:buClrTx/>
            </a:pPr>
            <a:r>
              <a:rPr lang="en-US" sz="2200" dirty="0">
                <a:cs typeface="Times New Roman"/>
              </a:rPr>
              <a:t>Compensation</a:t>
            </a:r>
          </a:p>
          <a:p>
            <a:pPr lvl="1">
              <a:buClrTx/>
            </a:pPr>
            <a:r>
              <a:rPr lang="en-US" sz="2200" dirty="0">
                <a:cs typeface="Times New Roman"/>
              </a:rPr>
              <a:t>Other…</a:t>
            </a:r>
          </a:p>
          <a:p>
            <a:endParaRPr lang="en-US" sz="2400" dirty="0"/>
          </a:p>
        </p:txBody>
      </p:sp>
    </p:spTree>
    <p:extLst>
      <p:ext uri="{BB962C8B-B14F-4D97-AF65-F5344CB8AC3E}">
        <p14:creationId xmlns:p14="http://schemas.microsoft.com/office/powerpoint/2010/main" val="953689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66BD-569C-6241-901B-BB1F0290B36A}"/>
              </a:ext>
            </a:extLst>
          </p:cNvPr>
          <p:cNvSpPr>
            <a:spLocks noGrp="1"/>
          </p:cNvSpPr>
          <p:nvPr>
            <p:ph type="title"/>
          </p:nvPr>
        </p:nvSpPr>
        <p:spPr>
          <a:xfrm>
            <a:off x="1454510" y="694868"/>
            <a:ext cx="9144000" cy="914400"/>
          </a:xfrm>
        </p:spPr>
        <p:txBody>
          <a:bodyPr>
            <a:normAutofit/>
          </a:bodyPr>
          <a:lstStyle/>
          <a:p>
            <a:pPr algn="ctr"/>
            <a:r>
              <a:rPr lang="en-US" dirty="0"/>
              <a:t>Complex Scenario</a:t>
            </a:r>
          </a:p>
        </p:txBody>
      </p:sp>
      <p:sp>
        <p:nvSpPr>
          <p:cNvPr id="3" name="Content Placeholder 2">
            <a:extLst>
              <a:ext uri="{FF2B5EF4-FFF2-40B4-BE49-F238E27FC236}">
                <a16:creationId xmlns:a16="http://schemas.microsoft.com/office/drawing/2014/main" id="{2B36DAEE-9053-3C43-883A-3530C83365A9}"/>
              </a:ext>
            </a:extLst>
          </p:cNvPr>
          <p:cNvSpPr>
            <a:spLocks noGrp="1"/>
          </p:cNvSpPr>
          <p:nvPr>
            <p:ph idx="1"/>
          </p:nvPr>
        </p:nvSpPr>
        <p:spPr>
          <a:xfrm>
            <a:off x="565265" y="1745673"/>
            <a:ext cx="11172305" cy="4395432"/>
          </a:xfrm>
        </p:spPr>
        <p:txBody>
          <a:bodyPr>
            <a:noAutofit/>
          </a:bodyPr>
          <a:lstStyle/>
          <a:p>
            <a:pPr marL="0" indent="0" algn="ctr">
              <a:buNone/>
            </a:pPr>
            <a:r>
              <a:rPr lang="en-US" sz="2400" b="1" i="1" dirty="0">
                <a:cs typeface="Times New Roman" panose="02020603050405020304" pitchFamily="18" charset="0"/>
              </a:rPr>
              <a:t>Background</a:t>
            </a:r>
          </a:p>
          <a:p>
            <a:pPr marL="0" indent="0" algn="ctr">
              <a:buNone/>
            </a:pPr>
            <a:endParaRPr lang="en-US" sz="2400" b="1" i="1" dirty="0">
              <a:cs typeface="Times New Roman" panose="02020603050405020304" pitchFamily="18" charset="0"/>
            </a:endParaRPr>
          </a:p>
          <a:p>
            <a:pPr marL="0" indent="0">
              <a:buNone/>
            </a:pPr>
            <a:r>
              <a:rPr lang="en-US" sz="2400" dirty="0">
                <a:cs typeface="Times New Roman" panose="02020603050405020304" pitchFamily="18" charset="0"/>
              </a:rPr>
              <a:t>At Apple Valley College, the math faculty are grappling with how to create concurrent support for their first tier transfer-level math courses. Their statistics course is a 4 (semester)-unit course and counts for CSU GE-Breadth, IGETC, and majors requirements. They have developed a 2-unit corequisite lecture course that students are required to take along with the parent statistics course.</a:t>
            </a:r>
          </a:p>
          <a:p>
            <a:pPr marL="0" indent="0">
              <a:buNone/>
            </a:pPr>
            <a:endParaRPr lang="en-US" dirty="0">
              <a:cs typeface="Times New Roman" panose="02020603050405020304" pitchFamily="18" charset="0"/>
            </a:endParaRPr>
          </a:p>
          <a:p>
            <a:pPr marL="0" indent="0">
              <a:buNone/>
            </a:pPr>
            <a:r>
              <a:rPr lang="en-US" sz="2400" dirty="0">
                <a:cs typeface="Times New Roman" panose="02020603050405020304" pitchFamily="18" charset="0"/>
              </a:rPr>
              <a:t>Note: This college does not have a noncredit program.</a:t>
            </a:r>
          </a:p>
        </p:txBody>
      </p:sp>
    </p:spTree>
    <p:extLst>
      <p:ext uri="{BB962C8B-B14F-4D97-AF65-F5344CB8AC3E}">
        <p14:creationId xmlns:p14="http://schemas.microsoft.com/office/powerpoint/2010/main" val="4198428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66BD-569C-6241-901B-BB1F0290B36A}"/>
              </a:ext>
            </a:extLst>
          </p:cNvPr>
          <p:cNvSpPr>
            <a:spLocks noGrp="1"/>
          </p:cNvSpPr>
          <p:nvPr>
            <p:ph type="title"/>
          </p:nvPr>
        </p:nvSpPr>
        <p:spPr>
          <a:xfrm>
            <a:off x="1242074" y="694868"/>
            <a:ext cx="9144000" cy="914400"/>
          </a:xfrm>
        </p:spPr>
        <p:txBody>
          <a:bodyPr>
            <a:normAutofit/>
          </a:bodyPr>
          <a:lstStyle/>
          <a:p>
            <a:pPr algn="ctr"/>
            <a:r>
              <a:rPr lang="en-US" dirty="0"/>
              <a:t>Complex Scenario</a:t>
            </a:r>
          </a:p>
        </p:txBody>
      </p:sp>
      <p:sp>
        <p:nvSpPr>
          <p:cNvPr id="3" name="Content Placeholder 2">
            <a:extLst>
              <a:ext uri="{FF2B5EF4-FFF2-40B4-BE49-F238E27FC236}">
                <a16:creationId xmlns:a16="http://schemas.microsoft.com/office/drawing/2014/main" id="{2B36DAEE-9053-3C43-883A-3530C83365A9}"/>
              </a:ext>
            </a:extLst>
          </p:cNvPr>
          <p:cNvSpPr>
            <a:spLocks noGrp="1"/>
          </p:cNvSpPr>
          <p:nvPr>
            <p:ph idx="1"/>
          </p:nvPr>
        </p:nvSpPr>
        <p:spPr>
          <a:xfrm>
            <a:off x="847898" y="1762299"/>
            <a:ext cx="10440786" cy="4435302"/>
          </a:xfrm>
        </p:spPr>
        <p:txBody>
          <a:bodyPr>
            <a:noAutofit/>
          </a:bodyPr>
          <a:lstStyle/>
          <a:p>
            <a:r>
              <a:rPr lang="en-US" sz="2400" dirty="0">
                <a:cs typeface="Times New Roman" panose="02020603050405020304" pitchFamily="18" charset="0"/>
              </a:rPr>
              <a:t>Prior to AB 705, the students had to demonstrate intermediate algebra proficiency through one of the following: high school algebra II course, assessment test, or college intermediate algebra course (5-units of lecture). </a:t>
            </a:r>
          </a:p>
          <a:p>
            <a:r>
              <a:rPr lang="en-US" sz="2400" dirty="0">
                <a:cs typeface="Times New Roman" panose="02020603050405020304" pitchFamily="18" charset="0"/>
              </a:rPr>
              <a:t>Now, the college will be placing all students into statistics if they have an 11</a:t>
            </a:r>
            <a:r>
              <a:rPr lang="en-US" sz="2400" baseline="30000" dirty="0">
                <a:cs typeface="Times New Roman" panose="02020603050405020304" pitchFamily="18" charset="0"/>
              </a:rPr>
              <a:t>th</a:t>
            </a:r>
            <a:r>
              <a:rPr lang="en-US" sz="2400" dirty="0">
                <a:cs typeface="Times New Roman" panose="02020603050405020304" pitchFamily="18" charset="0"/>
              </a:rPr>
              <a:t> grade GPA within the last 10 years, whether or not the student has had any algebra courses prior to enrolling in the statistics course. </a:t>
            </a:r>
          </a:p>
          <a:p>
            <a:r>
              <a:rPr lang="en-US" sz="2400" dirty="0">
                <a:cs typeface="Times New Roman" panose="02020603050405020304" pitchFamily="18" charset="0"/>
              </a:rPr>
              <a:t>The CIO is asking for the faculty to make the corequisite course a 2-unit lab course and change one of the units in the statistics course from a lecture unit to a lab unit.</a:t>
            </a:r>
          </a:p>
        </p:txBody>
      </p:sp>
    </p:spTree>
    <p:extLst>
      <p:ext uri="{BB962C8B-B14F-4D97-AF65-F5344CB8AC3E}">
        <p14:creationId xmlns:p14="http://schemas.microsoft.com/office/powerpoint/2010/main" val="1547351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66BD-569C-6241-901B-BB1F0290B36A}"/>
              </a:ext>
            </a:extLst>
          </p:cNvPr>
          <p:cNvSpPr>
            <a:spLocks noGrp="1"/>
          </p:cNvSpPr>
          <p:nvPr>
            <p:ph type="title"/>
          </p:nvPr>
        </p:nvSpPr>
        <p:spPr>
          <a:xfrm>
            <a:off x="2267311" y="679710"/>
            <a:ext cx="7697349" cy="579295"/>
          </a:xfrm>
        </p:spPr>
        <p:txBody>
          <a:bodyPr>
            <a:normAutofit fontScale="90000"/>
          </a:bodyPr>
          <a:lstStyle/>
          <a:p>
            <a:pPr algn="ctr"/>
            <a:r>
              <a:rPr lang="en-US" dirty="0"/>
              <a:t>Complex Scenario</a:t>
            </a:r>
          </a:p>
        </p:txBody>
      </p:sp>
      <p:sp>
        <p:nvSpPr>
          <p:cNvPr id="3" name="Content Placeholder 2">
            <a:extLst>
              <a:ext uri="{FF2B5EF4-FFF2-40B4-BE49-F238E27FC236}">
                <a16:creationId xmlns:a16="http://schemas.microsoft.com/office/drawing/2014/main" id="{2B36DAEE-9053-3C43-883A-3530C83365A9}"/>
              </a:ext>
            </a:extLst>
          </p:cNvPr>
          <p:cNvSpPr>
            <a:spLocks noGrp="1"/>
          </p:cNvSpPr>
          <p:nvPr>
            <p:ph idx="1"/>
          </p:nvPr>
        </p:nvSpPr>
        <p:spPr>
          <a:xfrm>
            <a:off x="674557" y="1678898"/>
            <a:ext cx="10882858" cy="4676932"/>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graphicFrame>
        <p:nvGraphicFramePr>
          <p:cNvPr id="4" name="Table 3">
            <a:extLst>
              <a:ext uri="{FF2B5EF4-FFF2-40B4-BE49-F238E27FC236}">
                <a16:creationId xmlns:a16="http://schemas.microsoft.com/office/drawing/2014/main" id="{1D5ABD89-A30F-1343-B055-57F1C0E99499}"/>
              </a:ext>
            </a:extLst>
          </p:cNvPr>
          <p:cNvGraphicFramePr>
            <a:graphicFrameLocks noGrp="1"/>
          </p:cNvGraphicFramePr>
          <p:nvPr>
            <p:extLst>
              <p:ext uri="{D42A27DB-BD31-4B8C-83A1-F6EECF244321}">
                <p14:modId xmlns:p14="http://schemas.microsoft.com/office/powerpoint/2010/main" val="2841847934"/>
              </p:ext>
            </p:extLst>
          </p:nvPr>
        </p:nvGraphicFramePr>
        <p:xfrm>
          <a:off x="344774" y="2088894"/>
          <a:ext cx="11407515" cy="3233293"/>
        </p:xfrm>
        <a:graphic>
          <a:graphicData uri="http://schemas.openxmlformats.org/drawingml/2006/table">
            <a:tbl>
              <a:tblPr firstRow="1" bandRow="1">
                <a:tableStyleId>{5C22544A-7EE6-4342-B048-85BDC9FD1C3A}</a:tableStyleId>
              </a:tblPr>
              <a:tblGrid>
                <a:gridCol w="4302177">
                  <a:extLst>
                    <a:ext uri="{9D8B030D-6E8A-4147-A177-3AD203B41FA5}">
                      <a16:colId xmlns:a16="http://schemas.microsoft.com/office/drawing/2014/main" val="3843683332"/>
                    </a:ext>
                  </a:extLst>
                </a:gridCol>
                <a:gridCol w="1019331">
                  <a:extLst>
                    <a:ext uri="{9D8B030D-6E8A-4147-A177-3AD203B41FA5}">
                      <a16:colId xmlns:a16="http://schemas.microsoft.com/office/drawing/2014/main" val="4286797177"/>
                    </a:ext>
                  </a:extLst>
                </a:gridCol>
                <a:gridCol w="1888761">
                  <a:extLst>
                    <a:ext uri="{9D8B030D-6E8A-4147-A177-3AD203B41FA5}">
                      <a16:colId xmlns:a16="http://schemas.microsoft.com/office/drawing/2014/main" val="3475203614"/>
                    </a:ext>
                  </a:extLst>
                </a:gridCol>
                <a:gridCol w="1708878">
                  <a:extLst>
                    <a:ext uri="{9D8B030D-6E8A-4147-A177-3AD203B41FA5}">
                      <a16:colId xmlns:a16="http://schemas.microsoft.com/office/drawing/2014/main" val="3383713801"/>
                    </a:ext>
                  </a:extLst>
                </a:gridCol>
                <a:gridCol w="2488368">
                  <a:extLst>
                    <a:ext uri="{9D8B030D-6E8A-4147-A177-3AD203B41FA5}">
                      <a16:colId xmlns:a16="http://schemas.microsoft.com/office/drawing/2014/main" val="3291286780"/>
                    </a:ext>
                  </a:extLst>
                </a:gridCol>
              </a:tblGrid>
              <a:tr h="916813">
                <a:tc>
                  <a:txBody>
                    <a:bodyPr/>
                    <a:lstStyle/>
                    <a:p>
                      <a:r>
                        <a:rPr lang="en-US" dirty="0"/>
                        <a:t>Course</a:t>
                      </a:r>
                    </a:p>
                  </a:txBody>
                  <a:tcPr/>
                </a:tc>
                <a:tc>
                  <a:txBody>
                    <a:bodyPr/>
                    <a:lstStyle/>
                    <a:p>
                      <a:r>
                        <a:rPr lang="en-US" dirty="0"/>
                        <a:t>Total Units</a:t>
                      </a:r>
                    </a:p>
                  </a:txBody>
                  <a:tcPr/>
                </a:tc>
                <a:tc>
                  <a:txBody>
                    <a:bodyPr/>
                    <a:lstStyle/>
                    <a:p>
                      <a:r>
                        <a:rPr lang="en-US" dirty="0"/>
                        <a:t>Weekly Contact Hours</a:t>
                      </a:r>
                    </a:p>
                  </a:txBody>
                  <a:tcPr/>
                </a:tc>
                <a:tc>
                  <a:txBody>
                    <a:bodyPr/>
                    <a:lstStyle/>
                    <a:p>
                      <a:r>
                        <a:rPr lang="en-US" dirty="0"/>
                        <a:t>Weekly out of class hours</a:t>
                      </a:r>
                    </a:p>
                  </a:txBody>
                  <a:tcPr/>
                </a:tc>
                <a:tc>
                  <a:txBody>
                    <a:bodyPr/>
                    <a:lstStyle/>
                    <a:p>
                      <a:r>
                        <a:rPr lang="en-US" dirty="0"/>
                        <a:t>Total Student hour work load per week</a:t>
                      </a:r>
                    </a:p>
                  </a:txBody>
                  <a:tcPr/>
                </a:tc>
                <a:extLst>
                  <a:ext uri="{0D108BD9-81ED-4DB2-BD59-A6C34878D82A}">
                    <a16:rowId xmlns:a16="http://schemas.microsoft.com/office/drawing/2014/main" val="438922487"/>
                  </a:ext>
                </a:extLst>
              </a:tr>
              <a:tr h="924325">
                <a:tc>
                  <a:txBody>
                    <a:bodyPr/>
                    <a:lstStyle/>
                    <a:p>
                      <a:r>
                        <a:rPr lang="en-US" sz="2000" b="1" dirty="0"/>
                        <a:t>Faculty Preference</a:t>
                      </a:r>
                      <a:r>
                        <a:rPr lang="en-US" sz="2000" dirty="0"/>
                        <a:t>:</a:t>
                      </a:r>
                    </a:p>
                    <a:p>
                      <a:r>
                        <a:rPr lang="en-US" sz="2000" dirty="0"/>
                        <a:t>2-unit corequisite lecture</a:t>
                      </a:r>
                    </a:p>
                    <a:p>
                      <a:r>
                        <a:rPr lang="en-US" sz="2000" dirty="0"/>
                        <a:t>4-unit Statistics lecture</a:t>
                      </a:r>
                    </a:p>
                  </a:txBody>
                  <a:tcPr/>
                </a:tc>
                <a:tc>
                  <a:txBody>
                    <a:bodyPr/>
                    <a:lstStyle/>
                    <a:p>
                      <a:r>
                        <a:rPr lang="en-US" dirty="0"/>
                        <a:t>6</a:t>
                      </a:r>
                    </a:p>
                  </a:txBody>
                  <a:tcPr/>
                </a:tc>
                <a:tc>
                  <a:txBody>
                    <a:bodyPr/>
                    <a:lstStyle/>
                    <a:p>
                      <a:r>
                        <a:rPr lang="en-US" dirty="0"/>
                        <a:t>6</a:t>
                      </a:r>
                    </a:p>
                  </a:txBody>
                  <a:tcPr/>
                </a:tc>
                <a:tc>
                  <a:txBody>
                    <a:bodyPr/>
                    <a:lstStyle/>
                    <a:p>
                      <a:r>
                        <a:rPr lang="en-US" dirty="0"/>
                        <a:t>12</a:t>
                      </a:r>
                    </a:p>
                  </a:txBody>
                  <a:tcPr/>
                </a:tc>
                <a:tc>
                  <a:txBody>
                    <a:bodyPr/>
                    <a:lstStyle/>
                    <a:p>
                      <a:r>
                        <a:rPr lang="en-US" dirty="0"/>
                        <a:t>18</a:t>
                      </a:r>
                    </a:p>
                  </a:txBody>
                  <a:tcPr/>
                </a:tc>
                <a:extLst>
                  <a:ext uri="{0D108BD9-81ED-4DB2-BD59-A6C34878D82A}">
                    <a16:rowId xmlns:a16="http://schemas.microsoft.com/office/drawing/2014/main" val="507085614"/>
                  </a:ext>
                </a:extLst>
              </a:tr>
              <a:tr h="994637">
                <a:tc>
                  <a:txBody>
                    <a:bodyPr/>
                    <a:lstStyle/>
                    <a:p>
                      <a:r>
                        <a:rPr lang="en-US" sz="2000" b="1" dirty="0"/>
                        <a:t>CIO Preference:</a:t>
                      </a:r>
                    </a:p>
                    <a:p>
                      <a:r>
                        <a:rPr lang="en-US" sz="2000" dirty="0"/>
                        <a:t>2-unit corequisite lab</a:t>
                      </a:r>
                    </a:p>
                    <a:p>
                      <a:r>
                        <a:rPr lang="en-US" sz="2000" dirty="0"/>
                        <a:t>4-unit Statistics: 3-unit lecture, 1-unit lab</a:t>
                      </a:r>
                    </a:p>
                  </a:txBody>
                  <a:tcPr/>
                </a:tc>
                <a:tc>
                  <a:txBody>
                    <a:bodyPr/>
                    <a:lstStyle/>
                    <a:p>
                      <a:r>
                        <a:rPr lang="en-US" dirty="0"/>
                        <a:t>6</a:t>
                      </a:r>
                    </a:p>
                  </a:txBody>
                  <a:tcPr/>
                </a:tc>
                <a:tc>
                  <a:txBody>
                    <a:bodyPr/>
                    <a:lstStyle/>
                    <a:p>
                      <a:r>
                        <a:rPr lang="en-US" dirty="0"/>
                        <a:t>12</a:t>
                      </a:r>
                    </a:p>
                  </a:txBody>
                  <a:tcPr/>
                </a:tc>
                <a:tc>
                  <a:txBody>
                    <a:bodyPr/>
                    <a:lstStyle/>
                    <a:p>
                      <a:r>
                        <a:rPr lang="en-US" dirty="0"/>
                        <a:t>6</a:t>
                      </a:r>
                    </a:p>
                  </a:txBody>
                  <a:tcPr/>
                </a:tc>
                <a:tc>
                  <a:txBody>
                    <a:bodyPr/>
                    <a:lstStyle/>
                    <a:p>
                      <a:r>
                        <a:rPr lang="en-US" dirty="0"/>
                        <a:t>18</a:t>
                      </a:r>
                    </a:p>
                  </a:txBody>
                  <a:tcPr/>
                </a:tc>
                <a:extLst>
                  <a:ext uri="{0D108BD9-81ED-4DB2-BD59-A6C34878D82A}">
                    <a16:rowId xmlns:a16="http://schemas.microsoft.com/office/drawing/2014/main" val="1110840764"/>
                  </a:ext>
                </a:extLst>
              </a:tr>
            </a:tbl>
          </a:graphicData>
        </a:graphic>
      </p:graphicFrame>
    </p:spTree>
    <p:extLst>
      <p:ext uri="{BB962C8B-B14F-4D97-AF65-F5344CB8AC3E}">
        <p14:creationId xmlns:p14="http://schemas.microsoft.com/office/powerpoint/2010/main" val="425124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7327-FF19-FD47-A366-B1FB1C66631A}"/>
              </a:ext>
            </a:extLst>
          </p:cNvPr>
          <p:cNvSpPr>
            <a:spLocks noGrp="1"/>
          </p:cNvSpPr>
          <p:nvPr>
            <p:ph type="title"/>
          </p:nvPr>
        </p:nvSpPr>
        <p:spPr/>
        <p:txBody>
          <a:bodyPr/>
          <a:lstStyle/>
          <a:p>
            <a:pPr algn="ctr"/>
            <a:r>
              <a:rPr lang="en-US" b="1" dirty="0"/>
              <a:t>Today’s Plan</a:t>
            </a:r>
          </a:p>
        </p:txBody>
      </p:sp>
      <p:sp>
        <p:nvSpPr>
          <p:cNvPr id="3" name="Content Placeholder 2">
            <a:extLst>
              <a:ext uri="{FF2B5EF4-FFF2-40B4-BE49-F238E27FC236}">
                <a16:creationId xmlns:a16="http://schemas.microsoft.com/office/drawing/2014/main" id="{9086268E-1453-B749-9621-6227BBB0D828}"/>
              </a:ext>
            </a:extLst>
          </p:cNvPr>
          <p:cNvSpPr>
            <a:spLocks noGrp="1"/>
          </p:cNvSpPr>
          <p:nvPr>
            <p:ph idx="1"/>
          </p:nvPr>
        </p:nvSpPr>
        <p:spPr>
          <a:xfrm>
            <a:off x="609600" y="1600199"/>
            <a:ext cx="5176058" cy="4883727"/>
          </a:xfrm>
        </p:spPr>
        <p:txBody>
          <a:bodyPr>
            <a:normAutofit/>
          </a:bodyPr>
          <a:lstStyle/>
          <a:p>
            <a:endParaRPr lang="en-US" sz="2800" dirty="0"/>
          </a:p>
          <a:p>
            <a:r>
              <a:rPr lang="en-US" sz="2800" dirty="0"/>
              <a:t>Noncredit Basics and more…</a:t>
            </a:r>
          </a:p>
          <a:p>
            <a:pPr marL="0" indent="0">
              <a:buNone/>
            </a:pPr>
            <a:endParaRPr lang="en-US" sz="2800" dirty="0"/>
          </a:p>
          <a:p>
            <a:r>
              <a:rPr lang="en-US" sz="2800" dirty="0"/>
              <a:t>Roles of the Academic Senate and the Union</a:t>
            </a:r>
          </a:p>
          <a:p>
            <a:endParaRPr lang="en-US" sz="2800" dirty="0"/>
          </a:p>
          <a:p>
            <a:r>
              <a:rPr lang="en-US" sz="2800" dirty="0"/>
              <a:t>Q and A</a:t>
            </a:r>
          </a:p>
        </p:txBody>
      </p:sp>
      <p:pic>
        <p:nvPicPr>
          <p:cNvPr id="4" name="Picture 3">
            <a:extLst>
              <a:ext uri="{FF2B5EF4-FFF2-40B4-BE49-F238E27FC236}">
                <a16:creationId xmlns:a16="http://schemas.microsoft.com/office/drawing/2014/main" id="{2220D75D-9685-2347-BA5A-CDD1EB3BA01D}"/>
              </a:ext>
            </a:extLst>
          </p:cNvPr>
          <p:cNvPicPr>
            <a:picLocks noChangeAspect="1"/>
          </p:cNvPicPr>
          <p:nvPr/>
        </p:nvPicPr>
        <p:blipFill>
          <a:blip r:embed="rId2"/>
          <a:stretch>
            <a:fillRect/>
          </a:stretch>
        </p:blipFill>
        <p:spPr>
          <a:xfrm>
            <a:off x="7612957" y="1975095"/>
            <a:ext cx="2445443" cy="3681601"/>
          </a:xfrm>
          <a:prstGeom prst="rect">
            <a:avLst/>
          </a:prstGeom>
        </p:spPr>
      </p:pic>
    </p:spTree>
    <p:extLst>
      <p:ext uri="{BB962C8B-B14F-4D97-AF65-F5344CB8AC3E}">
        <p14:creationId xmlns:p14="http://schemas.microsoft.com/office/powerpoint/2010/main" val="4035799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66BD-569C-6241-901B-BB1F0290B36A}"/>
              </a:ext>
            </a:extLst>
          </p:cNvPr>
          <p:cNvSpPr>
            <a:spLocks noGrp="1"/>
          </p:cNvSpPr>
          <p:nvPr>
            <p:ph type="title"/>
          </p:nvPr>
        </p:nvSpPr>
        <p:spPr>
          <a:xfrm>
            <a:off x="2267311" y="663444"/>
            <a:ext cx="7697349" cy="579295"/>
          </a:xfrm>
        </p:spPr>
        <p:txBody>
          <a:bodyPr>
            <a:normAutofit fontScale="90000"/>
          </a:bodyPr>
          <a:lstStyle/>
          <a:p>
            <a:pPr algn="ctr"/>
            <a:r>
              <a:rPr lang="en-US" dirty="0"/>
              <a:t>Complex Scenario</a:t>
            </a:r>
          </a:p>
        </p:txBody>
      </p:sp>
      <p:sp>
        <p:nvSpPr>
          <p:cNvPr id="3" name="Content Placeholder 2">
            <a:extLst>
              <a:ext uri="{FF2B5EF4-FFF2-40B4-BE49-F238E27FC236}">
                <a16:creationId xmlns:a16="http://schemas.microsoft.com/office/drawing/2014/main" id="{2B36DAEE-9053-3C43-883A-3530C83365A9}"/>
              </a:ext>
            </a:extLst>
          </p:cNvPr>
          <p:cNvSpPr>
            <a:spLocks noGrp="1"/>
          </p:cNvSpPr>
          <p:nvPr>
            <p:ph idx="1"/>
          </p:nvPr>
        </p:nvSpPr>
        <p:spPr>
          <a:xfrm>
            <a:off x="674557" y="1678898"/>
            <a:ext cx="10882858" cy="4676932"/>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5" name="Rectangle 4">
            <a:extLst>
              <a:ext uri="{FF2B5EF4-FFF2-40B4-BE49-F238E27FC236}">
                <a16:creationId xmlns:a16="http://schemas.microsoft.com/office/drawing/2014/main" id="{E4A45F9A-E90E-AC4C-AABA-6AD04ED3CBAF}"/>
              </a:ext>
            </a:extLst>
          </p:cNvPr>
          <p:cNvSpPr/>
          <p:nvPr/>
        </p:nvSpPr>
        <p:spPr>
          <a:xfrm>
            <a:off x="448888" y="1385874"/>
            <a:ext cx="11255432" cy="4893647"/>
          </a:xfrm>
          <a:prstGeom prst="rect">
            <a:avLst/>
          </a:prstGeom>
        </p:spPr>
        <p:txBody>
          <a:bodyPr wrap="square">
            <a:spAutoFit/>
          </a:bodyPr>
          <a:lstStyle/>
          <a:p>
            <a:pPr algn="ctr"/>
            <a:r>
              <a:rPr lang="en-US" sz="2400" b="1" dirty="0">
                <a:cs typeface="Times New Roman"/>
              </a:rPr>
              <a:t>Issues: Academic Senate or Union or Both?</a:t>
            </a:r>
          </a:p>
          <a:p>
            <a:pPr algn="ctr"/>
            <a:endParaRPr lang="en-US" sz="2400" b="1" dirty="0">
              <a:cs typeface="Times New Roman"/>
            </a:endParaRPr>
          </a:p>
          <a:p>
            <a:pPr marL="342900" indent="-342900">
              <a:buAutoNum type="arabicPeriod"/>
            </a:pPr>
            <a:r>
              <a:rPr lang="en-US" sz="2400" dirty="0">
                <a:cs typeface="Times New Roman"/>
              </a:rPr>
              <a:t>College does not have lecture/lab parity for faculty compensation.</a:t>
            </a:r>
          </a:p>
          <a:p>
            <a:pPr marL="342900" indent="-342900">
              <a:buAutoNum type="arabicPeriod"/>
            </a:pPr>
            <a:r>
              <a:rPr lang="en-US" sz="2400" dirty="0">
                <a:cs typeface="Times New Roman"/>
              </a:rPr>
              <a:t>Discipline faculty are concerned that students need more out of class time, or flexible time for study and homework; 12 hours in class for one course does not leave the student much room for other course work or obligations.</a:t>
            </a:r>
          </a:p>
          <a:p>
            <a:pPr marL="342900" indent="-342900">
              <a:buAutoNum type="arabicPeriod"/>
            </a:pPr>
            <a:r>
              <a:rPr lang="en-US" sz="2400" dirty="0">
                <a:cs typeface="Times New Roman"/>
              </a:rPr>
              <a:t>The dean is having a difficult time scheduling everything.</a:t>
            </a:r>
          </a:p>
          <a:p>
            <a:pPr marL="342900" indent="-342900">
              <a:buAutoNum type="arabicPeriod"/>
            </a:pPr>
            <a:r>
              <a:rPr lang="en-US" sz="2400" dirty="0">
                <a:cs typeface="Times New Roman"/>
              </a:rPr>
              <a:t>The CIO is concerned that the corequisite course is actually taught as lab and therefore should be a lab course, and besides, the students need more time in the classroom with the instructor.</a:t>
            </a:r>
          </a:p>
          <a:p>
            <a:pPr marL="342900" indent="-342900">
              <a:buAutoNum type="arabicPeriod"/>
            </a:pPr>
            <a:r>
              <a:rPr lang="en-US" sz="2400" dirty="0">
                <a:cs typeface="Times New Roman"/>
              </a:rPr>
              <a:t>The Curriculum Committee is stuck in the middle, and is also concerned about having students “in class” 12 hours per week, as this will affect whether those students can take other courses.</a:t>
            </a:r>
          </a:p>
        </p:txBody>
      </p:sp>
    </p:spTree>
    <p:extLst>
      <p:ext uri="{BB962C8B-B14F-4D97-AF65-F5344CB8AC3E}">
        <p14:creationId xmlns:p14="http://schemas.microsoft.com/office/powerpoint/2010/main" val="958908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66BD-569C-6241-901B-BB1F0290B36A}"/>
              </a:ext>
            </a:extLst>
          </p:cNvPr>
          <p:cNvSpPr>
            <a:spLocks noGrp="1"/>
          </p:cNvSpPr>
          <p:nvPr>
            <p:ph type="title"/>
          </p:nvPr>
        </p:nvSpPr>
        <p:spPr>
          <a:xfrm>
            <a:off x="2267311" y="679710"/>
            <a:ext cx="7697349" cy="579295"/>
          </a:xfrm>
        </p:spPr>
        <p:txBody>
          <a:bodyPr>
            <a:normAutofit fontScale="90000"/>
          </a:bodyPr>
          <a:lstStyle/>
          <a:p>
            <a:pPr algn="ctr"/>
            <a:r>
              <a:rPr lang="en-US" dirty="0"/>
              <a:t>Complex Scenario</a:t>
            </a:r>
          </a:p>
        </p:txBody>
      </p:sp>
      <p:sp>
        <p:nvSpPr>
          <p:cNvPr id="3" name="Content Placeholder 2">
            <a:extLst>
              <a:ext uri="{FF2B5EF4-FFF2-40B4-BE49-F238E27FC236}">
                <a16:creationId xmlns:a16="http://schemas.microsoft.com/office/drawing/2014/main" id="{2B36DAEE-9053-3C43-883A-3530C83365A9}"/>
              </a:ext>
            </a:extLst>
          </p:cNvPr>
          <p:cNvSpPr>
            <a:spLocks noGrp="1"/>
          </p:cNvSpPr>
          <p:nvPr>
            <p:ph idx="1"/>
          </p:nvPr>
        </p:nvSpPr>
        <p:spPr>
          <a:xfrm>
            <a:off x="4571999" y="3043002"/>
            <a:ext cx="6985415" cy="3312827"/>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5" name="Rectangle 4">
            <a:extLst>
              <a:ext uri="{FF2B5EF4-FFF2-40B4-BE49-F238E27FC236}">
                <a16:creationId xmlns:a16="http://schemas.microsoft.com/office/drawing/2014/main" id="{E4A45F9A-E90E-AC4C-AABA-6AD04ED3CBAF}"/>
              </a:ext>
            </a:extLst>
          </p:cNvPr>
          <p:cNvSpPr/>
          <p:nvPr/>
        </p:nvSpPr>
        <p:spPr>
          <a:xfrm>
            <a:off x="344771" y="5129665"/>
            <a:ext cx="11542425" cy="1785104"/>
          </a:xfrm>
          <a:prstGeom prst="rect">
            <a:avLst/>
          </a:prstGeom>
        </p:spPr>
        <p:txBody>
          <a:bodyPr wrap="square">
            <a:spAutoFit/>
          </a:bodyPr>
          <a:lstStyle/>
          <a:p>
            <a:r>
              <a:rPr lang="en-US" sz="2200" b="1" dirty="0">
                <a:cs typeface="Times New Roman"/>
              </a:rPr>
              <a:t>To complicate things further…</a:t>
            </a:r>
          </a:p>
          <a:p>
            <a:r>
              <a:rPr lang="en-US" sz="2200" dirty="0">
                <a:cs typeface="Times New Roman"/>
              </a:rPr>
              <a:t>Discipline faculty have offered to make the statistics course 3-units lecture, 1-unit lab and add an additional 1-unit lab corequisite course, provided the college district implement lecture/lab parity in faculty compensation.</a:t>
            </a:r>
          </a:p>
          <a:p>
            <a:pPr marL="342900" indent="-342900">
              <a:buAutoNum type="arabicPeriod"/>
            </a:pPr>
            <a:endParaRPr lang="en-US" sz="2200" dirty="0">
              <a:cs typeface="Times New Roman"/>
            </a:endParaRPr>
          </a:p>
        </p:txBody>
      </p:sp>
      <p:graphicFrame>
        <p:nvGraphicFramePr>
          <p:cNvPr id="6" name="Table 5">
            <a:extLst>
              <a:ext uri="{FF2B5EF4-FFF2-40B4-BE49-F238E27FC236}">
                <a16:creationId xmlns:a16="http://schemas.microsoft.com/office/drawing/2014/main" id="{C7E16D2D-784C-3B48-B16B-AC647164AE37}"/>
              </a:ext>
            </a:extLst>
          </p:cNvPr>
          <p:cNvGraphicFramePr>
            <a:graphicFrameLocks noGrp="1"/>
          </p:cNvGraphicFramePr>
          <p:nvPr>
            <p:extLst/>
          </p:nvPr>
        </p:nvGraphicFramePr>
        <p:xfrm>
          <a:off x="547138" y="1638356"/>
          <a:ext cx="11137692" cy="3291840"/>
        </p:xfrm>
        <a:graphic>
          <a:graphicData uri="http://schemas.openxmlformats.org/drawingml/2006/table">
            <a:tbl>
              <a:tblPr firstRow="1" bandRow="1">
                <a:tableStyleId>{5C22544A-7EE6-4342-B048-85BDC9FD1C3A}</a:tableStyleId>
              </a:tblPr>
              <a:tblGrid>
                <a:gridCol w="3687581">
                  <a:extLst>
                    <a:ext uri="{9D8B030D-6E8A-4147-A177-3AD203B41FA5}">
                      <a16:colId xmlns:a16="http://schemas.microsoft.com/office/drawing/2014/main" val="246621449"/>
                    </a:ext>
                  </a:extLst>
                </a:gridCol>
                <a:gridCol w="989351">
                  <a:extLst>
                    <a:ext uri="{9D8B030D-6E8A-4147-A177-3AD203B41FA5}">
                      <a16:colId xmlns:a16="http://schemas.microsoft.com/office/drawing/2014/main" val="1049873194"/>
                    </a:ext>
                  </a:extLst>
                </a:gridCol>
                <a:gridCol w="1573967">
                  <a:extLst>
                    <a:ext uri="{9D8B030D-6E8A-4147-A177-3AD203B41FA5}">
                      <a16:colId xmlns:a16="http://schemas.microsoft.com/office/drawing/2014/main" val="356916221"/>
                    </a:ext>
                  </a:extLst>
                </a:gridCol>
                <a:gridCol w="1499016">
                  <a:extLst>
                    <a:ext uri="{9D8B030D-6E8A-4147-A177-3AD203B41FA5}">
                      <a16:colId xmlns:a16="http://schemas.microsoft.com/office/drawing/2014/main" val="949286776"/>
                    </a:ext>
                  </a:extLst>
                </a:gridCol>
                <a:gridCol w="1738859">
                  <a:extLst>
                    <a:ext uri="{9D8B030D-6E8A-4147-A177-3AD203B41FA5}">
                      <a16:colId xmlns:a16="http://schemas.microsoft.com/office/drawing/2014/main" val="1819460249"/>
                    </a:ext>
                  </a:extLst>
                </a:gridCol>
                <a:gridCol w="1648918">
                  <a:extLst>
                    <a:ext uri="{9D8B030D-6E8A-4147-A177-3AD203B41FA5}">
                      <a16:colId xmlns:a16="http://schemas.microsoft.com/office/drawing/2014/main" val="957695114"/>
                    </a:ext>
                  </a:extLst>
                </a:gridCol>
              </a:tblGrid>
              <a:tr h="0">
                <a:tc>
                  <a:txBody>
                    <a:bodyPr/>
                    <a:lstStyle/>
                    <a:p>
                      <a:r>
                        <a:rPr lang="en-US" sz="1600" dirty="0"/>
                        <a:t>Course</a:t>
                      </a:r>
                    </a:p>
                  </a:txBody>
                  <a:tcPr/>
                </a:tc>
                <a:tc>
                  <a:txBody>
                    <a:bodyPr/>
                    <a:lstStyle/>
                    <a:p>
                      <a:r>
                        <a:rPr lang="en-US" sz="1600" dirty="0"/>
                        <a:t>Total Units</a:t>
                      </a:r>
                    </a:p>
                  </a:txBody>
                  <a:tcPr/>
                </a:tc>
                <a:tc>
                  <a:txBody>
                    <a:bodyPr/>
                    <a:lstStyle/>
                    <a:p>
                      <a:r>
                        <a:rPr lang="en-US" sz="1600" dirty="0"/>
                        <a:t>Weekly Contact Hours</a:t>
                      </a:r>
                    </a:p>
                  </a:txBody>
                  <a:tcPr/>
                </a:tc>
                <a:tc>
                  <a:txBody>
                    <a:bodyPr/>
                    <a:lstStyle/>
                    <a:p>
                      <a:r>
                        <a:rPr lang="en-US" sz="1600" dirty="0"/>
                        <a:t>Weekly out of class hours</a:t>
                      </a:r>
                    </a:p>
                  </a:txBody>
                  <a:tcPr/>
                </a:tc>
                <a:tc>
                  <a:txBody>
                    <a:bodyPr/>
                    <a:lstStyle/>
                    <a:p>
                      <a:r>
                        <a:rPr lang="en-US" sz="1600" dirty="0"/>
                        <a:t>Total Student hour work load per week</a:t>
                      </a:r>
                    </a:p>
                  </a:txBody>
                  <a:tcPr/>
                </a:tc>
                <a:tc>
                  <a:txBody>
                    <a:bodyPr/>
                    <a:lstStyle/>
                    <a:p>
                      <a:r>
                        <a:rPr lang="en-US" sz="1600" dirty="0"/>
                        <a:t>Faculty compensation hours</a:t>
                      </a:r>
                    </a:p>
                  </a:txBody>
                  <a:tcPr/>
                </a:tc>
                <a:extLst>
                  <a:ext uri="{0D108BD9-81ED-4DB2-BD59-A6C34878D82A}">
                    <a16:rowId xmlns:a16="http://schemas.microsoft.com/office/drawing/2014/main" val="2912853372"/>
                  </a:ext>
                </a:extLst>
              </a:tr>
              <a:tr h="370840">
                <a:tc>
                  <a:txBody>
                    <a:bodyPr/>
                    <a:lstStyle/>
                    <a:p>
                      <a:r>
                        <a:rPr lang="en-US" dirty="0"/>
                        <a:t>2-unit corequisite lecture</a:t>
                      </a:r>
                    </a:p>
                    <a:p>
                      <a:r>
                        <a:rPr lang="en-US" dirty="0"/>
                        <a:t>4-unit Statistics lecture</a:t>
                      </a:r>
                    </a:p>
                  </a:txBody>
                  <a:tcPr/>
                </a:tc>
                <a:tc>
                  <a:txBody>
                    <a:bodyPr/>
                    <a:lstStyle/>
                    <a:p>
                      <a:r>
                        <a:rPr lang="en-US" dirty="0"/>
                        <a:t>6</a:t>
                      </a:r>
                    </a:p>
                  </a:txBody>
                  <a:tcPr/>
                </a:tc>
                <a:tc>
                  <a:txBody>
                    <a:bodyPr/>
                    <a:lstStyle/>
                    <a:p>
                      <a:r>
                        <a:rPr lang="en-US" dirty="0"/>
                        <a:t>6</a:t>
                      </a:r>
                    </a:p>
                  </a:txBody>
                  <a:tcPr/>
                </a:tc>
                <a:tc>
                  <a:txBody>
                    <a:bodyPr/>
                    <a:lstStyle/>
                    <a:p>
                      <a:r>
                        <a:rPr lang="en-US" dirty="0"/>
                        <a:t>12</a:t>
                      </a:r>
                    </a:p>
                  </a:txBody>
                  <a:tcPr/>
                </a:tc>
                <a:tc>
                  <a:txBody>
                    <a:bodyPr/>
                    <a:lstStyle/>
                    <a:p>
                      <a:r>
                        <a:rPr lang="en-US" dirty="0"/>
                        <a:t>18</a:t>
                      </a:r>
                    </a:p>
                  </a:txBody>
                  <a:tcPr/>
                </a:tc>
                <a:tc>
                  <a:txBody>
                    <a:bodyPr/>
                    <a:lstStyle/>
                    <a:p>
                      <a:r>
                        <a:rPr lang="en-US" dirty="0"/>
                        <a:t>6</a:t>
                      </a:r>
                    </a:p>
                  </a:txBody>
                  <a:tcPr/>
                </a:tc>
                <a:extLst>
                  <a:ext uri="{0D108BD9-81ED-4DB2-BD59-A6C34878D82A}">
                    <a16:rowId xmlns:a16="http://schemas.microsoft.com/office/drawing/2014/main" val="2592323896"/>
                  </a:ext>
                </a:extLst>
              </a:tr>
              <a:tr h="370840">
                <a:tc>
                  <a:txBody>
                    <a:bodyPr/>
                    <a:lstStyle/>
                    <a:p>
                      <a:r>
                        <a:rPr lang="en-US" dirty="0"/>
                        <a:t>2-unit corequisite lab</a:t>
                      </a:r>
                    </a:p>
                    <a:p>
                      <a:r>
                        <a:rPr lang="en-US" dirty="0"/>
                        <a:t>4-unit Statistics: 3-unit lecture, 1-unit lab</a:t>
                      </a:r>
                    </a:p>
                  </a:txBody>
                  <a:tcPr/>
                </a:tc>
                <a:tc>
                  <a:txBody>
                    <a:bodyPr/>
                    <a:lstStyle/>
                    <a:p>
                      <a:r>
                        <a:rPr lang="en-US" dirty="0"/>
                        <a:t>6</a:t>
                      </a:r>
                    </a:p>
                  </a:txBody>
                  <a:tcPr/>
                </a:tc>
                <a:tc>
                  <a:txBody>
                    <a:bodyPr/>
                    <a:lstStyle/>
                    <a:p>
                      <a:r>
                        <a:rPr lang="en-US" dirty="0"/>
                        <a:t>12</a:t>
                      </a:r>
                    </a:p>
                  </a:txBody>
                  <a:tcPr/>
                </a:tc>
                <a:tc>
                  <a:txBody>
                    <a:bodyPr/>
                    <a:lstStyle/>
                    <a:p>
                      <a:r>
                        <a:rPr lang="en-US" dirty="0"/>
                        <a:t>6</a:t>
                      </a:r>
                    </a:p>
                  </a:txBody>
                  <a:tcPr/>
                </a:tc>
                <a:tc>
                  <a:txBody>
                    <a:bodyPr/>
                    <a:lstStyle/>
                    <a:p>
                      <a:r>
                        <a:rPr lang="en-US" dirty="0"/>
                        <a:t>18</a:t>
                      </a:r>
                    </a:p>
                  </a:txBody>
                  <a:tcPr/>
                </a:tc>
                <a:tc>
                  <a:txBody>
                    <a:bodyPr/>
                    <a:lstStyle/>
                    <a:p>
                      <a:r>
                        <a:rPr lang="en-US" dirty="0"/>
                        <a:t>6</a:t>
                      </a:r>
                    </a:p>
                  </a:txBody>
                  <a:tcPr/>
                </a:tc>
                <a:extLst>
                  <a:ext uri="{0D108BD9-81ED-4DB2-BD59-A6C34878D82A}">
                    <a16:rowId xmlns:a16="http://schemas.microsoft.com/office/drawing/2014/main" val="970314696"/>
                  </a:ext>
                </a:extLst>
              </a:tr>
              <a:tr h="370840">
                <a:tc>
                  <a:txBody>
                    <a:bodyPr/>
                    <a:lstStyle/>
                    <a:p>
                      <a:r>
                        <a:rPr lang="en-US" dirty="0"/>
                        <a:t>1-unit corequisite lab</a:t>
                      </a:r>
                    </a:p>
                    <a:p>
                      <a:r>
                        <a:rPr lang="en-US" dirty="0"/>
                        <a:t>4-unit Statistics: 3-unit lecture, 1-unit lab</a:t>
                      </a:r>
                    </a:p>
                  </a:txBody>
                  <a:tcPr/>
                </a:tc>
                <a:tc>
                  <a:txBody>
                    <a:bodyPr/>
                    <a:lstStyle/>
                    <a:p>
                      <a:r>
                        <a:rPr lang="en-US" dirty="0"/>
                        <a:t>5</a:t>
                      </a:r>
                    </a:p>
                  </a:txBody>
                  <a:tcPr/>
                </a:tc>
                <a:tc>
                  <a:txBody>
                    <a:bodyPr/>
                    <a:lstStyle/>
                    <a:p>
                      <a:r>
                        <a:rPr lang="en-US" dirty="0"/>
                        <a:t>9</a:t>
                      </a:r>
                    </a:p>
                  </a:txBody>
                  <a:tcPr/>
                </a:tc>
                <a:tc>
                  <a:txBody>
                    <a:bodyPr/>
                    <a:lstStyle/>
                    <a:p>
                      <a:r>
                        <a:rPr lang="en-US" dirty="0"/>
                        <a:t>6</a:t>
                      </a:r>
                    </a:p>
                  </a:txBody>
                  <a:tcPr/>
                </a:tc>
                <a:tc>
                  <a:txBody>
                    <a:bodyPr/>
                    <a:lstStyle/>
                    <a:p>
                      <a:r>
                        <a:rPr lang="en-US" dirty="0"/>
                        <a:t>15</a:t>
                      </a:r>
                    </a:p>
                  </a:txBody>
                  <a:tcPr/>
                </a:tc>
                <a:tc>
                  <a:txBody>
                    <a:bodyPr/>
                    <a:lstStyle/>
                    <a:p>
                      <a:r>
                        <a:rPr lang="en-US" dirty="0"/>
                        <a:t>9</a:t>
                      </a:r>
                    </a:p>
                  </a:txBody>
                  <a:tcPr/>
                </a:tc>
                <a:extLst>
                  <a:ext uri="{0D108BD9-81ED-4DB2-BD59-A6C34878D82A}">
                    <a16:rowId xmlns:a16="http://schemas.microsoft.com/office/drawing/2014/main" val="2467520281"/>
                  </a:ext>
                </a:extLst>
              </a:tr>
            </a:tbl>
          </a:graphicData>
        </a:graphic>
      </p:graphicFrame>
    </p:spTree>
    <p:extLst>
      <p:ext uri="{BB962C8B-B14F-4D97-AF65-F5344CB8AC3E}">
        <p14:creationId xmlns:p14="http://schemas.microsoft.com/office/powerpoint/2010/main" val="3571485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6BE0-3670-8F4B-BD17-FBAB4A78688F}"/>
              </a:ext>
            </a:extLst>
          </p:cNvPr>
          <p:cNvSpPr>
            <a:spLocks noGrp="1"/>
          </p:cNvSpPr>
          <p:nvPr>
            <p:ph type="title"/>
          </p:nvPr>
        </p:nvSpPr>
        <p:spPr/>
        <p:txBody>
          <a:bodyPr/>
          <a:lstStyle/>
          <a:p>
            <a:pPr algn="ctr"/>
            <a:r>
              <a:rPr lang="en-US" dirty="0"/>
              <a:t>What about Noncredit?</a:t>
            </a:r>
          </a:p>
        </p:txBody>
      </p:sp>
      <p:sp>
        <p:nvSpPr>
          <p:cNvPr id="3" name="Content Placeholder 2">
            <a:extLst>
              <a:ext uri="{FF2B5EF4-FFF2-40B4-BE49-F238E27FC236}">
                <a16:creationId xmlns:a16="http://schemas.microsoft.com/office/drawing/2014/main" id="{65478D84-4066-304E-8104-D2B548849495}"/>
              </a:ext>
            </a:extLst>
          </p:cNvPr>
          <p:cNvSpPr>
            <a:spLocks noGrp="1"/>
          </p:cNvSpPr>
          <p:nvPr>
            <p:ph idx="1"/>
          </p:nvPr>
        </p:nvSpPr>
        <p:spPr/>
        <p:txBody>
          <a:bodyPr>
            <a:normAutofit/>
          </a:bodyPr>
          <a:lstStyle/>
          <a:p>
            <a:r>
              <a:rPr lang="en-US" sz="2800" dirty="0"/>
              <a:t>How could the use of noncredit solve or alleviate some of the curricular issues coming to light?</a:t>
            </a:r>
          </a:p>
          <a:p>
            <a:endParaRPr lang="en-US" sz="2800" dirty="0"/>
          </a:p>
          <a:p>
            <a:r>
              <a:rPr lang="en-US" sz="2800" dirty="0"/>
              <a:t>How might the use of noncredit create new issues?</a:t>
            </a:r>
          </a:p>
          <a:p>
            <a:pPr marL="0" indent="0">
              <a:buNone/>
            </a:pPr>
            <a:endParaRPr lang="en-US" sz="2800" dirty="0"/>
          </a:p>
          <a:p>
            <a:pPr marL="0" indent="0">
              <a:buNone/>
            </a:pPr>
            <a:endParaRPr lang="en-US" sz="2800" dirty="0"/>
          </a:p>
          <a:p>
            <a:endParaRPr lang="en-US" sz="2800" dirty="0"/>
          </a:p>
        </p:txBody>
      </p:sp>
      <p:pic>
        <p:nvPicPr>
          <p:cNvPr id="4" name="Picture 3">
            <a:extLst>
              <a:ext uri="{FF2B5EF4-FFF2-40B4-BE49-F238E27FC236}">
                <a16:creationId xmlns:a16="http://schemas.microsoft.com/office/drawing/2014/main" id="{9376275E-7564-D348-B411-8F47F5DACC84}"/>
              </a:ext>
            </a:extLst>
          </p:cNvPr>
          <p:cNvPicPr>
            <a:picLocks noChangeAspect="1"/>
          </p:cNvPicPr>
          <p:nvPr/>
        </p:nvPicPr>
        <p:blipFill>
          <a:blip r:embed="rId2"/>
          <a:stretch>
            <a:fillRect/>
          </a:stretch>
        </p:blipFill>
        <p:spPr>
          <a:xfrm>
            <a:off x="6683432" y="4199801"/>
            <a:ext cx="3808268" cy="1892158"/>
          </a:xfrm>
          <a:prstGeom prst="rect">
            <a:avLst/>
          </a:prstGeom>
        </p:spPr>
      </p:pic>
      <p:pic>
        <p:nvPicPr>
          <p:cNvPr id="5" name="Picture 4">
            <a:extLst>
              <a:ext uri="{FF2B5EF4-FFF2-40B4-BE49-F238E27FC236}">
                <a16:creationId xmlns:a16="http://schemas.microsoft.com/office/drawing/2014/main" id="{F8D72F1E-03F7-244C-A2A3-8CC5CDF65385}"/>
              </a:ext>
            </a:extLst>
          </p:cNvPr>
          <p:cNvPicPr>
            <a:picLocks noChangeAspect="1"/>
          </p:cNvPicPr>
          <p:nvPr/>
        </p:nvPicPr>
        <p:blipFill>
          <a:blip r:embed="rId3"/>
          <a:stretch>
            <a:fillRect/>
          </a:stretch>
        </p:blipFill>
        <p:spPr>
          <a:xfrm>
            <a:off x="2122516" y="4200236"/>
            <a:ext cx="3131128" cy="1891723"/>
          </a:xfrm>
          <a:prstGeom prst="rect">
            <a:avLst/>
          </a:prstGeom>
        </p:spPr>
      </p:pic>
    </p:spTree>
    <p:extLst>
      <p:ext uri="{BB962C8B-B14F-4D97-AF65-F5344CB8AC3E}">
        <p14:creationId xmlns:p14="http://schemas.microsoft.com/office/powerpoint/2010/main" val="2236844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Questions?</a:t>
            </a:r>
          </a:p>
        </p:txBody>
      </p:sp>
      <p:sp>
        <p:nvSpPr>
          <p:cNvPr id="3" name="Content Placeholder 2"/>
          <p:cNvSpPr>
            <a:spLocks noGrp="1"/>
          </p:cNvSpPr>
          <p:nvPr>
            <p:ph idx="1"/>
          </p:nvPr>
        </p:nvSpPr>
        <p:spPr/>
        <p:txBody>
          <a:bodyPr/>
          <a:lstStyle/>
          <a:p>
            <a:pPr marL="0" indent="0" algn="ctr">
              <a:buNone/>
            </a:pPr>
            <a:endParaRPr lang="en-US" sz="3000" dirty="0"/>
          </a:p>
          <a:p>
            <a:pPr marL="0" indent="0" algn="ctr">
              <a:buNone/>
            </a:pPr>
            <a:r>
              <a:rPr lang="en-US" sz="3000" dirty="0" err="1"/>
              <a:t>Ginni</a:t>
            </a:r>
            <a:r>
              <a:rPr lang="en-US" sz="3000" dirty="0"/>
              <a:t> May – </a:t>
            </a:r>
            <a:r>
              <a:rPr lang="en-US" sz="3000" dirty="0">
                <a:hlinkClick r:id="rId2"/>
              </a:rPr>
              <a:t>mayv@scc.losrios.edu</a:t>
            </a:r>
            <a:endParaRPr lang="en-US" sz="3000" dirty="0"/>
          </a:p>
          <a:p>
            <a:pPr marL="0" indent="0" algn="ctr">
              <a:buNone/>
            </a:pPr>
            <a:endParaRPr lang="en-US" sz="3000" dirty="0"/>
          </a:p>
          <a:p>
            <a:pPr marL="0" indent="0" algn="ctr">
              <a:buNone/>
            </a:pPr>
            <a:r>
              <a:rPr lang="en-US" sz="3000" dirty="0"/>
              <a:t>Craig Rutan - </a:t>
            </a:r>
            <a:r>
              <a:rPr lang="en-US" sz="3000" dirty="0">
                <a:hlinkClick r:id="rId3"/>
              </a:rPr>
              <a:t>Rutan_Craig@sccollege.edu</a:t>
            </a:r>
            <a:endParaRPr lang="en-US" sz="3000" dirty="0"/>
          </a:p>
          <a:p>
            <a:endParaRPr lang="en-US" sz="3000" dirty="0"/>
          </a:p>
          <a:p>
            <a:endParaRPr lang="en-US" sz="3200" dirty="0"/>
          </a:p>
          <a:p>
            <a:pPr marL="274320" lvl="1" indent="0">
              <a:buNone/>
            </a:pPr>
            <a:endParaRPr lang="en-US" dirty="0"/>
          </a:p>
        </p:txBody>
      </p:sp>
      <p:pic>
        <p:nvPicPr>
          <p:cNvPr id="4" name="Picture 3">
            <a:extLst>
              <a:ext uri="{FF2B5EF4-FFF2-40B4-BE49-F238E27FC236}">
                <a16:creationId xmlns:a16="http://schemas.microsoft.com/office/drawing/2014/main" id="{227D06BF-29C2-7546-ABB9-A670CF45697F}"/>
              </a:ext>
            </a:extLst>
          </p:cNvPr>
          <p:cNvPicPr>
            <a:picLocks noChangeAspect="1"/>
          </p:cNvPicPr>
          <p:nvPr/>
        </p:nvPicPr>
        <p:blipFill>
          <a:blip r:embed="rId4"/>
          <a:stretch>
            <a:fillRect/>
          </a:stretch>
        </p:blipFill>
        <p:spPr>
          <a:xfrm>
            <a:off x="1928552" y="4248837"/>
            <a:ext cx="8734367" cy="2020114"/>
          </a:xfrm>
          <a:prstGeom prst="rect">
            <a:avLst/>
          </a:prstGeom>
        </p:spPr>
      </p:pic>
    </p:spTree>
    <p:extLst>
      <p:ext uri="{BB962C8B-B14F-4D97-AF65-F5344CB8AC3E}">
        <p14:creationId xmlns:p14="http://schemas.microsoft.com/office/powerpoint/2010/main" val="202163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is Noncredit?</a:t>
            </a:r>
          </a:p>
        </p:txBody>
      </p:sp>
      <p:sp>
        <p:nvSpPr>
          <p:cNvPr id="3" name="Content Placeholder 2"/>
          <p:cNvSpPr>
            <a:spLocks noGrp="1"/>
          </p:cNvSpPr>
          <p:nvPr>
            <p:ph idx="1"/>
          </p:nvPr>
        </p:nvSpPr>
        <p:spPr/>
        <p:txBody>
          <a:bodyPr>
            <a:normAutofit/>
          </a:bodyPr>
          <a:lstStyle/>
          <a:p>
            <a:r>
              <a:rPr lang="en-US" sz="3200" dirty="0"/>
              <a:t>Noncredit courses are zero unit courses offered to students without the expense of enrollment fees and designed to help students reach personal, academic, and professional goals.</a:t>
            </a:r>
          </a:p>
          <a:p>
            <a:pPr marL="0" indent="0">
              <a:buNone/>
            </a:pPr>
            <a:endParaRPr lang="en-US" sz="3200" dirty="0"/>
          </a:p>
          <a:p>
            <a:r>
              <a:rPr lang="en-US" sz="3200" dirty="0"/>
              <a:t>Noncredit courses often serve as a point of entry for underserved students as well as a transition point to prepare students for credit instruction.</a:t>
            </a:r>
          </a:p>
        </p:txBody>
      </p:sp>
    </p:spTree>
    <p:extLst>
      <p:ext uri="{BB962C8B-B14F-4D97-AF65-F5344CB8AC3E}">
        <p14:creationId xmlns:p14="http://schemas.microsoft.com/office/powerpoint/2010/main" val="193037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Why Noncredit? </a:t>
            </a:r>
          </a:p>
        </p:txBody>
      </p:sp>
      <p:sp>
        <p:nvSpPr>
          <p:cNvPr id="3" name="Content Placeholder 2"/>
          <p:cNvSpPr>
            <a:spLocks noGrp="1"/>
          </p:cNvSpPr>
          <p:nvPr>
            <p:ph idx="1"/>
          </p:nvPr>
        </p:nvSpPr>
        <p:spPr/>
        <p:txBody>
          <a:bodyPr>
            <a:normAutofit/>
          </a:bodyPr>
          <a:lstStyle/>
          <a:p>
            <a:r>
              <a:rPr lang="en-US" sz="3200" dirty="0"/>
              <a:t>Focus on skill attainment, not grades or units</a:t>
            </a:r>
          </a:p>
          <a:p>
            <a:r>
              <a:rPr lang="en-US" sz="3200" dirty="0"/>
              <a:t>Students may re-enroll until achieving all outcomes and objectives</a:t>
            </a:r>
          </a:p>
          <a:p>
            <a:r>
              <a:rPr lang="en-US" sz="3200" dirty="0"/>
              <a:t>Not affected by 30-unit basic skills limitation</a:t>
            </a:r>
          </a:p>
          <a:p>
            <a:r>
              <a:rPr lang="en-US" sz="3200" dirty="0"/>
              <a:t>Pre-collegiate skills development</a:t>
            </a:r>
          </a:p>
          <a:p>
            <a:r>
              <a:rPr lang="en-US" sz="3200" dirty="0"/>
              <a:t>Prepare for credit programs or employment</a:t>
            </a:r>
          </a:p>
          <a:p>
            <a:pPr lvl="1"/>
            <a:r>
              <a:rPr lang="en-US" sz="3000" dirty="0"/>
              <a:t>CTE: preparation, practice, and certification</a:t>
            </a:r>
          </a:p>
          <a:p>
            <a:pPr lvl="1"/>
            <a:r>
              <a:rPr lang="en-US" sz="3000" dirty="0"/>
              <a:t>Bridge to other educational/career pathways</a:t>
            </a:r>
          </a:p>
          <a:p>
            <a:endParaRPr lang="en-US" sz="3200" dirty="0"/>
          </a:p>
          <a:p>
            <a:endParaRPr lang="en-US" dirty="0"/>
          </a:p>
        </p:txBody>
      </p:sp>
    </p:spTree>
    <p:extLst>
      <p:ext uri="{BB962C8B-B14F-4D97-AF65-F5344CB8AC3E}">
        <p14:creationId xmlns:p14="http://schemas.microsoft.com/office/powerpoint/2010/main" val="62273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Why Noncredit? </a:t>
            </a:r>
          </a:p>
        </p:txBody>
      </p:sp>
      <p:sp>
        <p:nvSpPr>
          <p:cNvPr id="3" name="Content Placeholder 2"/>
          <p:cNvSpPr>
            <a:spLocks noGrp="1"/>
          </p:cNvSpPr>
          <p:nvPr>
            <p:ph idx="1"/>
          </p:nvPr>
        </p:nvSpPr>
        <p:spPr/>
        <p:txBody>
          <a:bodyPr>
            <a:normAutofit/>
          </a:bodyPr>
          <a:lstStyle/>
          <a:p>
            <a:r>
              <a:rPr lang="en-US" sz="3200" dirty="0"/>
              <a:t>Option for students not ready for credit courses, especially basic skills</a:t>
            </a:r>
          </a:p>
          <a:p>
            <a:r>
              <a:rPr lang="en-US" sz="3200" dirty="0"/>
              <a:t>Opens the equity door – provides access to underserved students</a:t>
            </a:r>
          </a:p>
          <a:p>
            <a:r>
              <a:rPr lang="en-US" sz="3200" dirty="0"/>
              <a:t>Completion of noncredit courses can satisfy credit prerequisite/corequisite requirements</a:t>
            </a:r>
          </a:p>
          <a:p>
            <a:r>
              <a:rPr lang="en-US" sz="3200" dirty="0"/>
              <a:t>Opportunity to “create” college students – opens door to credit opportunities for most vulnerable students</a:t>
            </a:r>
            <a:endParaRPr lang="en-US" dirty="0"/>
          </a:p>
        </p:txBody>
      </p:sp>
    </p:spTree>
    <p:extLst>
      <p:ext uri="{BB962C8B-B14F-4D97-AF65-F5344CB8AC3E}">
        <p14:creationId xmlns:p14="http://schemas.microsoft.com/office/powerpoint/2010/main" val="75302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96948949"/>
              </p:ext>
            </p:extLst>
          </p:nvPr>
        </p:nvGraphicFramePr>
        <p:xfrm>
          <a:off x="1099792" y="582829"/>
          <a:ext cx="9886910" cy="5853764"/>
        </p:xfrm>
        <a:graphic>
          <a:graphicData uri="http://schemas.openxmlformats.org/drawingml/2006/table">
            <a:tbl>
              <a:tblPr firstRow="1" bandRow="1">
                <a:tableStyleId>{FABFCF23-3B69-468F-B69F-88F6DE6A72F2}</a:tableStyleId>
              </a:tblPr>
              <a:tblGrid>
                <a:gridCol w="4943455">
                  <a:extLst>
                    <a:ext uri="{9D8B030D-6E8A-4147-A177-3AD203B41FA5}">
                      <a16:colId xmlns:a16="http://schemas.microsoft.com/office/drawing/2014/main" val="20000"/>
                    </a:ext>
                  </a:extLst>
                </a:gridCol>
                <a:gridCol w="4943455">
                  <a:extLst>
                    <a:ext uri="{9D8B030D-6E8A-4147-A177-3AD203B41FA5}">
                      <a16:colId xmlns:a16="http://schemas.microsoft.com/office/drawing/2014/main" val="20001"/>
                    </a:ext>
                  </a:extLst>
                </a:gridCol>
              </a:tblGrid>
              <a:tr h="622434">
                <a:tc>
                  <a:txBody>
                    <a:bodyPr/>
                    <a:lstStyle/>
                    <a:p>
                      <a:pPr algn="ctr"/>
                      <a:r>
                        <a:rPr lang="en-US" sz="2400" baseline="0" dirty="0"/>
                        <a:t>Credit</a:t>
                      </a:r>
                      <a:endParaRPr lang="en-US" sz="2400" b="1" baseline="0" dirty="0">
                        <a:solidFill>
                          <a:schemeClr val="tx1"/>
                        </a:solidFill>
                      </a:endParaRPr>
                    </a:p>
                  </a:txBody>
                  <a:tcPr/>
                </a:tc>
                <a:tc>
                  <a:txBody>
                    <a:bodyPr/>
                    <a:lstStyle/>
                    <a:p>
                      <a:pPr algn="ctr"/>
                      <a:r>
                        <a:rPr lang="en-US" sz="2400" baseline="0" dirty="0"/>
                        <a:t>Noncredit</a:t>
                      </a:r>
                      <a:endParaRPr lang="en-US" sz="2400" b="1" baseline="0" dirty="0">
                        <a:solidFill>
                          <a:schemeClr val="tx1"/>
                        </a:solidFill>
                      </a:endParaRPr>
                    </a:p>
                  </a:txBody>
                  <a:tcPr/>
                </a:tc>
                <a:extLst>
                  <a:ext uri="{0D108BD9-81ED-4DB2-BD59-A6C34878D82A}">
                    <a16:rowId xmlns:a16="http://schemas.microsoft.com/office/drawing/2014/main" val="2165592570"/>
                  </a:ext>
                </a:extLst>
              </a:tr>
              <a:tr h="622434">
                <a:tc>
                  <a:txBody>
                    <a:bodyPr/>
                    <a:lstStyle/>
                    <a:p>
                      <a:r>
                        <a:rPr lang="en-US" sz="2400" dirty="0"/>
                        <a:t>Degrees and Certificates</a:t>
                      </a:r>
                      <a:r>
                        <a:rPr lang="en-US" sz="2400" baseline="0" dirty="0"/>
                        <a:t> of Achievement</a:t>
                      </a:r>
                      <a:endParaRPr lang="en-US" sz="2400" b="0" baseline="0" dirty="0">
                        <a:solidFill>
                          <a:schemeClr val="tx1"/>
                        </a:solidFill>
                      </a:endParaRPr>
                    </a:p>
                  </a:txBody>
                  <a:tcPr/>
                </a:tc>
                <a:tc>
                  <a:txBody>
                    <a:bodyPr/>
                    <a:lstStyle/>
                    <a:p>
                      <a:r>
                        <a:rPr lang="en-US" sz="2400" dirty="0"/>
                        <a:t>Certificates</a:t>
                      </a:r>
                      <a:r>
                        <a:rPr lang="en-US" sz="2400" baseline="0" dirty="0"/>
                        <a:t> of Completion, Competency</a:t>
                      </a:r>
                      <a:endParaRPr lang="en-US" sz="2400" b="0" baseline="0" dirty="0">
                        <a:solidFill>
                          <a:schemeClr val="tx1"/>
                        </a:solidFill>
                      </a:endParaRPr>
                    </a:p>
                  </a:txBody>
                  <a:tcPr/>
                </a:tc>
                <a:extLst>
                  <a:ext uri="{0D108BD9-81ED-4DB2-BD59-A6C34878D82A}">
                    <a16:rowId xmlns:a16="http://schemas.microsoft.com/office/drawing/2014/main" val="10000"/>
                  </a:ext>
                </a:extLst>
              </a:tr>
              <a:tr h="431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t>Unit bearing</a:t>
                      </a:r>
                    </a:p>
                  </a:txBody>
                  <a:tcPr/>
                </a:tc>
                <a:tc>
                  <a:txBody>
                    <a:bodyPr/>
                    <a:lstStyle/>
                    <a:p>
                      <a:r>
                        <a:rPr lang="en-US" sz="2400" baseline="0" dirty="0"/>
                        <a:t>Hour bearing </a:t>
                      </a:r>
                      <a:endParaRPr lang="en-US" sz="2400" dirty="0"/>
                    </a:p>
                  </a:txBody>
                  <a:tcPr/>
                </a:tc>
                <a:extLst>
                  <a:ext uri="{0D108BD9-81ED-4DB2-BD59-A6C34878D82A}">
                    <a16:rowId xmlns:a16="http://schemas.microsoft.com/office/drawing/2014/main" val="10001"/>
                  </a:ext>
                </a:extLst>
              </a:tr>
              <a:tr h="431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t>Designated lecture &amp; lab hours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t>No lecture or lab designation</a:t>
                      </a:r>
                    </a:p>
                  </a:txBody>
                  <a:tcPr/>
                </a:tc>
                <a:extLst>
                  <a:ext uri="{0D108BD9-81ED-4DB2-BD59-A6C34878D82A}">
                    <a16:rowId xmlns:a16="http://schemas.microsoft.com/office/drawing/2014/main" val="10002"/>
                  </a:ext>
                </a:extLst>
              </a:tr>
              <a:tr h="791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t>Grades (A-F or P/NP)</a:t>
                      </a:r>
                    </a:p>
                    <a:p>
                      <a:endParaRPr lang="en-US" sz="2400"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t>Grades dependent on district (P/SP/NP, A-F)</a:t>
                      </a:r>
                    </a:p>
                  </a:txBody>
                  <a:tcPr/>
                </a:tc>
                <a:extLst>
                  <a:ext uri="{0D108BD9-81ED-4DB2-BD59-A6C34878D82A}">
                    <a16:rowId xmlns:a16="http://schemas.microsoft.com/office/drawing/2014/main" val="10003"/>
                  </a:ext>
                </a:extLst>
              </a:tr>
              <a:tr h="441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Transcript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t>May be </a:t>
                      </a:r>
                      <a:r>
                        <a:rPr lang="en-US" sz="2400" baseline="0" dirty="0" err="1"/>
                        <a:t>transcripted</a:t>
                      </a:r>
                      <a:r>
                        <a:rPr lang="en-US" sz="2400" baseline="0" dirty="0"/>
                        <a:t>, but not currently required</a:t>
                      </a:r>
                      <a:endParaRPr lang="is-IS" sz="2400" baseline="0" dirty="0"/>
                    </a:p>
                  </a:txBody>
                  <a:tcPr/>
                </a:tc>
                <a:extLst>
                  <a:ext uri="{0D108BD9-81ED-4DB2-BD59-A6C34878D82A}">
                    <a16:rowId xmlns:a16="http://schemas.microsoft.com/office/drawing/2014/main" val="10004"/>
                  </a:ext>
                </a:extLst>
              </a:tr>
              <a:tr h="777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Generates</a:t>
                      </a:r>
                      <a:r>
                        <a:rPr lang="en-US" sz="2400" baseline="0" dirty="0"/>
                        <a:t> apportionment</a:t>
                      </a:r>
                    </a:p>
                    <a:p>
                      <a:endParaRPr lang="en-US" sz="2400" dirty="0"/>
                    </a:p>
                  </a:txBody>
                  <a:tcPr/>
                </a:tc>
                <a:tc>
                  <a:txBody>
                    <a:bodyPr/>
                    <a:lstStyle/>
                    <a:p>
                      <a:r>
                        <a:rPr lang="is-IS" sz="2400" baseline="0" dirty="0"/>
                        <a:t>Generates apportionment:</a:t>
                      </a:r>
                    </a:p>
                    <a:p>
                      <a:r>
                        <a:rPr lang="is-IS" sz="2400" baseline="0" dirty="0"/>
                        <a:t>CDCP or regular noncredit</a:t>
                      </a:r>
                    </a:p>
                  </a:txBody>
                  <a:tcPr/>
                </a:tc>
                <a:extLst>
                  <a:ext uri="{0D108BD9-81ED-4DB2-BD59-A6C34878D82A}">
                    <a16:rowId xmlns:a16="http://schemas.microsoft.com/office/drawing/2014/main" val="10005"/>
                  </a:ext>
                </a:extLst>
              </a:tr>
              <a:tr h="498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Student fees apply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2400" baseline="0" dirty="0"/>
                        <a:t>No student fees</a:t>
                      </a:r>
                    </a:p>
                  </a:txBody>
                  <a:tcPr/>
                </a:tc>
                <a:extLst>
                  <a:ext uri="{0D108BD9-81ED-4DB2-BD59-A6C34878D82A}">
                    <a16:rowId xmlns:a16="http://schemas.microsoft.com/office/drawing/2014/main" val="10006"/>
                  </a:ext>
                </a:extLst>
              </a:tr>
              <a:tr h="526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Not</a:t>
                      </a:r>
                      <a:r>
                        <a:rPr lang="en-US" sz="2400" baseline="0" dirty="0"/>
                        <a:t> Repeatable</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2400" baseline="0" dirty="0"/>
                        <a:t>Re-enrollment allowed</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8369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D7B5-1A9B-1945-AB32-024FC65F4EA5}"/>
              </a:ext>
            </a:extLst>
          </p:cNvPr>
          <p:cNvSpPr>
            <a:spLocks noGrp="1"/>
          </p:cNvSpPr>
          <p:nvPr>
            <p:ph type="title"/>
          </p:nvPr>
        </p:nvSpPr>
        <p:spPr/>
        <p:txBody>
          <a:bodyPr/>
          <a:lstStyle/>
          <a:p>
            <a:r>
              <a:rPr lang="en-US" dirty="0"/>
              <a:t>Noncredit curriculum</a:t>
            </a:r>
          </a:p>
        </p:txBody>
      </p:sp>
      <p:sp>
        <p:nvSpPr>
          <p:cNvPr id="3" name="Text Placeholder 2">
            <a:extLst>
              <a:ext uri="{FF2B5EF4-FFF2-40B4-BE49-F238E27FC236}">
                <a16:creationId xmlns:a16="http://schemas.microsoft.com/office/drawing/2014/main" id="{AAFB23EB-865B-074A-B930-183A097961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6266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CC">
  <a:themeElements>
    <a:clrScheme name="Custom 5">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E20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ASCCC" id="{582654A2-8F12-3146-83F7-BD9873F812BA}" vid="{58C9C3D4-CDC4-ED46-994E-B4971180D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Template>
  <TotalTime>1724</TotalTime>
  <Words>2990</Words>
  <Application>Microsoft Office PowerPoint</Application>
  <PresentationFormat>Widescreen</PresentationFormat>
  <Paragraphs>399</Paragraphs>
  <Slides>43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Courier New</vt:lpstr>
      <vt:lpstr>Times New Roman</vt:lpstr>
      <vt:lpstr>Verdana</vt:lpstr>
      <vt:lpstr>ASCCC</vt:lpstr>
      <vt:lpstr>All things noncredit</vt:lpstr>
      <vt:lpstr>Noncredit basics</vt:lpstr>
      <vt:lpstr>What is your knowledge of noncredit?</vt:lpstr>
      <vt:lpstr>Today’s Plan</vt:lpstr>
      <vt:lpstr>What is Noncredit?</vt:lpstr>
      <vt:lpstr>Why Noncredit? </vt:lpstr>
      <vt:lpstr>Why Noncredit? </vt:lpstr>
      <vt:lpstr>PowerPoint Presentation</vt:lpstr>
      <vt:lpstr>Noncredit curriculum</vt:lpstr>
      <vt:lpstr>Noncredit Categories</vt:lpstr>
      <vt:lpstr>Career Development and College Preparation (CDCP) </vt:lpstr>
      <vt:lpstr>Noncredit Certificates</vt:lpstr>
      <vt:lpstr>Examples of Noncredit Certificates</vt:lpstr>
      <vt:lpstr>Noncredit Restrictions</vt:lpstr>
      <vt:lpstr>Title 5 Required Elements of the Course Outline of Record for Noncredit</vt:lpstr>
      <vt:lpstr>Noncredit Grading Options </vt:lpstr>
      <vt:lpstr>Noncredit Prerequisites and Corequisites</vt:lpstr>
      <vt:lpstr>Scheduling for Noncredit</vt:lpstr>
      <vt:lpstr>Noncredit Distance Education Computation</vt:lpstr>
      <vt:lpstr>Mirrored Courses – Credit/Noncredit</vt:lpstr>
      <vt:lpstr>AB 705 and noncredit</vt:lpstr>
      <vt:lpstr>AB 705 (Irwin)</vt:lpstr>
      <vt:lpstr>Modularized Support</vt:lpstr>
      <vt:lpstr>Intense Review</vt:lpstr>
      <vt:lpstr>Corequisite Noncredit Course</vt:lpstr>
      <vt:lpstr>Corequisite Noncredit Course</vt:lpstr>
      <vt:lpstr>On the horizon</vt:lpstr>
      <vt:lpstr>Streamlined Approval</vt:lpstr>
      <vt:lpstr>Roles of the Local Academic Senate/Curriculum Committee and the Faculty Union</vt:lpstr>
      <vt:lpstr>Establishing a Noncredit Program</vt:lpstr>
      <vt:lpstr>RIGHT OF THE ACADEMIC SENATE</vt:lpstr>
      <vt:lpstr>Academic Senate</vt:lpstr>
      <vt:lpstr>Right of a Union</vt:lpstr>
      <vt:lpstr>Collective Bargaining Agent (Union)</vt:lpstr>
      <vt:lpstr>Possible areas of overlap</vt:lpstr>
      <vt:lpstr>Enrollment management</vt:lpstr>
      <vt:lpstr>Complex Scenario</vt:lpstr>
      <vt:lpstr>Complex Scenario</vt:lpstr>
      <vt:lpstr>Complex Scenario</vt:lpstr>
      <vt:lpstr>Complex Scenario</vt:lpstr>
      <vt:lpstr>Complex Scenario</vt:lpstr>
      <vt:lpstr>What about Noncredit?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Aschenbach</dc:creator>
  <cp:lastModifiedBy>Duldulao, Abigail</cp:lastModifiedBy>
  <cp:revision>114</cp:revision>
  <dcterms:created xsi:type="dcterms:W3CDTF">2016-07-07T00:12:25Z</dcterms:created>
  <dcterms:modified xsi:type="dcterms:W3CDTF">2022-04-28T19:33:53Z</dcterms:modified>
</cp:coreProperties>
</file>