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422" r:id="rId3"/>
    <p:sldId id="257" r:id="rId4"/>
    <p:sldId id="274" r:id="rId5"/>
    <p:sldId id="423" r:id="rId6"/>
    <p:sldId id="424" r:id="rId7"/>
    <p:sldId id="281" r:id="rId8"/>
    <p:sldId id="42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6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48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5786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37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48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9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36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0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3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7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6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1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4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0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82A19-37F6-4632-BC12-08D1D605014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F6072-0F96-42C0-9D67-051A03D9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4cd.edu/title-ix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MCConnect@losmedanos.edu" TargetMode="External"/><Relationship Id="rId2" Type="http://schemas.openxmlformats.org/officeDocument/2006/relationships/hyperlink" Target="https://nam10.safelinks.protection.outlook.com/?url=http%3A%2F%2Fwww.losmedanos.edu%2Flmcconnect&amp;data=05%7C02%7Ctmaxwell%40losmedanos.edu%7Cadbbd15642fb4c0d014a08dc71188085%7Cc354694acce5489fb2a3a2a9d26e0c3f%7C0%7C0%7C638509597933203523%7CUnknown%7CTWFpbGZsb3d8eyJWIjoiMC4wLjAwMDAiLCJQIjoiV2luMzIiLCJBTiI6Ik1haWwiLCJXVCI6Mn0%3D%7C0%7C%7C%7C&amp;sdata=YCYeQBbLYxcKBmQubPo5tJurX2jlzniYfp%2B%2FBpthGuQ%3D&amp;reserved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maxwell@losmedanos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895C-500C-4E98-BA54-D0D9BEC0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Updates and Invitation for Faculty Engagement and Collaboration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DCE2A7-5F0A-4363-9F41-909FF99AE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147189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Tanisha M.J. Maxwell, Ph.D.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Academic Senate Meeting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10/7/24</a:t>
            </a:r>
          </a:p>
        </p:txBody>
      </p:sp>
    </p:spTree>
    <p:extLst>
      <p:ext uri="{BB962C8B-B14F-4D97-AF65-F5344CB8AC3E}">
        <p14:creationId xmlns:p14="http://schemas.microsoft.com/office/powerpoint/2010/main" val="248876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6BAD7-8618-4A7A-993A-AD8EF5A4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AB 2683:  Mandatory Sexual Violence and Harassment Training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B44-646F-483B-9BFE-DF1AE0437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6" y="1825625"/>
            <a:ext cx="11651530" cy="4667250"/>
          </a:xfrm>
        </p:spPr>
        <p:txBody>
          <a:bodyPr>
            <a:normAutofit fontScale="32500" lnSpcReduction="20000"/>
          </a:bodyPr>
          <a:lstStyle/>
          <a:p>
            <a:pPr fontAlgn="base"/>
            <a:r>
              <a:rPr lang="en-US" sz="6200" dirty="0">
                <a:latin typeface="Cambria" panose="02040503050406030204" pitchFamily="18" charset="0"/>
                <a:ea typeface="Cambria" panose="02040503050406030204" pitchFamily="18" charset="0"/>
              </a:rPr>
              <a:t>Effective 9/1/24.</a:t>
            </a:r>
          </a:p>
          <a:p>
            <a:pPr fontAlgn="base"/>
            <a:endParaRPr lang="en-US" sz="6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base"/>
            <a:r>
              <a:rPr lang="en-US" sz="6200" dirty="0">
                <a:latin typeface="Cambria" panose="02040503050406030204" pitchFamily="18" charset="0"/>
                <a:ea typeface="Cambria" panose="02040503050406030204" pitchFamily="18" charset="0"/>
              </a:rPr>
              <a:t>All currently enrolled students in credit and noncredit courses are required to complete this training through a self-certification Canvas course annually within 6 months of the beginning of the academic year. </a:t>
            </a:r>
          </a:p>
          <a:p>
            <a:pPr marL="0" indent="0" fontAlgn="base">
              <a:buNone/>
            </a:pPr>
            <a:r>
              <a:rPr lang="en-US" sz="6200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</a:p>
          <a:p>
            <a:pPr fontAlgn="base"/>
            <a:r>
              <a:rPr lang="en-US" sz="6200" dirty="0">
                <a:latin typeface="Cambria" panose="02040503050406030204" pitchFamily="18" charset="0"/>
                <a:ea typeface="Cambria" panose="02040503050406030204" pitchFamily="18" charset="0"/>
              </a:rPr>
              <a:t>All current students will be auto-enrolled in the Sexual Violence and Harassment Training Canvas course after they register for one or more courses. The Canvas course for the student training will go-live on 10/1/24. </a:t>
            </a:r>
          </a:p>
          <a:p>
            <a:pPr marL="0" indent="0" fontAlgn="base">
              <a:buNone/>
            </a:pPr>
            <a:endParaRPr lang="en-US" sz="6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base"/>
            <a:r>
              <a:rPr lang="en-US" sz="6200" dirty="0">
                <a:latin typeface="Cambria" panose="02040503050406030204" pitchFamily="18" charset="0"/>
                <a:ea typeface="Cambria" panose="02040503050406030204" pitchFamily="18" charset="0"/>
              </a:rPr>
              <a:t>Please be sure to look out for emails via your college-issued email about the requirement of policy AB2683 this month.  </a:t>
            </a:r>
          </a:p>
          <a:p>
            <a:pPr fontAlgn="base"/>
            <a:endParaRPr lang="en-US" sz="6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base"/>
            <a:r>
              <a:rPr lang="en-US" sz="6200" dirty="0">
                <a:latin typeface="Cambria" panose="02040503050406030204" pitchFamily="18" charset="0"/>
                <a:ea typeface="Cambria" panose="02040503050406030204" pitchFamily="18" charset="0"/>
              </a:rPr>
              <a:t>District Website: </a:t>
            </a:r>
            <a:r>
              <a:rPr lang="en-US" sz="62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https://www.4cd.edu/title-ix/</a:t>
            </a:r>
            <a:endParaRPr lang="en-US" sz="6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base"/>
            <a:endParaRPr lang="en-US" sz="3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2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0E2C0B-D75B-40E2-8A40-D7D69AC8E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678" y="762000"/>
            <a:ext cx="10407192" cy="1295400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BSSI: Black Student Success Initiative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F144D-AB9E-426D-BDAB-F121C1238D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Priorities &amp;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24B43-7ADA-40BC-A494-C244C0702F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Successful Completion of Transfer-level Math &amp; English in 1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st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Year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Persistence From 1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st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Term to 2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nd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Term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SB1348: LMC as a BSI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Increase Faculty Collaboration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Data-driven Decisions &amp; Accountability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Braided Funding Strategies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6609F6-0D23-409D-AE7C-F827B0A60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Projects &amp; Activities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6B1EEA2-7E9E-4C4F-A0DD-8C40A7E4B32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SAA: Student Athlete Academy 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BOEP: Brothers of Excellence Program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BYOB: Bring Your Own Brain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Calling Campaigns to Increase Enrollment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Celebrating Student Success Milestones 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Successful Math &amp; English Completion strategies </a:t>
            </a:r>
          </a:p>
          <a:p>
            <a:pPr fontAlgn="base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Black Student Success Week</a:t>
            </a:r>
          </a:p>
          <a:p>
            <a:pPr fontAlgn="base"/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8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4D5F1DAA-3464-4CE4-9236-B2528C8B4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48466" y="420981"/>
            <a:ext cx="8610600" cy="1293028"/>
          </a:xfrm>
        </p:spPr>
        <p:txBody>
          <a:bodyPr/>
          <a:lstStyle/>
          <a:p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What is a Success Coach?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9DE5D-5F99-44E0-95BF-0FE300F95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009"/>
            <a:ext cx="10515600" cy="4778866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“As Success Coaches we aim to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guide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each student effectively and efficiently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from the point of entry to the attainment of high-quality postsecondary credentials and degrees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seamlessly transitioning them into successful careers. We provide invaluable support by offering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general information on majors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within a student’s assigned pathway, acquainting them with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LMC resources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and establishing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warm handoffs to all departments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Our commitment extends to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basic tech-support for Canvas, Zoom, and the InSite Portal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ensuring that students navigate these platforms seamlessly for success in remote educational services. We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monitor academic progress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closely, offering timely intervention, and are readily available to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schedule counseling appointments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to provide personalized guidance. Our ultimate goal is to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support students throughout their entire educational journey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at Los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Medanos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College. By fostering a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nurturing environment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facilitating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smooth transitions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and 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empowering students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with the resources they need, we contribute to the success stories of our students and make a lasting positive impact on the Los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Medanos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College community.”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43B66-34A2-4B54-BF55-5786CF705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468" y="406155"/>
            <a:ext cx="8610600" cy="1293028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STUDENT SUCCESS CENTER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E856C-E87B-4281-BDB8-F3C979238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819373"/>
            <a:ext cx="10515600" cy="4744089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Classroom Presentations on Student Success Center</a:t>
            </a:r>
          </a:p>
          <a:p>
            <a:pPr lvl="1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Introduction of Success Coaches per Pathway</a:t>
            </a:r>
          </a:p>
          <a:p>
            <a:pPr lvl="1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When or why students would come to the Success Center </a:t>
            </a:r>
          </a:p>
          <a:p>
            <a:pPr lvl="1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Computer Lab, Quiet Study Space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Enrollment Boosts Email by Pathway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Department Meetings</a:t>
            </a:r>
          </a:p>
          <a:p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Faculty, Programs, or Departments can reserve the Success Center</a:t>
            </a:r>
          </a:p>
          <a:p>
            <a:pPr lvl="1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Please utilize 25LIVE to reserve our center CO-200</a:t>
            </a:r>
          </a:p>
          <a:p>
            <a:pPr marL="305435" indent="-305435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Basic Navigation for InSite, Canvas, and Zoom</a:t>
            </a:r>
          </a:p>
          <a:p>
            <a:pPr marL="305435" indent="-305435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Alert 1, Alert II, and Dismissal/Reinstatement Inquiries and Workshops</a:t>
            </a:r>
          </a:p>
          <a:p>
            <a:pPr marL="305435" indent="-305435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Assistance with Adding and Dropping courses</a:t>
            </a:r>
          </a:p>
          <a:p>
            <a:pPr marL="305435" indent="-305435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Study Space- Headsets available (no printer or tutoring)</a:t>
            </a:r>
          </a:p>
          <a:p>
            <a:pPr marL="305435" indent="-305435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Assistance connecting with campus resources 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15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20A82-BFF9-43C5-AD10-CE776E123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7320" y="397659"/>
            <a:ext cx="8610600" cy="1176617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CRM: Target 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58DBF-53A1-4245-9C40-C324321AA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365" y="1728395"/>
            <a:ext cx="11481847" cy="4802187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 err="1">
                <a:latin typeface="Cambria" panose="02040503050406030204" pitchFamily="18" charset="0"/>
                <a:ea typeface="Cambria" panose="02040503050406030204" pitchFamily="18" charset="0"/>
              </a:rPr>
              <a:t>TargetX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 is a Customer Relations Management (CRM) e-tool designed to support </a:t>
            </a:r>
            <a:r>
              <a:rPr lang="en-US" sz="3100" b="1" dirty="0">
                <a:latin typeface="Cambria" panose="02040503050406030204" pitchFamily="18" charset="0"/>
                <a:ea typeface="Cambria" panose="02040503050406030204" pitchFamily="18" charset="0"/>
              </a:rPr>
              <a:t>viewing/reporting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 data, </a:t>
            </a:r>
            <a:r>
              <a:rPr lang="en-US" sz="3100" b="1" dirty="0">
                <a:latin typeface="Cambria" panose="02040503050406030204" pitchFamily="18" charset="0"/>
                <a:ea typeface="Cambria" panose="02040503050406030204" pitchFamily="18" charset="0"/>
              </a:rPr>
              <a:t>collecting 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data and streamlining </a:t>
            </a:r>
            <a:r>
              <a:rPr lang="en-US" sz="3100" b="1" dirty="0">
                <a:latin typeface="Cambria" panose="02040503050406030204" pitchFamily="18" charset="0"/>
                <a:ea typeface="Cambria" panose="02040503050406030204" pitchFamily="18" charset="0"/>
              </a:rPr>
              <a:t>communication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 to students to connect them to </a:t>
            </a:r>
            <a:r>
              <a:rPr lang="en-US" sz="3100" b="1" dirty="0">
                <a:latin typeface="Cambria" panose="02040503050406030204" pitchFamily="18" charset="0"/>
                <a:ea typeface="Cambria" panose="02040503050406030204" pitchFamily="18" charset="0"/>
              </a:rPr>
              <a:t>resources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3100" b="1" dirty="0">
                <a:latin typeface="Cambria" panose="02040503050406030204" pitchFamily="18" charset="0"/>
                <a:ea typeface="Cambria" panose="02040503050406030204" pitchFamily="18" charset="0"/>
              </a:rPr>
              <a:t>monitor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 their </a:t>
            </a:r>
            <a:r>
              <a:rPr lang="en-US" sz="3100" b="1" dirty="0">
                <a:latin typeface="Cambria" panose="02040503050406030204" pitchFamily="18" charset="0"/>
                <a:ea typeface="Cambria" panose="02040503050406030204" pitchFamily="18" charset="0"/>
              </a:rPr>
              <a:t>progress towards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100" b="1" dirty="0">
                <a:latin typeface="Cambria" panose="02040503050406030204" pitchFamily="18" charset="0"/>
                <a:ea typeface="Cambria" panose="02040503050406030204" pitchFamily="18" charset="0"/>
              </a:rPr>
              <a:t>academic goals and student success milestones.</a:t>
            </a:r>
          </a:p>
          <a:p>
            <a:pPr marL="0" indent="0">
              <a:buNone/>
            </a:pPr>
            <a:endParaRPr lang="en-US" sz="31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Starfish contract has been extended until December of 2024</a:t>
            </a:r>
          </a:p>
          <a:p>
            <a:pPr fontAlgn="auto">
              <a:spcAft>
                <a:spcPts val="0"/>
              </a:spcAft>
              <a:defRPr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Pilots are launching to test out features of Target X</a:t>
            </a:r>
          </a:p>
          <a:p>
            <a:pPr fontAlgn="auto">
              <a:spcAft>
                <a:spcPts val="0"/>
              </a:spcAft>
              <a:defRPr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Training for Target X will be available sometime in fall 2024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Continued Updates for Starfish to Target X transition available at:</a:t>
            </a:r>
          </a:p>
          <a:p>
            <a:pPr marL="0" indent="0">
              <a:buNone/>
              <a:defRPr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	Website: </a:t>
            </a:r>
            <a:r>
              <a:rPr lang="en-US" sz="3100" u="sng" dirty="0">
                <a:latin typeface="Cambria" panose="02040503050406030204" pitchFamily="18" charset="0"/>
                <a:ea typeface="Cambria" panose="02040503050406030204" pitchFamily="18" charset="0"/>
                <a:hlinkClick r:id="rId2" tooltip="Original URL: http://www.losmedanos.edu/lmcconnect. Click or tap if you trust this link."/>
              </a:rPr>
              <a:t>www.losmedanos.edu/lmcconnect</a:t>
            </a: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  </a:t>
            </a:r>
          </a:p>
          <a:p>
            <a:pPr marL="0" indent="0">
              <a:buNone/>
              <a:defRPr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	Email Questions:  </a:t>
            </a:r>
            <a:r>
              <a:rPr lang="en-US" sz="3100" u="sng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LMCConnect@losmedanos.edu</a:t>
            </a: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6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042AB434-B0FA-4381-9F25-59AEDCE09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Cambria" panose="02040503050406030204" pitchFamily="18" charset="0"/>
                <a:ea typeface="Cambria" panose="02040503050406030204" pitchFamily="18" charset="0"/>
              </a:rPr>
              <a:t>How Can Faculty Engage/Collaborate?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204C4-0DBC-406D-96D9-E762EA7B2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BSSI Meetings (Fall 2024)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st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Fridays 10:00a-12:00p in L-109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Student Success Team Meetings (Fall 2024)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3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rd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Mondays 10:30a-12:00p in SS412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CRM College Implementation Team Meetings (Fall 2024)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2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nd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Fridays 10:00a-11:30a in SS409 (postponed until further notice)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416FA-53F2-4B27-91B2-39332E72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ambria" panose="02040503050406030204" pitchFamily="18" charset="0"/>
                <a:ea typeface="Cambria" panose="02040503050406030204" pitchFamily="18" charset="0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48567-2452-492A-8B09-3044524B6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Tanisha M.J. Maxwell</a:t>
            </a:r>
          </a:p>
          <a:p>
            <a:pPr marL="0" indent="0" algn="ctr"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tmaxwell@losmedanos.edu</a:t>
            </a: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(925) 473-7421</a:t>
            </a:r>
          </a:p>
          <a:p>
            <a:pPr marL="0" indent="0" algn="ctr"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SS4-407</a:t>
            </a:r>
          </a:p>
        </p:txBody>
      </p:sp>
    </p:spTree>
    <p:extLst>
      <p:ext uri="{BB962C8B-B14F-4D97-AF65-F5344CB8AC3E}">
        <p14:creationId xmlns:p14="http://schemas.microsoft.com/office/powerpoint/2010/main" val="245230049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566</TotalTime>
  <Words>690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</vt:lpstr>
      <vt:lpstr>Century Gothic</vt:lpstr>
      <vt:lpstr>Vapor Trail</vt:lpstr>
      <vt:lpstr>Updates and Invitation for Faculty Engagement and Collaboration</vt:lpstr>
      <vt:lpstr>AB 2683:  Mandatory Sexual Violence and Harassment Training and Resources</vt:lpstr>
      <vt:lpstr>BSSI: Black Student Success Initiative</vt:lpstr>
      <vt:lpstr>What is a Success Coach?</vt:lpstr>
      <vt:lpstr>STUDENT SUCCESS CENTER</vt:lpstr>
      <vt:lpstr>CRM: Target X</vt:lpstr>
      <vt:lpstr>How Can Faculty Engage/Collaborate?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Maxwell, Tanisha</dc:creator>
  <cp:lastModifiedBy>Duldulao, Abigail</cp:lastModifiedBy>
  <cp:revision>14</cp:revision>
  <dcterms:created xsi:type="dcterms:W3CDTF">2024-09-30T23:02:50Z</dcterms:created>
  <dcterms:modified xsi:type="dcterms:W3CDTF">2024-10-02T00:10:08Z</dcterms:modified>
</cp:coreProperties>
</file>