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4"/>
  </p:sldMasterIdLst>
  <p:notesMasterIdLst>
    <p:notesMasterId r:id="rId15"/>
  </p:notesMasterIdLst>
  <p:sldIdLst>
    <p:sldId id="256" r:id="rId5"/>
    <p:sldId id="297" r:id="rId6"/>
    <p:sldId id="312" r:id="rId7"/>
    <p:sldId id="300" r:id="rId8"/>
    <p:sldId id="310" r:id="rId9"/>
    <p:sldId id="313" r:id="rId10"/>
    <p:sldId id="314" r:id="rId11"/>
    <p:sldId id="311" r:id="rId12"/>
    <p:sldId id="303" r:id="rId13"/>
    <p:sldId id="309" r:id="rId14"/>
  </p:sldIdLst>
  <p:sldSz cx="9144000" cy="5143500" type="screen16x9"/>
  <p:notesSz cx="7315200" cy="9601200"/>
  <p:embeddedFontLst>
    <p:embeddedFont>
      <p:font typeface="Barlow" panose="00000500000000000000" pitchFamily="2" charset="0"/>
      <p:regular r:id="rId16"/>
      <p:bold r:id="rId17"/>
      <p:italic r:id="rId18"/>
      <p:boldItalic r:id="rId19"/>
    </p:embeddedFont>
    <p:embeddedFont>
      <p:font typeface="Barlow Light" panose="020F0502020204030204" pitchFamily="2" charset="0"/>
      <p:regular r:id="rId20"/>
      <p:bold r:id="rId21"/>
      <p:italic r:id="rId22"/>
      <p:boldItalic r:id="rId23"/>
    </p:embeddedFont>
    <p:embeddedFont>
      <p:font typeface="Barlow SemiBold" panose="020F0502020204030204"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60CA2F-AD4F-43A7-B7A6-27E5CA5AA7E8}">
  <a:tblStyle styleId="{E960CA2F-AD4F-43A7-B7A6-27E5CA5AA7E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31679FC-7606-471D-BB11-6C18445E7FC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2" d="100"/>
          <a:sy n="152" d="100"/>
        </p:scale>
        <p:origin x="754" y="101"/>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5f391192_0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35f391192_00: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caecd45acb_0_4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caecd45acb_0_44: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5f391192_01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35f391192_017: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extLst>
      <p:ext uri="{BB962C8B-B14F-4D97-AF65-F5344CB8AC3E}">
        <p14:creationId xmlns:p14="http://schemas.microsoft.com/office/powerpoint/2010/main" val="2612211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a:extLst>
            <a:ext uri="{FF2B5EF4-FFF2-40B4-BE49-F238E27FC236}">
              <a16:creationId xmlns:a16="http://schemas.microsoft.com/office/drawing/2014/main" id="{CA56B4B1-4842-262D-5ADF-952E1ED6EE89}"/>
            </a:ext>
          </a:extLst>
        </p:cNvPr>
        <p:cNvGrpSpPr/>
        <p:nvPr/>
      </p:nvGrpSpPr>
      <p:grpSpPr>
        <a:xfrm>
          <a:off x="0" y="0"/>
          <a:ext cx="0" cy="0"/>
          <a:chOff x="0" y="0"/>
          <a:chExt cx="0" cy="0"/>
        </a:xfrm>
      </p:grpSpPr>
      <p:sp>
        <p:nvSpPr>
          <p:cNvPr id="574" name="Google Shape;574;g35f391192_017:notes">
            <a:extLst>
              <a:ext uri="{FF2B5EF4-FFF2-40B4-BE49-F238E27FC236}">
                <a16:creationId xmlns:a16="http://schemas.microsoft.com/office/drawing/2014/main" id="{A9D249BA-F34C-F845-6834-F0E5E2346F20}"/>
              </a:ext>
            </a:extLst>
          </p:cNvPr>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35f391192_017:notes">
            <a:extLst>
              <a:ext uri="{FF2B5EF4-FFF2-40B4-BE49-F238E27FC236}">
                <a16:creationId xmlns:a16="http://schemas.microsoft.com/office/drawing/2014/main" id="{EA546455-C84F-9852-27B4-46F60ED05CB1}"/>
              </a:ext>
            </a:extLst>
          </p:cNvPr>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extLst>
      <p:ext uri="{BB962C8B-B14F-4D97-AF65-F5344CB8AC3E}">
        <p14:creationId xmlns:p14="http://schemas.microsoft.com/office/powerpoint/2010/main" val="2915880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a:extLst>
            <a:ext uri="{FF2B5EF4-FFF2-40B4-BE49-F238E27FC236}">
              <a16:creationId xmlns:a16="http://schemas.microsoft.com/office/drawing/2014/main" id="{7C2AE695-E256-8ECE-6CFE-2C62DD8A95CB}"/>
            </a:ext>
          </a:extLst>
        </p:cNvPr>
        <p:cNvGrpSpPr/>
        <p:nvPr/>
      </p:nvGrpSpPr>
      <p:grpSpPr>
        <a:xfrm>
          <a:off x="0" y="0"/>
          <a:ext cx="0" cy="0"/>
          <a:chOff x="0" y="0"/>
          <a:chExt cx="0" cy="0"/>
        </a:xfrm>
      </p:grpSpPr>
      <p:sp>
        <p:nvSpPr>
          <p:cNvPr id="574" name="Google Shape;574;g35f391192_017:notes">
            <a:extLst>
              <a:ext uri="{FF2B5EF4-FFF2-40B4-BE49-F238E27FC236}">
                <a16:creationId xmlns:a16="http://schemas.microsoft.com/office/drawing/2014/main" id="{5511090C-F14B-83DE-3DF0-DC19BCCEA551}"/>
              </a:ext>
            </a:extLst>
          </p:cNvPr>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35f391192_017:notes">
            <a:extLst>
              <a:ext uri="{FF2B5EF4-FFF2-40B4-BE49-F238E27FC236}">
                <a16:creationId xmlns:a16="http://schemas.microsoft.com/office/drawing/2014/main" id="{2457FEA5-C4C8-BA13-EB22-175B9F8B1AB6}"/>
              </a:ext>
            </a:extLst>
          </p:cNvPr>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extLst>
      <p:ext uri="{BB962C8B-B14F-4D97-AF65-F5344CB8AC3E}">
        <p14:creationId xmlns:p14="http://schemas.microsoft.com/office/powerpoint/2010/main" val="440006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5f391192_01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35f391192_017: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extLst>
      <p:ext uri="{BB962C8B-B14F-4D97-AF65-F5344CB8AC3E}">
        <p14:creationId xmlns:p14="http://schemas.microsoft.com/office/powerpoint/2010/main" val="3239628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5f391192_01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35f391192_017: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extLst>
      <p:ext uri="{BB962C8B-B14F-4D97-AF65-F5344CB8AC3E}">
        <p14:creationId xmlns:p14="http://schemas.microsoft.com/office/powerpoint/2010/main" val="2187604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5f391192_01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35f391192_017: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extLst>
      <p:ext uri="{BB962C8B-B14F-4D97-AF65-F5344CB8AC3E}">
        <p14:creationId xmlns:p14="http://schemas.microsoft.com/office/powerpoint/2010/main" val="2334478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1" name="Google Shape;11;p2"/>
          <p:cNvSpPr/>
          <p:nvPr/>
        </p:nvSpPr>
        <p:spPr>
          <a:xfrm>
            <a:off x="0" y="0"/>
            <a:ext cx="61002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2;p2"/>
          <p:cNvSpPr/>
          <p:nvPr/>
        </p:nvSpPr>
        <p:spPr>
          <a:xfrm>
            <a:off x="-175" y="1541675"/>
            <a:ext cx="6870000" cy="20601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txBox="1">
            <a:spLocks noGrp="1"/>
          </p:cNvSpPr>
          <p:nvPr userDrawn="1">
            <p:ph type="ctrTitle"/>
          </p:nvPr>
        </p:nvSpPr>
        <p:spPr>
          <a:xfrm>
            <a:off x="685800" y="1541675"/>
            <a:ext cx="5740200" cy="2060100"/>
          </a:xfrm>
          <a:prstGeom prst="rect">
            <a:avLst/>
          </a:prstGeom>
        </p:spPr>
        <p:txBody>
          <a:bodyPr spcFirstLastPara="1" wrap="square" lIns="0" tIns="0" rIns="0" bIns="0"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56"/>
        <p:cNvGrpSpPr/>
        <p:nvPr/>
      </p:nvGrpSpPr>
      <p:grpSpPr>
        <a:xfrm>
          <a:off x="0" y="0"/>
          <a:ext cx="0" cy="0"/>
          <a:chOff x="0" y="0"/>
          <a:chExt cx="0" cy="0"/>
        </a:xfrm>
      </p:grpSpPr>
      <p:sp>
        <p:nvSpPr>
          <p:cNvPr id="258" name="Google Shape;258;p5"/>
          <p:cNvSpPr/>
          <p:nvPr userDrawn="1"/>
        </p:nvSpPr>
        <p:spPr>
          <a:xfrm>
            <a:off x="8504250" y="4489800"/>
            <a:ext cx="653700" cy="653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5"/>
          <p:cNvSpPr/>
          <p:nvPr userDrawn="1"/>
        </p:nvSpPr>
        <p:spPr>
          <a:xfrm>
            <a:off x="0" y="0"/>
            <a:ext cx="6537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5"/>
          <p:cNvSpPr/>
          <p:nvPr userDrawn="1"/>
        </p:nvSpPr>
        <p:spPr>
          <a:xfrm>
            <a:off x="322375" y="664300"/>
            <a:ext cx="8181900" cy="653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5"/>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287" name="Google Shape;287;p5"/>
          <p:cNvSpPr txBox="1">
            <a:spLocks noGrp="1"/>
          </p:cNvSpPr>
          <p:nvPr>
            <p:ph type="body" idx="1"/>
          </p:nvPr>
        </p:nvSpPr>
        <p:spPr>
          <a:xfrm>
            <a:off x="1199775" y="1599700"/>
            <a:ext cx="6650700" cy="2886000"/>
          </a:xfrm>
          <a:prstGeom prst="rect">
            <a:avLst/>
          </a:prstGeom>
        </p:spPr>
        <p:txBody>
          <a:bodyPr spcFirstLastPara="1" wrap="square" lIns="0" tIns="0" rIns="0" bIns="0" anchor="t" anchorCtr="0">
            <a:noAutofit/>
          </a:bodyPr>
          <a:lstStyle>
            <a:lvl1pPr marL="457200" lvl="0" indent="-381000" rtl="0">
              <a:spcBef>
                <a:spcPts val="600"/>
              </a:spcBef>
              <a:spcAft>
                <a:spcPts val="0"/>
              </a:spcAft>
              <a:buClr>
                <a:schemeClr val="accent2"/>
              </a:buClr>
              <a:buSzPts val="2400"/>
              <a:buChar char="▪"/>
              <a:defRPr>
                <a:solidFill>
                  <a:schemeClr val="tx1"/>
                </a:solidFill>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dirty="0"/>
          </a:p>
        </p:txBody>
      </p:sp>
      <p:sp>
        <p:nvSpPr>
          <p:cNvPr id="288" name="Google Shape;288;p5"/>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lvl1pPr lvl="0" rtl="0">
              <a:buNone/>
              <a:defRPr>
                <a:solidFill>
                  <a:schemeClr val="accent2"/>
                </a:solidFill>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21"/>
        <p:cNvGrpSpPr/>
        <p:nvPr/>
      </p:nvGrpSpPr>
      <p:grpSpPr>
        <a:xfrm>
          <a:off x="0" y="0"/>
          <a:ext cx="0" cy="0"/>
          <a:chOff x="0" y="0"/>
          <a:chExt cx="0" cy="0"/>
        </a:xfrm>
      </p:grpSpPr>
      <p:sp>
        <p:nvSpPr>
          <p:cNvPr id="323" name="Google Shape;323;p7"/>
          <p:cNvSpPr/>
          <p:nvPr/>
        </p:nvSpPr>
        <p:spPr>
          <a:xfrm>
            <a:off x="8504250" y="4489800"/>
            <a:ext cx="653700" cy="653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7"/>
          <p:cNvSpPr/>
          <p:nvPr/>
        </p:nvSpPr>
        <p:spPr>
          <a:xfrm>
            <a:off x="0" y="0"/>
            <a:ext cx="6537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7"/>
          <p:cNvSpPr/>
          <p:nvPr/>
        </p:nvSpPr>
        <p:spPr>
          <a:xfrm>
            <a:off x="322375" y="664300"/>
            <a:ext cx="8181900" cy="653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7"/>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352" name="Google Shape;352;p7"/>
          <p:cNvSpPr txBox="1">
            <a:spLocks noGrp="1"/>
          </p:cNvSpPr>
          <p:nvPr>
            <p:ph type="body" idx="1"/>
          </p:nvPr>
        </p:nvSpPr>
        <p:spPr>
          <a:xfrm>
            <a:off x="1172650" y="1599700"/>
            <a:ext cx="3447300" cy="2890200"/>
          </a:xfrm>
          <a:prstGeom prst="rect">
            <a:avLst/>
          </a:prstGeom>
        </p:spPr>
        <p:txBody>
          <a:bodyPr spcFirstLastPara="1" wrap="square" lIns="0" tIns="0" rIns="0" bIns="0" anchor="t" anchorCtr="0">
            <a:noAutofit/>
          </a:bodyPr>
          <a:lstStyle>
            <a:lvl1pPr marL="457200" lvl="0" indent="-355600" rtl="0">
              <a:spcBef>
                <a:spcPts val="600"/>
              </a:spcBef>
              <a:spcAft>
                <a:spcPts val="0"/>
              </a:spcAft>
              <a:buClr>
                <a:schemeClr val="accent2"/>
              </a:buClr>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dirty="0"/>
          </a:p>
        </p:txBody>
      </p:sp>
      <p:sp>
        <p:nvSpPr>
          <p:cNvPr id="353" name="Google Shape;353;p7"/>
          <p:cNvSpPr txBox="1">
            <a:spLocks noGrp="1"/>
          </p:cNvSpPr>
          <p:nvPr>
            <p:ph type="body" idx="2"/>
          </p:nvPr>
        </p:nvSpPr>
        <p:spPr>
          <a:xfrm>
            <a:off x="5056888" y="1599700"/>
            <a:ext cx="3447300" cy="2890200"/>
          </a:xfrm>
          <a:prstGeom prst="rect">
            <a:avLst/>
          </a:prstGeom>
        </p:spPr>
        <p:txBody>
          <a:bodyPr spcFirstLastPara="1" wrap="square" lIns="0" tIns="0" rIns="0" bIns="0" anchor="t" anchorCtr="0">
            <a:noAutofit/>
          </a:bodyPr>
          <a:lstStyle>
            <a:lvl1pPr marL="457200" lvl="0" indent="-355600" rtl="0">
              <a:spcBef>
                <a:spcPts val="600"/>
              </a:spcBef>
              <a:spcAft>
                <a:spcPts val="0"/>
              </a:spcAft>
              <a:buClr>
                <a:schemeClr val="accent2"/>
              </a:buClr>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dirty="0"/>
          </a:p>
        </p:txBody>
      </p:sp>
      <p:sp>
        <p:nvSpPr>
          <p:cNvPr id="354" name="Google Shape;354;p7"/>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lvl1pPr lvl="0" rtl="0">
              <a:buNone/>
              <a:defRPr>
                <a:solidFill>
                  <a:schemeClr val="accent2"/>
                </a:solidFill>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0"/>
        <p:cNvGrpSpPr/>
        <p:nvPr/>
      </p:nvGrpSpPr>
      <p:grpSpPr>
        <a:xfrm>
          <a:off x="0" y="0"/>
          <a:ext cx="0" cy="0"/>
          <a:chOff x="0" y="0"/>
          <a:chExt cx="0" cy="0"/>
        </a:xfrm>
      </p:grpSpPr>
      <p:sp>
        <p:nvSpPr>
          <p:cNvPr id="392" name="Google Shape;392;p9"/>
          <p:cNvSpPr/>
          <p:nvPr/>
        </p:nvSpPr>
        <p:spPr>
          <a:xfrm>
            <a:off x="8504250" y="4489800"/>
            <a:ext cx="653700" cy="653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9"/>
          <p:cNvSpPr/>
          <p:nvPr/>
        </p:nvSpPr>
        <p:spPr>
          <a:xfrm>
            <a:off x="0" y="0"/>
            <a:ext cx="6537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9"/>
          <p:cNvSpPr/>
          <p:nvPr/>
        </p:nvSpPr>
        <p:spPr>
          <a:xfrm>
            <a:off x="322375" y="664300"/>
            <a:ext cx="8181900" cy="653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9"/>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421" name="Google Shape;421;p9"/>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lvl1pPr lvl="0" rtl="0">
              <a:buNone/>
              <a:defRPr>
                <a:solidFill>
                  <a:schemeClr val="accent2"/>
                </a:solidFill>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61100" y="664300"/>
            <a:ext cx="7843200" cy="6537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lt1"/>
              </a:buClr>
              <a:buSzPts val="2600"/>
              <a:buFont typeface="Barlow SemiBold"/>
              <a:buNone/>
              <a:defRPr sz="2600">
                <a:solidFill>
                  <a:schemeClr val="lt1"/>
                </a:solidFill>
                <a:latin typeface="Barlow SemiBold"/>
                <a:ea typeface="Barlow SemiBold"/>
                <a:cs typeface="Barlow SemiBold"/>
                <a:sym typeface="Barlow SemiBold"/>
              </a:defRPr>
            </a:lvl1pPr>
            <a:lvl2pPr lvl="1" rtl="0">
              <a:lnSpc>
                <a:spcPct val="90000"/>
              </a:lnSpc>
              <a:spcBef>
                <a:spcPts val="0"/>
              </a:spcBef>
              <a:spcAft>
                <a:spcPts val="0"/>
              </a:spcAft>
              <a:buClr>
                <a:schemeClr val="lt1"/>
              </a:buClr>
              <a:buSzPts val="2600"/>
              <a:buFont typeface="Barlow SemiBold"/>
              <a:buNone/>
              <a:defRPr sz="2600">
                <a:solidFill>
                  <a:schemeClr val="lt1"/>
                </a:solidFill>
                <a:latin typeface="Barlow SemiBold"/>
                <a:ea typeface="Barlow SemiBold"/>
                <a:cs typeface="Barlow SemiBold"/>
                <a:sym typeface="Barlow SemiBold"/>
              </a:defRPr>
            </a:lvl2pPr>
            <a:lvl3pPr lvl="2" rtl="0">
              <a:lnSpc>
                <a:spcPct val="90000"/>
              </a:lnSpc>
              <a:spcBef>
                <a:spcPts val="0"/>
              </a:spcBef>
              <a:spcAft>
                <a:spcPts val="0"/>
              </a:spcAft>
              <a:buClr>
                <a:schemeClr val="lt1"/>
              </a:buClr>
              <a:buSzPts val="2600"/>
              <a:buFont typeface="Barlow SemiBold"/>
              <a:buNone/>
              <a:defRPr sz="2600">
                <a:solidFill>
                  <a:schemeClr val="lt1"/>
                </a:solidFill>
                <a:latin typeface="Barlow SemiBold"/>
                <a:ea typeface="Barlow SemiBold"/>
                <a:cs typeface="Barlow SemiBold"/>
                <a:sym typeface="Barlow SemiBold"/>
              </a:defRPr>
            </a:lvl3pPr>
            <a:lvl4pPr lvl="3" rtl="0">
              <a:lnSpc>
                <a:spcPct val="90000"/>
              </a:lnSpc>
              <a:spcBef>
                <a:spcPts val="0"/>
              </a:spcBef>
              <a:spcAft>
                <a:spcPts val="0"/>
              </a:spcAft>
              <a:buClr>
                <a:schemeClr val="lt1"/>
              </a:buClr>
              <a:buSzPts val="2600"/>
              <a:buFont typeface="Barlow SemiBold"/>
              <a:buNone/>
              <a:defRPr sz="2600">
                <a:solidFill>
                  <a:schemeClr val="lt1"/>
                </a:solidFill>
                <a:latin typeface="Barlow SemiBold"/>
                <a:ea typeface="Barlow SemiBold"/>
                <a:cs typeface="Barlow SemiBold"/>
                <a:sym typeface="Barlow SemiBold"/>
              </a:defRPr>
            </a:lvl4pPr>
            <a:lvl5pPr lvl="4" rtl="0">
              <a:lnSpc>
                <a:spcPct val="90000"/>
              </a:lnSpc>
              <a:spcBef>
                <a:spcPts val="0"/>
              </a:spcBef>
              <a:spcAft>
                <a:spcPts val="0"/>
              </a:spcAft>
              <a:buClr>
                <a:schemeClr val="lt1"/>
              </a:buClr>
              <a:buSzPts val="2600"/>
              <a:buFont typeface="Barlow SemiBold"/>
              <a:buNone/>
              <a:defRPr sz="2600">
                <a:solidFill>
                  <a:schemeClr val="lt1"/>
                </a:solidFill>
                <a:latin typeface="Barlow SemiBold"/>
                <a:ea typeface="Barlow SemiBold"/>
                <a:cs typeface="Barlow SemiBold"/>
                <a:sym typeface="Barlow SemiBold"/>
              </a:defRPr>
            </a:lvl5pPr>
            <a:lvl6pPr lvl="5" rtl="0">
              <a:lnSpc>
                <a:spcPct val="90000"/>
              </a:lnSpc>
              <a:spcBef>
                <a:spcPts val="0"/>
              </a:spcBef>
              <a:spcAft>
                <a:spcPts val="0"/>
              </a:spcAft>
              <a:buClr>
                <a:schemeClr val="lt1"/>
              </a:buClr>
              <a:buSzPts val="2600"/>
              <a:buFont typeface="Barlow SemiBold"/>
              <a:buNone/>
              <a:defRPr sz="2600">
                <a:solidFill>
                  <a:schemeClr val="lt1"/>
                </a:solidFill>
                <a:latin typeface="Barlow SemiBold"/>
                <a:ea typeface="Barlow SemiBold"/>
                <a:cs typeface="Barlow SemiBold"/>
                <a:sym typeface="Barlow SemiBold"/>
              </a:defRPr>
            </a:lvl6pPr>
            <a:lvl7pPr lvl="6" rtl="0">
              <a:lnSpc>
                <a:spcPct val="90000"/>
              </a:lnSpc>
              <a:spcBef>
                <a:spcPts val="0"/>
              </a:spcBef>
              <a:spcAft>
                <a:spcPts val="0"/>
              </a:spcAft>
              <a:buClr>
                <a:schemeClr val="lt1"/>
              </a:buClr>
              <a:buSzPts val="2600"/>
              <a:buFont typeface="Barlow SemiBold"/>
              <a:buNone/>
              <a:defRPr sz="2600">
                <a:solidFill>
                  <a:schemeClr val="lt1"/>
                </a:solidFill>
                <a:latin typeface="Barlow SemiBold"/>
                <a:ea typeface="Barlow SemiBold"/>
                <a:cs typeface="Barlow SemiBold"/>
                <a:sym typeface="Barlow SemiBold"/>
              </a:defRPr>
            </a:lvl7pPr>
            <a:lvl8pPr lvl="7" rtl="0">
              <a:lnSpc>
                <a:spcPct val="90000"/>
              </a:lnSpc>
              <a:spcBef>
                <a:spcPts val="0"/>
              </a:spcBef>
              <a:spcAft>
                <a:spcPts val="0"/>
              </a:spcAft>
              <a:buClr>
                <a:schemeClr val="lt1"/>
              </a:buClr>
              <a:buSzPts val="2600"/>
              <a:buFont typeface="Barlow SemiBold"/>
              <a:buNone/>
              <a:defRPr sz="2600">
                <a:solidFill>
                  <a:schemeClr val="lt1"/>
                </a:solidFill>
                <a:latin typeface="Barlow SemiBold"/>
                <a:ea typeface="Barlow SemiBold"/>
                <a:cs typeface="Barlow SemiBold"/>
                <a:sym typeface="Barlow SemiBold"/>
              </a:defRPr>
            </a:lvl8pPr>
            <a:lvl9pPr lvl="8" rtl="0">
              <a:lnSpc>
                <a:spcPct val="90000"/>
              </a:lnSpc>
              <a:spcBef>
                <a:spcPts val="0"/>
              </a:spcBef>
              <a:spcAft>
                <a:spcPts val="0"/>
              </a:spcAft>
              <a:buClr>
                <a:schemeClr val="lt1"/>
              </a:buClr>
              <a:buSzPts val="2600"/>
              <a:buFont typeface="Barlow SemiBold"/>
              <a:buNone/>
              <a:defRPr sz="2600">
                <a:solidFill>
                  <a:schemeClr val="lt1"/>
                </a:solidFill>
                <a:latin typeface="Barlow SemiBold"/>
                <a:ea typeface="Barlow SemiBold"/>
                <a:cs typeface="Barlow SemiBold"/>
                <a:sym typeface="Barlow SemiBold"/>
              </a:defRPr>
            </a:lvl9pPr>
          </a:lstStyle>
          <a:p>
            <a:endParaRPr/>
          </a:p>
        </p:txBody>
      </p:sp>
      <p:sp>
        <p:nvSpPr>
          <p:cNvPr id="7" name="Google Shape;7;p1"/>
          <p:cNvSpPr txBox="1">
            <a:spLocks noGrp="1"/>
          </p:cNvSpPr>
          <p:nvPr>
            <p:ph type="body" idx="1"/>
          </p:nvPr>
        </p:nvSpPr>
        <p:spPr>
          <a:xfrm>
            <a:off x="1314800" y="1599700"/>
            <a:ext cx="7189500" cy="28860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600"/>
              </a:spcBef>
              <a:spcAft>
                <a:spcPts val="0"/>
              </a:spcAft>
              <a:buClr>
                <a:schemeClr val="accent1"/>
              </a:buClr>
              <a:buSzPts val="2400"/>
              <a:buFont typeface="Barlow Light"/>
              <a:buChar char="▪"/>
              <a:defRPr sz="2400">
                <a:solidFill>
                  <a:schemeClr val="dk1"/>
                </a:solidFill>
                <a:latin typeface="Barlow Light"/>
                <a:ea typeface="Barlow Light"/>
                <a:cs typeface="Barlow Light"/>
                <a:sym typeface="Barlow Light"/>
              </a:defRPr>
            </a:lvl1pPr>
            <a:lvl2pPr marL="914400" lvl="1" indent="-381000" rtl="0">
              <a:lnSpc>
                <a:spcPct val="115000"/>
              </a:lnSpc>
              <a:spcBef>
                <a:spcPts val="0"/>
              </a:spcBef>
              <a:spcAft>
                <a:spcPts val="0"/>
              </a:spcAft>
              <a:buClr>
                <a:schemeClr val="accent1"/>
              </a:buClr>
              <a:buSzPts val="2400"/>
              <a:buFont typeface="Barlow Light"/>
              <a:buChar char="▫"/>
              <a:defRPr sz="2400">
                <a:solidFill>
                  <a:schemeClr val="dk1"/>
                </a:solidFill>
                <a:latin typeface="Barlow Light"/>
                <a:ea typeface="Barlow Light"/>
                <a:cs typeface="Barlow Light"/>
                <a:sym typeface="Barlow Light"/>
              </a:defRPr>
            </a:lvl2pPr>
            <a:lvl3pPr marL="1371600" lvl="2" indent="-381000" rtl="0">
              <a:lnSpc>
                <a:spcPct val="115000"/>
              </a:lnSpc>
              <a:spcBef>
                <a:spcPts val="0"/>
              </a:spcBef>
              <a:spcAft>
                <a:spcPts val="0"/>
              </a:spcAft>
              <a:buClr>
                <a:schemeClr val="dk2"/>
              </a:buClr>
              <a:buSzPts val="2400"/>
              <a:buFont typeface="Barlow Light"/>
              <a:buChar char="▫"/>
              <a:defRPr sz="2400">
                <a:solidFill>
                  <a:schemeClr val="dk1"/>
                </a:solidFill>
                <a:latin typeface="Barlow Light"/>
                <a:ea typeface="Barlow Light"/>
                <a:cs typeface="Barlow Light"/>
                <a:sym typeface="Barlow Light"/>
              </a:defRPr>
            </a:lvl3pPr>
            <a:lvl4pPr marL="1828800" lvl="3" indent="-381000" rtl="0">
              <a:lnSpc>
                <a:spcPct val="115000"/>
              </a:lnSpc>
              <a:spcBef>
                <a:spcPts val="0"/>
              </a:spcBef>
              <a:spcAft>
                <a:spcPts val="0"/>
              </a:spcAft>
              <a:buClr>
                <a:schemeClr val="dk2"/>
              </a:buClr>
              <a:buSzPts val="2400"/>
              <a:buFont typeface="Barlow Light"/>
              <a:buChar char="▫"/>
              <a:defRPr sz="2400">
                <a:solidFill>
                  <a:schemeClr val="dk1"/>
                </a:solidFill>
                <a:latin typeface="Barlow Light"/>
                <a:ea typeface="Barlow Light"/>
                <a:cs typeface="Barlow Light"/>
                <a:sym typeface="Barlow Light"/>
              </a:defRPr>
            </a:lvl4pPr>
            <a:lvl5pPr marL="2286000" lvl="4" indent="-381000" rtl="0">
              <a:lnSpc>
                <a:spcPct val="115000"/>
              </a:lnSpc>
              <a:spcBef>
                <a:spcPts val="0"/>
              </a:spcBef>
              <a:spcAft>
                <a:spcPts val="0"/>
              </a:spcAft>
              <a:buClr>
                <a:schemeClr val="dk2"/>
              </a:buClr>
              <a:buSzPts val="2400"/>
              <a:buFont typeface="Barlow Light"/>
              <a:buChar char="▫"/>
              <a:defRPr sz="2400">
                <a:solidFill>
                  <a:schemeClr val="dk1"/>
                </a:solidFill>
                <a:latin typeface="Barlow Light"/>
                <a:ea typeface="Barlow Light"/>
                <a:cs typeface="Barlow Light"/>
                <a:sym typeface="Barlow Light"/>
              </a:defRPr>
            </a:lvl5pPr>
            <a:lvl6pPr marL="2743200" lvl="5" indent="-381000" rtl="0">
              <a:lnSpc>
                <a:spcPct val="115000"/>
              </a:lnSpc>
              <a:spcBef>
                <a:spcPts val="0"/>
              </a:spcBef>
              <a:spcAft>
                <a:spcPts val="0"/>
              </a:spcAft>
              <a:buClr>
                <a:schemeClr val="dk2"/>
              </a:buClr>
              <a:buSzPts val="2400"/>
              <a:buFont typeface="Barlow Light"/>
              <a:buChar char="▫"/>
              <a:defRPr sz="2400">
                <a:solidFill>
                  <a:schemeClr val="dk1"/>
                </a:solidFill>
                <a:latin typeface="Barlow Light"/>
                <a:ea typeface="Barlow Light"/>
                <a:cs typeface="Barlow Light"/>
                <a:sym typeface="Barlow Light"/>
              </a:defRPr>
            </a:lvl6pPr>
            <a:lvl7pPr marL="3200400" lvl="6" indent="-381000" rtl="0">
              <a:lnSpc>
                <a:spcPct val="115000"/>
              </a:lnSpc>
              <a:spcBef>
                <a:spcPts val="0"/>
              </a:spcBef>
              <a:spcAft>
                <a:spcPts val="0"/>
              </a:spcAft>
              <a:buClr>
                <a:schemeClr val="dk2"/>
              </a:buClr>
              <a:buSzPts val="2400"/>
              <a:buFont typeface="Barlow Light"/>
              <a:buChar char="▫"/>
              <a:defRPr sz="2400">
                <a:solidFill>
                  <a:schemeClr val="dk1"/>
                </a:solidFill>
                <a:latin typeface="Barlow Light"/>
                <a:ea typeface="Barlow Light"/>
                <a:cs typeface="Barlow Light"/>
                <a:sym typeface="Barlow Light"/>
              </a:defRPr>
            </a:lvl7pPr>
            <a:lvl8pPr marL="3657600" lvl="7" indent="-381000" rtl="0">
              <a:lnSpc>
                <a:spcPct val="115000"/>
              </a:lnSpc>
              <a:spcBef>
                <a:spcPts val="0"/>
              </a:spcBef>
              <a:spcAft>
                <a:spcPts val="0"/>
              </a:spcAft>
              <a:buClr>
                <a:schemeClr val="dk2"/>
              </a:buClr>
              <a:buSzPts val="2400"/>
              <a:buFont typeface="Barlow Light"/>
              <a:buChar char="▫"/>
              <a:defRPr sz="2400">
                <a:solidFill>
                  <a:schemeClr val="dk1"/>
                </a:solidFill>
                <a:latin typeface="Barlow Light"/>
                <a:ea typeface="Barlow Light"/>
                <a:cs typeface="Barlow Light"/>
                <a:sym typeface="Barlow Light"/>
              </a:defRPr>
            </a:lvl8pPr>
            <a:lvl9pPr marL="4114800" lvl="8" indent="-381000" rtl="0">
              <a:lnSpc>
                <a:spcPct val="115000"/>
              </a:lnSpc>
              <a:spcBef>
                <a:spcPts val="0"/>
              </a:spcBef>
              <a:spcAft>
                <a:spcPts val="0"/>
              </a:spcAft>
              <a:buClr>
                <a:schemeClr val="dk2"/>
              </a:buClr>
              <a:buSzPts val="2400"/>
              <a:buFont typeface="Barlow Light"/>
              <a:buChar char="▫"/>
              <a:defRPr sz="2400">
                <a:solidFill>
                  <a:schemeClr val="dk1"/>
                </a:solidFill>
                <a:latin typeface="Barlow Light"/>
                <a:ea typeface="Barlow Light"/>
                <a:cs typeface="Barlow Light"/>
                <a:sym typeface="Barlow Light"/>
              </a:defRPr>
            </a:lvl9pPr>
          </a:lstStyle>
          <a:p>
            <a:endParaRPr/>
          </a:p>
        </p:txBody>
      </p:sp>
      <p:sp>
        <p:nvSpPr>
          <p:cNvPr id="8" name="Google Shape;8;p1"/>
          <p:cNvSpPr txBox="1">
            <a:spLocks noGrp="1"/>
          </p:cNvSpPr>
          <p:nvPr>
            <p:ph type="sldNum" idx="12"/>
          </p:nvPr>
        </p:nvSpPr>
        <p:spPr>
          <a:xfrm>
            <a:off x="8504254" y="4489800"/>
            <a:ext cx="653700" cy="653700"/>
          </a:xfrm>
          <a:prstGeom prst="rect">
            <a:avLst/>
          </a:prstGeom>
          <a:noFill/>
          <a:ln>
            <a:noFill/>
          </a:ln>
        </p:spPr>
        <p:txBody>
          <a:bodyPr spcFirstLastPara="1" wrap="square" lIns="0" tIns="0" rIns="0" bIns="0" anchor="ctr" anchorCtr="0">
            <a:noAutofit/>
          </a:bodyPr>
          <a:lstStyle>
            <a:lvl1pPr lvl="0" algn="ctr" rtl="0">
              <a:buNone/>
              <a:defRPr sz="1300">
                <a:solidFill>
                  <a:schemeClr val="accent1"/>
                </a:solidFill>
                <a:latin typeface="Barlow Light"/>
                <a:ea typeface="Barlow Light"/>
                <a:cs typeface="Barlow Light"/>
                <a:sym typeface="Barlow Light"/>
              </a:defRPr>
            </a:lvl1pPr>
            <a:lvl2pPr lvl="1" algn="ctr" rtl="0">
              <a:buNone/>
              <a:defRPr sz="1300">
                <a:solidFill>
                  <a:schemeClr val="accent1"/>
                </a:solidFill>
                <a:latin typeface="Barlow Light"/>
                <a:ea typeface="Barlow Light"/>
                <a:cs typeface="Barlow Light"/>
                <a:sym typeface="Barlow Light"/>
              </a:defRPr>
            </a:lvl2pPr>
            <a:lvl3pPr lvl="2" algn="ctr" rtl="0">
              <a:buNone/>
              <a:defRPr sz="1300">
                <a:solidFill>
                  <a:schemeClr val="accent1"/>
                </a:solidFill>
                <a:latin typeface="Barlow Light"/>
                <a:ea typeface="Barlow Light"/>
                <a:cs typeface="Barlow Light"/>
                <a:sym typeface="Barlow Light"/>
              </a:defRPr>
            </a:lvl3pPr>
            <a:lvl4pPr lvl="3" algn="ctr" rtl="0">
              <a:buNone/>
              <a:defRPr sz="1300">
                <a:solidFill>
                  <a:schemeClr val="accent1"/>
                </a:solidFill>
                <a:latin typeface="Barlow Light"/>
                <a:ea typeface="Barlow Light"/>
                <a:cs typeface="Barlow Light"/>
                <a:sym typeface="Barlow Light"/>
              </a:defRPr>
            </a:lvl4pPr>
            <a:lvl5pPr lvl="4" algn="ctr" rtl="0">
              <a:buNone/>
              <a:defRPr sz="1300">
                <a:solidFill>
                  <a:schemeClr val="accent1"/>
                </a:solidFill>
                <a:latin typeface="Barlow Light"/>
                <a:ea typeface="Barlow Light"/>
                <a:cs typeface="Barlow Light"/>
                <a:sym typeface="Barlow Light"/>
              </a:defRPr>
            </a:lvl5pPr>
            <a:lvl6pPr lvl="5" algn="ctr" rtl="0">
              <a:buNone/>
              <a:defRPr sz="1300">
                <a:solidFill>
                  <a:schemeClr val="accent1"/>
                </a:solidFill>
                <a:latin typeface="Barlow Light"/>
                <a:ea typeface="Barlow Light"/>
                <a:cs typeface="Barlow Light"/>
                <a:sym typeface="Barlow Light"/>
              </a:defRPr>
            </a:lvl6pPr>
            <a:lvl7pPr lvl="6" algn="ctr" rtl="0">
              <a:buNone/>
              <a:defRPr sz="1300">
                <a:solidFill>
                  <a:schemeClr val="accent1"/>
                </a:solidFill>
                <a:latin typeface="Barlow Light"/>
                <a:ea typeface="Barlow Light"/>
                <a:cs typeface="Barlow Light"/>
                <a:sym typeface="Barlow Light"/>
              </a:defRPr>
            </a:lvl7pPr>
            <a:lvl8pPr lvl="7" algn="ctr" rtl="0">
              <a:buNone/>
              <a:defRPr sz="1300">
                <a:solidFill>
                  <a:schemeClr val="accent1"/>
                </a:solidFill>
                <a:latin typeface="Barlow Light"/>
                <a:ea typeface="Barlow Light"/>
                <a:cs typeface="Barlow Light"/>
                <a:sym typeface="Barlow Light"/>
              </a:defRPr>
            </a:lvl8pPr>
            <a:lvl9pPr lvl="8" algn="ctr" rtl="0">
              <a:buNone/>
              <a:defRPr sz="1300">
                <a:solidFill>
                  <a:schemeClr val="accent1"/>
                </a:solidFill>
                <a:latin typeface="Barlow Light"/>
                <a:ea typeface="Barlow Light"/>
                <a:cs typeface="Barlow Light"/>
                <a:sym typeface="Barlow Light"/>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3" r:id="rId3"/>
    <p:sldLayoutId id="2147483655"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13"/>
          <p:cNvSpPr txBox="1">
            <a:spLocks noGrp="1"/>
          </p:cNvSpPr>
          <p:nvPr>
            <p:ph type="ctrTitle"/>
          </p:nvPr>
        </p:nvSpPr>
        <p:spPr>
          <a:xfrm>
            <a:off x="685800" y="1541675"/>
            <a:ext cx="5950324" cy="2060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4000" dirty="0"/>
              <a:t>SGC</a:t>
            </a:r>
            <a:br>
              <a:rPr lang="en-US" sz="4000" dirty="0"/>
            </a:br>
            <a:r>
              <a:rPr lang="en-US" sz="4000" dirty="0"/>
              <a:t>Resource </a:t>
            </a:r>
            <a:br>
              <a:rPr lang="en-US" sz="4000" dirty="0"/>
            </a:br>
            <a:r>
              <a:rPr lang="en-US" sz="4000" dirty="0"/>
              <a:t>Allocation Process</a:t>
            </a:r>
            <a:br>
              <a:rPr lang="en-US" sz="4000" dirty="0"/>
            </a:br>
            <a:r>
              <a:rPr lang="en-US" sz="1400" dirty="0"/>
              <a:t>                                                                                                                </a:t>
            </a:r>
            <a:r>
              <a:rPr lang="en-US" sz="1400" dirty="0">
                <a:solidFill>
                  <a:schemeClr val="tx2">
                    <a:lumMod val="90000"/>
                  </a:schemeClr>
                </a:solidFill>
              </a:rPr>
              <a:t>updated September 2026</a:t>
            </a:r>
            <a:endParaRPr sz="4000" dirty="0">
              <a:solidFill>
                <a:schemeClr val="tx2">
                  <a:lumMod val="9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20"/>
          <p:cNvSpPr txBox="1">
            <a:spLocks noGrp="1"/>
          </p:cNvSpPr>
          <p:nvPr>
            <p:ph type="body" idx="1"/>
          </p:nvPr>
        </p:nvSpPr>
        <p:spPr>
          <a:xfrm>
            <a:off x="1172650" y="1599700"/>
            <a:ext cx="3661678" cy="2890200"/>
          </a:xfrm>
          <a:prstGeom prst="rect">
            <a:avLst/>
          </a:prstGeom>
        </p:spPr>
        <p:txBody>
          <a:bodyPr spcFirstLastPara="1" wrap="square" lIns="0" tIns="0" rIns="0" bIns="0" anchor="t" anchorCtr="0">
            <a:noAutofit/>
          </a:bodyPr>
          <a:lstStyle/>
          <a:p>
            <a:pPr marL="0" lvl="0" indent="0">
              <a:buNone/>
            </a:pPr>
            <a:r>
              <a:rPr lang="en-US" b="1" dirty="0"/>
              <a:t>ADDITIONAL INFORMATION</a:t>
            </a:r>
          </a:p>
          <a:p>
            <a:pPr marL="285750" indent="-285750"/>
            <a:r>
              <a:rPr lang="en-US" sz="1400" dirty="0"/>
              <a:t>Assembly Bill 2884 makes legislative findings and declarations relating to the allocation of Lottery funds to community colleges. The bill expresses the intent of the Legislature to ensure that restricted Lottery funds allocated to community colleges are spent in full for the benefit of students. </a:t>
            </a:r>
          </a:p>
          <a:p>
            <a:pPr marL="742950" lvl="1" indent="-285750">
              <a:buClr>
                <a:schemeClr val="accent2"/>
              </a:buClr>
            </a:pPr>
            <a:r>
              <a:rPr lang="en-US" sz="1400" dirty="0"/>
              <a:t>This bill expands the acceptable uses of restricted Lottery proceeds provided to California Community Colleges to include students’ basic needs. </a:t>
            </a:r>
          </a:p>
        </p:txBody>
      </p:sp>
      <p:sp>
        <p:nvSpPr>
          <p:cNvPr id="578" name="Google Shape;578;p20"/>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p>
            <a:pPr lvl="0"/>
            <a:r>
              <a:rPr lang="en-US"/>
              <a:t>Available Funding </a:t>
            </a:r>
            <a:r>
              <a:rPr lang="en-US" dirty="0"/>
              <a:t>Sources: Prop 20 </a:t>
            </a:r>
            <a:endParaRPr dirty="0"/>
          </a:p>
        </p:txBody>
      </p:sp>
      <p:sp>
        <p:nvSpPr>
          <p:cNvPr id="579" name="Google Shape;579;p20"/>
          <p:cNvSpPr txBox="1">
            <a:spLocks noGrp="1"/>
          </p:cNvSpPr>
          <p:nvPr>
            <p:ph type="body" idx="2"/>
          </p:nvPr>
        </p:nvSpPr>
        <p:spPr>
          <a:xfrm>
            <a:off x="5056888" y="1599700"/>
            <a:ext cx="3447300" cy="2890200"/>
          </a:xfrm>
          <a:prstGeom prst="rect">
            <a:avLst/>
          </a:prstGeom>
        </p:spPr>
        <p:txBody>
          <a:bodyPr spcFirstLastPara="1" wrap="square" lIns="0" tIns="0" rIns="0" bIns="0" anchor="t" anchorCtr="0">
            <a:noAutofit/>
          </a:bodyPr>
          <a:lstStyle/>
          <a:p>
            <a:pPr marL="0" lvl="0" indent="0">
              <a:buNone/>
            </a:pPr>
            <a:r>
              <a:rPr lang="en-US" b="1" dirty="0"/>
              <a:t>ADDITIONAL INFORMATION</a:t>
            </a:r>
          </a:p>
          <a:p>
            <a:pPr marL="285750" indent="-285750"/>
            <a:r>
              <a:rPr lang="en-US" sz="1400" dirty="0"/>
              <a:t>Specifically, the bill expands the uses of funds to include housing and food assistance for community college students.</a:t>
            </a:r>
          </a:p>
          <a:p>
            <a:pPr marL="742950" lvl="1" indent="-285750">
              <a:buClr>
                <a:schemeClr val="accent2"/>
              </a:buClr>
            </a:pPr>
            <a:r>
              <a:rPr lang="en-US" sz="1400" dirty="0"/>
              <a:t>Housing and food assistance could include, but is not limited to, grants to students, housing vouchers, direct payments or reimbursements for housing, efforts to increase enrollment in </a:t>
            </a:r>
            <a:r>
              <a:rPr lang="en-US" sz="1400" dirty="0" err="1"/>
              <a:t>CalFresh</a:t>
            </a:r>
            <a:r>
              <a:rPr lang="en-US" sz="1400" dirty="0"/>
              <a:t>, and provision of food pantries or free meals. </a:t>
            </a:r>
          </a:p>
          <a:p>
            <a:pPr marL="342900" indent="-342900"/>
            <a:endParaRPr sz="1600" dirty="0"/>
          </a:p>
        </p:txBody>
      </p:sp>
      <p:sp>
        <p:nvSpPr>
          <p:cNvPr id="580" name="Google Shape;580;p20"/>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10</a:t>
            </a:fld>
            <a:endParaRPr/>
          </a:p>
        </p:txBody>
      </p:sp>
    </p:spTree>
    <p:extLst>
      <p:ext uri="{BB962C8B-B14F-4D97-AF65-F5344CB8AC3E}">
        <p14:creationId xmlns:p14="http://schemas.microsoft.com/office/powerpoint/2010/main" val="3323731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B58FA-DB5F-4503-BED9-9D25039A2B4B}"/>
              </a:ext>
            </a:extLst>
          </p:cNvPr>
          <p:cNvSpPr>
            <a:spLocks noGrp="1"/>
          </p:cNvSpPr>
          <p:nvPr>
            <p:ph type="title"/>
          </p:nvPr>
        </p:nvSpPr>
        <p:spPr/>
        <p:txBody>
          <a:bodyPr/>
          <a:lstStyle/>
          <a:p>
            <a:r>
              <a:rPr lang="en-US" dirty="0"/>
              <a:t>Resource Allocation Process (RAP)</a:t>
            </a:r>
          </a:p>
        </p:txBody>
      </p:sp>
      <p:sp>
        <p:nvSpPr>
          <p:cNvPr id="3" name="Text Placeholder 2">
            <a:extLst>
              <a:ext uri="{FF2B5EF4-FFF2-40B4-BE49-F238E27FC236}">
                <a16:creationId xmlns:a16="http://schemas.microsoft.com/office/drawing/2014/main" id="{D0268953-8A51-4392-919F-A367925EF66D}"/>
              </a:ext>
            </a:extLst>
          </p:cNvPr>
          <p:cNvSpPr>
            <a:spLocks noGrp="1"/>
          </p:cNvSpPr>
          <p:nvPr>
            <p:ph type="body" idx="1"/>
          </p:nvPr>
        </p:nvSpPr>
        <p:spPr/>
        <p:txBody>
          <a:bodyPr/>
          <a:lstStyle/>
          <a:p>
            <a:r>
              <a:rPr lang="en-US" dirty="0"/>
              <a:t>SGC Proposed Review Timeline of Budget Request Database (BRD) </a:t>
            </a:r>
          </a:p>
          <a:p>
            <a:r>
              <a:rPr lang="en-US" dirty="0"/>
              <a:t>RAP Priorities </a:t>
            </a:r>
          </a:p>
          <a:p>
            <a:r>
              <a:rPr lang="en-US" dirty="0"/>
              <a:t>Available Funding Sources &amp; Eligibility Requirements</a:t>
            </a:r>
          </a:p>
        </p:txBody>
      </p:sp>
      <p:sp>
        <p:nvSpPr>
          <p:cNvPr id="4" name="Slide Number Placeholder 3">
            <a:extLst>
              <a:ext uri="{FF2B5EF4-FFF2-40B4-BE49-F238E27FC236}">
                <a16:creationId xmlns:a16="http://schemas.microsoft.com/office/drawing/2014/main" id="{7C7C7957-CACE-4BF4-B9BB-07CE9014F78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a:t>
            </a:fld>
            <a:endParaRPr lang="en"/>
          </a:p>
        </p:txBody>
      </p:sp>
    </p:spTree>
    <p:extLst>
      <p:ext uri="{BB962C8B-B14F-4D97-AF65-F5344CB8AC3E}">
        <p14:creationId xmlns:p14="http://schemas.microsoft.com/office/powerpoint/2010/main" val="1680132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806" name="Google Shape;806;p39"/>
          <p:cNvSpPr/>
          <p:nvPr/>
        </p:nvSpPr>
        <p:spPr>
          <a:xfrm>
            <a:off x="7384560" y="2755950"/>
            <a:ext cx="771300" cy="393600"/>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Barlow"/>
                <a:ea typeface="Barlow"/>
                <a:cs typeface="Barlow"/>
                <a:sym typeface="Barlow"/>
              </a:rPr>
              <a:t>JUN</a:t>
            </a:r>
            <a:endParaRPr sz="1000">
              <a:solidFill>
                <a:schemeClr val="lt1"/>
              </a:solidFill>
              <a:latin typeface="Barlow"/>
              <a:ea typeface="Barlow"/>
              <a:cs typeface="Barlow"/>
              <a:sym typeface="Barlow"/>
            </a:endParaRPr>
          </a:p>
        </p:txBody>
      </p:sp>
      <p:sp>
        <p:nvSpPr>
          <p:cNvPr id="807" name="Google Shape;807;p39"/>
          <p:cNvSpPr/>
          <p:nvPr/>
        </p:nvSpPr>
        <p:spPr>
          <a:xfrm>
            <a:off x="6765961" y="2755950"/>
            <a:ext cx="771300" cy="393600"/>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Barlow"/>
                <a:ea typeface="Barlow"/>
                <a:cs typeface="Barlow"/>
                <a:sym typeface="Barlow"/>
              </a:rPr>
              <a:t>MAY</a:t>
            </a:r>
            <a:endParaRPr sz="1000">
              <a:solidFill>
                <a:schemeClr val="lt1"/>
              </a:solidFill>
              <a:latin typeface="Barlow"/>
              <a:ea typeface="Barlow"/>
              <a:cs typeface="Barlow"/>
              <a:sym typeface="Barlow"/>
            </a:endParaRPr>
          </a:p>
        </p:txBody>
      </p:sp>
      <p:sp>
        <p:nvSpPr>
          <p:cNvPr id="808" name="Google Shape;808;p39"/>
          <p:cNvSpPr/>
          <p:nvPr/>
        </p:nvSpPr>
        <p:spPr>
          <a:xfrm>
            <a:off x="6147362" y="2755950"/>
            <a:ext cx="771300" cy="393600"/>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Barlow"/>
                <a:ea typeface="Barlow"/>
                <a:cs typeface="Barlow"/>
                <a:sym typeface="Barlow"/>
              </a:rPr>
              <a:t>APR</a:t>
            </a:r>
            <a:endParaRPr sz="1000">
              <a:solidFill>
                <a:schemeClr val="lt1"/>
              </a:solidFill>
              <a:latin typeface="Barlow"/>
              <a:ea typeface="Barlow"/>
              <a:cs typeface="Barlow"/>
              <a:sym typeface="Barlow"/>
            </a:endParaRPr>
          </a:p>
        </p:txBody>
      </p:sp>
      <p:sp>
        <p:nvSpPr>
          <p:cNvPr id="809" name="Google Shape;809;p39"/>
          <p:cNvSpPr/>
          <p:nvPr/>
        </p:nvSpPr>
        <p:spPr>
          <a:xfrm>
            <a:off x="5528763" y="2755950"/>
            <a:ext cx="771300" cy="393600"/>
          </a:xfrm>
          <a:prstGeom prst="homePlate">
            <a:avLst>
              <a:gd name="adj" fmla="val 32030"/>
            </a:avLst>
          </a:prstGeom>
          <a:solidFill>
            <a:srgbClr val="FFC00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Barlow"/>
                <a:ea typeface="Barlow"/>
                <a:cs typeface="Barlow"/>
                <a:sym typeface="Barlow"/>
              </a:rPr>
              <a:t>MAR</a:t>
            </a:r>
            <a:endParaRPr sz="1000">
              <a:solidFill>
                <a:schemeClr val="lt1"/>
              </a:solidFill>
              <a:latin typeface="Barlow"/>
              <a:ea typeface="Barlow"/>
              <a:cs typeface="Barlow"/>
              <a:sym typeface="Barlow"/>
            </a:endParaRPr>
          </a:p>
        </p:txBody>
      </p:sp>
      <p:sp>
        <p:nvSpPr>
          <p:cNvPr id="810" name="Google Shape;810;p39"/>
          <p:cNvSpPr/>
          <p:nvPr/>
        </p:nvSpPr>
        <p:spPr>
          <a:xfrm>
            <a:off x="4910164" y="2755950"/>
            <a:ext cx="771300" cy="393600"/>
          </a:xfrm>
          <a:prstGeom prst="homePlate">
            <a:avLst>
              <a:gd name="adj" fmla="val 32030"/>
            </a:avLst>
          </a:prstGeom>
          <a:solidFill>
            <a:srgbClr val="FFC00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Barlow"/>
                <a:ea typeface="Barlow"/>
                <a:cs typeface="Barlow"/>
                <a:sym typeface="Barlow"/>
              </a:rPr>
              <a:t>FEB</a:t>
            </a:r>
            <a:endParaRPr sz="1000">
              <a:solidFill>
                <a:schemeClr val="lt1"/>
              </a:solidFill>
              <a:latin typeface="Barlow"/>
              <a:ea typeface="Barlow"/>
              <a:cs typeface="Barlow"/>
              <a:sym typeface="Barlow"/>
            </a:endParaRPr>
          </a:p>
        </p:txBody>
      </p:sp>
      <p:sp>
        <p:nvSpPr>
          <p:cNvPr id="811" name="Google Shape;811;p39"/>
          <p:cNvSpPr/>
          <p:nvPr/>
        </p:nvSpPr>
        <p:spPr>
          <a:xfrm>
            <a:off x="4291565" y="2755950"/>
            <a:ext cx="771300" cy="393600"/>
          </a:xfrm>
          <a:prstGeom prst="homePlate">
            <a:avLst>
              <a:gd name="adj" fmla="val 32030"/>
            </a:avLst>
          </a:prstGeom>
          <a:solidFill>
            <a:srgbClr val="FFC00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Barlow"/>
                <a:ea typeface="Barlow"/>
                <a:cs typeface="Barlow"/>
                <a:sym typeface="Barlow"/>
              </a:rPr>
              <a:t>JAN</a:t>
            </a:r>
            <a:endParaRPr sz="1000">
              <a:solidFill>
                <a:schemeClr val="lt1"/>
              </a:solidFill>
              <a:latin typeface="Barlow"/>
              <a:ea typeface="Barlow"/>
              <a:cs typeface="Barlow"/>
              <a:sym typeface="Barlow"/>
            </a:endParaRPr>
          </a:p>
        </p:txBody>
      </p:sp>
      <p:sp>
        <p:nvSpPr>
          <p:cNvPr id="798" name="Google Shape;798;p39"/>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p>
            <a:r>
              <a:rPr lang="en-US" dirty="0"/>
              <a:t>Proposed BRD Review Timeline for SGC and Fund 12</a:t>
            </a:r>
          </a:p>
        </p:txBody>
      </p:sp>
      <p:sp>
        <p:nvSpPr>
          <p:cNvPr id="799" name="Google Shape;799;p39"/>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800" name="Google Shape;800;p39"/>
          <p:cNvSpPr/>
          <p:nvPr/>
        </p:nvSpPr>
        <p:spPr>
          <a:xfrm>
            <a:off x="3686349" y="2755950"/>
            <a:ext cx="771300" cy="393600"/>
          </a:xfrm>
          <a:prstGeom prst="homePlate">
            <a:avLst>
              <a:gd name="adj" fmla="val 32030"/>
            </a:avLst>
          </a:prstGeom>
          <a:solidFill>
            <a:schemeClr val="accent4">
              <a:lumMod val="75000"/>
            </a:schemeClr>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dirty="0">
                <a:solidFill>
                  <a:schemeClr val="lt1"/>
                </a:solidFill>
                <a:latin typeface="Barlow"/>
                <a:ea typeface="Barlow"/>
                <a:cs typeface="Barlow"/>
                <a:sym typeface="Barlow"/>
              </a:rPr>
              <a:t>DEC</a:t>
            </a:r>
            <a:endParaRPr sz="1000" dirty="0">
              <a:solidFill>
                <a:schemeClr val="lt1"/>
              </a:solidFill>
              <a:latin typeface="Barlow"/>
              <a:ea typeface="Barlow"/>
              <a:cs typeface="Barlow"/>
              <a:sym typeface="Barlow"/>
            </a:endParaRPr>
          </a:p>
        </p:txBody>
      </p:sp>
      <p:sp>
        <p:nvSpPr>
          <p:cNvPr id="816" name="Google Shape;816;p39"/>
          <p:cNvSpPr txBox="1"/>
          <p:nvPr/>
        </p:nvSpPr>
        <p:spPr>
          <a:xfrm>
            <a:off x="1932195" y="1363425"/>
            <a:ext cx="1339313" cy="533400"/>
          </a:xfrm>
          <a:prstGeom prst="rect">
            <a:avLst/>
          </a:prstGeom>
          <a:noFill/>
          <a:ln>
            <a:noFill/>
          </a:ln>
        </p:spPr>
        <p:txBody>
          <a:bodyPr spcFirstLastPara="1" wrap="square" lIns="0" tIns="0" rIns="0" bIns="0" anchor="b" anchorCtr="0">
            <a:noAutofit/>
          </a:bodyPr>
          <a:lstStyle/>
          <a:p>
            <a:r>
              <a:rPr lang="en-US" sz="900" dirty="0">
                <a:solidFill>
                  <a:schemeClr val="dk2"/>
                </a:solidFill>
                <a:latin typeface="Barlow"/>
                <a:ea typeface="Barlow"/>
                <a:cs typeface="Barlow"/>
                <a:sym typeface="Barlow"/>
              </a:rPr>
              <a:t>Early Sept. (Fall RAP)</a:t>
            </a:r>
            <a:endParaRPr lang="en-US" dirty="0">
              <a:solidFill>
                <a:schemeClr val="dk2"/>
              </a:solidFill>
              <a:ea typeface="Barlow"/>
              <a:sym typeface="Barlow"/>
            </a:endParaRPr>
          </a:p>
          <a:p>
            <a:r>
              <a:rPr lang="en-US" sz="900" dirty="0">
                <a:solidFill>
                  <a:schemeClr val="dk2"/>
                </a:solidFill>
                <a:latin typeface="Barlow"/>
                <a:ea typeface="Barlow"/>
                <a:cs typeface="Barlow"/>
                <a:sym typeface="Barlow"/>
              </a:rPr>
              <a:t>College Email Requesting RAP Submissions</a:t>
            </a:r>
            <a:endParaRPr sz="900" dirty="0">
              <a:solidFill>
                <a:schemeClr val="dk2"/>
              </a:solidFill>
              <a:latin typeface="Barlow"/>
              <a:ea typeface="Barlow"/>
              <a:cs typeface="Barlow"/>
            </a:endParaRPr>
          </a:p>
        </p:txBody>
      </p:sp>
      <p:sp>
        <p:nvSpPr>
          <p:cNvPr id="818" name="Google Shape;818;p39"/>
          <p:cNvSpPr txBox="1"/>
          <p:nvPr/>
        </p:nvSpPr>
        <p:spPr>
          <a:xfrm>
            <a:off x="2190625" y="2081335"/>
            <a:ext cx="1170900" cy="533400"/>
          </a:xfrm>
          <a:prstGeom prst="rect">
            <a:avLst/>
          </a:prstGeom>
          <a:noFill/>
          <a:ln>
            <a:noFill/>
          </a:ln>
        </p:spPr>
        <p:txBody>
          <a:bodyPr spcFirstLastPara="1" wrap="square" lIns="0" tIns="0" rIns="0" bIns="0" anchor="b" anchorCtr="0">
            <a:noAutofit/>
          </a:bodyPr>
          <a:lstStyle/>
          <a:p>
            <a:r>
              <a:rPr lang="en-US" sz="900" dirty="0">
                <a:solidFill>
                  <a:schemeClr val="dk2"/>
                </a:solidFill>
                <a:latin typeface="Barlow"/>
                <a:ea typeface="Barlow"/>
                <a:cs typeface="Barlow"/>
                <a:sym typeface="Barlow"/>
              </a:rPr>
              <a:t>end-Oct. (Fall RAP)</a:t>
            </a:r>
            <a:endParaRPr lang="en-US" sz="900" dirty="0">
              <a:ea typeface="Barlow"/>
              <a:sym typeface="Barlow"/>
            </a:endParaRPr>
          </a:p>
          <a:p>
            <a:pPr marL="0" marR="0" lvl="0" indent="0" algn="l" rtl="0">
              <a:lnSpc>
                <a:spcPct val="100000"/>
              </a:lnSpc>
              <a:spcBef>
                <a:spcPts val="0"/>
              </a:spcBef>
              <a:spcAft>
                <a:spcPts val="0"/>
              </a:spcAft>
              <a:buNone/>
            </a:pPr>
            <a:r>
              <a:rPr lang="en-US" sz="900" dirty="0">
                <a:solidFill>
                  <a:schemeClr val="dk2"/>
                </a:solidFill>
                <a:latin typeface="Barlow"/>
                <a:ea typeface="Barlow"/>
                <a:cs typeface="Barlow"/>
                <a:sym typeface="Barlow"/>
              </a:rPr>
              <a:t>Initial Review of Budget Request Database</a:t>
            </a:r>
            <a:endParaRPr sz="900" dirty="0">
              <a:solidFill>
                <a:schemeClr val="dk2"/>
              </a:solidFill>
              <a:latin typeface="Barlow"/>
              <a:ea typeface="Barlow"/>
              <a:cs typeface="Barlow"/>
              <a:sym typeface="Barlow"/>
            </a:endParaRPr>
          </a:p>
        </p:txBody>
      </p:sp>
      <p:cxnSp>
        <p:nvCxnSpPr>
          <p:cNvPr id="821" name="Google Shape;821;p39"/>
          <p:cNvCxnSpPr>
            <a:cxnSpLocks/>
          </p:cNvCxnSpPr>
          <p:nvPr/>
        </p:nvCxnSpPr>
        <p:spPr>
          <a:xfrm flipV="1">
            <a:off x="5009703" y="2436354"/>
            <a:ext cx="0" cy="344177"/>
          </a:xfrm>
          <a:prstGeom prst="straightConnector1">
            <a:avLst/>
          </a:prstGeom>
          <a:noFill/>
          <a:ln w="9525" cap="flat" cmpd="sng">
            <a:solidFill>
              <a:schemeClr val="tx1"/>
            </a:solidFill>
            <a:prstDash val="solid"/>
            <a:round/>
            <a:headEnd type="oval" w="med" len="med"/>
            <a:tailEnd type="oval" w="med" len="med"/>
          </a:ln>
        </p:spPr>
      </p:cxnSp>
      <p:sp>
        <p:nvSpPr>
          <p:cNvPr id="822" name="Google Shape;822;p39"/>
          <p:cNvSpPr txBox="1"/>
          <p:nvPr/>
        </p:nvSpPr>
        <p:spPr>
          <a:xfrm>
            <a:off x="4970423" y="1858519"/>
            <a:ext cx="1469836" cy="524608"/>
          </a:xfrm>
          <a:prstGeom prst="rect">
            <a:avLst/>
          </a:prstGeom>
          <a:noFill/>
          <a:ln>
            <a:noFill/>
          </a:ln>
        </p:spPr>
        <p:txBody>
          <a:bodyPr spcFirstLastPara="1" wrap="square" lIns="0" tIns="0" rIns="0" bIns="0" anchor="b" anchorCtr="0">
            <a:noAutofit/>
          </a:bodyPr>
          <a:lstStyle/>
          <a:p>
            <a:r>
              <a:rPr lang="en-US" sz="900" dirty="0">
                <a:solidFill>
                  <a:schemeClr val="dk2"/>
                </a:solidFill>
                <a:latin typeface="Barlow"/>
                <a:ea typeface="Barlow"/>
                <a:sym typeface="Barlow"/>
              </a:rPr>
              <a:t>Early Feb. (</a:t>
            </a:r>
            <a:r>
              <a:rPr lang="en-US" sz="900" dirty="0">
                <a:solidFill>
                  <a:schemeClr val="dk2"/>
                </a:solidFill>
                <a:latin typeface="Barlow"/>
                <a:ea typeface="Barlow"/>
                <a:cs typeface="Barlow"/>
                <a:sym typeface="Barlow"/>
              </a:rPr>
              <a:t>Spring RAP)</a:t>
            </a:r>
            <a:endParaRPr lang="en-US" dirty="0">
              <a:solidFill>
                <a:schemeClr val="dk2"/>
              </a:solidFill>
              <a:ea typeface="Barlow"/>
            </a:endParaRPr>
          </a:p>
          <a:p>
            <a:r>
              <a:rPr lang="en-US" sz="900" dirty="0">
                <a:solidFill>
                  <a:schemeClr val="dk2"/>
                </a:solidFill>
                <a:latin typeface="Barlow"/>
                <a:ea typeface="Barlow"/>
                <a:cs typeface="Barlow"/>
                <a:sym typeface="Barlow"/>
              </a:rPr>
              <a:t>College Email Requesting RAP Submissions</a:t>
            </a:r>
            <a:endParaRPr lang="en-US" dirty="0">
              <a:solidFill>
                <a:schemeClr val="dk2"/>
              </a:solidFill>
              <a:ea typeface="Barlow"/>
            </a:endParaRPr>
          </a:p>
        </p:txBody>
      </p:sp>
      <p:cxnSp>
        <p:nvCxnSpPr>
          <p:cNvPr id="823" name="Google Shape;823;p39"/>
          <p:cNvCxnSpPr>
            <a:cxnSpLocks/>
          </p:cNvCxnSpPr>
          <p:nvPr/>
        </p:nvCxnSpPr>
        <p:spPr>
          <a:xfrm flipV="1">
            <a:off x="6705426" y="1858519"/>
            <a:ext cx="0" cy="922012"/>
          </a:xfrm>
          <a:prstGeom prst="straightConnector1">
            <a:avLst/>
          </a:prstGeom>
          <a:noFill/>
          <a:ln w="9525" cap="flat" cmpd="sng">
            <a:solidFill>
              <a:schemeClr val="tx1"/>
            </a:solidFill>
            <a:prstDash val="solid"/>
            <a:round/>
            <a:headEnd type="oval" w="med" len="med"/>
            <a:tailEnd type="oval" w="med" len="med"/>
          </a:ln>
        </p:spPr>
      </p:cxnSp>
      <p:sp>
        <p:nvSpPr>
          <p:cNvPr id="824" name="Google Shape;824;p39"/>
          <p:cNvSpPr txBox="1"/>
          <p:nvPr/>
        </p:nvSpPr>
        <p:spPr>
          <a:xfrm>
            <a:off x="7101651" y="3115612"/>
            <a:ext cx="1329161" cy="524608"/>
          </a:xfrm>
          <a:prstGeom prst="rect">
            <a:avLst/>
          </a:prstGeom>
          <a:noFill/>
          <a:ln>
            <a:noFill/>
          </a:ln>
        </p:spPr>
        <p:txBody>
          <a:bodyPr spcFirstLastPara="1" wrap="square" lIns="0" tIns="0" rIns="0" bIns="0" anchor="b" anchorCtr="0">
            <a:noAutofit/>
          </a:bodyPr>
          <a:lstStyle/>
          <a:p>
            <a:r>
              <a:rPr lang="en-US" sz="900" dirty="0">
                <a:solidFill>
                  <a:schemeClr val="dk2"/>
                </a:solidFill>
                <a:latin typeface="Barlow"/>
                <a:ea typeface="Barlow"/>
                <a:cs typeface="Barlow"/>
                <a:sym typeface="Barlow"/>
              </a:rPr>
              <a:t>May (Spring RAP) </a:t>
            </a:r>
          </a:p>
          <a:p>
            <a:pPr marL="0" marR="0" lvl="0" indent="0" algn="l">
              <a:lnSpc>
                <a:spcPct val="100000"/>
              </a:lnSpc>
              <a:spcBef>
                <a:spcPts val="0"/>
              </a:spcBef>
              <a:spcAft>
                <a:spcPts val="0"/>
              </a:spcAft>
              <a:buNone/>
            </a:pPr>
            <a:r>
              <a:rPr lang="en-US" sz="900" dirty="0">
                <a:solidFill>
                  <a:schemeClr val="dk2"/>
                </a:solidFill>
                <a:latin typeface="Barlow"/>
                <a:ea typeface="Barlow"/>
                <a:cs typeface="Barlow"/>
                <a:sym typeface="Barlow"/>
              </a:rPr>
              <a:t>Decisions Sent to College</a:t>
            </a:r>
            <a:endParaRPr lang="en-US" dirty="0">
              <a:solidFill>
                <a:schemeClr val="dk2"/>
              </a:solidFill>
            </a:endParaRPr>
          </a:p>
        </p:txBody>
      </p:sp>
      <p:sp>
        <p:nvSpPr>
          <p:cNvPr id="826" name="Google Shape;826;p39"/>
          <p:cNvSpPr txBox="1"/>
          <p:nvPr/>
        </p:nvSpPr>
        <p:spPr>
          <a:xfrm>
            <a:off x="1242329" y="3289057"/>
            <a:ext cx="1292987" cy="476870"/>
          </a:xfrm>
          <a:prstGeom prst="rect">
            <a:avLst/>
          </a:prstGeom>
          <a:noFill/>
          <a:ln>
            <a:noFill/>
          </a:ln>
        </p:spPr>
        <p:txBody>
          <a:bodyPr spcFirstLastPara="1" wrap="square" lIns="0" tIns="0" rIns="0" bIns="0" anchor="t" anchorCtr="0">
            <a:noAutofit/>
          </a:bodyPr>
          <a:lstStyle/>
          <a:p>
            <a:r>
              <a:rPr lang="en-US" sz="900" b="1" dirty="0">
                <a:solidFill>
                  <a:schemeClr val="dk2"/>
                </a:solidFill>
                <a:latin typeface="Barlow"/>
                <a:ea typeface="Barlow"/>
                <a:cs typeface="Barlow"/>
                <a:sym typeface="Barlow"/>
              </a:rPr>
              <a:t>Sept. 30  (Fall RAP) </a:t>
            </a:r>
          </a:p>
          <a:p>
            <a:r>
              <a:rPr lang="en-US" sz="900" b="1" dirty="0">
                <a:solidFill>
                  <a:schemeClr val="dk2"/>
                </a:solidFill>
                <a:latin typeface="Barlow"/>
                <a:ea typeface="Barlow"/>
                <a:cs typeface="Barlow"/>
                <a:sym typeface="Barlow"/>
              </a:rPr>
              <a:t>Submissions Due (Oct. 3)</a:t>
            </a:r>
            <a:endParaRPr sz="900" b="1" dirty="0">
              <a:solidFill>
                <a:schemeClr val="dk2"/>
              </a:solidFill>
              <a:latin typeface="Barlow"/>
              <a:ea typeface="Barlow"/>
              <a:cs typeface="Barlow"/>
            </a:endParaRPr>
          </a:p>
        </p:txBody>
      </p:sp>
      <p:sp>
        <p:nvSpPr>
          <p:cNvPr id="828" name="Google Shape;828;p39"/>
          <p:cNvSpPr txBox="1"/>
          <p:nvPr/>
        </p:nvSpPr>
        <p:spPr>
          <a:xfrm>
            <a:off x="1422706" y="3689470"/>
            <a:ext cx="1377577" cy="445477"/>
          </a:xfrm>
          <a:prstGeom prst="rect">
            <a:avLst/>
          </a:prstGeom>
          <a:noFill/>
          <a:ln>
            <a:noFill/>
          </a:ln>
        </p:spPr>
        <p:txBody>
          <a:bodyPr spcFirstLastPara="1" wrap="square" lIns="0" tIns="0" rIns="0" bIns="0" anchor="t" anchorCtr="0">
            <a:noAutofit/>
          </a:bodyPr>
          <a:lstStyle/>
          <a:p>
            <a:r>
              <a:rPr lang="en-US" sz="900" dirty="0">
                <a:solidFill>
                  <a:schemeClr val="dk2"/>
                </a:solidFill>
                <a:latin typeface="Barlow"/>
                <a:ea typeface="Barlow"/>
                <a:cs typeface="Barlow"/>
                <a:sym typeface="Barlow"/>
              </a:rPr>
              <a:t>mid-Oct. (Fall RAP)</a:t>
            </a:r>
            <a:endParaRPr lang="en-US" sz="900" dirty="0">
              <a:ea typeface="Barlow"/>
              <a:sym typeface="Barlow"/>
            </a:endParaRPr>
          </a:p>
          <a:p>
            <a:pPr marL="0" marR="0" lvl="0" indent="0" algn="l" rtl="0">
              <a:lnSpc>
                <a:spcPct val="100000"/>
              </a:lnSpc>
              <a:spcBef>
                <a:spcPts val="0"/>
              </a:spcBef>
              <a:spcAft>
                <a:spcPts val="0"/>
              </a:spcAft>
              <a:buNone/>
            </a:pPr>
            <a:r>
              <a:rPr lang="en-US" sz="900" dirty="0">
                <a:solidFill>
                  <a:schemeClr val="dk2"/>
                </a:solidFill>
                <a:latin typeface="Barlow"/>
                <a:ea typeface="Barlow"/>
                <a:cs typeface="Barlow"/>
                <a:sym typeface="Barlow"/>
              </a:rPr>
              <a:t>Initial Discussion of Rubric for RAP Proposals</a:t>
            </a:r>
            <a:endParaRPr sz="900" dirty="0">
              <a:solidFill>
                <a:schemeClr val="dk2"/>
              </a:solidFill>
              <a:latin typeface="Barlow"/>
              <a:ea typeface="Barlow"/>
              <a:cs typeface="Barlow"/>
              <a:sym typeface="Barlow"/>
            </a:endParaRPr>
          </a:p>
        </p:txBody>
      </p:sp>
      <p:sp>
        <p:nvSpPr>
          <p:cNvPr id="830" name="Google Shape;830;p39"/>
          <p:cNvSpPr txBox="1"/>
          <p:nvPr/>
        </p:nvSpPr>
        <p:spPr>
          <a:xfrm>
            <a:off x="3234353" y="4245080"/>
            <a:ext cx="1170900" cy="489439"/>
          </a:xfrm>
          <a:prstGeom prst="rect">
            <a:avLst/>
          </a:prstGeom>
          <a:noFill/>
          <a:ln>
            <a:noFill/>
          </a:ln>
        </p:spPr>
        <p:txBody>
          <a:bodyPr spcFirstLastPara="1" wrap="square" lIns="0" tIns="0" rIns="0" bIns="0" anchor="t" anchorCtr="0">
            <a:noAutofit/>
          </a:bodyPr>
          <a:lstStyle/>
          <a:p>
            <a:r>
              <a:rPr lang="en-US" sz="900" dirty="0">
                <a:solidFill>
                  <a:schemeClr val="dk2"/>
                </a:solidFill>
                <a:latin typeface="Barlow"/>
                <a:ea typeface="Barlow"/>
                <a:cs typeface="Barlow"/>
                <a:sym typeface="Barlow"/>
              </a:rPr>
              <a:t>Nov. (Fall RAP)</a:t>
            </a:r>
            <a:endParaRPr lang="en-US" sz="900" dirty="0">
              <a:ea typeface="Barlow"/>
              <a:sym typeface="Barlow"/>
            </a:endParaRPr>
          </a:p>
          <a:p>
            <a:pPr marL="0" marR="0" lvl="0" indent="0" algn="l" rtl="0">
              <a:lnSpc>
                <a:spcPct val="100000"/>
              </a:lnSpc>
              <a:spcBef>
                <a:spcPts val="0"/>
              </a:spcBef>
              <a:spcAft>
                <a:spcPts val="0"/>
              </a:spcAft>
              <a:buNone/>
            </a:pPr>
            <a:r>
              <a:rPr lang="en-US" sz="900" dirty="0">
                <a:solidFill>
                  <a:schemeClr val="dk2"/>
                </a:solidFill>
                <a:latin typeface="Barlow"/>
                <a:ea typeface="Barlow"/>
                <a:cs typeface="Barlow"/>
                <a:sym typeface="Barlow"/>
              </a:rPr>
              <a:t>SGC Initial Scoring of BRD Proposals</a:t>
            </a:r>
            <a:endParaRPr sz="900" dirty="0">
              <a:solidFill>
                <a:schemeClr val="dk2"/>
              </a:solidFill>
              <a:latin typeface="Barlow"/>
              <a:ea typeface="Barlow"/>
              <a:cs typeface="Barlow"/>
              <a:sym typeface="Barlow"/>
            </a:endParaRPr>
          </a:p>
        </p:txBody>
      </p:sp>
      <p:cxnSp>
        <p:nvCxnSpPr>
          <p:cNvPr id="831" name="Google Shape;831;p39"/>
          <p:cNvCxnSpPr>
            <a:cxnSpLocks/>
          </p:cNvCxnSpPr>
          <p:nvPr/>
        </p:nvCxnSpPr>
        <p:spPr>
          <a:xfrm flipV="1">
            <a:off x="4255519" y="3107384"/>
            <a:ext cx="0" cy="270532"/>
          </a:xfrm>
          <a:prstGeom prst="straightConnector1">
            <a:avLst/>
          </a:prstGeom>
          <a:noFill/>
          <a:ln w="9525" cap="flat" cmpd="sng">
            <a:solidFill>
              <a:schemeClr val="tx1"/>
            </a:solidFill>
            <a:prstDash val="solid"/>
            <a:round/>
            <a:headEnd type="oval" w="med" len="med"/>
            <a:tailEnd type="oval" w="med" len="med"/>
          </a:ln>
        </p:spPr>
      </p:cxnSp>
      <p:sp>
        <p:nvSpPr>
          <p:cNvPr id="832" name="Google Shape;832;p39"/>
          <p:cNvSpPr txBox="1"/>
          <p:nvPr/>
        </p:nvSpPr>
        <p:spPr>
          <a:xfrm>
            <a:off x="3485238" y="3317803"/>
            <a:ext cx="1015010" cy="524608"/>
          </a:xfrm>
          <a:prstGeom prst="rect">
            <a:avLst/>
          </a:prstGeom>
          <a:noFill/>
          <a:ln>
            <a:noFill/>
          </a:ln>
        </p:spPr>
        <p:txBody>
          <a:bodyPr spcFirstLastPara="1" wrap="square" lIns="0" tIns="0" rIns="0" bIns="0" anchor="t" anchorCtr="0">
            <a:noAutofit/>
          </a:bodyPr>
          <a:lstStyle/>
          <a:p>
            <a:r>
              <a:rPr lang="en-US" sz="900" dirty="0">
                <a:solidFill>
                  <a:schemeClr val="dk2"/>
                </a:solidFill>
                <a:latin typeface="Barlow"/>
                <a:ea typeface="Barlow"/>
                <a:cs typeface="Barlow"/>
                <a:sym typeface="Barlow"/>
              </a:rPr>
              <a:t>Dec. (Fall RAP)</a:t>
            </a:r>
            <a:endParaRPr lang="en-US" sz="900" dirty="0">
              <a:solidFill>
                <a:schemeClr val="dk2"/>
              </a:solidFill>
              <a:ea typeface="Barlow"/>
              <a:sym typeface="Barlow"/>
            </a:endParaRPr>
          </a:p>
          <a:p>
            <a:r>
              <a:rPr lang="en-US" sz="900" dirty="0">
                <a:solidFill>
                  <a:schemeClr val="dk2"/>
                </a:solidFill>
                <a:latin typeface="Barlow"/>
                <a:ea typeface="Barlow"/>
                <a:cs typeface="Barlow"/>
                <a:sym typeface="Barlow"/>
              </a:rPr>
              <a:t>Decisions Sent to College</a:t>
            </a:r>
            <a:endParaRPr sz="900" dirty="0">
              <a:solidFill>
                <a:schemeClr val="dk2"/>
              </a:solidFill>
              <a:latin typeface="Barlow"/>
              <a:ea typeface="Barlow"/>
              <a:cs typeface="Barlow"/>
            </a:endParaRPr>
          </a:p>
        </p:txBody>
      </p:sp>
      <p:cxnSp>
        <p:nvCxnSpPr>
          <p:cNvPr id="833" name="Google Shape;833;p39"/>
          <p:cNvCxnSpPr>
            <a:cxnSpLocks/>
          </p:cNvCxnSpPr>
          <p:nvPr/>
        </p:nvCxnSpPr>
        <p:spPr>
          <a:xfrm flipV="1">
            <a:off x="6236026" y="3113521"/>
            <a:ext cx="0" cy="656325"/>
          </a:xfrm>
          <a:prstGeom prst="straightConnector1">
            <a:avLst/>
          </a:prstGeom>
          <a:noFill/>
          <a:ln w="9525" cap="flat" cmpd="sng">
            <a:solidFill>
              <a:schemeClr val="tx1"/>
            </a:solidFill>
            <a:prstDash val="solid"/>
            <a:round/>
            <a:headEnd type="oval" w="med" len="med"/>
            <a:tailEnd type="oval" w="med" len="med"/>
          </a:ln>
        </p:spPr>
      </p:cxnSp>
      <p:sp>
        <p:nvSpPr>
          <p:cNvPr id="834" name="Google Shape;834;p39"/>
          <p:cNvSpPr txBox="1"/>
          <p:nvPr/>
        </p:nvSpPr>
        <p:spPr>
          <a:xfrm>
            <a:off x="6180511" y="3805503"/>
            <a:ext cx="1170900" cy="533400"/>
          </a:xfrm>
          <a:prstGeom prst="rect">
            <a:avLst/>
          </a:prstGeom>
          <a:noFill/>
          <a:ln>
            <a:noFill/>
          </a:ln>
        </p:spPr>
        <p:txBody>
          <a:bodyPr spcFirstLastPara="1" wrap="square" lIns="0" tIns="0" rIns="0" bIns="0" anchor="t" anchorCtr="0">
            <a:noAutofit/>
          </a:bodyPr>
          <a:lstStyle/>
          <a:p>
            <a:r>
              <a:rPr lang="en-US" sz="900" dirty="0">
                <a:solidFill>
                  <a:schemeClr val="dk2"/>
                </a:solidFill>
                <a:latin typeface="Barlow"/>
                <a:ea typeface="Barlow"/>
                <a:cs typeface="Barlow"/>
                <a:sym typeface="Barlow"/>
              </a:rPr>
              <a:t>Apr. (Spring RAP)</a:t>
            </a:r>
          </a:p>
          <a:p>
            <a:pPr marL="0" marR="0" lvl="0" indent="0" algn="l" rtl="0">
              <a:lnSpc>
                <a:spcPct val="100000"/>
              </a:lnSpc>
              <a:spcBef>
                <a:spcPts val="0"/>
              </a:spcBef>
              <a:spcAft>
                <a:spcPts val="0"/>
              </a:spcAft>
              <a:buNone/>
            </a:pPr>
            <a:r>
              <a:rPr lang="en-US" sz="900" dirty="0">
                <a:solidFill>
                  <a:schemeClr val="dk2"/>
                </a:solidFill>
                <a:latin typeface="Barlow"/>
                <a:ea typeface="Barlow"/>
                <a:cs typeface="Barlow"/>
                <a:sym typeface="Barlow"/>
              </a:rPr>
              <a:t>Initial Review of Budget Request Database</a:t>
            </a:r>
            <a:endParaRPr sz="900" dirty="0">
              <a:solidFill>
                <a:schemeClr val="dk2"/>
              </a:solidFill>
              <a:latin typeface="Barlow"/>
              <a:ea typeface="Barlow"/>
              <a:cs typeface="Barlow"/>
              <a:sym typeface="Barlow"/>
            </a:endParaRPr>
          </a:p>
        </p:txBody>
      </p:sp>
      <p:cxnSp>
        <p:nvCxnSpPr>
          <p:cNvPr id="835" name="Google Shape;835;p39"/>
          <p:cNvCxnSpPr/>
          <p:nvPr/>
        </p:nvCxnSpPr>
        <p:spPr>
          <a:xfrm flipV="1">
            <a:off x="3775914" y="1888429"/>
            <a:ext cx="0" cy="894254"/>
          </a:xfrm>
          <a:prstGeom prst="straightConnector1">
            <a:avLst/>
          </a:prstGeom>
          <a:noFill/>
          <a:ln w="9525" cap="flat" cmpd="sng">
            <a:solidFill>
              <a:schemeClr val="tx1"/>
            </a:solidFill>
            <a:prstDash val="solid"/>
            <a:round/>
            <a:headEnd type="oval" w="med" len="med"/>
            <a:tailEnd type="oval" w="med" len="med"/>
          </a:ln>
        </p:spPr>
      </p:cxnSp>
      <p:sp>
        <p:nvSpPr>
          <p:cNvPr id="836" name="Google Shape;836;p39"/>
          <p:cNvSpPr txBox="1"/>
          <p:nvPr/>
        </p:nvSpPr>
        <p:spPr>
          <a:xfrm>
            <a:off x="3745624" y="1417004"/>
            <a:ext cx="1385139" cy="471425"/>
          </a:xfrm>
          <a:prstGeom prst="rect">
            <a:avLst/>
          </a:prstGeom>
          <a:noFill/>
          <a:ln>
            <a:noFill/>
          </a:ln>
        </p:spPr>
        <p:txBody>
          <a:bodyPr spcFirstLastPara="1" wrap="square" lIns="0" tIns="0" rIns="0" bIns="0" anchor="t" anchorCtr="0">
            <a:noAutofit/>
          </a:bodyPr>
          <a:lstStyle/>
          <a:p>
            <a:r>
              <a:rPr lang="en-US" sz="900" dirty="0">
                <a:solidFill>
                  <a:schemeClr val="dk2"/>
                </a:solidFill>
                <a:latin typeface="Barlow"/>
                <a:ea typeface="Barlow"/>
                <a:cs typeface="Barlow"/>
                <a:sym typeface="Barlow"/>
              </a:rPr>
              <a:t>Dec. (Fall RAP)</a:t>
            </a:r>
            <a:endParaRPr lang="en-US" sz="900" dirty="0">
              <a:ea typeface="Barlow"/>
              <a:sym typeface="Barlow"/>
            </a:endParaRPr>
          </a:p>
          <a:p>
            <a:pPr marL="0" marR="0" lvl="0" indent="0" algn="l" rtl="0">
              <a:lnSpc>
                <a:spcPct val="100000"/>
              </a:lnSpc>
              <a:spcBef>
                <a:spcPts val="0"/>
              </a:spcBef>
              <a:spcAft>
                <a:spcPts val="0"/>
              </a:spcAft>
              <a:buNone/>
            </a:pPr>
            <a:r>
              <a:rPr lang="en-US" sz="900" dirty="0">
                <a:solidFill>
                  <a:schemeClr val="dk2"/>
                </a:solidFill>
                <a:latin typeface="Barlow"/>
                <a:ea typeface="Barlow"/>
                <a:cs typeface="Barlow"/>
                <a:sym typeface="Barlow"/>
              </a:rPr>
              <a:t>Initial Proposals Selected and Submitted to President </a:t>
            </a:r>
            <a:endParaRPr sz="900" dirty="0">
              <a:solidFill>
                <a:schemeClr val="dk2"/>
              </a:solidFill>
              <a:latin typeface="Barlow"/>
              <a:ea typeface="Barlow"/>
              <a:cs typeface="Barlow"/>
              <a:sym typeface="Barlow"/>
            </a:endParaRPr>
          </a:p>
        </p:txBody>
      </p:sp>
      <p:sp>
        <p:nvSpPr>
          <p:cNvPr id="801" name="Google Shape;801;p39"/>
          <p:cNvSpPr/>
          <p:nvPr/>
        </p:nvSpPr>
        <p:spPr>
          <a:xfrm>
            <a:off x="3048503" y="2755950"/>
            <a:ext cx="771300" cy="393600"/>
          </a:xfrm>
          <a:prstGeom prst="homePlate">
            <a:avLst>
              <a:gd name="adj" fmla="val 32030"/>
            </a:avLst>
          </a:prstGeom>
          <a:solidFill>
            <a:schemeClr val="accent4">
              <a:lumMod val="75000"/>
            </a:schemeClr>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Barlow"/>
                <a:ea typeface="Barlow"/>
                <a:cs typeface="Barlow"/>
                <a:sym typeface="Barlow"/>
              </a:rPr>
              <a:t>NOV</a:t>
            </a:r>
            <a:endParaRPr sz="1000">
              <a:solidFill>
                <a:schemeClr val="lt1"/>
              </a:solidFill>
              <a:latin typeface="Barlow"/>
              <a:ea typeface="Barlow"/>
              <a:cs typeface="Barlow"/>
              <a:sym typeface="Barlow"/>
            </a:endParaRPr>
          </a:p>
        </p:txBody>
      </p:sp>
      <p:cxnSp>
        <p:nvCxnSpPr>
          <p:cNvPr id="829" name="Google Shape;829;p39"/>
          <p:cNvCxnSpPr/>
          <p:nvPr/>
        </p:nvCxnSpPr>
        <p:spPr>
          <a:xfrm flipV="1">
            <a:off x="3264770" y="3108118"/>
            <a:ext cx="0" cy="1052515"/>
          </a:xfrm>
          <a:prstGeom prst="straightConnector1">
            <a:avLst/>
          </a:prstGeom>
          <a:noFill/>
          <a:ln w="9525" cap="flat" cmpd="sng">
            <a:solidFill>
              <a:schemeClr val="tx1"/>
            </a:solidFill>
            <a:prstDash val="solid"/>
            <a:round/>
            <a:headEnd type="oval" w="med" len="med"/>
            <a:tailEnd type="oval" w="med" len="med"/>
          </a:ln>
        </p:spPr>
      </p:cxnSp>
      <p:sp>
        <p:nvSpPr>
          <p:cNvPr id="39" name="Google Shape;826;p39">
            <a:extLst>
              <a:ext uri="{FF2B5EF4-FFF2-40B4-BE49-F238E27FC236}">
                <a16:creationId xmlns:a16="http://schemas.microsoft.com/office/drawing/2014/main" id="{868AAA4A-F9F3-4259-9B4F-CC75F29C7FBB}"/>
              </a:ext>
            </a:extLst>
          </p:cNvPr>
          <p:cNvSpPr txBox="1"/>
          <p:nvPr/>
        </p:nvSpPr>
        <p:spPr>
          <a:xfrm>
            <a:off x="4606496" y="3580107"/>
            <a:ext cx="1170900" cy="393600"/>
          </a:xfrm>
          <a:prstGeom prst="rect">
            <a:avLst/>
          </a:prstGeom>
          <a:noFill/>
          <a:ln>
            <a:noFill/>
          </a:ln>
        </p:spPr>
        <p:txBody>
          <a:bodyPr spcFirstLastPara="1" wrap="square" lIns="0" tIns="0" rIns="0" bIns="0" anchor="t" anchorCtr="0">
            <a:noAutofit/>
          </a:bodyPr>
          <a:lstStyle/>
          <a:p>
            <a:r>
              <a:rPr lang="en-US" sz="900" b="1">
                <a:solidFill>
                  <a:schemeClr val="dk2"/>
                </a:solidFill>
                <a:latin typeface="Barlow"/>
                <a:ea typeface="Barlow"/>
                <a:cs typeface="Barlow"/>
                <a:sym typeface="Barlow"/>
              </a:rPr>
              <a:t>Early March  </a:t>
            </a:r>
            <a:r>
              <a:rPr lang="en-US" sz="900" b="1" dirty="0">
                <a:solidFill>
                  <a:schemeClr val="dk2"/>
                </a:solidFill>
                <a:latin typeface="Barlow"/>
                <a:ea typeface="Barlow"/>
                <a:cs typeface="Barlow"/>
                <a:sym typeface="Barlow"/>
              </a:rPr>
              <a:t>(Spring RAP)</a:t>
            </a:r>
          </a:p>
          <a:p>
            <a:r>
              <a:rPr lang="en-US" sz="900" b="1" dirty="0">
                <a:solidFill>
                  <a:schemeClr val="dk2"/>
                </a:solidFill>
                <a:latin typeface="Barlow"/>
                <a:ea typeface="Barlow"/>
                <a:cs typeface="Barlow"/>
                <a:sym typeface="Barlow"/>
              </a:rPr>
              <a:t>Submissions Due</a:t>
            </a:r>
            <a:endParaRPr sz="900" b="1" dirty="0">
              <a:solidFill>
                <a:schemeClr val="dk2"/>
              </a:solidFill>
              <a:latin typeface="Barlow"/>
              <a:ea typeface="Barlow"/>
              <a:cs typeface="Barlow"/>
            </a:endParaRPr>
          </a:p>
        </p:txBody>
      </p:sp>
      <p:cxnSp>
        <p:nvCxnSpPr>
          <p:cNvPr id="2" name="Google Shape;827;p39">
            <a:extLst>
              <a:ext uri="{FF2B5EF4-FFF2-40B4-BE49-F238E27FC236}">
                <a16:creationId xmlns:a16="http://schemas.microsoft.com/office/drawing/2014/main" id="{7B5E67E4-DDB5-D2C9-E3CE-DE1D3BF12DF5}"/>
              </a:ext>
            </a:extLst>
          </p:cNvPr>
          <p:cNvCxnSpPr>
            <a:cxnSpLocks/>
          </p:cNvCxnSpPr>
          <p:nvPr/>
        </p:nvCxnSpPr>
        <p:spPr>
          <a:xfrm flipV="1">
            <a:off x="5640605" y="3115612"/>
            <a:ext cx="0" cy="411880"/>
          </a:xfrm>
          <a:prstGeom prst="straightConnector1">
            <a:avLst/>
          </a:prstGeom>
          <a:noFill/>
          <a:ln w="9525" cap="flat" cmpd="sng">
            <a:solidFill>
              <a:schemeClr val="tx1"/>
            </a:solidFill>
            <a:prstDash val="solid"/>
            <a:round/>
            <a:headEnd type="oval" w="med" len="med"/>
            <a:tailEnd type="oval" w="med" len="med"/>
          </a:ln>
        </p:spPr>
      </p:cxnSp>
      <p:cxnSp>
        <p:nvCxnSpPr>
          <p:cNvPr id="41" name="Google Shape;823;p39">
            <a:extLst>
              <a:ext uri="{FF2B5EF4-FFF2-40B4-BE49-F238E27FC236}">
                <a16:creationId xmlns:a16="http://schemas.microsoft.com/office/drawing/2014/main" id="{51AD4703-EFDA-4CC7-97A0-4031DC35B589}"/>
              </a:ext>
            </a:extLst>
          </p:cNvPr>
          <p:cNvCxnSpPr/>
          <p:nvPr/>
        </p:nvCxnSpPr>
        <p:spPr>
          <a:xfrm rot="10800000">
            <a:off x="7042258" y="3091838"/>
            <a:ext cx="0" cy="498600"/>
          </a:xfrm>
          <a:prstGeom prst="straightConnector1">
            <a:avLst/>
          </a:prstGeom>
          <a:noFill/>
          <a:ln w="9525" cap="flat" cmpd="sng">
            <a:solidFill>
              <a:schemeClr val="tx1"/>
            </a:solidFill>
            <a:prstDash val="solid"/>
            <a:round/>
            <a:headEnd type="oval" w="med" len="med"/>
            <a:tailEnd type="oval" w="med" len="med"/>
          </a:ln>
        </p:spPr>
      </p:cxnSp>
      <p:sp>
        <p:nvSpPr>
          <p:cNvPr id="43" name="Google Shape;801;p39">
            <a:extLst>
              <a:ext uri="{FF2B5EF4-FFF2-40B4-BE49-F238E27FC236}">
                <a16:creationId xmlns:a16="http://schemas.microsoft.com/office/drawing/2014/main" id="{21E14D62-8B36-4CA6-92F7-A7FA11EAED77}"/>
              </a:ext>
            </a:extLst>
          </p:cNvPr>
          <p:cNvSpPr/>
          <p:nvPr/>
        </p:nvSpPr>
        <p:spPr>
          <a:xfrm>
            <a:off x="2474658" y="2755950"/>
            <a:ext cx="771300" cy="393600"/>
          </a:xfrm>
          <a:prstGeom prst="homePlate">
            <a:avLst>
              <a:gd name="adj" fmla="val 32030"/>
            </a:avLst>
          </a:prstGeom>
          <a:solidFill>
            <a:schemeClr val="accent4">
              <a:lumMod val="75000"/>
            </a:schemeClr>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sz="1000" dirty="0">
                <a:solidFill>
                  <a:schemeClr val="lt1"/>
                </a:solidFill>
                <a:latin typeface="Barlow"/>
                <a:ea typeface="Barlow"/>
                <a:cs typeface="Barlow"/>
                <a:sym typeface="Barlow"/>
              </a:rPr>
              <a:t>OCT</a:t>
            </a:r>
            <a:endParaRPr sz="1000" dirty="0">
              <a:solidFill>
                <a:schemeClr val="lt1"/>
              </a:solidFill>
              <a:latin typeface="Barlow"/>
              <a:ea typeface="Barlow"/>
              <a:cs typeface="Barlow"/>
              <a:sym typeface="Barlow"/>
            </a:endParaRPr>
          </a:p>
        </p:txBody>
      </p:sp>
      <p:sp>
        <p:nvSpPr>
          <p:cNvPr id="42" name="Google Shape;836;p39">
            <a:extLst>
              <a:ext uri="{FF2B5EF4-FFF2-40B4-BE49-F238E27FC236}">
                <a16:creationId xmlns:a16="http://schemas.microsoft.com/office/drawing/2014/main" id="{24074EAC-F6DC-4CF2-99AE-430A77EAFAA8}"/>
              </a:ext>
            </a:extLst>
          </p:cNvPr>
          <p:cNvSpPr txBox="1"/>
          <p:nvPr/>
        </p:nvSpPr>
        <p:spPr>
          <a:xfrm>
            <a:off x="6658841" y="1403518"/>
            <a:ext cx="1385139" cy="542192"/>
          </a:xfrm>
          <a:prstGeom prst="rect">
            <a:avLst/>
          </a:prstGeom>
          <a:noFill/>
          <a:ln>
            <a:noFill/>
          </a:ln>
        </p:spPr>
        <p:txBody>
          <a:bodyPr spcFirstLastPara="1" wrap="square" lIns="0" tIns="0" rIns="0" bIns="0" anchor="t" anchorCtr="0">
            <a:noAutofit/>
          </a:bodyPr>
          <a:lstStyle/>
          <a:p>
            <a:r>
              <a:rPr lang="en-US" sz="900" dirty="0">
                <a:solidFill>
                  <a:schemeClr val="dk2"/>
                </a:solidFill>
                <a:latin typeface="Barlow"/>
                <a:ea typeface="Barlow"/>
                <a:cs typeface="Barlow"/>
                <a:sym typeface="Barlow"/>
              </a:rPr>
              <a:t>April (Spring RAP)</a:t>
            </a:r>
            <a:endParaRPr lang="en-US" sz="900" dirty="0">
              <a:ea typeface="Barlow"/>
              <a:sym typeface="Barlow"/>
            </a:endParaRPr>
          </a:p>
          <a:p>
            <a:pPr marL="0" marR="0" lvl="0" indent="0" algn="l" rtl="0">
              <a:lnSpc>
                <a:spcPct val="100000"/>
              </a:lnSpc>
              <a:spcBef>
                <a:spcPts val="0"/>
              </a:spcBef>
              <a:spcAft>
                <a:spcPts val="0"/>
              </a:spcAft>
              <a:buNone/>
            </a:pPr>
            <a:r>
              <a:rPr lang="en-US" sz="900" dirty="0">
                <a:solidFill>
                  <a:schemeClr val="dk2"/>
                </a:solidFill>
                <a:latin typeface="Barlow"/>
                <a:ea typeface="Barlow"/>
                <a:cs typeface="Barlow"/>
                <a:sym typeface="Barlow"/>
              </a:rPr>
              <a:t>Initial Proposals Selected and Submitted to President </a:t>
            </a:r>
            <a:endParaRPr sz="900" dirty="0">
              <a:solidFill>
                <a:schemeClr val="dk2"/>
              </a:solidFill>
              <a:latin typeface="Barlow"/>
              <a:ea typeface="Barlow"/>
              <a:cs typeface="Barlow"/>
              <a:sym typeface="Barlow"/>
            </a:endParaRPr>
          </a:p>
        </p:txBody>
      </p:sp>
      <p:sp>
        <p:nvSpPr>
          <p:cNvPr id="803" name="Google Shape;803;p39"/>
          <p:cNvSpPr/>
          <p:nvPr/>
        </p:nvSpPr>
        <p:spPr>
          <a:xfrm>
            <a:off x="1830552" y="2755950"/>
            <a:ext cx="771300" cy="393600"/>
          </a:xfrm>
          <a:prstGeom prst="homePlate">
            <a:avLst>
              <a:gd name="adj" fmla="val 32030"/>
            </a:avLst>
          </a:prstGeom>
          <a:solidFill>
            <a:srgbClr val="FFC00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Barlow"/>
                <a:ea typeface="Barlow"/>
                <a:cs typeface="Barlow"/>
                <a:sym typeface="Barlow"/>
              </a:rPr>
              <a:t>SEP</a:t>
            </a:r>
            <a:endParaRPr sz="1000">
              <a:solidFill>
                <a:schemeClr val="lt1"/>
              </a:solidFill>
              <a:latin typeface="Barlow"/>
              <a:ea typeface="Barlow"/>
              <a:cs typeface="Barlow"/>
              <a:sym typeface="Barlow"/>
            </a:endParaRPr>
          </a:p>
        </p:txBody>
      </p:sp>
      <p:sp>
        <p:nvSpPr>
          <p:cNvPr id="804" name="Google Shape;804;p39"/>
          <p:cNvSpPr/>
          <p:nvPr/>
        </p:nvSpPr>
        <p:spPr>
          <a:xfrm>
            <a:off x="1211953" y="2755950"/>
            <a:ext cx="771300" cy="393600"/>
          </a:xfrm>
          <a:prstGeom prst="homePlate">
            <a:avLst>
              <a:gd name="adj" fmla="val 32030"/>
            </a:avLst>
          </a:prstGeom>
          <a:solidFill>
            <a:srgbClr val="FFC00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Barlow"/>
                <a:ea typeface="Barlow"/>
                <a:cs typeface="Barlow"/>
                <a:sym typeface="Barlow"/>
              </a:rPr>
              <a:t>AUG</a:t>
            </a:r>
            <a:endParaRPr sz="1000">
              <a:solidFill>
                <a:schemeClr val="lt1"/>
              </a:solidFill>
              <a:latin typeface="Barlow"/>
              <a:ea typeface="Barlow"/>
              <a:cs typeface="Barlow"/>
              <a:sym typeface="Barlow"/>
            </a:endParaRPr>
          </a:p>
        </p:txBody>
      </p:sp>
      <p:sp>
        <p:nvSpPr>
          <p:cNvPr id="805" name="Google Shape;805;p39"/>
          <p:cNvSpPr/>
          <p:nvPr/>
        </p:nvSpPr>
        <p:spPr>
          <a:xfrm>
            <a:off x="656678" y="2755950"/>
            <a:ext cx="771300" cy="393600"/>
          </a:xfrm>
          <a:prstGeom prst="homePlate">
            <a:avLst>
              <a:gd name="adj" fmla="val 32030"/>
            </a:avLst>
          </a:prstGeom>
          <a:solidFill>
            <a:srgbClr val="FFC00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Barlow"/>
                <a:ea typeface="Barlow"/>
                <a:cs typeface="Barlow"/>
                <a:sym typeface="Barlow"/>
              </a:rPr>
              <a:t>JUL</a:t>
            </a:r>
            <a:endParaRPr sz="1000">
              <a:solidFill>
                <a:schemeClr val="lt1"/>
              </a:solidFill>
              <a:latin typeface="Barlow"/>
              <a:ea typeface="Barlow"/>
              <a:cs typeface="Barlow"/>
              <a:sym typeface="Barlow"/>
            </a:endParaRPr>
          </a:p>
        </p:txBody>
      </p:sp>
      <p:sp>
        <p:nvSpPr>
          <p:cNvPr id="44" name="Google Shape;816;p39">
            <a:extLst>
              <a:ext uri="{FF2B5EF4-FFF2-40B4-BE49-F238E27FC236}">
                <a16:creationId xmlns:a16="http://schemas.microsoft.com/office/drawing/2014/main" id="{3D1489F8-6D8D-4048-A8B6-C0A1D9CC6297}"/>
              </a:ext>
            </a:extLst>
          </p:cNvPr>
          <p:cNvSpPr txBox="1"/>
          <p:nvPr/>
        </p:nvSpPr>
        <p:spPr>
          <a:xfrm>
            <a:off x="715425" y="1824173"/>
            <a:ext cx="1115127" cy="533400"/>
          </a:xfrm>
          <a:prstGeom prst="rect">
            <a:avLst/>
          </a:prstGeom>
          <a:noFill/>
          <a:ln>
            <a:noFill/>
          </a:ln>
        </p:spPr>
        <p:txBody>
          <a:bodyPr spcFirstLastPara="1" wrap="square" lIns="0" tIns="0" rIns="0" bIns="0" anchor="b" anchorCtr="0">
            <a:noAutofit/>
          </a:bodyPr>
          <a:lstStyle/>
          <a:p>
            <a:r>
              <a:rPr lang="en-US" sz="900" dirty="0">
                <a:solidFill>
                  <a:schemeClr val="dk2"/>
                </a:solidFill>
                <a:latin typeface="Barlow"/>
                <a:ea typeface="Barlow"/>
                <a:cs typeface="Barlow"/>
                <a:sym typeface="Barlow"/>
              </a:rPr>
              <a:t>Early Aug. </a:t>
            </a:r>
          </a:p>
          <a:p>
            <a:r>
              <a:rPr lang="en-US" sz="900" dirty="0">
                <a:solidFill>
                  <a:schemeClr val="dk2"/>
                </a:solidFill>
                <a:latin typeface="Barlow"/>
                <a:ea typeface="Barlow"/>
                <a:cs typeface="Barlow"/>
                <a:sym typeface="Barlow"/>
              </a:rPr>
              <a:t>Email  to Requestors in RAP Parking  Lot to Review Proposals</a:t>
            </a:r>
            <a:endParaRPr sz="900" dirty="0">
              <a:solidFill>
                <a:schemeClr val="dk2"/>
              </a:solidFill>
              <a:latin typeface="Barlow"/>
              <a:ea typeface="Barlow"/>
              <a:cs typeface="Barlow"/>
            </a:endParaRPr>
          </a:p>
        </p:txBody>
      </p:sp>
      <p:cxnSp>
        <p:nvCxnSpPr>
          <p:cNvPr id="45" name="Google Shape;821;p39">
            <a:extLst>
              <a:ext uri="{FF2B5EF4-FFF2-40B4-BE49-F238E27FC236}">
                <a16:creationId xmlns:a16="http://schemas.microsoft.com/office/drawing/2014/main" id="{7FE2C6E0-F35F-4A6D-A3F3-0F5A41799841}"/>
              </a:ext>
            </a:extLst>
          </p:cNvPr>
          <p:cNvCxnSpPr>
            <a:cxnSpLocks/>
          </p:cNvCxnSpPr>
          <p:nvPr/>
        </p:nvCxnSpPr>
        <p:spPr>
          <a:xfrm flipV="1">
            <a:off x="1422706" y="2436354"/>
            <a:ext cx="0" cy="344177"/>
          </a:xfrm>
          <a:prstGeom prst="straightConnector1">
            <a:avLst/>
          </a:prstGeom>
          <a:noFill/>
          <a:ln w="9525" cap="flat" cmpd="sng">
            <a:solidFill>
              <a:srgbClr val="0070C0"/>
            </a:solidFill>
            <a:prstDash val="solid"/>
            <a:round/>
            <a:headEnd type="oval" w="med" len="med"/>
            <a:tailEnd type="oval" w="med" len="med"/>
          </a:ln>
        </p:spPr>
      </p:cxnSp>
      <p:cxnSp>
        <p:nvCxnSpPr>
          <p:cNvPr id="817" name="Google Shape;817;p39"/>
          <p:cNvCxnSpPr>
            <a:cxnSpLocks/>
          </p:cNvCxnSpPr>
          <p:nvPr/>
        </p:nvCxnSpPr>
        <p:spPr>
          <a:xfrm flipV="1">
            <a:off x="3142532" y="2531231"/>
            <a:ext cx="0" cy="249301"/>
          </a:xfrm>
          <a:prstGeom prst="straightConnector1">
            <a:avLst/>
          </a:prstGeom>
          <a:noFill/>
          <a:ln w="9525" cap="flat" cmpd="sng">
            <a:solidFill>
              <a:schemeClr val="tx1"/>
            </a:solidFill>
            <a:prstDash val="solid"/>
            <a:round/>
            <a:headEnd type="oval" w="med" len="med"/>
            <a:tailEnd type="oval" w="med" len="med"/>
          </a:ln>
        </p:spPr>
      </p:cxnSp>
      <p:cxnSp>
        <p:nvCxnSpPr>
          <p:cNvPr id="825" name="Google Shape;825;p39"/>
          <p:cNvCxnSpPr>
            <a:cxnSpLocks/>
          </p:cNvCxnSpPr>
          <p:nvPr/>
        </p:nvCxnSpPr>
        <p:spPr>
          <a:xfrm flipV="1">
            <a:off x="2449151" y="3091839"/>
            <a:ext cx="1" cy="249299"/>
          </a:xfrm>
          <a:prstGeom prst="straightConnector1">
            <a:avLst/>
          </a:prstGeom>
          <a:noFill/>
          <a:ln w="9525" cap="flat" cmpd="sng">
            <a:solidFill>
              <a:schemeClr val="tx1"/>
            </a:solidFill>
            <a:prstDash val="solid"/>
            <a:round/>
            <a:headEnd type="oval" w="med" len="med"/>
            <a:tailEnd type="oval" w="med" len="med"/>
          </a:ln>
        </p:spPr>
      </p:cxnSp>
      <p:cxnSp>
        <p:nvCxnSpPr>
          <p:cNvPr id="815" name="Google Shape;815;p39"/>
          <p:cNvCxnSpPr>
            <a:cxnSpLocks/>
          </p:cNvCxnSpPr>
          <p:nvPr/>
        </p:nvCxnSpPr>
        <p:spPr>
          <a:xfrm flipV="1">
            <a:off x="1977389" y="1959196"/>
            <a:ext cx="0" cy="821335"/>
          </a:xfrm>
          <a:prstGeom prst="straightConnector1">
            <a:avLst/>
          </a:prstGeom>
          <a:noFill/>
          <a:ln w="9525" cap="flat" cmpd="sng">
            <a:solidFill>
              <a:schemeClr val="tx1"/>
            </a:solidFill>
            <a:prstDash val="solid"/>
            <a:round/>
            <a:headEnd type="oval" w="med" len="med"/>
            <a:tailEnd type="oval" w="med" len="med"/>
          </a:ln>
        </p:spPr>
      </p:cxnSp>
      <p:cxnSp>
        <p:nvCxnSpPr>
          <p:cNvPr id="827" name="Google Shape;827;p39"/>
          <p:cNvCxnSpPr>
            <a:cxnSpLocks/>
          </p:cNvCxnSpPr>
          <p:nvPr/>
        </p:nvCxnSpPr>
        <p:spPr>
          <a:xfrm flipV="1">
            <a:off x="2685779" y="3124970"/>
            <a:ext cx="0" cy="680533"/>
          </a:xfrm>
          <a:prstGeom prst="straightConnector1">
            <a:avLst/>
          </a:prstGeom>
          <a:noFill/>
          <a:ln w="9525" cap="flat" cmpd="sng">
            <a:solidFill>
              <a:schemeClr val="tx1"/>
            </a:solidFill>
            <a:prstDash val="solid"/>
            <a:round/>
            <a:headEnd type="oval" w="med" len="med"/>
            <a:tailEnd type="oval" w="med" len="med"/>
          </a:ln>
        </p:spPr>
      </p:cxnSp>
      <p:cxnSp>
        <p:nvCxnSpPr>
          <p:cNvPr id="50" name="Google Shape;829;p39">
            <a:extLst>
              <a:ext uri="{FF2B5EF4-FFF2-40B4-BE49-F238E27FC236}">
                <a16:creationId xmlns:a16="http://schemas.microsoft.com/office/drawing/2014/main" id="{FF252641-85DB-43B3-933B-F7D2988EEE33}"/>
              </a:ext>
            </a:extLst>
          </p:cNvPr>
          <p:cNvCxnSpPr>
            <a:cxnSpLocks/>
          </p:cNvCxnSpPr>
          <p:nvPr/>
        </p:nvCxnSpPr>
        <p:spPr>
          <a:xfrm flipV="1">
            <a:off x="2800283" y="3124971"/>
            <a:ext cx="0" cy="1438193"/>
          </a:xfrm>
          <a:prstGeom prst="straightConnector1">
            <a:avLst/>
          </a:prstGeom>
          <a:noFill/>
          <a:ln w="9525" cap="flat" cmpd="sng">
            <a:solidFill>
              <a:srgbClr val="0070C0"/>
            </a:solidFill>
            <a:prstDash val="solid"/>
            <a:round/>
            <a:headEnd type="oval" w="med" len="med"/>
            <a:tailEnd type="oval" w="med" len="med"/>
          </a:ln>
        </p:spPr>
      </p:cxnSp>
      <p:sp>
        <p:nvSpPr>
          <p:cNvPr id="51" name="Google Shape;830;p39">
            <a:extLst>
              <a:ext uri="{FF2B5EF4-FFF2-40B4-BE49-F238E27FC236}">
                <a16:creationId xmlns:a16="http://schemas.microsoft.com/office/drawing/2014/main" id="{1B93BCFC-7003-46B4-9DE7-61DB3682D2F1}"/>
              </a:ext>
            </a:extLst>
          </p:cNvPr>
          <p:cNvSpPr txBox="1"/>
          <p:nvPr/>
        </p:nvSpPr>
        <p:spPr>
          <a:xfrm>
            <a:off x="1504578" y="4472685"/>
            <a:ext cx="1377577" cy="489439"/>
          </a:xfrm>
          <a:prstGeom prst="rect">
            <a:avLst/>
          </a:prstGeom>
          <a:noFill/>
          <a:ln>
            <a:noFill/>
          </a:ln>
        </p:spPr>
        <p:txBody>
          <a:bodyPr spcFirstLastPara="1" wrap="square" lIns="0" tIns="0" rIns="0" bIns="0" anchor="t" anchorCtr="0">
            <a:noAutofit/>
          </a:bodyPr>
          <a:lstStyle/>
          <a:p>
            <a:r>
              <a:rPr lang="en-US" sz="900" dirty="0">
                <a:solidFill>
                  <a:schemeClr val="dk2"/>
                </a:solidFill>
                <a:latin typeface="Barlow"/>
                <a:ea typeface="Barlow"/>
                <a:cs typeface="Barlow"/>
                <a:sym typeface="Barlow"/>
              </a:rPr>
              <a:t>mid-Oct. (Fall RAP)</a:t>
            </a:r>
            <a:endParaRPr lang="en-US" sz="900" dirty="0">
              <a:ea typeface="Barlow"/>
              <a:sym typeface="Barlow"/>
            </a:endParaRPr>
          </a:p>
          <a:p>
            <a:pPr lvl="0"/>
            <a:r>
              <a:rPr lang="en-US" sz="900" dirty="0">
                <a:solidFill>
                  <a:schemeClr val="dk2"/>
                </a:solidFill>
                <a:latin typeface="Barlow"/>
                <a:ea typeface="Barlow"/>
                <a:cs typeface="Barlow"/>
                <a:sym typeface="Barlow"/>
              </a:rPr>
              <a:t>Fund 12 Managers Review of RAP Proposals</a:t>
            </a:r>
          </a:p>
        </p:txBody>
      </p:sp>
      <p:cxnSp>
        <p:nvCxnSpPr>
          <p:cNvPr id="55" name="Google Shape;827;p39">
            <a:extLst>
              <a:ext uri="{FF2B5EF4-FFF2-40B4-BE49-F238E27FC236}">
                <a16:creationId xmlns:a16="http://schemas.microsoft.com/office/drawing/2014/main" id="{C564CC8F-E0A4-4586-9C4E-34793FABA391}"/>
              </a:ext>
            </a:extLst>
          </p:cNvPr>
          <p:cNvCxnSpPr>
            <a:cxnSpLocks/>
          </p:cNvCxnSpPr>
          <p:nvPr/>
        </p:nvCxnSpPr>
        <p:spPr>
          <a:xfrm flipV="1">
            <a:off x="5777396" y="3111863"/>
            <a:ext cx="0" cy="1377936"/>
          </a:xfrm>
          <a:prstGeom prst="straightConnector1">
            <a:avLst/>
          </a:prstGeom>
          <a:noFill/>
          <a:ln w="9525" cap="flat" cmpd="sng">
            <a:solidFill>
              <a:srgbClr val="0070C0"/>
            </a:solidFill>
            <a:prstDash val="solid"/>
            <a:round/>
            <a:headEnd type="oval" w="med" len="med"/>
            <a:tailEnd type="oval" w="med" len="med"/>
          </a:ln>
        </p:spPr>
      </p:cxnSp>
      <p:sp>
        <p:nvSpPr>
          <p:cNvPr id="57" name="Google Shape;830;p39">
            <a:extLst>
              <a:ext uri="{FF2B5EF4-FFF2-40B4-BE49-F238E27FC236}">
                <a16:creationId xmlns:a16="http://schemas.microsoft.com/office/drawing/2014/main" id="{09386B58-2BF0-4DE8-BAEF-2F740481A847}"/>
              </a:ext>
            </a:extLst>
          </p:cNvPr>
          <p:cNvSpPr txBox="1"/>
          <p:nvPr/>
        </p:nvSpPr>
        <p:spPr>
          <a:xfrm>
            <a:off x="4581258" y="4442789"/>
            <a:ext cx="1294248" cy="489439"/>
          </a:xfrm>
          <a:prstGeom prst="rect">
            <a:avLst/>
          </a:prstGeom>
          <a:noFill/>
          <a:ln>
            <a:noFill/>
          </a:ln>
        </p:spPr>
        <p:txBody>
          <a:bodyPr spcFirstLastPara="1" wrap="square" lIns="0" tIns="0" rIns="0" bIns="0" anchor="t" anchorCtr="0">
            <a:noAutofit/>
          </a:bodyPr>
          <a:lstStyle/>
          <a:p>
            <a:r>
              <a:rPr lang="en-US" sz="900" dirty="0">
                <a:solidFill>
                  <a:schemeClr val="dk2"/>
                </a:solidFill>
                <a:latin typeface="Barlow"/>
                <a:ea typeface="Barlow"/>
                <a:cs typeface="Barlow"/>
                <a:sym typeface="Barlow"/>
              </a:rPr>
              <a:t>mid-Mar. (Spring RAP)</a:t>
            </a:r>
            <a:endParaRPr lang="en-US" sz="900" dirty="0">
              <a:ea typeface="Barlow"/>
              <a:sym typeface="Barlow"/>
            </a:endParaRPr>
          </a:p>
          <a:p>
            <a:pPr lvl="0"/>
            <a:r>
              <a:rPr lang="en-US" sz="900" dirty="0">
                <a:solidFill>
                  <a:schemeClr val="dk2"/>
                </a:solidFill>
                <a:latin typeface="Barlow"/>
                <a:ea typeface="Barlow"/>
                <a:cs typeface="Barlow"/>
                <a:sym typeface="Barlow"/>
              </a:rPr>
              <a:t>Fund 12 Managers Review of RAP Proposals</a:t>
            </a:r>
          </a:p>
        </p:txBody>
      </p:sp>
      <p:cxnSp>
        <p:nvCxnSpPr>
          <p:cNvPr id="60" name="Google Shape;821;p39">
            <a:extLst>
              <a:ext uri="{FF2B5EF4-FFF2-40B4-BE49-F238E27FC236}">
                <a16:creationId xmlns:a16="http://schemas.microsoft.com/office/drawing/2014/main" id="{15861DDD-CB54-4EBF-8215-D19F6507886C}"/>
              </a:ext>
            </a:extLst>
          </p:cNvPr>
          <p:cNvCxnSpPr>
            <a:cxnSpLocks/>
          </p:cNvCxnSpPr>
          <p:nvPr/>
        </p:nvCxnSpPr>
        <p:spPr>
          <a:xfrm flipV="1">
            <a:off x="7249574" y="2443244"/>
            <a:ext cx="0" cy="344177"/>
          </a:xfrm>
          <a:prstGeom prst="straightConnector1">
            <a:avLst/>
          </a:prstGeom>
          <a:noFill/>
          <a:ln w="9525" cap="flat" cmpd="sng">
            <a:solidFill>
              <a:srgbClr val="0070C0"/>
            </a:solidFill>
            <a:prstDash val="solid"/>
            <a:round/>
            <a:headEnd type="oval" w="med" len="med"/>
            <a:tailEnd type="oval" w="med" len="med"/>
          </a:ln>
        </p:spPr>
      </p:cxnSp>
      <p:sp>
        <p:nvSpPr>
          <p:cNvPr id="61" name="Google Shape;816;p39">
            <a:extLst>
              <a:ext uri="{FF2B5EF4-FFF2-40B4-BE49-F238E27FC236}">
                <a16:creationId xmlns:a16="http://schemas.microsoft.com/office/drawing/2014/main" id="{4991C985-AFD1-4E3D-817D-02071F312179}"/>
              </a:ext>
            </a:extLst>
          </p:cNvPr>
          <p:cNvSpPr txBox="1"/>
          <p:nvPr/>
        </p:nvSpPr>
        <p:spPr>
          <a:xfrm>
            <a:off x="7232861" y="1877769"/>
            <a:ext cx="1115127" cy="533400"/>
          </a:xfrm>
          <a:prstGeom prst="rect">
            <a:avLst/>
          </a:prstGeom>
          <a:noFill/>
          <a:ln>
            <a:noFill/>
          </a:ln>
        </p:spPr>
        <p:txBody>
          <a:bodyPr spcFirstLastPara="1" wrap="square" lIns="0" tIns="0" rIns="0" bIns="0" anchor="b" anchorCtr="0">
            <a:noAutofit/>
          </a:bodyPr>
          <a:lstStyle/>
          <a:p>
            <a:r>
              <a:rPr lang="en-US" sz="900" dirty="0">
                <a:solidFill>
                  <a:schemeClr val="dk2"/>
                </a:solidFill>
                <a:latin typeface="Barlow"/>
                <a:ea typeface="Barlow"/>
                <a:cs typeface="Barlow"/>
                <a:sym typeface="Barlow"/>
              </a:rPr>
              <a:t>May </a:t>
            </a:r>
          </a:p>
          <a:p>
            <a:r>
              <a:rPr lang="en-US" sz="900" dirty="0">
                <a:solidFill>
                  <a:schemeClr val="dk2"/>
                </a:solidFill>
                <a:latin typeface="Barlow"/>
                <a:ea typeface="Barlow"/>
                <a:cs typeface="Barlow"/>
                <a:sym typeface="Barlow"/>
              </a:rPr>
              <a:t>Email  to Requestors in RAP Parking  Lot to Review Proposals</a:t>
            </a:r>
            <a:endParaRPr sz="900" dirty="0">
              <a:solidFill>
                <a:schemeClr val="dk2"/>
              </a:solidFill>
              <a:latin typeface="Barlow"/>
              <a:ea typeface="Barlow"/>
              <a:cs typeface="Barlow"/>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8" name="Google Shape;578;p20"/>
          <p:cNvSpPr txBox="1">
            <a:spLocks noGrp="1"/>
          </p:cNvSpPr>
          <p:nvPr>
            <p:ph type="title"/>
          </p:nvPr>
        </p:nvSpPr>
        <p:spPr>
          <a:xfrm>
            <a:off x="661100" y="664300"/>
            <a:ext cx="7843200" cy="653700"/>
          </a:xfrm>
        </p:spPr>
        <p:txBody>
          <a:bodyPr spcFirstLastPara="1" wrap="square" lIns="0" tIns="0" rIns="0" bIns="0" anchor="ctr" anchorCtr="0">
            <a:noAutofit/>
          </a:bodyPr>
          <a:lstStyle/>
          <a:p>
            <a:pPr lvl="0"/>
            <a:r>
              <a:rPr lang="en-US"/>
              <a:t>Resource Allocation Process Priorities (Fall 2026)</a:t>
            </a:r>
            <a:endParaRPr lang="en-US" dirty="0"/>
          </a:p>
        </p:txBody>
      </p:sp>
      <p:sp>
        <p:nvSpPr>
          <p:cNvPr id="577" name="Google Shape;577;p20"/>
          <p:cNvSpPr txBox="1">
            <a:spLocks noGrp="1"/>
          </p:cNvSpPr>
          <p:nvPr>
            <p:ph type="body" idx="1"/>
          </p:nvPr>
        </p:nvSpPr>
        <p:spPr>
          <a:xfrm>
            <a:off x="1199775" y="1599700"/>
            <a:ext cx="6650700" cy="2886000"/>
          </a:xfrm>
        </p:spPr>
        <p:txBody>
          <a:bodyPr spcFirstLastPara="1" wrap="square" lIns="0" tIns="0" rIns="0" bIns="0" anchor="t" anchorCtr="0">
            <a:noAutofit/>
          </a:bodyPr>
          <a:lstStyle/>
          <a:p>
            <a:pPr marL="76200" lvl="0" indent="0">
              <a:buNone/>
            </a:pPr>
            <a:r>
              <a:rPr lang="en-US" sz="2000" dirty="0"/>
              <a:t>The Budget Request Database will be reviewed for one-time requests related to the following priorities:</a:t>
            </a:r>
          </a:p>
          <a:p>
            <a:r>
              <a:rPr lang="en-US" sz="1800" dirty="0"/>
              <a:t>ESP Goal #1 - Improved Campus Culture.</a:t>
            </a:r>
          </a:p>
          <a:p>
            <a:r>
              <a:rPr lang="en-US" sz="1800" dirty="0"/>
              <a:t>ESP Goal #2 - Increased Equitable Student Access, Learning, &amp; Outcomes. </a:t>
            </a:r>
          </a:p>
          <a:p>
            <a:r>
              <a:rPr lang="en-US" sz="1800" dirty="0"/>
              <a:t>ESP Goal #3 - Increased Partnerships.</a:t>
            </a:r>
          </a:p>
          <a:p>
            <a:r>
              <a:rPr lang="en-US" sz="1800" dirty="0"/>
              <a:t>ESP Goal #4 - Continual Improvement of Practices &amp; Infrastructure.</a:t>
            </a:r>
          </a:p>
        </p:txBody>
      </p:sp>
      <p:sp>
        <p:nvSpPr>
          <p:cNvPr id="580" name="Google Shape;580;p20"/>
          <p:cNvSpPr txBox="1">
            <a:spLocks noGrp="1"/>
          </p:cNvSpPr>
          <p:nvPr>
            <p:ph type="sldNum" idx="12"/>
          </p:nvPr>
        </p:nvSpPr>
        <p:spPr>
          <a:xfrm>
            <a:off x="8504254" y="4489800"/>
            <a:ext cx="653700" cy="653700"/>
          </a:xfrm>
        </p:spPr>
        <p:txBody>
          <a:bodyPr spcFirstLastPara="1" wrap="square" lIns="0" tIns="0" rIns="0" bIns="0" anchor="ctr" anchorCtr="0">
            <a:noAutofit/>
          </a:bodyPr>
          <a:lstStyle/>
          <a:p>
            <a:pPr lvl="0"/>
            <a:fld id="{00000000-1234-1234-1234-123412341234}" type="slidenum">
              <a:rPr lang="en" smtClean="0"/>
              <a:pPr lvl="0"/>
              <a:t>4</a:t>
            </a:fld>
            <a:endParaRPr lang="en"/>
          </a:p>
        </p:txBody>
      </p:sp>
    </p:spTree>
    <p:extLst>
      <p:ext uri="{BB962C8B-B14F-4D97-AF65-F5344CB8AC3E}">
        <p14:creationId xmlns:p14="http://schemas.microsoft.com/office/powerpoint/2010/main" val="1327516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B58FA-DB5F-4503-BED9-9D25039A2B4B}"/>
              </a:ext>
            </a:extLst>
          </p:cNvPr>
          <p:cNvSpPr>
            <a:spLocks noGrp="1"/>
          </p:cNvSpPr>
          <p:nvPr>
            <p:ph type="title"/>
          </p:nvPr>
        </p:nvSpPr>
        <p:spPr>
          <a:xfrm>
            <a:off x="661100" y="664300"/>
            <a:ext cx="7843200" cy="653700"/>
          </a:xfrm>
        </p:spPr>
        <p:txBody>
          <a:bodyPr/>
          <a:lstStyle/>
          <a:p>
            <a:r>
              <a:rPr lang="en-US" dirty="0"/>
              <a:t>Funding Sources Fall 2026 Update</a:t>
            </a:r>
          </a:p>
        </p:txBody>
      </p:sp>
      <p:sp>
        <p:nvSpPr>
          <p:cNvPr id="3" name="Text Placeholder 2">
            <a:extLst>
              <a:ext uri="{FF2B5EF4-FFF2-40B4-BE49-F238E27FC236}">
                <a16:creationId xmlns:a16="http://schemas.microsoft.com/office/drawing/2014/main" id="{D0268953-8A51-4392-919F-A367925EF66D}"/>
              </a:ext>
            </a:extLst>
          </p:cNvPr>
          <p:cNvSpPr>
            <a:spLocks noGrp="1"/>
          </p:cNvSpPr>
          <p:nvPr>
            <p:ph type="body" idx="1"/>
          </p:nvPr>
        </p:nvSpPr>
        <p:spPr>
          <a:xfrm>
            <a:off x="1199775" y="1599700"/>
            <a:ext cx="6650700" cy="2886000"/>
          </a:xfrm>
        </p:spPr>
        <p:txBody>
          <a:bodyPr/>
          <a:lstStyle/>
          <a:p>
            <a:pPr marL="76200" indent="0">
              <a:buNone/>
            </a:pPr>
            <a:r>
              <a:rPr lang="en-US" dirty="0"/>
              <a:t>FY2026-27: Fall Estimated RAP Funding</a:t>
            </a:r>
          </a:p>
          <a:p>
            <a:r>
              <a:rPr lang="en-US" dirty="0"/>
              <a:t>$300K - Instructional Support (One-time) </a:t>
            </a:r>
          </a:p>
          <a:p>
            <a:r>
              <a:rPr lang="en-US" dirty="0"/>
              <a:t>$600K - Restricted Prop 20 Lottery Funds  (One-time) </a:t>
            </a:r>
          </a:p>
          <a:p>
            <a:r>
              <a:rPr lang="en-US" dirty="0"/>
              <a:t>$600K - Unrestricted RAP funding (One-time) </a:t>
            </a:r>
          </a:p>
          <a:p>
            <a:endParaRPr lang="en-US" dirty="0"/>
          </a:p>
        </p:txBody>
      </p:sp>
      <p:sp>
        <p:nvSpPr>
          <p:cNvPr id="4" name="Slide Number Placeholder 3">
            <a:extLst>
              <a:ext uri="{FF2B5EF4-FFF2-40B4-BE49-F238E27FC236}">
                <a16:creationId xmlns:a16="http://schemas.microsoft.com/office/drawing/2014/main" id="{7C7C7957-CACE-4BF4-B9BB-07CE9014F78A}"/>
              </a:ext>
            </a:extLst>
          </p:cNvPr>
          <p:cNvSpPr>
            <a:spLocks noGrp="1"/>
          </p:cNvSpPr>
          <p:nvPr>
            <p:ph type="sldNum" idx="12"/>
          </p:nvPr>
        </p:nvSpPr>
        <p:spPr>
          <a:xfrm>
            <a:off x="8504254" y="4489800"/>
            <a:ext cx="653700" cy="653700"/>
          </a:xfrm>
        </p:spPr>
        <p:txBody>
          <a:bodyPr/>
          <a:lstStyle/>
          <a:p>
            <a:pPr lvl="0"/>
            <a:fld id="{00000000-1234-1234-1234-123412341234}" type="slidenum">
              <a:rPr lang="en" smtClean="0"/>
              <a:pPr lvl="0"/>
              <a:t>5</a:t>
            </a:fld>
            <a:endParaRPr lang="en"/>
          </a:p>
        </p:txBody>
      </p:sp>
    </p:spTree>
    <p:extLst>
      <p:ext uri="{BB962C8B-B14F-4D97-AF65-F5344CB8AC3E}">
        <p14:creationId xmlns:p14="http://schemas.microsoft.com/office/powerpoint/2010/main" val="1117423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6">
          <a:extLst>
            <a:ext uri="{FF2B5EF4-FFF2-40B4-BE49-F238E27FC236}">
              <a16:creationId xmlns:a16="http://schemas.microsoft.com/office/drawing/2014/main" id="{33E9A5FB-833C-6173-38A1-ED8E8E0D62A1}"/>
            </a:ext>
          </a:extLst>
        </p:cNvPr>
        <p:cNvGrpSpPr/>
        <p:nvPr/>
      </p:nvGrpSpPr>
      <p:grpSpPr>
        <a:xfrm>
          <a:off x="0" y="0"/>
          <a:ext cx="0" cy="0"/>
          <a:chOff x="0" y="0"/>
          <a:chExt cx="0" cy="0"/>
        </a:xfrm>
      </p:grpSpPr>
      <p:sp>
        <p:nvSpPr>
          <p:cNvPr id="577" name="Google Shape;577;p20">
            <a:extLst>
              <a:ext uri="{FF2B5EF4-FFF2-40B4-BE49-F238E27FC236}">
                <a16:creationId xmlns:a16="http://schemas.microsoft.com/office/drawing/2014/main" id="{BD1AAC04-B655-7EA4-F96A-BE503351E065}"/>
              </a:ext>
            </a:extLst>
          </p:cNvPr>
          <p:cNvSpPr txBox="1">
            <a:spLocks noGrp="1"/>
          </p:cNvSpPr>
          <p:nvPr>
            <p:ph type="body" idx="1"/>
          </p:nvPr>
        </p:nvSpPr>
        <p:spPr>
          <a:xfrm>
            <a:off x="1172650" y="1599700"/>
            <a:ext cx="3884172" cy="2890200"/>
          </a:xfrm>
          <a:prstGeom prst="rect">
            <a:avLst/>
          </a:prstGeom>
        </p:spPr>
        <p:txBody>
          <a:bodyPr spcFirstLastPara="1" wrap="square" lIns="0" tIns="0" rIns="0" bIns="0" anchor="t" anchorCtr="0">
            <a:noAutofit/>
          </a:bodyPr>
          <a:lstStyle/>
          <a:p>
            <a:pPr marL="0" lvl="0" indent="0">
              <a:buNone/>
            </a:pPr>
            <a:r>
              <a:rPr lang="en-US" b="1" dirty="0"/>
              <a:t>INSTRUCTIONAL SUPPORT</a:t>
            </a:r>
          </a:p>
          <a:p>
            <a:pPr marL="342900" indent="-342900"/>
            <a:r>
              <a:rPr lang="en-US" sz="1400" dirty="0"/>
              <a:t>FY2026-27</a:t>
            </a:r>
          </a:p>
          <a:p>
            <a:pPr marL="800100" lvl="1" indent="-342900">
              <a:buClr>
                <a:schemeClr val="accent2"/>
              </a:buClr>
            </a:pPr>
            <a:r>
              <a:rPr lang="en-US" sz="1400" dirty="0"/>
              <a:t>Fall Estimated one-time:~ $300K </a:t>
            </a:r>
          </a:p>
          <a:p>
            <a:pPr marL="342900" indent="-342900"/>
            <a:r>
              <a:rPr lang="en-US" sz="1400" dirty="0"/>
              <a:t>The Instructional Support Program assists with need for instructional equipment, library materials, and technology for either the repair or replacement.</a:t>
            </a:r>
          </a:p>
        </p:txBody>
      </p:sp>
      <p:sp>
        <p:nvSpPr>
          <p:cNvPr id="578" name="Google Shape;578;p20">
            <a:extLst>
              <a:ext uri="{FF2B5EF4-FFF2-40B4-BE49-F238E27FC236}">
                <a16:creationId xmlns:a16="http://schemas.microsoft.com/office/drawing/2014/main" id="{D7C464CB-4260-3573-4E77-ADB795D39534}"/>
              </a:ext>
            </a:extLst>
          </p:cNvPr>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p>
            <a:pPr lvl="0"/>
            <a:r>
              <a:rPr lang="en-US" dirty="0"/>
              <a:t>Available Funding Sources: Instructional Support </a:t>
            </a:r>
            <a:endParaRPr dirty="0"/>
          </a:p>
        </p:txBody>
      </p:sp>
      <p:sp>
        <p:nvSpPr>
          <p:cNvPr id="579" name="Google Shape;579;p20">
            <a:extLst>
              <a:ext uri="{FF2B5EF4-FFF2-40B4-BE49-F238E27FC236}">
                <a16:creationId xmlns:a16="http://schemas.microsoft.com/office/drawing/2014/main" id="{A98B1E7F-3064-2B0F-34AC-98CA5175B14B}"/>
              </a:ext>
            </a:extLst>
          </p:cNvPr>
          <p:cNvSpPr txBox="1">
            <a:spLocks noGrp="1"/>
          </p:cNvSpPr>
          <p:nvPr>
            <p:ph type="body" idx="2"/>
          </p:nvPr>
        </p:nvSpPr>
        <p:spPr>
          <a:xfrm>
            <a:off x="5056888" y="1599700"/>
            <a:ext cx="3447300" cy="28902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b="1" dirty="0"/>
              <a:t>FUNDING ELIGIBILITY</a:t>
            </a:r>
          </a:p>
          <a:p>
            <a:pPr marL="342900" indent="-342900"/>
            <a:r>
              <a:rPr lang="en-US" sz="1400" dirty="0"/>
              <a:t>Instructional equipment expenditures are eligible if the equipment, library material, or technology is for classroom instruction, student instruction or demonstration, or in the preparation of learning materials in an instructional program.</a:t>
            </a:r>
          </a:p>
          <a:p>
            <a:pPr marL="342900" indent="-342900"/>
            <a:r>
              <a:rPr lang="en-US" sz="1400" dirty="0"/>
              <a:t>Program funding cannot be used for instructional supplies.</a:t>
            </a:r>
          </a:p>
          <a:p>
            <a:pPr marL="342900" indent="-342900"/>
            <a:r>
              <a:rPr lang="en-US" sz="1400" dirty="0"/>
              <a:t>There are Guidelines for Distinguishing Between Supplies and Equipment.</a:t>
            </a:r>
          </a:p>
        </p:txBody>
      </p:sp>
      <p:sp>
        <p:nvSpPr>
          <p:cNvPr id="580" name="Google Shape;580;p20">
            <a:extLst>
              <a:ext uri="{FF2B5EF4-FFF2-40B4-BE49-F238E27FC236}">
                <a16:creationId xmlns:a16="http://schemas.microsoft.com/office/drawing/2014/main" id="{A8869DCC-E085-B1D4-FDC8-4E7B072A9DE8}"/>
              </a:ext>
            </a:extLst>
          </p:cNvPr>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6</a:t>
            </a:fld>
            <a:endParaRPr/>
          </a:p>
        </p:txBody>
      </p:sp>
    </p:spTree>
    <p:extLst>
      <p:ext uri="{BB962C8B-B14F-4D97-AF65-F5344CB8AC3E}">
        <p14:creationId xmlns:p14="http://schemas.microsoft.com/office/powerpoint/2010/main" val="2712496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76">
          <a:extLst>
            <a:ext uri="{FF2B5EF4-FFF2-40B4-BE49-F238E27FC236}">
              <a16:creationId xmlns:a16="http://schemas.microsoft.com/office/drawing/2014/main" id="{5159094F-28B5-05B5-0911-B1E6CDAAB489}"/>
            </a:ext>
          </a:extLst>
        </p:cNvPr>
        <p:cNvGrpSpPr/>
        <p:nvPr/>
      </p:nvGrpSpPr>
      <p:grpSpPr>
        <a:xfrm>
          <a:off x="0" y="0"/>
          <a:ext cx="0" cy="0"/>
          <a:chOff x="0" y="0"/>
          <a:chExt cx="0" cy="0"/>
        </a:xfrm>
      </p:grpSpPr>
      <p:sp>
        <p:nvSpPr>
          <p:cNvPr id="577" name="Google Shape;577;p20">
            <a:extLst>
              <a:ext uri="{FF2B5EF4-FFF2-40B4-BE49-F238E27FC236}">
                <a16:creationId xmlns:a16="http://schemas.microsoft.com/office/drawing/2014/main" id="{57730543-6D55-0AEB-89A6-FB617B7573B7}"/>
              </a:ext>
            </a:extLst>
          </p:cNvPr>
          <p:cNvSpPr txBox="1">
            <a:spLocks noGrp="1"/>
          </p:cNvSpPr>
          <p:nvPr>
            <p:ph type="body" idx="1"/>
          </p:nvPr>
        </p:nvSpPr>
        <p:spPr>
          <a:xfrm>
            <a:off x="1172650" y="1599700"/>
            <a:ext cx="3447300" cy="2890200"/>
          </a:xfrm>
          <a:prstGeom prst="rect">
            <a:avLst/>
          </a:prstGeom>
        </p:spPr>
        <p:txBody>
          <a:bodyPr spcFirstLastPara="1" wrap="square" lIns="0" tIns="0" rIns="0" bIns="0" anchor="t" anchorCtr="0">
            <a:noAutofit/>
          </a:bodyPr>
          <a:lstStyle/>
          <a:p>
            <a:pPr marL="0" lvl="0" indent="0">
              <a:buNone/>
            </a:pPr>
            <a:r>
              <a:rPr lang="en-US" b="1" dirty="0"/>
              <a:t>EQUIPMENT VS SUPPLY</a:t>
            </a:r>
          </a:p>
          <a:p>
            <a:pPr marL="342900" indent="-342900"/>
            <a:r>
              <a:rPr lang="en-US" sz="1400" dirty="0"/>
              <a:t>Equipment – Tangible property with a purchase price of at least $200 and a useful life of more than one year, other than land or buildings and improvements thereon.</a:t>
            </a:r>
          </a:p>
          <a:p>
            <a:pPr marL="342900" indent="-342900"/>
            <a:r>
              <a:rPr lang="en-US" sz="1400" dirty="0"/>
              <a:t>Supply – A material item of an expendable nature that is consumed, wears out, or deteriorates in use; or one that loses its identity through fabrication or incorporation into a different or more complex unit or substance.</a:t>
            </a:r>
          </a:p>
        </p:txBody>
      </p:sp>
      <p:sp>
        <p:nvSpPr>
          <p:cNvPr id="578" name="Google Shape;578;p20">
            <a:extLst>
              <a:ext uri="{FF2B5EF4-FFF2-40B4-BE49-F238E27FC236}">
                <a16:creationId xmlns:a16="http://schemas.microsoft.com/office/drawing/2014/main" id="{8971B40D-B46A-C154-E8B7-43F22292C5BE}"/>
              </a:ext>
            </a:extLst>
          </p:cNvPr>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p>
            <a:pPr lvl="0"/>
            <a:r>
              <a:rPr lang="en-US" dirty="0"/>
              <a:t>Available Funding Sources: Instructional Support </a:t>
            </a:r>
            <a:endParaRPr dirty="0"/>
          </a:p>
        </p:txBody>
      </p:sp>
      <p:sp>
        <p:nvSpPr>
          <p:cNvPr id="579" name="Google Shape;579;p20">
            <a:extLst>
              <a:ext uri="{FF2B5EF4-FFF2-40B4-BE49-F238E27FC236}">
                <a16:creationId xmlns:a16="http://schemas.microsoft.com/office/drawing/2014/main" id="{504DA504-34C1-8647-F64F-102937ED53B3}"/>
              </a:ext>
            </a:extLst>
          </p:cNvPr>
          <p:cNvSpPr txBox="1">
            <a:spLocks noGrp="1"/>
          </p:cNvSpPr>
          <p:nvPr>
            <p:ph type="body" idx="2"/>
          </p:nvPr>
        </p:nvSpPr>
        <p:spPr>
          <a:xfrm>
            <a:off x="5056888" y="1599700"/>
            <a:ext cx="3447300" cy="2890200"/>
          </a:xfrm>
          <a:prstGeom prst="rect">
            <a:avLst/>
          </a:prstGeom>
        </p:spPr>
        <p:txBody>
          <a:bodyPr spcFirstLastPara="1" wrap="square" lIns="0" tIns="0" rIns="0" bIns="0" anchor="t" anchorCtr="0">
            <a:noAutofit/>
          </a:bodyPr>
          <a:lstStyle/>
          <a:p>
            <a:pPr marL="0" lvl="0" indent="0">
              <a:buNone/>
            </a:pPr>
            <a:r>
              <a:rPr lang="en-US" b="1" dirty="0"/>
              <a:t>ALLOWABLE CATEGORIES</a:t>
            </a:r>
          </a:p>
          <a:p>
            <a:pPr marL="285750" indent="-285750"/>
            <a:r>
              <a:rPr lang="en-US" sz="1400" dirty="0"/>
              <a:t>Equipment and Furniture</a:t>
            </a:r>
          </a:p>
          <a:p>
            <a:pPr marL="285750" indent="-285750"/>
            <a:r>
              <a:rPr lang="en-US" sz="1400" dirty="0"/>
              <a:t>Information Technology</a:t>
            </a:r>
          </a:p>
          <a:p>
            <a:pPr marL="285750" indent="-285750"/>
            <a:r>
              <a:rPr lang="en-US" sz="1400" dirty="0"/>
              <a:t>Software</a:t>
            </a:r>
          </a:p>
          <a:p>
            <a:pPr marL="285750" indent="-285750"/>
            <a:r>
              <a:rPr lang="en-US" sz="1400" dirty="0"/>
              <a:t>Adaptive Equipment</a:t>
            </a:r>
          </a:p>
          <a:p>
            <a:pPr marL="285750" indent="-285750"/>
            <a:r>
              <a:rPr lang="en-US" sz="1400" dirty="0"/>
              <a:t>Library Material</a:t>
            </a:r>
          </a:p>
        </p:txBody>
      </p:sp>
      <p:sp>
        <p:nvSpPr>
          <p:cNvPr id="580" name="Google Shape;580;p20">
            <a:extLst>
              <a:ext uri="{FF2B5EF4-FFF2-40B4-BE49-F238E27FC236}">
                <a16:creationId xmlns:a16="http://schemas.microsoft.com/office/drawing/2014/main" id="{AB64C13F-00B4-9A31-B670-0D681914D8C9}"/>
              </a:ext>
            </a:extLst>
          </p:cNvPr>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7</a:t>
            </a:fld>
            <a:endParaRPr/>
          </a:p>
        </p:txBody>
      </p:sp>
    </p:spTree>
    <p:extLst>
      <p:ext uri="{BB962C8B-B14F-4D97-AF65-F5344CB8AC3E}">
        <p14:creationId xmlns:p14="http://schemas.microsoft.com/office/powerpoint/2010/main" val="1685523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20"/>
          <p:cNvSpPr txBox="1">
            <a:spLocks noGrp="1"/>
          </p:cNvSpPr>
          <p:nvPr>
            <p:ph type="body" idx="1"/>
          </p:nvPr>
        </p:nvSpPr>
        <p:spPr>
          <a:xfrm>
            <a:off x="1172650" y="1599700"/>
            <a:ext cx="3884172" cy="2890200"/>
          </a:xfrm>
          <a:prstGeom prst="rect">
            <a:avLst/>
          </a:prstGeom>
        </p:spPr>
        <p:txBody>
          <a:bodyPr spcFirstLastPara="1" wrap="square" lIns="0" tIns="0" rIns="0" bIns="0" anchor="t" anchorCtr="0">
            <a:noAutofit/>
          </a:bodyPr>
          <a:lstStyle/>
          <a:p>
            <a:pPr marL="0" lvl="0" indent="0">
              <a:buNone/>
            </a:pPr>
            <a:r>
              <a:rPr lang="en-US" b="1" dirty="0"/>
              <a:t>Restricted Prop 20 Lottery</a:t>
            </a:r>
          </a:p>
          <a:p>
            <a:pPr marL="342900" indent="-342900"/>
            <a:r>
              <a:rPr lang="en-US" sz="1400" dirty="0"/>
              <a:t>FY2026-27</a:t>
            </a:r>
          </a:p>
          <a:p>
            <a:pPr marL="800100" lvl="1" indent="-342900">
              <a:buClr>
                <a:schemeClr val="accent2"/>
              </a:buClr>
            </a:pPr>
            <a:r>
              <a:rPr lang="en-US" sz="1400" dirty="0"/>
              <a:t>Fall Estimated one-time:~ $600K </a:t>
            </a:r>
          </a:p>
          <a:p>
            <a:pPr marL="342900" indent="-342900"/>
            <a:r>
              <a:rPr lang="en-US" sz="1400" dirty="0"/>
              <a:t>Proposition 20, the Cardenas Textbook Act of 2000, was passed and amended the California State Lottery Act of 1984. Proposition 20 provides that lottery funds for education must be allocated to school districts and community colleges for the purchase of instructional materials, as defined in California Education Code (EC) Sections 60010(h) and 60010(m)(1).</a:t>
            </a:r>
          </a:p>
        </p:txBody>
      </p:sp>
      <p:sp>
        <p:nvSpPr>
          <p:cNvPr id="578" name="Google Shape;578;p20"/>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p>
            <a:pPr lvl="0"/>
            <a:r>
              <a:rPr lang="en-US" dirty="0"/>
              <a:t>Available Funding Sources: Prop 20 </a:t>
            </a:r>
            <a:endParaRPr dirty="0"/>
          </a:p>
        </p:txBody>
      </p:sp>
      <p:sp>
        <p:nvSpPr>
          <p:cNvPr id="579" name="Google Shape;579;p20"/>
          <p:cNvSpPr txBox="1">
            <a:spLocks noGrp="1"/>
          </p:cNvSpPr>
          <p:nvPr>
            <p:ph type="body" idx="2"/>
          </p:nvPr>
        </p:nvSpPr>
        <p:spPr>
          <a:xfrm>
            <a:off x="5056888" y="1599700"/>
            <a:ext cx="3447300" cy="28902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b="1" dirty="0"/>
              <a:t>FUNDING ELIGIBILITY</a:t>
            </a:r>
          </a:p>
          <a:p>
            <a:pPr marL="342900" indent="-342900"/>
            <a:r>
              <a:rPr lang="en-US" sz="1400" dirty="0"/>
              <a:t>Definition of “Instructional” Materials</a:t>
            </a:r>
          </a:p>
          <a:p>
            <a:pPr marL="342900" indent="-342900"/>
            <a:r>
              <a:rPr lang="en-US" sz="1400" dirty="0"/>
              <a:t>Under EC Section 60010(h), “'Instructional materials' means all materials that are designed for use by pupils and their teachers as a learning resource and help pupils to acquire facts, skills, or opinions or to develop cognitive processes.</a:t>
            </a:r>
          </a:p>
          <a:p>
            <a:pPr marL="342900" indent="-342900"/>
            <a:endParaRPr lang="en-US" sz="1400" dirty="0"/>
          </a:p>
        </p:txBody>
      </p:sp>
      <p:sp>
        <p:nvSpPr>
          <p:cNvPr id="580" name="Google Shape;580;p20"/>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8</a:t>
            </a:fld>
            <a:endParaRPr/>
          </a:p>
        </p:txBody>
      </p:sp>
    </p:spTree>
    <p:extLst>
      <p:ext uri="{BB962C8B-B14F-4D97-AF65-F5344CB8AC3E}">
        <p14:creationId xmlns:p14="http://schemas.microsoft.com/office/powerpoint/2010/main" val="3060893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20"/>
          <p:cNvSpPr txBox="1">
            <a:spLocks noGrp="1"/>
          </p:cNvSpPr>
          <p:nvPr>
            <p:ph type="body" idx="1"/>
          </p:nvPr>
        </p:nvSpPr>
        <p:spPr>
          <a:xfrm>
            <a:off x="1172650" y="1599700"/>
            <a:ext cx="3447300" cy="2890200"/>
          </a:xfrm>
          <a:prstGeom prst="rect">
            <a:avLst/>
          </a:prstGeom>
        </p:spPr>
        <p:txBody>
          <a:bodyPr spcFirstLastPara="1" wrap="square" lIns="0" tIns="0" rIns="0" bIns="0" anchor="t" anchorCtr="0">
            <a:noAutofit/>
          </a:bodyPr>
          <a:lstStyle/>
          <a:p>
            <a:pPr marL="0" lvl="0" indent="0">
              <a:buNone/>
            </a:pPr>
            <a:r>
              <a:rPr lang="en-US" b="1" dirty="0"/>
              <a:t>FUNDING ELIGIBILITY</a:t>
            </a:r>
          </a:p>
          <a:p>
            <a:pPr marL="342900" indent="-342900"/>
            <a:r>
              <a:rPr lang="en-US" sz="1400" dirty="0"/>
              <a:t>Definition of “Technology-Based” Under EC Section 60010(m)(1), “Technology-based materials” means basic or supplemental instructional materials that are designed for use by pupils and teachers as learning resources and that require the availability of electronic equipment in order to be used as a learning resource. Technology-based materials include, but are not limited to, software programs, lesson plans, and databases.</a:t>
            </a:r>
          </a:p>
        </p:txBody>
      </p:sp>
      <p:sp>
        <p:nvSpPr>
          <p:cNvPr id="578" name="Google Shape;578;p20"/>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p>
            <a:pPr lvl="0"/>
            <a:r>
              <a:rPr lang="en-US" dirty="0"/>
              <a:t>Available Funding Sources: Prop 20 </a:t>
            </a:r>
            <a:endParaRPr dirty="0"/>
          </a:p>
        </p:txBody>
      </p:sp>
      <p:sp>
        <p:nvSpPr>
          <p:cNvPr id="579" name="Google Shape;579;p20"/>
          <p:cNvSpPr txBox="1">
            <a:spLocks noGrp="1"/>
          </p:cNvSpPr>
          <p:nvPr>
            <p:ph type="body" idx="2"/>
          </p:nvPr>
        </p:nvSpPr>
        <p:spPr>
          <a:xfrm>
            <a:off x="5056888" y="1599700"/>
            <a:ext cx="3447300" cy="2890200"/>
          </a:xfrm>
          <a:prstGeom prst="rect">
            <a:avLst/>
          </a:prstGeom>
        </p:spPr>
        <p:txBody>
          <a:bodyPr spcFirstLastPara="1" wrap="square" lIns="0" tIns="0" rIns="0" bIns="0" anchor="t" anchorCtr="0">
            <a:noAutofit/>
          </a:bodyPr>
          <a:lstStyle/>
          <a:p>
            <a:pPr marL="0" lvl="0" indent="0">
              <a:buNone/>
            </a:pPr>
            <a:r>
              <a:rPr lang="en-US" b="1" dirty="0"/>
              <a:t>ADDITIONAL INFORMATION</a:t>
            </a:r>
          </a:p>
          <a:p>
            <a:pPr marL="285750" indent="-285750"/>
            <a:r>
              <a:rPr lang="en-US" sz="1400" dirty="0"/>
              <a:t>Senate Bill 820 expands and clarifies the definition of “instructional materials” in Government Code section 8880.4.1(a), which specifies that instructional materials</a:t>
            </a:r>
          </a:p>
          <a:p>
            <a:pPr marL="742950" lvl="1" indent="-285750">
              <a:buClr>
                <a:schemeClr val="accent2"/>
              </a:buClr>
            </a:pPr>
            <a:r>
              <a:rPr lang="en-US" sz="1400" dirty="0"/>
              <a:t>“include, but are not limited to, laptop computers and devices that provide internet access for use by pupils, students, teachers, and faculty as learning resources”.</a:t>
            </a:r>
          </a:p>
        </p:txBody>
      </p:sp>
      <p:sp>
        <p:nvSpPr>
          <p:cNvPr id="580" name="Google Shape;580;p20"/>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9</a:t>
            </a:fld>
            <a:endParaRPr/>
          </a:p>
        </p:txBody>
      </p:sp>
    </p:spTree>
    <p:extLst>
      <p:ext uri="{BB962C8B-B14F-4D97-AF65-F5344CB8AC3E}">
        <p14:creationId xmlns:p14="http://schemas.microsoft.com/office/powerpoint/2010/main" val="151702016"/>
      </p:ext>
    </p:extLst>
  </p:cSld>
  <p:clrMapOvr>
    <a:masterClrMapping/>
  </p:clrMapOvr>
</p:sld>
</file>

<file path=ppt/theme/theme1.xml><?xml version="1.0" encoding="utf-8"?>
<a:theme xmlns:a="http://schemas.openxmlformats.org/drawingml/2006/main" name="Lodovico template">
  <a:themeElements>
    <a:clrScheme name="Custom 2">
      <a:dk1>
        <a:srgbClr val="272A36"/>
      </a:dk1>
      <a:lt1>
        <a:srgbClr val="FFFFFF"/>
      </a:lt1>
      <a:dk2>
        <a:srgbClr val="808392"/>
      </a:dk2>
      <a:lt2>
        <a:srgbClr val="E0E0E7"/>
      </a:lt2>
      <a:accent1>
        <a:srgbClr val="FFAD1D"/>
      </a:accent1>
      <a:accent2>
        <a:srgbClr val="C00000"/>
      </a:accent2>
      <a:accent3>
        <a:srgbClr val="EB7700"/>
      </a:accent3>
      <a:accent4>
        <a:srgbClr val="F03131"/>
      </a:accent4>
      <a:accent5>
        <a:srgbClr val="41B5FF"/>
      </a:accent5>
      <a:accent6>
        <a:srgbClr val="1E87CA"/>
      </a:accent6>
      <a:hlink>
        <a:srgbClr val="272A3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873A94F28FB541B93F18304852CD17" ma:contentTypeVersion="16" ma:contentTypeDescription="Create a new document." ma:contentTypeScope="" ma:versionID="808c7ef90d05c223e57a7fc8609f20b7">
  <xsd:schema xmlns:xsd="http://www.w3.org/2001/XMLSchema" xmlns:xs="http://www.w3.org/2001/XMLSchema" xmlns:p="http://schemas.microsoft.com/office/2006/metadata/properties" xmlns:ns2="db19d098-aed6-427c-9464-085405b88c1b" xmlns:ns3="665daa3b-a8e9-4b9a-acfe-5969af911985" xmlns:ns4="622f0f03-4c80-4fa6-bc38-a5e423e6bfa6" targetNamespace="http://schemas.microsoft.com/office/2006/metadata/properties" ma:root="true" ma:fieldsID="9379d11592c6e669b3fb8bacbaf45264" ns2:_="" ns3:_="" ns4:_="">
    <xsd:import namespace="db19d098-aed6-427c-9464-085405b88c1b"/>
    <xsd:import namespace="665daa3b-a8e9-4b9a-acfe-5969af911985"/>
    <xsd:import namespace="622f0f03-4c80-4fa6-bc38-a5e423e6bf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4:TaxCatchAll"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19d098-aed6-427c-9464-085405b88c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a058e4fd-a6cc-418a-8bbf-054b56d7915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5daa3b-a8e9-4b9a-acfe-5969af91198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2f0f03-4c80-4fa6-bc38-a5e423e6bfa6"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31cd8844-b284-4cff-a74a-82583e1a4803}" ma:internalName="TaxCatchAll" ma:showField="CatchAllData" ma:web="622f0f03-4c80-4fa6-bc38-a5e423e6bf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22f0f03-4c80-4fa6-bc38-a5e423e6bfa6" xsi:nil="true"/>
    <lcf76f155ced4ddcb4097134ff3c332f xmlns="db19d098-aed6-427c-9464-085405b88c1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C5D2761-4053-47C0-81A3-187C35E0D1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19d098-aed6-427c-9464-085405b88c1b"/>
    <ds:schemaRef ds:uri="665daa3b-a8e9-4b9a-acfe-5969af911985"/>
    <ds:schemaRef ds:uri="622f0f03-4c80-4fa6-bc38-a5e423e6bf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319919-A86C-4306-870E-AE3F2C6CE8AC}">
  <ds:schemaRefs>
    <ds:schemaRef ds:uri="http://schemas.microsoft.com/sharepoint/v3/contenttype/forms"/>
  </ds:schemaRefs>
</ds:datastoreItem>
</file>

<file path=customXml/itemProps3.xml><?xml version="1.0" encoding="utf-8"?>
<ds:datastoreItem xmlns:ds="http://schemas.openxmlformats.org/officeDocument/2006/customXml" ds:itemID="{50853662-8A60-43BA-96B7-A5D16C920369}">
  <ds:schemaRefs>
    <ds:schemaRef ds:uri="http://schemas.openxmlformats.org/package/2006/metadata/core-properties"/>
    <ds:schemaRef ds:uri="db19d098-aed6-427c-9464-085405b88c1b"/>
    <ds:schemaRef ds:uri="http://schemas.microsoft.com/office/2006/documentManagement/types"/>
    <ds:schemaRef ds:uri="http://purl.org/dc/dcmitype/"/>
    <ds:schemaRef ds:uri="665daa3b-a8e9-4b9a-acfe-5969af911985"/>
    <ds:schemaRef ds:uri="http://schemas.microsoft.com/office/infopath/2007/PartnerControls"/>
    <ds:schemaRef ds:uri="http://www.w3.org/XML/1998/namespace"/>
    <ds:schemaRef ds:uri="http://purl.org/dc/terms/"/>
    <ds:schemaRef ds:uri="http://schemas.microsoft.com/office/2006/metadata/properties"/>
    <ds:schemaRef ds:uri="622f0f03-4c80-4fa6-bc38-a5e423e6bfa6"/>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1225</TotalTime>
  <Words>971</Words>
  <Application>Microsoft Office PowerPoint</Application>
  <PresentationFormat>On-screen Show (16:9)</PresentationFormat>
  <Paragraphs>110</Paragraphs>
  <Slides>10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Barlow Light</vt:lpstr>
      <vt:lpstr>Barlow</vt:lpstr>
      <vt:lpstr>Barlow SemiBold</vt:lpstr>
      <vt:lpstr>Lodovico template</vt:lpstr>
      <vt:lpstr>SGC Resource  Allocation Process                                                                                                                 updated September 2026</vt:lpstr>
      <vt:lpstr>Resource Allocation Process (RAP)</vt:lpstr>
      <vt:lpstr>Proposed BRD Review Timeline for SGC and Fund 12</vt:lpstr>
      <vt:lpstr>Resource Allocation Process Priorities (Fall 2026)</vt:lpstr>
      <vt:lpstr>Funding Sources Fall 2026 Update</vt:lpstr>
      <vt:lpstr>Available Funding Sources: Instructional Support </vt:lpstr>
      <vt:lpstr>Available Funding Sources: Instructional Support </vt:lpstr>
      <vt:lpstr>Available Funding Sources: Prop 20 </vt:lpstr>
      <vt:lpstr>Available Funding Sources: Prop 20 </vt:lpstr>
      <vt:lpstr>Available Funding Sources: Prop 20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Montoya, Carlos</dc:creator>
  <cp:lastModifiedBy>Duldulao, Abigail</cp:lastModifiedBy>
  <cp:revision>223</cp:revision>
  <cp:lastPrinted>2024-09-06T23:21:28Z</cp:lastPrinted>
  <dcterms:modified xsi:type="dcterms:W3CDTF">2026-08-28T00:07:28Z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0x010100BB873A94F28FB541B93F18304852CD17</vt:lpwstr>
  </property>
</Properties>
</file>