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6"/>
  </p:notesMasterIdLst>
  <p:sldIdLst>
    <p:sldId id="256" r:id="rId2"/>
    <p:sldId id="324" r:id="rId3"/>
    <p:sldId id="258" r:id="rId4"/>
    <p:sldId id="325" r:id="rId5"/>
    <p:sldId id="340" r:id="rId6"/>
    <p:sldId id="259" r:id="rId7"/>
    <p:sldId id="268" r:id="rId8"/>
    <p:sldId id="338" r:id="rId9"/>
    <p:sldId id="269" r:id="rId10"/>
    <p:sldId id="261" r:id="rId11"/>
    <p:sldId id="339" r:id="rId12"/>
    <p:sldId id="262" r:id="rId13"/>
    <p:sldId id="263" r:id="rId14"/>
    <p:sldId id="271" r:id="rId15"/>
    <p:sldId id="272" r:id="rId16"/>
    <p:sldId id="332" r:id="rId17"/>
    <p:sldId id="333" r:id="rId18"/>
    <p:sldId id="334" r:id="rId19"/>
    <p:sldId id="335" r:id="rId20"/>
    <p:sldId id="336" r:id="rId21"/>
    <p:sldId id="267" r:id="rId22"/>
    <p:sldId id="273" r:id="rId23"/>
    <p:sldId id="322" r:id="rId24"/>
    <p:sldId id="282" r:id="rId25"/>
    <p:sldId id="310" r:id="rId26"/>
    <p:sldId id="311" r:id="rId27"/>
    <p:sldId id="281" r:id="rId28"/>
    <p:sldId id="274" r:id="rId29"/>
    <p:sldId id="305" r:id="rId30"/>
    <p:sldId id="275" r:id="rId31"/>
    <p:sldId id="277" r:id="rId32"/>
    <p:sldId id="276" r:id="rId33"/>
    <p:sldId id="283" r:id="rId34"/>
    <p:sldId id="308" r:id="rId35"/>
    <p:sldId id="278" r:id="rId36"/>
    <p:sldId id="306" r:id="rId37"/>
    <p:sldId id="307" r:id="rId38"/>
    <p:sldId id="279" r:id="rId39"/>
    <p:sldId id="309" r:id="rId40"/>
    <p:sldId id="280" r:id="rId41"/>
    <p:sldId id="284" r:id="rId42"/>
    <p:sldId id="285" r:id="rId43"/>
    <p:sldId id="286" r:id="rId44"/>
    <p:sldId id="312" r:id="rId45"/>
    <p:sldId id="313" r:id="rId46"/>
    <p:sldId id="314" r:id="rId47"/>
    <p:sldId id="315" r:id="rId48"/>
    <p:sldId id="316" r:id="rId49"/>
    <p:sldId id="287" r:id="rId50"/>
    <p:sldId id="317" r:id="rId51"/>
    <p:sldId id="318" r:id="rId52"/>
    <p:sldId id="288" r:id="rId53"/>
    <p:sldId id="319" r:id="rId54"/>
    <p:sldId id="289" r:id="rId55"/>
    <p:sldId id="320" r:id="rId56"/>
    <p:sldId id="321" r:id="rId57"/>
    <p:sldId id="327" r:id="rId58"/>
    <p:sldId id="328" r:id="rId59"/>
    <p:sldId id="329" r:id="rId60"/>
    <p:sldId id="330" r:id="rId61"/>
    <p:sldId id="331" r:id="rId62"/>
    <p:sldId id="326" r:id="rId63"/>
    <p:sldId id="290" r:id="rId64"/>
    <p:sldId id="29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78"/>
    <p:restoredTop sz="82320" autoAdjust="0"/>
  </p:normalViewPr>
  <p:slideViewPr>
    <p:cSldViewPr snapToGrid="0">
      <p:cViewPr varScale="1">
        <p:scale>
          <a:sx n="100" d="100"/>
          <a:sy n="100" d="100"/>
        </p:scale>
        <p:origin x="581" y="62"/>
      </p:cViewPr>
      <p:guideLst/>
    </p:cSldViewPr>
  </p:slideViewPr>
  <p:notesTextViewPr>
    <p:cViewPr>
      <p:scale>
        <a:sx n="1" d="1"/>
        <a:sy n="1" d="1"/>
      </p:scale>
      <p:origin x="0" y="0"/>
    </p:cViewPr>
  </p:notesTextViewPr>
  <p:notesViewPr>
    <p:cSldViewPr snapToGrid="0">
      <p:cViewPr varScale="1">
        <p:scale>
          <a:sx n="87" d="100"/>
          <a:sy n="87" d="100"/>
        </p:scale>
        <p:origin x="3464"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2D100-BA7F-6341-8649-7FF0D3E024AD}"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0B117-61CC-3B4A-863C-5AB69B8AD073}" type="slidenum">
              <a:rPr lang="en-US" smtClean="0"/>
              <a:t>‹#›</a:t>
            </a:fld>
            <a:endParaRPr lang="en-US"/>
          </a:p>
        </p:txBody>
      </p:sp>
    </p:spTree>
    <p:extLst>
      <p:ext uri="{BB962C8B-B14F-4D97-AF65-F5344CB8AC3E}">
        <p14:creationId xmlns:p14="http://schemas.microsoft.com/office/powerpoint/2010/main" val="549137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0B117-61CC-3B4A-863C-5AB69B8AD073}" type="slidenum">
              <a:rPr lang="en-US" smtClean="0"/>
              <a:t>2</a:t>
            </a:fld>
            <a:endParaRPr lang="en-US"/>
          </a:p>
        </p:txBody>
      </p:sp>
    </p:spTree>
    <p:extLst>
      <p:ext uri="{BB962C8B-B14F-4D97-AF65-F5344CB8AC3E}">
        <p14:creationId xmlns:p14="http://schemas.microsoft.com/office/powerpoint/2010/main" val="359034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ea typeface="ＭＳ Ｐゴシック" panose="020B0600070205080204" pitchFamily="34" charset="-128"/>
                <a:cs typeface="Arial" panose="020B0604020202020204" pitchFamily="34" charset="0"/>
              </a:rPr>
              <a:t>When? Authorized by legislature in 1907, first classes in 1910.  Where? Fresno—as an extension of Fresno High School.  Important to note that we came from the K-12 system.   (Chaffey started in 1883 but as a branch of USC.  Closed in 1901, reopened as a high school and then JC established in 1916.)  Mission—That is the next few slides.</a:t>
            </a:r>
          </a:p>
          <a:p>
            <a:endParaRPr lang="en-US" dirty="0"/>
          </a:p>
        </p:txBody>
      </p:sp>
      <p:sp>
        <p:nvSpPr>
          <p:cNvPr id="4" name="Slide Number Placeholder 3"/>
          <p:cNvSpPr>
            <a:spLocks noGrp="1"/>
          </p:cNvSpPr>
          <p:nvPr>
            <p:ph type="sldNum" sz="quarter" idx="5"/>
          </p:nvPr>
        </p:nvSpPr>
        <p:spPr/>
        <p:txBody>
          <a:bodyPr/>
          <a:lstStyle/>
          <a:p>
            <a:fld id="{B0A0B117-61CC-3B4A-863C-5AB69B8AD073}" type="slidenum">
              <a:rPr lang="en-US" smtClean="0"/>
              <a:t>6</a:t>
            </a:fld>
            <a:endParaRPr lang="en-US"/>
          </a:p>
        </p:txBody>
      </p:sp>
    </p:spTree>
    <p:extLst>
      <p:ext uri="{BB962C8B-B14F-4D97-AF65-F5344CB8AC3E}">
        <p14:creationId xmlns:p14="http://schemas.microsoft.com/office/powerpoint/2010/main" val="258928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ea typeface="ＭＳ Ｐゴシック" panose="020B0600070205080204" pitchFamily="34" charset="-128"/>
                <a:cs typeface="Arial" panose="020B0604020202020204" pitchFamily="34" charset="0"/>
              </a:rPr>
              <a:t>Dolores AB 1725 passed the assembly 74-1 and the senate 38-0.  Bi-partisan, all in agreement.  Idea was to move the system away from its K-12 roots, in which administrators make the decisions, to a model more like the universities in which faculty and others are meaningful participants in decision making.  Wanted to modernize and professionalize the system.</a:t>
            </a:r>
          </a:p>
        </p:txBody>
      </p:sp>
      <p:sp>
        <p:nvSpPr>
          <p:cNvPr id="4" name="Slide Number Placeholder 3"/>
          <p:cNvSpPr>
            <a:spLocks noGrp="1"/>
          </p:cNvSpPr>
          <p:nvPr>
            <p:ph type="sldNum" sz="quarter" idx="5"/>
          </p:nvPr>
        </p:nvSpPr>
        <p:spPr/>
        <p:txBody>
          <a:bodyPr/>
          <a:lstStyle/>
          <a:p>
            <a:fld id="{B0A0B117-61CC-3B4A-863C-5AB69B8AD073}" type="slidenum">
              <a:rPr lang="en-US" smtClean="0"/>
              <a:t>7</a:t>
            </a:fld>
            <a:endParaRPr lang="en-US"/>
          </a:p>
        </p:txBody>
      </p:sp>
    </p:spTree>
    <p:extLst>
      <p:ext uri="{BB962C8B-B14F-4D97-AF65-F5344CB8AC3E}">
        <p14:creationId xmlns:p14="http://schemas.microsoft.com/office/powerpoint/2010/main" val="317055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ea typeface="ＭＳ Ｐゴシック" panose="020B0600070205080204" pitchFamily="34" charset="-128"/>
                <a:cs typeface="Arial" panose="020B0604020202020204" pitchFamily="34" charset="0"/>
              </a:rPr>
              <a:t>Dolores AB 1725 passed the assembly 74-1 and the senate 38-0.  Bi-partisan, all in agreement.  Idea was to move the system away from its K-12 roots, in which administrators make the decisions, to a model more like the universities in which faculty and others are meaningful participants in decision making.  Wanted to modernize and professionalize the system.</a:t>
            </a:r>
          </a:p>
        </p:txBody>
      </p:sp>
      <p:sp>
        <p:nvSpPr>
          <p:cNvPr id="4" name="Slide Number Placeholder 3"/>
          <p:cNvSpPr>
            <a:spLocks noGrp="1"/>
          </p:cNvSpPr>
          <p:nvPr>
            <p:ph type="sldNum" sz="quarter" idx="5"/>
          </p:nvPr>
        </p:nvSpPr>
        <p:spPr/>
        <p:txBody>
          <a:bodyPr/>
          <a:lstStyle/>
          <a:p>
            <a:fld id="{B0A0B117-61CC-3B4A-863C-5AB69B8AD073}" type="slidenum">
              <a:rPr lang="en-US" smtClean="0"/>
              <a:t>8</a:t>
            </a:fld>
            <a:endParaRPr lang="en-US"/>
          </a:p>
        </p:txBody>
      </p:sp>
    </p:spTree>
    <p:extLst>
      <p:ext uri="{BB962C8B-B14F-4D97-AF65-F5344CB8AC3E}">
        <p14:creationId xmlns:p14="http://schemas.microsoft.com/office/powerpoint/2010/main" val="304207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ea typeface="ＭＳ Ｐゴシック" panose="020B0600070205080204" pitchFamily="34" charset="-128"/>
                <a:cs typeface="Arial" panose="020B0604020202020204" pitchFamily="34" charset="0"/>
              </a:rPr>
              <a:t>Dolores AB 1725 passed the assembly 74-1 and the senate 38-0.  Bi-partisan, all in agreement.  Idea was to move the system away from its K-12 roots, in which administrators make the decisions, to a model more like the universities in which faculty and others are meaningful participants in decision making.  Wanted to modernize and professionalize the system.</a:t>
            </a:r>
          </a:p>
        </p:txBody>
      </p:sp>
      <p:sp>
        <p:nvSpPr>
          <p:cNvPr id="4" name="Slide Number Placeholder 3"/>
          <p:cNvSpPr>
            <a:spLocks noGrp="1"/>
          </p:cNvSpPr>
          <p:nvPr>
            <p:ph type="sldNum" sz="quarter" idx="5"/>
          </p:nvPr>
        </p:nvSpPr>
        <p:spPr/>
        <p:txBody>
          <a:bodyPr/>
          <a:lstStyle/>
          <a:p>
            <a:fld id="{B0A0B117-61CC-3B4A-863C-5AB69B8AD073}" type="slidenum">
              <a:rPr lang="en-US" smtClean="0"/>
              <a:t>11</a:t>
            </a:fld>
            <a:endParaRPr lang="en-US"/>
          </a:p>
        </p:txBody>
      </p:sp>
    </p:spTree>
    <p:extLst>
      <p:ext uri="{BB962C8B-B14F-4D97-AF65-F5344CB8AC3E}">
        <p14:creationId xmlns:p14="http://schemas.microsoft.com/office/powerpoint/2010/main" val="288153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ea typeface="ＭＳ Ｐゴシック" panose="020B0600070205080204" pitchFamily="34" charset="-128"/>
                <a:cs typeface="Arial" panose="020B0604020202020204" pitchFamily="34" charset="0"/>
              </a:rPr>
              <a:t>Larry The idea here would be to encourage some discussion or audience comment.  Neither of these terms has a definition on Ed Code or T5—which can lead to confusion and disagreement when the terms are used.</a:t>
            </a:r>
          </a:p>
          <a:p>
            <a:endParaRPr lang="en-US" dirty="0"/>
          </a:p>
        </p:txBody>
      </p:sp>
      <p:sp>
        <p:nvSpPr>
          <p:cNvPr id="4" name="Slide Number Placeholder 3"/>
          <p:cNvSpPr>
            <a:spLocks noGrp="1"/>
          </p:cNvSpPr>
          <p:nvPr>
            <p:ph type="sldNum" sz="quarter" idx="5"/>
          </p:nvPr>
        </p:nvSpPr>
        <p:spPr/>
        <p:txBody>
          <a:bodyPr/>
          <a:lstStyle/>
          <a:p>
            <a:fld id="{B0A0B117-61CC-3B4A-863C-5AB69B8AD073}" type="slidenum">
              <a:rPr lang="en-US" smtClean="0"/>
              <a:t>12</a:t>
            </a:fld>
            <a:endParaRPr lang="en-US"/>
          </a:p>
        </p:txBody>
      </p:sp>
    </p:spTree>
    <p:extLst>
      <p:ext uri="{BB962C8B-B14F-4D97-AF65-F5344CB8AC3E}">
        <p14:creationId xmlns:p14="http://schemas.microsoft.com/office/powerpoint/2010/main" val="140149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ea typeface="ＭＳ Ｐゴシック" panose="020B0600070205080204" pitchFamily="34" charset="-128"/>
                <a:cs typeface="Arial" panose="020B0604020202020204" pitchFamily="34" charset="0"/>
              </a:rPr>
              <a:t>Larry Note:  neither shared governance nor participatory governance have definitions in law or regulation.  The terms used are effective participation and collegial consultation.</a:t>
            </a:r>
          </a:p>
          <a:p>
            <a:endParaRPr lang="en-US" dirty="0"/>
          </a:p>
        </p:txBody>
      </p:sp>
      <p:sp>
        <p:nvSpPr>
          <p:cNvPr id="4" name="Slide Number Placeholder 3"/>
          <p:cNvSpPr>
            <a:spLocks noGrp="1"/>
          </p:cNvSpPr>
          <p:nvPr>
            <p:ph type="sldNum" sz="quarter" idx="5"/>
          </p:nvPr>
        </p:nvSpPr>
        <p:spPr/>
        <p:txBody>
          <a:bodyPr/>
          <a:lstStyle/>
          <a:p>
            <a:fld id="{B0A0B117-61CC-3B4A-863C-5AB69B8AD073}" type="slidenum">
              <a:rPr lang="en-US" smtClean="0"/>
              <a:t>13</a:t>
            </a:fld>
            <a:endParaRPr lang="en-US"/>
          </a:p>
        </p:txBody>
      </p:sp>
    </p:spTree>
    <p:extLst>
      <p:ext uri="{BB962C8B-B14F-4D97-AF65-F5344CB8AC3E}">
        <p14:creationId xmlns:p14="http://schemas.microsoft.com/office/powerpoint/2010/main" val="2301274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Consultation is not the same as collegial consultation</a:t>
            </a:r>
          </a:p>
        </p:txBody>
      </p:sp>
      <p:sp>
        <p:nvSpPr>
          <p:cNvPr id="4" name="Slide Number Placeholder 3"/>
          <p:cNvSpPr>
            <a:spLocks noGrp="1"/>
          </p:cNvSpPr>
          <p:nvPr>
            <p:ph type="sldNum" sz="quarter" idx="5"/>
          </p:nvPr>
        </p:nvSpPr>
        <p:spPr/>
        <p:txBody>
          <a:bodyPr/>
          <a:lstStyle/>
          <a:p>
            <a:fld id="{B0A0B117-61CC-3B4A-863C-5AB69B8AD073}" type="slidenum">
              <a:rPr lang="en-US" smtClean="0"/>
              <a:t>39</a:t>
            </a:fld>
            <a:endParaRPr lang="en-US"/>
          </a:p>
        </p:txBody>
      </p:sp>
    </p:spTree>
    <p:extLst>
      <p:ext uri="{BB962C8B-B14F-4D97-AF65-F5344CB8AC3E}">
        <p14:creationId xmlns:p14="http://schemas.microsoft.com/office/powerpoint/2010/main" val="284708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D16B-DABE-7033-A6ED-B21CB5A0B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3443E4-0811-AD55-B60C-1CE94A8663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400B30-1DB7-EB7E-A3EF-3DA7D5707369}"/>
              </a:ext>
            </a:extLst>
          </p:cNvPr>
          <p:cNvSpPr>
            <a:spLocks noGrp="1"/>
          </p:cNvSpPr>
          <p:nvPr>
            <p:ph type="dt" sz="half" idx="10"/>
          </p:nvPr>
        </p:nvSpPr>
        <p:spPr/>
        <p:txBody>
          <a:bodyPr/>
          <a:lstStyle/>
          <a:p>
            <a:fld id="{05E08C39-1B29-A54E-B4DB-2275F421CB82}" type="datetimeFigureOut">
              <a:rPr lang="en-US" smtClean="0"/>
              <a:t>1/29/2026</a:t>
            </a:fld>
            <a:endParaRPr lang="en-US"/>
          </a:p>
        </p:txBody>
      </p:sp>
      <p:sp>
        <p:nvSpPr>
          <p:cNvPr id="5" name="Footer Placeholder 4">
            <a:extLst>
              <a:ext uri="{FF2B5EF4-FFF2-40B4-BE49-F238E27FC236}">
                <a16:creationId xmlns:a16="http://schemas.microsoft.com/office/drawing/2014/main" id="{47CD90D7-9258-918D-AABE-2DA1986D2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90981-4F09-48B9-8461-5E4A46BD0D46}"/>
              </a:ext>
            </a:extLst>
          </p:cNvPr>
          <p:cNvSpPr>
            <a:spLocks noGrp="1"/>
          </p:cNvSpPr>
          <p:nvPr>
            <p:ph type="sldNum" sz="quarter" idx="12"/>
          </p:nvPr>
        </p:nvSpPr>
        <p:spPr/>
        <p:txBody>
          <a:bodyPr/>
          <a:lstStyle/>
          <a:p>
            <a:fld id="{980B0224-66A7-E24D-913E-E3A9CB0921EA}" type="slidenum">
              <a:rPr lang="en-US" smtClean="0"/>
              <a:t>‹#›</a:t>
            </a:fld>
            <a:endParaRPr lang="en-US"/>
          </a:p>
        </p:txBody>
      </p:sp>
    </p:spTree>
    <p:extLst>
      <p:ext uri="{BB962C8B-B14F-4D97-AF65-F5344CB8AC3E}">
        <p14:creationId xmlns:p14="http://schemas.microsoft.com/office/powerpoint/2010/main" val="404469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8BF1-BEA2-5D35-ACB7-D7D9B714E8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73BCFA-455B-4CC1-104B-6213CF4E7D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BD1B-3B8F-2940-9609-8E6486104366}"/>
              </a:ext>
            </a:extLst>
          </p:cNvPr>
          <p:cNvSpPr>
            <a:spLocks noGrp="1"/>
          </p:cNvSpPr>
          <p:nvPr>
            <p:ph type="dt" sz="half" idx="10"/>
          </p:nvPr>
        </p:nvSpPr>
        <p:spPr/>
        <p:txBody>
          <a:bodyPr/>
          <a:lstStyle/>
          <a:p>
            <a:fld id="{05E08C39-1B29-A54E-B4DB-2275F421CB82}" type="datetimeFigureOut">
              <a:rPr lang="en-US" smtClean="0"/>
              <a:t>1/29/2026</a:t>
            </a:fld>
            <a:endParaRPr lang="en-US"/>
          </a:p>
        </p:txBody>
      </p:sp>
      <p:sp>
        <p:nvSpPr>
          <p:cNvPr id="5" name="Footer Placeholder 4">
            <a:extLst>
              <a:ext uri="{FF2B5EF4-FFF2-40B4-BE49-F238E27FC236}">
                <a16:creationId xmlns:a16="http://schemas.microsoft.com/office/drawing/2014/main" id="{64BADC31-B956-9806-A841-850251D2E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91869-B5EF-9A07-7079-5DC7D19CF86D}"/>
              </a:ext>
            </a:extLst>
          </p:cNvPr>
          <p:cNvSpPr>
            <a:spLocks noGrp="1"/>
          </p:cNvSpPr>
          <p:nvPr>
            <p:ph type="sldNum" sz="quarter" idx="12"/>
          </p:nvPr>
        </p:nvSpPr>
        <p:spPr/>
        <p:txBody>
          <a:bodyPr/>
          <a:lstStyle/>
          <a:p>
            <a:fld id="{980B0224-66A7-E24D-913E-E3A9CB0921EA}" type="slidenum">
              <a:rPr lang="en-US" smtClean="0"/>
              <a:t>‹#›</a:t>
            </a:fld>
            <a:endParaRPr lang="en-US"/>
          </a:p>
        </p:txBody>
      </p:sp>
    </p:spTree>
    <p:extLst>
      <p:ext uri="{BB962C8B-B14F-4D97-AF65-F5344CB8AC3E}">
        <p14:creationId xmlns:p14="http://schemas.microsoft.com/office/powerpoint/2010/main" val="1572861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53FE0A-3105-0D86-2A11-7C81575CEE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0872D4-A87E-DB78-565C-12884B30BB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4103B-0BDD-AEEE-F847-10BC40C65C0D}"/>
              </a:ext>
            </a:extLst>
          </p:cNvPr>
          <p:cNvSpPr>
            <a:spLocks noGrp="1"/>
          </p:cNvSpPr>
          <p:nvPr>
            <p:ph type="dt" sz="half" idx="10"/>
          </p:nvPr>
        </p:nvSpPr>
        <p:spPr/>
        <p:txBody>
          <a:bodyPr/>
          <a:lstStyle/>
          <a:p>
            <a:fld id="{05E08C39-1B29-A54E-B4DB-2275F421CB82}" type="datetimeFigureOut">
              <a:rPr lang="en-US" smtClean="0"/>
              <a:t>1/29/2026</a:t>
            </a:fld>
            <a:endParaRPr lang="en-US"/>
          </a:p>
        </p:txBody>
      </p:sp>
      <p:sp>
        <p:nvSpPr>
          <p:cNvPr id="5" name="Footer Placeholder 4">
            <a:extLst>
              <a:ext uri="{FF2B5EF4-FFF2-40B4-BE49-F238E27FC236}">
                <a16:creationId xmlns:a16="http://schemas.microsoft.com/office/drawing/2014/main" id="{9B9C3CFC-7700-BB9B-1EB4-349D45824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6BB67-7CBE-46FC-65D9-2A76D5CD6A32}"/>
              </a:ext>
            </a:extLst>
          </p:cNvPr>
          <p:cNvSpPr>
            <a:spLocks noGrp="1"/>
          </p:cNvSpPr>
          <p:nvPr>
            <p:ph type="sldNum" sz="quarter" idx="12"/>
          </p:nvPr>
        </p:nvSpPr>
        <p:spPr/>
        <p:txBody>
          <a:bodyPr/>
          <a:lstStyle/>
          <a:p>
            <a:fld id="{980B0224-66A7-E24D-913E-E3A9CB0921EA}" type="slidenum">
              <a:rPr lang="en-US" smtClean="0"/>
              <a:t>‹#›</a:t>
            </a:fld>
            <a:endParaRPr lang="en-US"/>
          </a:p>
        </p:txBody>
      </p:sp>
    </p:spTree>
    <p:extLst>
      <p:ext uri="{BB962C8B-B14F-4D97-AF65-F5344CB8AC3E}">
        <p14:creationId xmlns:p14="http://schemas.microsoft.com/office/powerpoint/2010/main" val="139305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D57A-1F3F-E608-D58D-6D9030AEF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CEE5FF-F83A-4C82-6727-8B00E3F19B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EA244-42CD-A304-38A4-3E78CC0532B8}"/>
              </a:ext>
            </a:extLst>
          </p:cNvPr>
          <p:cNvSpPr>
            <a:spLocks noGrp="1"/>
          </p:cNvSpPr>
          <p:nvPr>
            <p:ph type="dt" sz="half" idx="10"/>
          </p:nvPr>
        </p:nvSpPr>
        <p:spPr/>
        <p:txBody>
          <a:bodyPr/>
          <a:lstStyle/>
          <a:p>
            <a:fld id="{05E08C39-1B29-A54E-B4DB-2275F421CB82}" type="datetimeFigureOut">
              <a:rPr lang="en-US" smtClean="0"/>
              <a:t>1/29/2026</a:t>
            </a:fld>
            <a:endParaRPr lang="en-US"/>
          </a:p>
        </p:txBody>
      </p:sp>
      <p:sp>
        <p:nvSpPr>
          <p:cNvPr id="5" name="Footer Placeholder 4">
            <a:extLst>
              <a:ext uri="{FF2B5EF4-FFF2-40B4-BE49-F238E27FC236}">
                <a16:creationId xmlns:a16="http://schemas.microsoft.com/office/drawing/2014/main" id="{24EDA320-B1FC-FE17-7C7F-044F7387E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4ECC9-BC70-F335-E745-3308923F90EB}"/>
              </a:ext>
            </a:extLst>
          </p:cNvPr>
          <p:cNvSpPr>
            <a:spLocks noGrp="1"/>
          </p:cNvSpPr>
          <p:nvPr>
            <p:ph type="sldNum" sz="quarter" idx="12"/>
          </p:nvPr>
        </p:nvSpPr>
        <p:spPr/>
        <p:txBody>
          <a:bodyPr/>
          <a:lstStyle/>
          <a:p>
            <a:fld id="{980B0224-66A7-E24D-913E-E3A9CB0921EA}" type="slidenum">
              <a:rPr lang="en-US" smtClean="0"/>
              <a:t>‹#›</a:t>
            </a:fld>
            <a:endParaRPr lang="en-US"/>
          </a:p>
        </p:txBody>
      </p:sp>
    </p:spTree>
    <p:extLst>
      <p:ext uri="{BB962C8B-B14F-4D97-AF65-F5344CB8AC3E}">
        <p14:creationId xmlns:p14="http://schemas.microsoft.com/office/powerpoint/2010/main" val="44557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5BF4-AE8A-0CE9-436A-B27FDF3973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A1C81C-66D6-3541-584E-7407B7D2BB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522FE4-7D1B-130E-1FEE-2C97CA6C81C5}"/>
              </a:ext>
            </a:extLst>
          </p:cNvPr>
          <p:cNvSpPr>
            <a:spLocks noGrp="1"/>
          </p:cNvSpPr>
          <p:nvPr>
            <p:ph type="dt" sz="half" idx="10"/>
          </p:nvPr>
        </p:nvSpPr>
        <p:spPr/>
        <p:txBody>
          <a:bodyPr/>
          <a:lstStyle/>
          <a:p>
            <a:fld id="{05E08C39-1B29-A54E-B4DB-2275F421CB82}" type="datetimeFigureOut">
              <a:rPr lang="en-US" smtClean="0"/>
              <a:t>1/29/2026</a:t>
            </a:fld>
            <a:endParaRPr lang="en-US"/>
          </a:p>
        </p:txBody>
      </p:sp>
      <p:sp>
        <p:nvSpPr>
          <p:cNvPr id="5" name="Footer Placeholder 4">
            <a:extLst>
              <a:ext uri="{FF2B5EF4-FFF2-40B4-BE49-F238E27FC236}">
                <a16:creationId xmlns:a16="http://schemas.microsoft.com/office/drawing/2014/main" id="{CDB4E908-7277-C0A3-CD3E-7F29F85E4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01F44-1C50-9874-E17D-71A37CCED245}"/>
              </a:ext>
            </a:extLst>
          </p:cNvPr>
          <p:cNvSpPr>
            <a:spLocks noGrp="1"/>
          </p:cNvSpPr>
          <p:nvPr>
            <p:ph type="sldNum" sz="quarter" idx="12"/>
          </p:nvPr>
        </p:nvSpPr>
        <p:spPr/>
        <p:txBody>
          <a:bodyPr/>
          <a:lstStyle/>
          <a:p>
            <a:fld id="{980B0224-66A7-E24D-913E-E3A9CB0921EA}" type="slidenum">
              <a:rPr lang="en-US" smtClean="0"/>
              <a:t>‹#›</a:t>
            </a:fld>
            <a:endParaRPr lang="en-US"/>
          </a:p>
        </p:txBody>
      </p:sp>
    </p:spTree>
    <p:extLst>
      <p:ext uri="{BB962C8B-B14F-4D97-AF65-F5344CB8AC3E}">
        <p14:creationId xmlns:p14="http://schemas.microsoft.com/office/powerpoint/2010/main" val="85708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602C5-30DA-438C-A3DF-F943FD3CB8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1CEA9-65B1-47A7-6B04-E5F1895091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11D939-2DD0-0F72-7824-83E00F1669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DE71D7-0CDF-F010-1D9B-8F21C4C34669}"/>
              </a:ext>
            </a:extLst>
          </p:cNvPr>
          <p:cNvSpPr>
            <a:spLocks noGrp="1"/>
          </p:cNvSpPr>
          <p:nvPr>
            <p:ph type="dt" sz="half" idx="10"/>
          </p:nvPr>
        </p:nvSpPr>
        <p:spPr/>
        <p:txBody>
          <a:bodyPr/>
          <a:lstStyle/>
          <a:p>
            <a:fld id="{05E08C39-1B29-A54E-B4DB-2275F421CB82}" type="datetimeFigureOut">
              <a:rPr lang="en-US" smtClean="0"/>
              <a:t>1/29/2026</a:t>
            </a:fld>
            <a:endParaRPr lang="en-US"/>
          </a:p>
        </p:txBody>
      </p:sp>
      <p:sp>
        <p:nvSpPr>
          <p:cNvPr id="6" name="Footer Placeholder 5">
            <a:extLst>
              <a:ext uri="{FF2B5EF4-FFF2-40B4-BE49-F238E27FC236}">
                <a16:creationId xmlns:a16="http://schemas.microsoft.com/office/drawing/2014/main" id="{EE0F16DF-D556-E93D-882A-DC545C913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695604-A244-F284-FF4B-1C4331CC9FA3}"/>
              </a:ext>
            </a:extLst>
          </p:cNvPr>
          <p:cNvSpPr>
            <a:spLocks noGrp="1"/>
          </p:cNvSpPr>
          <p:nvPr>
            <p:ph type="sldNum" sz="quarter" idx="12"/>
          </p:nvPr>
        </p:nvSpPr>
        <p:spPr/>
        <p:txBody>
          <a:bodyPr/>
          <a:lstStyle/>
          <a:p>
            <a:fld id="{980B0224-66A7-E24D-913E-E3A9CB0921EA}" type="slidenum">
              <a:rPr lang="en-US" smtClean="0"/>
              <a:t>‹#›</a:t>
            </a:fld>
            <a:endParaRPr lang="en-US"/>
          </a:p>
        </p:txBody>
      </p:sp>
    </p:spTree>
    <p:extLst>
      <p:ext uri="{BB962C8B-B14F-4D97-AF65-F5344CB8AC3E}">
        <p14:creationId xmlns:p14="http://schemas.microsoft.com/office/powerpoint/2010/main" val="128246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99BC-8B71-5E73-7DC9-5B9079D38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7FB635-6AB4-23DF-CE3F-3CAAD86C28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301BC7-133D-BE8B-1246-DE43900D18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AB1524-F9D4-E061-A8A8-04BC2C4097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23E5A0-D03C-54E9-470D-629A82CC35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560E8D-468D-B936-BDF3-FD367D35DF47}"/>
              </a:ext>
            </a:extLst>
          </p:cNvPr>
          <p:cNvSpPr>
            <a:spLocks noGrp="1"/>
          </p:cNvSpPr>
          <p:nvPr>
            <p:ph type="dt" sz="half" idx="10"/>
          </p:nvPr>
        </p:nvSpPr>
        <p:spPr/>
        <p:txBody>
          <a:bodyPr/>
          <a:lstStyle/>
          <a:p>
            <a:fld id="{05E08C39-1B29-A54E-B4DB-2275F421CB82}" type="datetimeFigureOut">
              <a:rPr lang="en-US" smtClean="0"/>
              <a:t>1/29/2026</a:t>
            </a:fld>
            <a:endParaRPr lang="en-US"/>
          </a:p>
        </p:txBody>
      </p:sp>
      <p:sp>
        <p:nvSpPr>
          <p:cNvPr id="8" name="Footer Placeholder 7">
            <a:extLst>
              <a:ext uri="{FF2B5EF4-FFF2-40B4-BE49-F238E27FC236}">
                <a16:creationId xmlns:a16="http://schemas.microsoft.com/office/drawing/2014/main" id="{92F9ECFF-D0C8-5D31-090E-90EEABD01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393F79-4871-4465-2242-D7AE1636C225}"/>
              </a:ext>
            </a:extLst>
          </p:cNvPr>
          <p:cNvSpPr>
            <a:spLocks noGrp="1"/>
          </p:cNvSpPr>
          <p:nvPr>
            <p:ph type="sldNum" sz="quarter" idx="12"/>
          </p:nvPr>
        </p:nvSpPr>
        <p:spPr/>
        <p:txBody>
          <a:bodyPr/>
          <a:lstStyle/>
          <a:p>
            <a:fld id="{980B0224-66A7-E24D-913E-E3A9CB0921EA}" type="slidenum">
              <a:rPr lang="en-US" smtClean="0"/>
              <a:t>‹#›</a:t>
            </a:fld>
            <a:endParaRPr lang="en-US"/>
          </a:p>
        </p:txBody>
      </p:sp>
    </p:spTree>
    <p:extLst>
      <p:ext uri="{BB962C8B-B14F-4D97-AF65-F5344CB8AC3E}">
        <p14:creationId xmlns:p14="http://schemas.microsoft.com/office/powerpoint/2010/main" val="2446744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6BBE-972B-F30E-7578-02DA5F694A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BA39C-6DD9-A614-B757-04B296EC2DF2}"/>
              </a:ext>
            </a:extLst>
          </p:cNvPr>
          <p:cNvSpPr>
            <a:spLocks noGrp="1"/>
          </p:cNvSpPr>
          <p:nvPr>
            <p:ph type="dt" sz="half" idx="10"/>
          </p:nvPr>
        </p:nvSpPr>
        <p:spPr/>
        <p:txBody>
          <a:bodyPr/>
          <a:lstStyle/>
          <a:p>
            <a:fld id="{05E08C39-1B29-A54E-B4DB-2275F421CB82}" type="datetimeFigureOut">
              <a:rPr lang="en-US" smtClean="0"/>
              <a:t>1/29/2026</a:t>
            </a:fld>
            <a:endParaRPr lang="en-US"/>
          </a:p>
        </p:txBody>
      </p:sp>
      <p:sp>
        <p:nvSpPr>
          <p:cNvPr id="4" name="Footer Placeholder 3">
            <a:extLst>
              <a:ext uri="{FF2B5EF4-FFF2-40B4-BE49-F238E27FC236}">
                <a16:creationId xmlns:a16="http://schemas.microsoft.com/office/drawing/2014/main" id="{35E70FA8-88D2-29C4-F58B-D7243CDC10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206686-4BD6-1979-4AB2-484659F43B91}"/>
              </a:ext>
            </a:extLst>
          </p:cNvPr>
          <p:cNvSpPr>
            <a:spLocks noGrp="1"/>
          </p:cNvSpPr>
          <p:nvPr>
            <p:ph type="sldNum" sz="quarter" idx="12"/>
          </p:nvPr>
        </p:nvSpPr>
        <p:spPr/>
        <p:txBody>
          <a:bodyPr/>
          <a:lstStyle/>
          <a:p>
            <a:fld id="{980B0224-66A7-E24D-913E-E3A9CB0921EA}" type="slidenum">
              <a:rPr lang="en-US" smtClean="0"/>
              <a:t>‹#›</a:t>
            </a:fld>
            <a:endParaRPr lang="en-US"/>
          </a:p>
        </p:txBody>
      </p:sp>
    </p:spTree>
    <p:extLst>
      <p:ext uri="{BB962C8B-B14F-4D97-AF65-F5344CB8AC3E}">
        <p14:creationId xmlns:p14="http://schemas.microsoft.com/office/powerpoint/2010/main" val="245636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628826-29C9-C504-424E-FB6B91E3D1C0}"/>
              </a:ext>
            </a:extLst>
          </p:cNvPr>
          <p:cNvSpPr>
            <a:spLocks noGrp="1"/>
          </p:cNvSpPr>
          <p:nvPr>
            <p:ph type="dt" sz="half" idx="10"/>
          </p:nvPr>
        </p:nvSpPr>
        <p:spPr/>
        <p:txBody>
          <a:bodyPr/>
          <a:lstStyle/>
          <a:p>
            <a:fld id="{05E08C39-1B29-A54E-B4DB-2275F421CB82}" type="datetimeFigureOut">
              <a:rPr lang="en-US" smtClean="0"/>
              <a:t>1/29/2026</a:t>
            </a:fld>
            <a:endParaRPr lang="en-US"/>
          </a:p>
        </p:txBody>
      </p:sp>
      <p:sp>
        <p:nvSpPr>
          <p:cNvPr id="3" name="Footer Placeholder 2">
            <a:extLst>
              <a:ext uri="{FF2B5EF4-FFF2-40B4-BE49-F238E27FC236}">
                <a16:creationId xmlns:a16="http://schemas.microsoft.com/office/drawing/2014/main" id="{7D6B8E98-0A70-6B4F-5CF8-C7061EC09E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969991-DAEE-64DA-0B62-0833AF8192CE}"/>
              </a:ext>
            </a:extLst>
          </p:cNvPr>
          <p:cNvSpPr>
            <a:spLocks noGrp="1"/>
          </p:cNvSpPr>
          <p:nvPr>
            <p:ph type="sldNum" sz="quarter" idx="12"/>
          </p:nvPr>
        </p:nvSpPr>
        <p:spPr/>
        <p:txBody>
          <a:bodyPr/>
          <a:lstStyle/>
          <a:p>
            <a:fld id="{980B0224-66A7-E24D-913E-E3A9CB0921EA}" type="slidenum">
              <a:rPr lang="en-US" smtClean="0"/>
              <a:t>‹#›</a:t>
            </a:fld>
            <a:endParaRPr lang="en-US"/>
          </a:p>
        </p:txBody>
      </p:sp>
    </p:spTree>
    <p:extLst>
      <p:ext uri="{BB962C8B-B14F-4D97-AF65-F5344CB8AC3E}">
        <p14:creationId xmlns:p14="http://schemas.microsoft.com/office/powerpoint/2010/main" val="319831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CB93F-5DCA-0945-CBB7-1EB53972D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52D7E0-67AE-D048-63AD-772357EA98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B24EAB-9E9C-437F-1DE9-38A7A17BB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F0C6F3-2261-B6BD-0389-3BD2B8C3626B}"/>
              </a:ext>
            </a:extLst>
          </p:cNvPr>
          <p:cNvSpPr>
            <a:spLocks noGrp="1"/>
          </p:cNvSpPr>
          <p:nvPr>
            <p:ph type="dt" sz="half" idx="10"/>
          </p:nvPr>
        </p:nvSpPr>
        <p:spPr/>
        <p:txBody>
          <a:bodyPr/>
          <a:lstStyle/>
          <a:p>
            <a:fld id="{05E08C39-1B29-A54E-B4DB-2275F421CB82}" type="datetimeFigureOut">
              <a:rPr lang="en-US" smtClean="0"/>
              <a:t>1/29/2026</a:t>
            </a:fld>
            <a:endParaRPr lang="en-US"/>
          </a:p>
        </p:txBody>
      </p:sp>
      <p:sp>
        <p:nvSpPr>
          <p:cNvPr id="6" name="Footer Placeholder 5">
            <a:extLst>
              <a:ext uri="{FF2B5EF4-FFF2-40B4-BE49-F238E27FC236}">
                <a16:creationId xmlns:a16="http://schemas.microsoft.com/office/drawing/2014/main" id="{3BBC39ED-5236-1826-DF95-BF5A7226D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5EE63-C611-E46F-9330-FFF559C7730D}"/>
              </a:ext>
            </a:extLst>
          </p:cNvPr>
          <p:cNvSpPr>
            <a:spLocks noGrp="1"/>
          </p:cNvSpPr>
          <p:nvPr>
            <p:ph type="sldNum" sz="quarter" idx="12"/>
          </p:nvPr>
        </p:nvSpPr>
        <p:spPr/>
        <p:txBody>
          <a:bodyPr/>
          <a:lstStyle/>
          <a:p>
            <a:fld id="{980B0224-66A7-E24D-913E-E3A9CB0921EA}" type="slidenum">
              <a:rPr lang="en-US" smtClean="0"/>
              <a:t>‹#›</a:t>
            </a:fld>
            <a:endParaRPr lang="en-US"/>
          </a:p>
        </p:txBody>
      </p:sp>
    </p:spTree>
    <p:extLst>
      <p:ext uri="{BB962C8B-B14F-4D97-AF65-F5344CB8AC3E}">
        <p14:creationId xmlns:p14="http://schemas.microsoft.com/office/powerpoint/2010/main" val="4212086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9C1A-88E4-C9EF-3885-FDF84F129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E2E22C-5875-0C51-9034-24C9C3BE8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0171B0-308A-3476-0216-4BF2A3730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25B467-92C9-060D-3C01-2A9C975BDC8B}"/>
              </a:ext>
            </a:extLst>
          </p:cNvPr>
          <p:cNvSpPr>
            <a:spLocks noGrp="1"/>
          </p:cNvSpPr>
          <p:nvPr>
            <p:ph type="dt" sz="half" idx="10"/>
          </p:nvPr>
        </p:nvSpPr>
        <p:spPr/>
        <p:txBody>
          <a:bodyPr/>
          <a:lstStyle/>
          <a:p>
            <a:fld id="{05E08C39-1B29-A54E-B4DB-2275F421CB82}" type="datetimeFigureOut">
              <a:rPr lang="en-US" smtClean="0"/>
              <a:t>1/29/2026</a:t>
            </a:fld>
            <a:endParaRPr lang="en-US"/>
          </a:p>
        </p:txBody>
      </p:sp>
      <p:sp>
        <p:nvSpPr>
          <p:cNvPr id="6" name="Footer Placeholder 5">
            <a:extLst>
              <a:ext uri="{FF2B5EF4-FFF2-40B4-BE49-F238E27FC236}">
                <a16:creationId xmlns:a16="http://schemas.microsoft.com/office/drawing/2014/main" id="{C74363D3-86C6-D5AC-016D-6C4DD29738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07735-C767-2D1E-443A-A81BE34B6ABE}"/>
              </a:ext>
            </a:extLst>
          </p:cNvPr>
          <p:cNvSpPr>
            <a:spLocks noGrp="1"/>
          </p:cNvSpPr>
          <p:nvPr>
            <p:ph type="sldNum" sz="quarter" idx="12"/>
          </p:nvPr>
        </p:nvSpPr>
        <p:spPr/>
        <p:txBody>
          <a:bodyPr/>
          <a:lstStyle/>
          <a:p>
            <a:fld id="{980B0224-66A7-E24D-913E-E3A9CB0921EA}" type="slidenum">
              <a:rPr lang="en-US" smtClean="0"/>
              <a:t>‹#›</a:t>
            </a:fld>
            <a:endParaRPr lang="en-US"/>
          </a:p>
        </p:txBody>
      </p:sp>
    </p:spTree>
    <p:extLst>
      <p:ext uri="{BB962C8B-B14F-4D97-AF65-F5344CB8AC3E}">
        <p14:creationId xmlns:p14="http://schemas.microsoft.com/office/powerpoint/2010/main" val="201349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75DD0B-4A91-405C-5A65-45422D1452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44E6CB1-0CBC-A1B0-9E78-A6B50AA39D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B3CBD5-2F04-2529-2FF0-2A0561337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imes New Roman" panose="02020603050405020304" pitchFamily="18" charset="0"/>
              </a:defRPr>
            </a:lvl1pPr>
          </a:lstStyle>
          <a:p>
            <a:fld id="{05E08C39-1B29-A54E-B4DB-2275F421CB82}" type="datetimeFigureOut">
              <a:rPr lang="en-US" smtClean="0"/>
              <a:pPr/>
              <a:t>1/29/2026</a:t>
            </a:fld>
            <a:endParaRPr lang="en-US" dirty="0"/>
          </a:p>
        </p:txBody>
      </p:sp>
      <p:sp>
        <p:nvSpPr>
          <p:cNvPr id="5" name="Footer Placeholder 4">
            <a:extLst>
              <a:ext uri="{FF2B5EF4-FFF2-40B4-BE49-F238E27FC236}">
                <a16:creationId xmlns:a16="http://schemas.microsoft.com/office/drawing/2014/main" id="{5C85BB94-B0FB-87F2-D05D-BA9E56E7BF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panose="02020603050405020304" pitchFamily="18" charset="0"/>
              </a:defRPr>
            </a:lvl1pPr>
          </a:lstStyle>
          <a:p>
            <a:endParaRPr lang="en-US" dirty="0"/>
          </a:p>
        </p:txBody>
      </p:sp>
      <p:sp>
        <p:nvSpPr>
          <p:cNvPr id="6" name="Slide Number Placeholder 5">
            <a:extLst>
              <a:ext uri="{FF2B5EF4-FFF2-40B4-BE49-F238E27FC236}">
                <a16:creationId xmlns:a16="http://schemas.microsoft.com/office/drawing/2014/main" id="{939BD78B-C6FC-B9F4-96DC-9DCA7B513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panose="02020603050405020304" pitchFamily="18" charset="0"/>
              </a:defRPr>
            </a:lvl1pPr>
          </a:lstStyle>
          <a:p>
            <a:fld id="{980B0224-66A7-E24D-913E-E3A9CB0921EA}" type="slidenum">
              <a:rPr lang="en-US" smtClean="0"/>
              <a:pPr/>
              <a:t>‹#›</a:t>
            </a:fld>
            <a:endParaRPr lang="en-US" dirty="0"/>
          </a:p>
        </p:txBody>
      </p:sp>
    </p:spTree>
    <p:extLst>
      <p:ext uri="{BB962C8B-B14F-4D97-AF65-F5344CB8AC3E}">
        <p14:creationId xmlns:p14="http://schemas.microsoft.com/office/powerpoint/2010/main" val="18690519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0" i="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s://govt.westlaw.com/calregs" TargetMode="External"/><Relationship Id="rId2" Type="http://schemas.openxmlformats.org/officeDocument/2006/relationships/hyperlink" Target="https://leginfo.legislature.ca.gov/faces/codes.xhtml" TargetMode="Externa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4.jp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asccc.org/sites/default/files/1988%20AB%201725%20Community%20College%20Reform%20Act%20(Vasconcellos).pdf"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F778C-7BA3-C1D1-3124-74C25C114E82}"/>
              </a:ext>
            </a:extLst>
          </p:cNvPr>
          <p:cNvSpPr>
            <a:spLocks noGrp="1"/>
          </p:cNvSpPr>
          <p:nvPr>
            <p:ph type="ctrTitle"/>
          </p:nvPr>
        </p:nvSpPr>
        <p:spPr>
          <a:xfrm>
            <a:off x="1524000" y="2257062"/>
            <a:ext cx="9144000" cy="1539433"/>
          </a:xfrm>
        </p:spPr>
        <p:txBody>
          <a:bodyPr anchor="ctr">
            <a:normAutofit/>
          </a:bodyPr>
          <a:lstStyle/>
          <a:p>
            <a:r>
              <a:rPr lang="en-US" sz="7200" b="1" dirty="0"/>
              <a:t>Collegiality in Action</a:t>
            </a:r>
            <a:endParaRPr lang="en-US" sz="7200" dirty="0"/>
          </a:p>
        </p:txBody>
      </p:sp>
      <p:sp>
        <p:nvSpPr>
          <p:cNvPr id="3" name="Subtitle 2">
            <a:extLst>
              <a:ext uri="{FF2B5EF4-FFF2-40B4-BE49-F238E27FC236}">
                <a16:creationId xmlns:a16="http://schemas.microsoft.com/office/drawing/2014/main" id="{05FF8A95-2768-DD93-F1FA-6BEE41B9262A}"/>
              </a:ext>
            </a:extLst>
          </p:cNvPr>
          <p:cNvSpPr>
            <a:spLocks noGrp="1"/>
          </p:cNvSpPr>
          <p:nvPr>
            <p:ph type="subTitle" idx="1"/>
          </p:nvPr>
        </p:nvSpPr>
        <p:spPr>
          <a:xfrm>
            <a:off x="1524000" y="4153040"/>
            <a:ext cx="9144000" cy="1104759"/>
          </a:xfrm>
        </p:spPr>
        <p:txBody>
          <a:bodyPr anchor="ctr">
            <a:normAutofit lnSpcReduction="10000"/>
          </a:bodyPr>
          <a:lstStyle/>
          <a:p>
            <a:r>
              <a:rPr lang="en-US" sz="3800" i="1" dirty="0"/>
              <a:t>Collegial Consultation and Effective Participation Fundamentals</a:t>
            </a:r>
          </a:p>
        </p:txBody>
      </p:sp>
      <p:pic>
        <p:nvPicPr>
          <p:cNvPr id="5" name="Picture 4">
            <a:extLst>
              <a:ext uri="{FF2B5EF4-FFF2-40B4-BE49-F238E27FC236}">
                <a16:creationId xmlns:a16="http://schemas.microsoft.com/office/drawing/2014/main" id="{C99ECF4F-C0FA-E14F-2A8A-034998BDA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314" y="524701"/>
            <a:ext cx="4293003" cy="1036059"/>
          </a:xfrm>
          <a:prstGeom prst="rect">
            <a:avLst/>
          </a:prstGeom>
        </p:spPr>
      </p:pic>
      <p:pic>
        <p:nvPicPr>
          <p:cNvPr id="6" name="Picture 5">
            <a:extLst>
              <a:ext uri="{FF2B5EF4-FFF2-40B4-BE49-F238E27FC236}">
                <a16:creationId xmlns:a16="http://schemas.microsoft.com/office/drawing/2014/main" id="{CDA8AEAB-5F77-B957-748C-C476B5E964D8}"/>
              </a:ext>
            </a:extLst>
          </p:cNvPr>
          <p:cNvPicPr>
            <a:picLocks noChangeAspect="1"/>
          </p:cNvPicPr>
          <p:nvPr/>
        </p:nvPicPr>
        <p:blipFill>
          <a:blip r:embed="rId3"/>
          <a:stretch>
            <a:fillRect/>
          </a:stretch>
        </p:blipFill>
        <p:spPr>
          <a:xfrm>
            <a:off x="479594" y="564143"/>
            <a:ext cx="4144232" cy="1036058"/>
          </a:xfrm>
          <a:prstGeom prst="rect">
            <a:avLst/>
          </a:prstGeom>
        </p:spPr>
      </p:pic>
    </p:spTree>
    <p:extLst>
      <p:ext uri="{BB962C8B-B14F-4D97-AF65-F5344CB8AC3E}">
        <p14:creationId xmlns:p14="http://schemas.microsoft.com/office/powerpoint/2010/main" val="3139584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AB 1725: Redefining our System</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fontScale="92500" lnSpcReduction="20000"/>
          </a:bodyPr>
          <a:lstStyle/>
          <a:p>
            <a:pPr marL="0" indent="0">
              <a:buNone/>
            </a:pPr>
            <a:r>
              <a:rPr lang="en-US" sz="3200" dirty="0"/>
              <a:t>What did AB 1725 do?</a:t>
            </a:r>
          </a:p>
          <a:p>
            <a:pPr marL="457200">
              <a:buClr>
                <a:srgbClr val="7030A0"/>
              </a:buClr>
            </a:pPr>
            <a:r>
              <a:rPr lang="en-US" dirty="0"/>
              <a:t>Decoupled K-12 from the community colleges</a:t>
            </a:r>
          </a:p>
          <a:p>
            <a:pPr marL="457200">
              <a:buClr>
                <a:srgbClr val="7030A0"/>
              </a:buClr>
            </a:pPr>
            <a:r>
              <a:rPr lang="en-US" dirty="0"/>
              <a:t>Funding structure changed</a:t>
            </a:r>
          </a:p>
          <a:p>
            <a:pPr marL="457200">
              <a:buClr>
                <a:srgbClr val="7030A0"/>
              </a:buClr>
            </a:pPr>
            <a:r>
              <a:rPr lang="en-US" dirty="0"/>
              <a:t>Mission priorities set</a:t>
            </a:r>
          </a:p>
          <a:p>
            <a:pPr marL="457200">
              <a:buClr>
                <a:srgbClr val="7030A0"/>
              </a:buClr>
            </a:pPr>
            <a:r>
              <a:rPr lang="en-US" dirty="0"/>
              <a:t>Established faculty qualifications, tenure periods, evaluation processes</a:t>
            </a:r>
          </a:p>
          <a:p>
            <a:pPr marL="457200">
              <a:buClr>
                <a:srgbClr val="7030A0"/>
              </a:buClr>
            </a:pPr>
            <a:r>
              <a:rPr lang="en-US" dirty="0"/>
              <a:t>Set goal of 75% full time faculty</a:t>
            </a:r>
          </a:p>
          <a:p>
            <a:pPr marL="457200">
              <a:buClr>
                <a:srgbClr val="7030A0"/>
              </a:buClr>
            </a:pPr>
            <a:r>
              <a:rPr lang="en-US" dirty="0"/>
              <a:t>Funding for professional development</a:t>
            </a:r>
          </a:p>
          <a:p>
            <a:pPr marL="457200">
              <a:buClr>
                <a:srgbClr val="7030A0"/>
              </a:buClr>
            </a:pPr>
            <a:r>
              <a:rPr lang="en-US" dirty="0"/>
              <a:t>Diversity goals set</a:t>
            </a:r>
          </a:p>
          <a:p>
            <a:pPr marL="457200">
              <a:buClr>
                <a:srgbClr val="7030A0"/>
              </a:buClr>
            </a:pPr>
            <a:r>
              <a:rPr lang="en-US" dirty="0"/>
              <a:t>Delineated governance and decision-making</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388935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 Bit More History – The CCC Mission</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723331" y="1690688"/>
            <a:ext cx="1641652" cy="3970859"/>
          </a:xfrm>
        </p:spPr>
        <p:txBody>
          <a:bodyPr>
            <a:normAutofit/>
          </a:bodyPr>
          <a:lstStyle/>
          <a:p>
            <a:pPr marL="0" indent="0">
              <a:buNone/>
            </a:pPr>
            <a:r>
              <a:rPr lang="en-US" b="1" dirty="0"/>
              <a:t>2017 </a:t>
            </a:r>
          </a:p>
          <a:p>
            <a:pPr marL="0" indent="0">
              <a:buNone/>
            </a:pPr>
            <a:endParaRPr lang="en-US" b="1" dirty="0"/>
          </a:p>
          <a:p>
            <a:pPr marL="0" indent="0">
              <a:buNone/>
            </a:pPr>
            <a:r>
              <a:rPr lang="en-US" b="1" dirty="0"/>
              <a:t>2020</a:t>
            </a:r>
          </a:p>
          <a:p>
            <a:pPr marL="0" indent="0">
              <a:buNone/>
            </a:pPr>
            <a:endParaRPr lang="en-US" b="1" dirty="0"/>
          </a:p>
          <a:p>
            <a:pPr marL="0" indent="0">
              <a:buNone/>
            </a:pPr>
            <a:endParaRPr lang="en-US" b="1" dirty="0"/>
          </a:p>
          <a:p>
            <a:pPr marL="0" indent="0">
              <a:buNone/>
            </a:pPr>
            <a:r>
              <a:rPr lang="en-US" b="1" dirty="0"/>
              <a:t>2023</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3"/>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
        <p:nvSpPr>
          <p:cNvPr id="4" name="Content Placeholder 2">
            <a:extLst>
              <a:ext uri="{FF2B5EF4-FFF2-40B4-BE49-F238E27FC236}">
                <a16:creationId xmlns:a16="http://schemas.microsoft.com/office/drawing/2014/main" id="{30DC122C-E564-5D89-3402-680661B7C810}"/>
              </a:ext>
            </a:extLst>
          </p:cNvPr>
          <p:cNvSpPr txBox="1">
            <a:spLocks/>
          </p:cNvSpPr>
          <p:nvPr/>
        </p:nvSpPr>
        <p:spPr>
          <a:xfrm>
            <a:off x="2364983" y="1690688"/>
            <a:ext cx="9563161" cy="41438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030A0"/>
              </a:buClr>
            </a:pPr>
            <a:r>
              <a:rPr lang="en-US" dirty="0"/>
              <a:t>Board of Governors approves the Vision for Success</a:t>
            </a:r>
          </a:p>
          <a:p>
            <a:pPr marL="0" indent="0">
              <a:buClr>
                <a:srgbClr val="7030A0"/>
              </a:buClr>
              <a:buNone/>
            </a:pPr>
            <a:endParaRPr lang="en-US" dirty="0"/>
          </a:p>
          <a:p>
            <a:pPr>
              <a:buClr>
                <a:srgbClr val="7030A0"/>
              </a:buClr>
            </a:pPr>
            <a:r>
              <a:rPr lang="en-US" dirty="0"/>
              <a:t>Board of Governors elects its first African American president and elects a female president and vice president together for the first time</a:t>
            </a:r>
          </a:p>
          <a:p>
            <a:pPr>
              <a:buClr>
                <a:srgbClr val="7030A0"/>
              </a:buClr>
            </a:pPr>
            <a:endParaRPr lang="en-US" dirty="0"/>
          </a:p>
          <a:p>
            <a:pPr>
              <a:buClr>
                <a:srgbClr val="7030A0"/>
              </a:buClr>
            </a:pPr>
            <a:r>
              <a:rPr lang="en-US" dirty="0"/>
              <a:t>Board of Governors selects Sonya Christian as Chancellor, the</a:t>
            </a:r>
            <a:br>
              <a:rPr lang="en-US" dirty="0"/>
            </a:br>
            <a:r>
              <a:rPr lang="en-US" dirty="0"/>
              <a:t>first woman and first person of South Asian descent selected </a:t>
            </a:r>
          </a:p>
          <a:p>
            <a:pPr>
              <a:buClr>
                <a:srgbClr val="7030A0"/>
              </a:buClr>
            </a:pPr>
            <a:r>
              <a:rPr lang="en-US" dirty="0"/>
              <a:t>Board of Governors approves Vision 2030</a:t>
            </a:r>
          </a:p>
          <a:p>
            <a:pPr>
              <a:buClr>
                <a:srgbClr val="7030A0"/>
              </a:buClr>
            </a:pPr>
            <a:endParaRPr lang="en-US" dirty="0"/>
          </a:p>
        </p:txBody>
      </p:sp>
      <p:cxnSp>
        <p:nvCxnSpPr>
          <p:cNvPr id="8" name="Straight Arrow Connector 7">
            <a:extLst>
              <a:ext uri="{FF2B5EF4-FFF2-40B4-BE49-F238E27FC236}">
                <a16:creationId xmlns:a16="http://schemas.microsoft.com/office/drawing/2014/main" id="{8C2A5297-4246-E856-F086-2B12E6802E00}"/>
              </a:ext>
            </a:extLst>
          </p:cNvPr>
          <p:cNvCxnSpPr/>
          <p:nvPr/>
        </p:nvCxnSpPr>
        <p:spPr>
          <a:xfrm>
            <a:off x="2019869" y="1828800"/>
            <a:ext cx="0" cy="3832747"/>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78079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Governance in the California Community Colleges</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3603009" y="2402006"/>
            <a:ext cx="7750789" cy="3480178"/>
          </a:xfrm>
        </p:spPr>
        <p:txBody>
          <a:bodyPr/>
          <a:lstStyle/>
          <a:p>
            <a:pPr>
              <a:spcAft>
                <a:spcPts val="1200"/>
              </a:spcAft>
              <a:buClr>
                <a:srgbClr val="7030A0"/>
              </a:buClr>
            </a:pPr>
            <a:r>
              <a:rPr lang="en-US" dirty="0"/>
              <a:t>What is participatory governance?</a:t>
            </a:r>
          </a:p>
          <a:p>
            <a:pPr>
              <a:spcAft>
                <a:spcPts val="1200"/>
              </a:spcAft>
              <a:buClr>
                <a:srgbClr val="7030A0"/>
              </a:buClr>
            </a:pPr>
            <a:r>
              <a:rPr lang="en-US" dirty="0"/>
              <a:t>What is shared governance?</a:t>
            </a:r>
          </a:p>
          <a:p>
            <a:pPr>
              <a:spcAft>
                <a:spcPts val="1200"/>
              </a:spcAft>
              <a:buClr>
                <a:srgbClr val="7030A0"/>
              </a:buClr>
            </a:pPr>
            <a:r>
              <a:rPr lang="en-US" dirty="0"/>
              <a:t>What is the difference?</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3"/>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2526129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Participatory Governance</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lnSpcReduction="10000"/>
          </a:bodyPr>
          <a:lstStyle/>
          <a:p>
            <a:pPr marL="0" indent="0">
              <a:buNone/>
            </a:pPr>
            <a:r>
              <a:rPr lang="en-US" dirty="0"/>
              <a:t>“…not a simple process to implement – goodwill, thoughtful people, a willingness to take risks and the ability to admit problems exist – can go far toward establishing a positive environment…</a:t>
            </a:r>
          </a:p>
          <a:p>
            <a:pPr marL="0" indent="0">
              <a:buNone/>
            </a:pPr>
            <a:endParaRPr lang="en-US" dirty="0"/>
          </a:p>
          <a:p>
            <a:pPr marL="0" indent="0">
              <a:buNone/>
            </a:pPr>
            <a:r>
              <a:rPr lang="en-US" dirty="0"/>
              <a:t>…The central objective should be creation of a climate where energy is devoted to solving crucial educational tasks and not to turf battles over governance.”</a:t>
            </a:r>
          </a:p>
          <a:p>
            <a:pPr marL="0" indent="0">
              <a:buNone/>
            </a:pPr>
            <a:endParaRPr lang="en-US" dirty="0"/>
          </a:p>
          <a:p>
            <a:pPr marL="0" indent="0" algn="r">
              <a:buNone/>
            </a:pPr>
            <a:r>
              <a:rPr lang="en-US" i="1" dirty="0"/>
              <a:t>— CCT/CEOCCC Policy Paper, December 1989</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3"/>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413520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Benefits and Values of our Governance System</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3050250" y="1978924"/>
            <a:ext cx="8303548" cy="4028599"/>
          </a:xfrm>
        </p:spPr>
        <p:txBody>
          <a:bodyPr/>
          <a:lstStyle/>
          <a:p>
            <a:pPr>
              <a:buClr>
                <a:srgbClr val="7030A0"/>
              </a:buClr>
            </a:pPr>
            <a:r>
              <a:rPr lang="en-US" dirty="0"/>
              <a:t>Expertise and analytical skills of many</a:t>
            </a:r>
          </a:p>
          <a:p>
            <a:pPr>
              <a:buClr>
                <a:srgbClr val="7030A0"/>
              </a:buClr>
            </a:pPr>
            <a:r>
              <a:rPr lang="en-US" dirty="0"/>
              <a:t>Understanding of objective/decisions</a:t>
            </a:r>
          </a:p>
          <a:p>
            <a:pPr>
              <a:buClr>
                <a:srgbClr val="7030A0"/>
              </a:buClr>
            </a:pPr>
            <a:r>
              <a:rPr lang="en-US" dirty="0"/>
              <a:t>Commitment to implementation</a:t>
            </a:r>
          </a:p>
          <a:p>
            <a:pPr>
              <a:buClr>
                <a:srgbClr val="7030A0"/>
              </a:buClr>
            </a:pPr>
            <a:r>
              <a:rPr lang="en-US" dirty="0"/>
              <a:t>Leadership opportunities</a:t>
            </a:r>
          </a:p>
          <a:p>
            <a:pPr>
              <a:buClr>
                <a:srgbClr val="7030A0"/>
              </a:buClr>
            </a:pPr>
            <a:r>
              <a:rPr lang="en-US" dirty="0"/>
              <a:t>Promotion of trust and cooperation</a:t>
            </a:r>
          </a:p>
          <a:p>
            <a:pPr>
              <a:buClr>
                <a:srgbClr val="7030A0"/>
              </a:buClr>
            </a:pPr>
            <a:r>
              <a:rPr lang="en-US" dirty="0"/>
              <a:t>Opportunities for conflict resolution</a:t>
            </a:r>
          </a:p>
          <a:p>
            <a:pPr>
              <a:buClr>
                <a:srgbClr val="7030A0"/>
              </a:buClr>
            </a:pPr>
            <a:r>
              <a:rPr lang="en-US" dirty="0"/>
              <a:t>Less dissent</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262819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Challenges of our Governance System</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2142699" y="1801504"/>
            <a:ext cx="9211099" cy="3719620"/>
          </a:xfrm>
        </p:spPr>
        <p:txBody>
          <a:bodyPr/>
          <a:lstStyle/>
          <a:p>
            <a:pPr>
              <a:buClr>
                <a:srgbClr val="7030A0"/>
              </a:buClr>
            </a:pPr>
            <a:r>
              <a:rPr lang="en-US" dirty="0"/>
              <a:t>Participation by individuals with limited expertise</a:t>
            </a:r>
          </a:p>
          <a:p>
            <a:pPr>
              <a:buClr>
                <a:srgbClr val="7030A0"/>
              </a:buClr>
            </a:pPr>
            <a:r>
              <a:rPr lang="en-US" dirty="0"/>
              <a:t>Time away from other duties</a:t>
            </a:r>
          </a:p>
          <a:p>
            <a:pPr>
              <a:buClr>
                <a:srgbClr val="7030A0"/>
              </a:buClr>
            </a:pPr>
            <a:r>
              <a:rPr lang="en-US" dirty="0"/>
              <a:t>Can required a considerable time for decision</a:t>
            </a:r>
          </a:p>
          <a:p>
            <a:pPr>
              <a:buClr>
                <a:srgbClr val="7030A0"/>
              </a:buClr>
            </a:pPr>
            <a:r>
              <a:rPr lang="en-US" dirty="0"/>
              <a:t>Shared accountability</a:t>
            </a:r>
          </a:p>
          <a:p>
            <a:pPr>
              <a:buClr>
                <a:srgbClr val="7030A0"/>
              </a:buClr>
            </a:pPr>
            <a:r>
              <a:rPr lang="en-US" dirty="0"/>
              <a:t>Differing expectations and understanding</a:t>
            </a:r>
          </a:p>
          <a:p>
            <a:pPr>
              <a:buClr>
                <a:srgbClr val="7030A0"/>
              </a:buClr>
            </a:pPr>
            <a:r>
              <a:rPr lang="en-US" dirty="0"/>
              <a:t>Potential conflict if board/designee rejects recommendation</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2527990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Scenario 1</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fontScale="92500"/>
          </a:bodyPr>
          <a:lstStyle/>
          <a:p>
            <a:pPr marL="0" indent="0">
              <a:buNone/>
            </a:pPr>
            <a:r>
              <a:rPr lang="en-US" dirty="0"/>
              <a:t>The overall governance structure of the college includes a “college council” with representatives from administration, the academic senate, the faculty union, the classified union, the classified senate, and the associated student organization. This council meets with the college president on a monthly basis. In order to promote greater overall collegiality, the college president announces that all newly developed or revised board policies or administrative procedures will now require the approval of the college council before they can be forwarded to the governing board. The academic senate protests that this requirement is not consistent with the definitions of collegial consultation with the senate under Title 5 regulations.</a:t>
            </a:r>
          </a:p>
          <a:p>
            <a:pPr marL="0" indent="0">
              <a:buNone/>
            </a:pPr>
            <a:endParaRPr lang="en-US"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482715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Question to Ask</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a:buClr>
                <a:srgbClr val="7030A0"/>
              </a:buClr>
            </a:pPr>
            <a:r>
              <a:rPr lang="en-US" dirty="0"/>
              <a:t>What is the issue?</a:t>
            </a:r>
          </a:p>
          <a:p>
            <a:pPr>
              <a:buClr>
                <a:srgbClr val="7030A0"/>
              </a:buClr>
            </a:pPr>
            <a:r>
              <a:rPr lang="en-US" dirty="0"/>
              <a:t>Is there legal language or other documentation that should be cited?</a:t>
            </a:r>
          </a:p>
          <a:p>
            <a:pPr>
              <a:buClr>
                <a:srgbClr val="7030A0"/>
              </a:buClr>
            </a:pPr>
            <a:r>
              <a:rPr lang="en-US" dirty="0"/>
              <a:t>What is the process that should be followed? If it wasn’t followed, what suggestions do you have for making sure that the correct process is followed?</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1393166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Answers to Scenario 1</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fontScale="85000" lnSpcReduction="10000"/>
          </a:bodyPr>
          <a:lstStyle/>
          <a:p>
            <a:pPr marL="0" indent="0">
              <a:buNone/>
            </a:pPr>
            <a:r>
              <a:rPr lang="en-US" b="1" dirty="0"/>
              <a:t>Issue</a:t>
            </a:r>
            <a:r>
              <a:rPr lang="en-US" dirty="0"/>
              <a:t>: the academic senate’s role in governance and right to direct consultation with the board’s designee regarding academic and professional matters.</a:t>
            </a:r>
          </a:p>
          <a:p>
            <a:pPr marL="0" indent="0">
              <a:buNone/>
            </a:pPr>
            <a:r>
              <a:rPr lang="en-US" b="1" dirty="0"/>
              <a:t>Citation</a:t>
            </a:r>
            <a:r>
              <a:rPr lang="en-US" dirty="0"/>
              <a:t>: Title 5 §53203(a) states that local governing boards “shall provide that the governing board or its designees will consult collegially with the academic senate when adopting policies and procedures on academic and professional matters.” The definition of collegial consultation in Title 5 §53203(d) indicates that the board will either primarily rely on the academic senate’s recommendations or reach mutual agreement with the academic senate. </a:t>
            </a:r>
          </a:p>
          <a:p>
            <a:pPr marL="0" indent="0">
              <a:buNone/>
            </a:pPr>
            <a:r>
              <a:rPr lang="en-US" dirty="0"/>
              <a:t>Both options for collegial consultation under Title 5 require direct communication between the academic senate and the governing board or its representatives.</a:t>
            </a:r>
          </a:p>
          <a:p>
            <a:pPr marL="0" indent="0">
              <a:buNone/>
            </a:pPr>
            <a:endParaRPr lang="en-US" dirty="0"/>
          </a:p>
          <a:p>
            <a:endParaRPr lang="en-US"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652282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Answers to Scenario 1</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555845"/>
            <a:ext cx="10515600" cy="4285397"/>
          </a:xfrm>
        </p:spPr>
        <p:txBody>
          <a:bodyPr>
            <a:normAutofit fontScale="77500" lnSpcReduction="20000"/>
          </a:bodyPr>
          <a:lstStyle/>
          <a:p>
            <a:pPr marL="0" indent="0">
              <a:lnSpc>
                <a:spcPct val="110000"/>
              </a:lnSpc>
              <a:buNone/>
            </a:pPr>
            <a:r>
              <a:rPr lang="en-US" b="1" dirty="0"/>
              <a:t>Process</a:t>
            </a:r>
            <a:r>
              <a:rPr lang="en-US" dirty="0"/>
              <a:t>: While a college council may serve various positive purposes, decisions regarding academic and professional matters must, according to Title 5, be primarily based on consultation with the academic senate, not on equal voices for all constituencies. The academic senate president should point out the specific language of Title 5 regarding the definition of collegial consultation to the college president and if necessary to the governing board. The senate should then work with the college president to establish a process to ensure that recommendations on policy and procedures regarding academic and professional matters are based on consultation with the senate and are not prevented from being presented to the board by any other college constituency.</a:t>
            </a:r>
          </a:p>
          <a:p>
            <a:pPr marL="0" indent="0">
              <a:lnSpc>
                <a:spcPct val="110000"/>
              </a:lnSpc>
              <a:buNone/>
            </a:pPr>
            <a:r>
              <a:rPr lang="en-US" dirty="0"/>
              <a:t>Recommendations involving academic and professional matters may be presented to the college council for input and dialogue as a part of that process, but the final decision on forwarding the recommendations to the board must depend on consultation with the senate and not on approval from an overall college council.</a:t>
            </a:r>
          </a:p>
          <a:p>
            <a:pPr marL="0" indent="0">
              <a:lnSpc>
                <a:spcPct val="110000"/>
              </a:lnSpc>
              <a:buNone/>
            </a:pPr>
            <a:endParaRPr lang="en-US" dirty="0"/>
          </a:p>
          <a:p>
            <a:pPr>
              <a:lnSpc>
                <a:spcPct val="110000"/>
              </a:lnSpc>
            </a:pPr>
            <a:endParaRPr lang="en-US"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129618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Home">
            <a:extLst>
              <a:ext uri="{FF2B5EF4-FFF2-40B4-BE49-F238E27FC236}">
                <a16:creationId xmlns:a16="http://schemas.microsoft.com/office/drawing/2014/main" id="{74D8BA01-2A98-2694-8878-5F243833B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80" r="1453"/>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259" name="Rectangle 125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1511B41-948A-B08D-F8B2-0537E16B7E1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mj-lt"/>
              </a:rPr>
              <a:t>January 21, 2026 – Los Medanos College</a:t>
            </a:r>
          </a:p>
        </p:txBody>
      </p:sp>
      <p:cxnSp>
        <p:nvCxnSpPr>
          <p:cNvPr id="1260" name="Straight Connector 125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61" name="Straight Connector 126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6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Answers to Scenario 1</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a:bodyPr>
          <a:lstStyle/>
          <a:p>
            <a:pPr marL="0" indent="0">
              <a:buNone/>
            </a:pPr>
            <a:r>
              <a:rPr lang="en-US" b="1" dirty="0"/>
              <a:t>Suggestion</a:t>
            </a:r>
            <a:r>
              <a:rPr lang="en-US" dirty="0"/>
              <a:t>:  The college might develop separate processes for consideration of policy and procedures that require collegial consultation with the academic senate and for those that do not. Policy and procedures that do not require direct consultation with the senate may be submitted for consideration and approval by a college council if the president and the board so decide. Those that do require collegial consultation with the senate may appropriately be brought to the college council for input and discussion but not for approval that would prevent submission to the board. </a:t>
            </a:r>
          </a:p>
          <a:p>
            <a:pPr marL="0" indent="0">
              <a:buNone/>
            </a:pPr>
            <a:endParaRPr lang="en-US" dirty="0"/>
          </a:p>
          <a:p>
            <a:endParaRPr lang="en-US"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2841018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Two Key Terms</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3780430" y="2210936"/>
            <a:ext cx="7573368" cy="3310187"/>
          </a:xfrm>
        </p:spPr>
        <p:txBody>
          <a:bodyPr>
            <a:normAutofit/>
          </a:bodyPr>
          <a:lstStyle/>
          <a:p>
            <a:pPr marL="514350" indent="-514350">
              <a:spcAft>
                <a:spcPts val="1800"/>
              </a:spcAft>
              <a:buClr>
                <a:srgbClr val="7030A0"/>
              </a:buClr>
              <a:buAutoNum type="arabicPeriod"/>
            </a:pPr>
            <a:r>
              <a:rPr lang="en-US" sz="3200" dirty="0"/>
              <a:t>Effective Participation</a:t>
            </a:r>
          </a:p>
          <a:p>
            <a:pPr marL="514350" indent="-514350">
              <a:spcAft>
                <a:spcPts val="1800"/>
              </a:spcAft>
              <a:buClr>
                <a:srgbClr val="7030A0"/>
              </a:buClr>
              <a:buAutoNum type="arabicPeriod"/>
            </a:pPr>
            <a:r>
              <a:rPr lang="en-US" sz="3200" dirty="0"/>
              <a:t>Collegial Consultation</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70306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The Law – Education Code</a:t>
            </a:r>
            <a:br>
              <a:rPr lang="en-US" dirty="0"/>
            </a:br>
            <a:r>
              <a:rPr lang="en-US" sz="3200" dirty="0"/>
              <a:t>Ed Code § 70902(b)(7)</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marL="0" indent="0">
              <a:buNone/>
            </a:pPr>
            <a:r>
              <a:rPr lang="en-US" dirty="0"/>
              <a:t>Board of Governors shall establish “minimum standards” and local governing boards shall “establish procedures not inconsistent” with those standards to ensure the following:</a:t>
            </a:r>
          </a:p>
          <a:p>
            <a:pPr marL="457200">
              <a:buClr>
                <a:srgbClr val="7030A0"/>
              </a:buClr>
            </a:pPr>
            <a:r>
              <a:rPr lang="en-US" dirty="0"/>
              <a:t>Faculty, staff, and students the right to </a:t>
            </a:r>
            <a:r>
              <a:rPr lang="en-US" b="1" dirty="0"/>
              <a:t>participate effectively</a:t>
            </a:r>
            <a:r>
              <a:rPr lang="en-US" dirty="0"/>
              <a:t> in district and college governance;</a:t>
            </a:r>
          </a:p>
          <a:p>
            <a:pPr marL="457200">
              <a:buClr>
                <a:srgbClr val="7030A0"/>
              </a:buClr>
            </a:pPr>
            <a:r>
              <a:rPr lang="en-US" dirty="0"/>
              <a:t>The right of the academic senates to assume </a:t>
            </a:r>
            <a:r>
              <a:rPr lang="en-US" b="1" dirty="0"/>
              <a:t>primary responsibility </a:t>
            </a:r>
            <a:r>
              <a:rPr lang="en-US" dirty="0"/>
              <a:t>for making recommendations in the areas of </a:t>
            </a:r>
            <a:r>
              <a:rPr lang="en-US" b="1" dirty="0"/>
              <a:t>curriculum and academic standards</a:t>
            </a:r>
            <a:r>
              <a:rPr lang="en-US" dirty="0"/>
              <a:t>.</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127237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Title 5 Terminology: Effective Participation</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marL="0" indent="0">
              <a:buNone/>
            </a:pPr>
            <a:r>
              <a:rPr lang="en-US" dirty="0"/>
              <a:t>Participating effectively in district and college governance is shared involvement in the decision-making process.</a:t>
            </a:r>
          </a:p>
          <a:p>
            <a:pPr marL="457200">
              <a:buClr>
                <a:srgbClr val="7030A0"/>
              </a:buClr>
            </a:pPr>
            <a:r>
              <a:rPr lang="en-US" dirty="0"/>
              <a:t>It does not imply total agreement;</a:t>
            </a:r>
          </a:p>
          <a:p>
            <a:pPr marL="457200">
              <a:buClr>
                <a:srgbClr val="7030A0"/>
              </a:buClr>
            </a:pPr>
            <a:r>
              <a:rPr lang="en-US" dirty="0"/>
              <a:t>The same level of participation by all is not required: and</a:t>
            </a:r>
          </a:p>
          <a:p>
            <a:pPr marL="457200">
              <a:buClr>
                <a:srgbClr val="7030A0"/>
              </a:buClr>
            </a:pPr>
            <a:r>
              <a:rPr lang="en-US" dirty="0"/>
              <a:t>Final decisions rest with the governing board.</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1244493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Student Roles in Governance</a:t>
            </a:r>
            <a:br>
              <a:rPr lang="en-US" dirty="0"/>
            </a:br>
            <a:r>
              <a:rPr lang="en-US" sz="3200" dirty="0"/>
              <a:t>Title 5 § 51203.7</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a:buClr>
                <a:srgbClr val="7030A0"/>
              </a:buClr>
            </a:pPr>
            <a:r>
              <a:rPr lang="en-US" dirty="0"/>
              <a:t>Governing boards shall adopt policies and procedures that provide students the opportunity to participate effectively in district and college governance.</a:t>
            </a:r>
          </a:p>
          <a:p>
            <a:pPr lvl="1">
              <a:buClr>
                <a:srgbClr val="7030A0"/>
              </a:buClr>
            </a:pPr>
            <a:r>
              <a:rPr lang="en-US" dirty="0"/>
              <a:t>Formulation and development of policies and procedures, and</a:t>
            </a:r>
          </a:p>
          <a:p>
            <a:pPr lvl="1">
              <a:buClr>
                <a:srgbClr val="7030A0"/>
              </a:buClr>
            </a:pPr>
            <a:r>
              <a:rPr lang="en-US" dirty="0"/>
              <a:t>Processes for jointly developing recommendations that have or will have a significant effect on students.</a:t>
            </a:r>
          </a:p>
          <a:p>
            <a:pPr>
              <a:buClr>
                <a:srgbClr val="7030A0"/>
              </a:buClr>
            </a:pPr>
            <a:r>
              <a:rPr lang="en-US" dirty="0"/>
              <a:t>Governing board shall not take action on matters significantly affecting students until the recommendations and opinions of students are given every reasonable consideration.</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3777992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Student Roles in Governance</a:t>
            </a:r>
            <a:br>
              <a:rPr lang="en-US" dirty="0"/>
            </a:br>
            <a:r>
              <a:rPr lang="en-US" sz="3200" dirty="0"/>
              <a:t>Title 5 § 51203.7</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marL="0" indent="0">
              <a:buClr>
                <a:srgbClr val="7030A0"/>
              </a:buClr>
              <a:buNone/>
            </a:pPr>
            <a:r>
              <a:rPr lang="en-US" dirty="0"/>
              <a:t>The Students “9 +1”: The policies and procedures that have a “significant effect on students” include:</a:t>
            </a:r>
          </a:p>
          <a:p>
            <a:pPr marL="514350" indent="-514350">
              <a:buClr>
                <a:srgbClr val="7030A0"/>
              </a:buClr>
              <a:buAutoNum type="arabicPeriod"/>
            </a:pPr>
            <a:r>
              <a:rPr lang="en-US" dirty="0"/>
              <a:t>Grading policies</a:t>
            </a:r>
          </a:p>
          <a:p>
            <a:pPr marL="514350" indent="-514350">
              <a:buClr>
                <a:srgbClr val="7030A0"/>
              </a:buClr>
              <a:buAutoNum type="arabicPeriod"/>
            </a:pPr>
            <a:r>
              <a:rPr lang="en-US" dirty="0"/>
              <a:t>Codes of student conduct</a:t>
            </a:r>
          </a:p>
          <a:p>
            <a:pPr marL="514350" indent="-514350">
              <a:buClr>
                <a:srgbClr val="7030A0"/>
              </a:buClr>
              <a:buAutoNum type="arabicPeriod"/>
            </a:pPr>
            <a:r>
              <a:rPr lang="en-US" dirty="0"/>
              <a:t>Academic disciplinary policies</a:t>
            </a:r>
          </a:p>
          <a:p>
            <a:pPr marL="514350" indent="-514350">
              <a:buClr>
                <a:srgbClr val="7030A0"/>
              </a:buClr>
              <a:buAutoNum type="arabicPeriod"/>
            </a:pPr>
            <a:r>
              <a:rPr lang="en-US" dirty="0"/>
              <a:t>Curriculum development</a:t>
            </a:r>
          </a:p>
          <a:p>
            <a:pPr marL="514350" indent="-514350">
              <a:buClr>
                <a:srgbClr val="7030A0"/>
              </a:buClr>
              <a:buAutoNum type="arabicPeriod"/>
            </a:pPr>
            <a:r>
              <a:rPr lang="en-US" dirty="0"/>
              <a:t>Courses or programs which should be initiated or discontinued</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1959896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Student Roles in Governance</a:t>
            </a:r>
            <a:br>
              <a:rPr lang="en-US" dirty="0"/>
            </a:br>
            <a:r>
              <a:rPr lang="en-US" sz="3200" dirty="0"/>
              <a:t>Title 5 § 51203.7</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a:bodyPr>
          <a:lstStyle/>
          <a:p>
            <a:pPr marL="0" indent="0">
              <a:buClr>
                <a:srgbClr val="7030A0"/>
              </a:buClr>
              <a:buNone/>
            </a:pPr>
            <a:r>
              <a:rPr lang="en-US" i="1" dirty="0"/>
              <a:t>Continued…</a:t>
            </a:r>
          </a:p>
          <a:p>
            <a:pPr marL="514350" indent="-514350">
              <a:buClr>
                <a:srgbClr val="7030A0"/>
              </a:buClr>
              <a:buFont typeface="+mj-lt"/>
              <a:buAutoNum type="arabicPeriod" startAt="6"/>
            </a:pPr>
            <a:r>
              <a:rPr lang="en-US" dirty="0"/>
              <a:t>Processes for institutional planning and budget development</a:t>
            </a:r>
          </a:p>
          <a:p>
            <a:pPr marL="514350" indent="-514350">
              <a:buClr>
                <a:srgbClr val="7030A0"/>
              </a:buClr>
              <a:buFont typeface="+mj-lt"/>
              <a:buAutoNum type="arabicPeriod" startAt="6"/>
            </a:pPr>
            <a:r>
              <a:rPr lang="en-US" dirty="0"/>
              <a:t>Standards and policies regarding student preparation and success</a:t>
            </a:r>
          </a:p>
          <a:p>
            <a:pPr marL="514350" indent="-514350">
              <a:buClr>
                <a:srgbClr val="7030A0"/>
              </a:buClr>
              <a:buFont typeface="+mj-lt"/>
              <a:buAutoNum type="arabicPeriod" startAt="6"/>
            </a:pPr>
            <a:r>
              <a:rPr lang="en-US" dirty="0"/>
              <a:t>Student services planning and development</a:t>
            </a:r>
          </a:p>
          <a:p>
            <a:pPr marL="514350" indent="-514350">
              <a:buClr>
                <a:srgbClr val="7030A0"/>
              </a:buClr>
              <a:buFont typeface="+mj-lt"/>
              <a:buAutoNum type="arabicPeriod" startAt="6"/>
            </a:pPr>
            <a:r>
              <a:rPr lang="en-US" dirty="0"/>
              <a:t>Student fees within the authority of the district to adopt</a:t>
            </a:r>
          </a:p>
          <a:p>
            <a:pPr marL="514350" indent="-514350">
              <a:buClr>
                <a:srgbClr val="7030A0"/>
              </a:buClr>
              <a:buFont typeface="+mj-lt"/>
              <a:buAutoNum type="arabicPeriod" startAt="6"/>
            </a:pPr>
            <a:r>
              <a:rPr lang="en-US" dirty="0"/>
              <a:t>Any other district and college policy, procedure, or related matter that the district governing board determines will have a significant effect on students. </a:t>
            </a:r>
            <a:r>
              <a:rPr lang="en-US" i="1" dirty="0"/>
              <a:t>(The “plus one” or “+ 1”)</a:t>
            </a:r>
          </a:p>
          <a:p>
            <a:pPr marL="0" indent="0">
              <a:buClr>
                <a:srgbClr val="7030A0"/>
              </a:buClr>
              <a:buNone/>
            </a:pPr>
            <a:endParaRPr lang="en-US"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160860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Staff Roles in Governance</a:t>
            </a:r>
            <a:br>
              <a:rPr lang="en-US" dirty="0"/>
            </a:br>
            <a:r>
              <a:rPr lang="en-US" sz="3200" dirty="0"/>
              <a:t>Title 5 § 51203.5</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a:bodyPr>
          <a:lstStyle/>
          <a:p>
            <a:pPr>
              <a:buClr>
                <a:srgbClr val="7030A0"/>
              </a:buClr>
            </a:pPr>
            <a:r>
              <a:rPr lang="en-US" dirty="0"/>
              <a:t>Governing boards shall adopt policies and procedures that provide staff the opportunity to participate effectively in district and college governance.</a:t>
            </a:r>
          </a:p>
          <a:p>
            <a:pPr lvl="1">
              <a:buClr>
                <a:srgbClr val="7030A0"/>
              </a:buClr>
            </a:pPr>
            <a:r>
              <a:rPr lang="en-US" dirty="0"/>
              <a:t>Formulation and development of policies and procedures, and</a:t>
            </a:r>
          </a:p>
          <a:p>
            <a:pPr lvl="1">
              <a:buClr>
                <a:srgbClr val="7030A0"/>
              </a:buClr>
            </a:pPr>
            <a:r>
              <a:rPr lang="en-US" dirty="0"/>
              <a:t>Processes for jointly developing recommendations that have or will have a significant effect on staff.</a:t>
            </a:r>
          </a:p>
          <a:p>
            <a:pPr>
              <a:buClr>
                <a:srgbClr val="7030A0"/>
              </a:buClr>
            </a:pPr>
            <a:r>
              <a:rPr lang="en-US" dirty="0"/>
              <a:t>Governing board shall not take action on matters significantly affecting staff until the recommendations and opinions of staff are given every reasonable consideration.</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2088614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Regulation – Title 5</a:t>
            </a:r>
            <a:br>
              <a:rPr lang="en-US" dirty="0"/>
            </a:br>
            <a:r>
              <a:rPr lang="en-US" sz="3200" dirty="0"/>
              <a:t>Title 5 §53203</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marL="0" indent="0" algn="ctr">
              <a:buNone/>
            </a:pPr>
            <a:r>
              <a:rPr lang="en-US" dirty="0"/>
              <a:t>Academic Senate Role</a:t>
            </a:r>
          </a:p>
          <a:p>
            <a:pPr marL="0" indent="0">
              <a:buNone/>
            </a:pPr>
            <a:r>
              <a:rPr lang="en-US" dirty="0"/>
              <a:t>The governing board shall adopt policies for appropriate delegation of authority and responsibility to its academic senate.</a:t>
            </a:r>
          </a:p>
          <a:p>
            <a:pPr marL="0" indent="0">
              <a:buNone/>
            </a:pPr>
            <a:r>
              <a:rPr lang="en-US" dirty="0"/>
              <a:t>…providing at a minimum the governing board or its designees consult collegially with the academic senate when adopting policies and procedures on academic and professional matters. </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2962074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normAutofit/>
          </a:bodyPr>
          <a:lstStyle/>
          <a:p>
            <a:pPr algn="ctr"/>
            <a:r>
              <a:rPr lang="en-US" dirty="0"/>
              <a:t>Regulation – Title 5</a:t>
            </a:r>
            <a:br>
              <a:rPr lang="en-US" dirty="0"/>
            </a:br>
            <a:r>
              <a:rPr lang="en-US" sz="3200" dirty="0"/>
              <a:t>Title 5 §53200</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marL="0" indent="0" algn="ctr">
              <a:buNone/>
            </a:pPr>
            <a:r>
              <a:rPr lang="en-US" dirty="0"/>
              <a:t>Academic Senate Role</a:t>
            </a:r>
          </a:p>
          <a:p>
            <a:pPr marL="0" indent="0">
              <a:buNone/>
            </a:pPr>
            <a:endParaRPr lang="en-US" dirty="0"/>
          </a:p>
          <a:p>
            <a:pPr marL="0" indent="0">
              <a:buNone/>
            </a:pPr>
            <a:r>
              <a:rPr lang="en-US" dirty="0"/>
              <a:t>“</a:t>
            </a:r>
            <a:r>
              <a:rPr lang="en-US" b="1" dirty="0"/>
              <a:t>Consult collegially</a:t>
            </a:r>
            <a:r>
              <a:rPr lang="en-US" dirty="0"/>
              <a:t>” means:</a:t>
            </a:r>
          </a:p>
          <a:p>
            <a:pPr marL="514350" indent="-514350">
              <a:buClr>
                <a:srgbClr val="7030A0"/>
              </a:buClr>
              <a:buAutoNum type="arabicPeriod"/>
            </a:pPr>
            <a:r>
              <a:rPr lang="en-US" dirty="0"/>
              <a:t>Relying primarily upon the advice and judgment of the academic senate; or</a:t>
            </a:r>
          </a:p>
          <a:p>
            <a:pPr marL="514350" indent="-514350">
              <a:buClr>
                <a:srgbClr val="7030A0"/>
              </a:buClr>
              <a:buAutoNum type="arabicPeriod"/>
            </a:pPr>
            <a:r>
              <a:rPr lang="en-US" dirty="0"/>
              <a:t>Reaching mutual agreement between the governing board/designee and representatives of the academic senate. </a:t>
            </a:r>
          </a:p>
          <a:p>
            <a:pPr marL="514350" indent="-514350">
              <a:buAutoNum type="arabicPeriod"/>
            </a:pPr>
            <a:endParaRPr lang="en-US" dirty="0"/>
          </a:p>
          <a:p>
            <a:pPr marL="0" indent="0">
              <a:buNone/>
            </a:pPr>
            <a:endParaRPr lang="en-US"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248317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b="1" dirty="0"/>
              <a:t>Introductions and Context</a:t>
            </a:r>
            <a:endParaRPr lang="en-US" dirty="0"/>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200" y="1690688"/>
            <a:ext cx="4887410" cy="3803367"/>
          </a:xfrm>
        </p:spPr>
        <p:txBody>
          <a:bodyPr/>
          <a:lstStyle/>
          <a:p>
            <a:r>
              <a:rPr lang="en-US" b="1" dirty="0"/>
              <a:t>LaTonya L. Parker-Parnell, Ed.D. </a:t>
            </a:r>
            <a:r>
              <a:rPr lang="en-US" dirty="0"/>
              <a:t>President, Academic Senate for California Community Colleges</a:t>
            </a:r>
          </a:p>
          <a:p>
            <a:r>
              <a:rPr lang="en-US" b="1" dirty="0"/>
              <a:t>Larry Galizio, Ph.D.</a:t>
            </a:r>
            <a:r>
              <a:rPr lang="en-US" dirty="0"/>
              <a:t> President/CEO Community College League of California</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
        <p:nvSpPr>
          <p:cNvPr id="8" name="Content Placeholder 2">
            <a:extLst>
              <a:ext uri="{FF2B5EF4-FFF2-40B4-BE49-F238E27FC236}">
                <a16:creationId xmlns:a16="http://schemas.microsoft.com/office/drawing/2014/main" id="{484EF16E-2C5A-A833-CB1B-D02294CE69A1}"/>
              </a:ext>
            </a:extLst>
          </p:cNvPr>
          <p:cNvSpPr txBox="1">
            <a:spLocks/>
          </p:cNvSpPr>
          <p:nvPr/>
        </p:nvSpPr>
        <p:spPr>
          <a:xfrm>
            <a:off x="6466391" y="1690688"/>
            <a:ext cx="5181599" cy="411588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every college, situations raise issues regarding the respective roles of key players in governance</a:t>
            </a:r>
          </a:p>
          <a:p>
            <a:r>
              <a:rPr lang="en-US" dirty="0"/>
              <a:t>We are here to:</a:t>
            </a:r>
          </a:p>
          <a:p>
            <a:pPr lvl="1"/>
            <a:r>
              <a:rPr lang="en-US" dirty="0"/>
              <a:t>Address the relationships among the academic senate, administrators, and the board of trustees</a:t>
            </a:r>
          </a:p>
          <a:p>
            <a:pPr lvl="1"/>
            <a:r>
              <a:rPr lang="en-US" dirty="0"/>
              <a:t>Discuss how these groups work constructively with students, classified professional staff, and faculty unions to assure collegial governance of the institution</a:t>
            </a:r>
          </a:p>
          <a:p>
            <a:pPr lvl="1"/>
            <a:endParaRPr lang="en-US" dirty="0"/>
          </a:p>
          <a:p>
            <a:endParaRPr lang="en-US" dirty="0"/>
          </a:p>
        </p:txBody>
      </p:sp>
    </p:spTree>
    <p:extLst>
      <p:ext uri="{BB962C8B-B14F-4D97-AF65-F5344CB8AC3E}">
        <p14:creationId xmlns:p14="http://schemas.microsoft.com/office/powerpoint/2010/main" val="1464172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Questions on </a:t>
            </a:r>
            <a:r>
              <a:rPr lang="en-US" b="1" dirty="0"/>
              <a:t>Collegial Consultation</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fontScale="92500"/>
          </a:bodyPr>
          <a:lstStyle/>
          <a:p>
            <a:pPr>
              <a:buClr>
                <a:srgbClr val="7030A0"/>
              </a:buClr>
            </a:pPr>
            <a:r>
              <a:rPr lang="en-US" dirty="0"/>
              <a:t>Who decides which of the two processes in the regulations should be used on a given issue?</a:t>
            </a:r>
          </a:p>
          <a:p>
            <a:pPr lvl="1">
              <a:buClr>
                <a:srgbClr val="7030A0"/>
              </a:buClr>
            </a:pPr>
            <a:r>
              <a:rPr lang="en-US" dirty="0"/>
              <a:t>“rely primarily” or</a:t>
            </a:r>
          </a:p>
          <a:p>
            <a:pPr lvl="1">
              <a:buClr>
                <a:srgbClr val="7030A0"/>
              </a:buClr>
            </a:pPr>
            <a:r>
              <a:rPr lang="en-US" dirty="0"/>
              <a:t>“reach mutual agreement” </a:t>
            </a:r>
          </a:p>
          <a:p>
            <a:pPr>
              <a:buClr>
                <a:srgbClr val="7030A0"/>
              </a:buClr>
            </a:pPr>
            <a:r>
              <a:rPr lang="en-US" dirty="0"/>
              <a:t>Must a local governing board select only one procedure for addressing all ten of the identified academic and professional matters? Or, can there be a different approach used for the different matters?</a:t>
            </a:r>
          </a:p>
          <a:p>
            <a:pPr>
              <a:buClr>
                <a:srgbClr val="7030A0"/>
              </a:buClr>
            </a:pPr>
            <a:endParaRPr lang="en-US" dirty="0"/>
          </a:p>
          <a:p>
            <a:pPr marL="0" indent="0">
              <a:buClr>
                <a:srgbClr val="7030A0"/>
              </a:buClr>
              <a:buNone/>
            </a:pPr>
            <a:r>
              <a:rPr lang="en-US" i="1" dirty="0"/>
              <a:t>What are those ten academic and professional matters? </a:t>
            </a:r>
            <a:r>
              <a:rPr lang="en-US" dirty="0"/>
              <a:t>Coming up soon…</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2702423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Regulation – Academic Senates</a:t>
            </a:r>
            <a:br>
              <a:rPr lang="en-US" dirty="0"/>
            </a:br>
            <a:r>
              <a:rPr lang="en-US" sz="3200" dirty="0"/>
              <a:t>Title 5 § 53203</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marL="0" indent="0">
              <a:spcAft>
                <a:spcPts val="1200"/>
              </a:spcAft>
              <a:buClr>
                <a:srgbClr val="7030A0"/>
              </a:buClr>
              <a:buNone/>
            </a:pPr>
            <a:r>
              <a:rPr lang="en-US" altLang="en-US" dirty="0">
                <a:ea typeface="ＭＳ Ｐゴシック" panose="020B0600070205080204" pitchFamily="34" charset="-128"/>
                <a:cs typeface="Times New Roman" panose="02020603050405020304" pitchFamily="18" charset="0"/>
              </a:rPr>
              <a:t>(d)(1) Governing board action: </a:t>
            </a:r>
            <a:r>
              <a:rPr lang="en-US" altLang="en-US" dirty="0">
                <a:solidFill>
                  <a:schemeClr val="accent1"/>
                </a:solidFill>
                <a:ea typeface="ＭＳ Ｐゴシック" panose="020B0600070205080204" pitchFamily="34" charset="-128"/>
                <a:cs typeface="Times New Roman" panose="02020603050405020304" pitchFamily="18" charset="0"/>
              </a:rPr>
              <a:t>Rely Primarily</a:t>
            </a:r>
          </a:p>
          <a:p>
            <a:pPr>
              <a:spcAft>
                <a:spcPts val="1200"/>
              </a:spcAft>
              <a:buClr>
                <a:srgbClr val="7030A0"/>
              </a:buClr>
            </a:pPr>
            <a:r>
              <a:rPr lang="en-US" altLang="en-US" dirty="0">
                <a:cs typeface="Times New Roman" panose="02020603050405020304" pitchFamily="18" charset="0"/>
              </a:rPr>
              <a:t>R</a:t>
            </a:r>
            <a:r>
              <a:rPr lang="en-US" altLang="en-US" sz="2800" dirty="0">
                <a:cs typeface="Times New Roman" panose="02020603050405020304" pitchFamily="18" charset="0"/>
              </a:rPr>
              <a:t>ecommendations of the academic senate will normally be accepted</a:t>
            </a:r>
          </a:p>
          <a:p>
            <a:pPr>
              <a:spcAft>
                <a:spcPts val="1200"/>
              </a:spcAft>
              <a:buClr>
                <a:srgbClr val="7030A0"/>
              </a:buClr>
            </a:pPr>
            <a:r>
              <a:rPr lang="en-US" altLang="en-US" dirty="0">
                <a:cs typeface="Times New Roman" panose="02020603050405020304" pitchFamily="18" charset="0"/>
              </a:rPr>
              <a:t>O</a:t>
            </a:r>
            <a:r>
              <a:rPr lang="en-US" altLang="en-US" sz="2800" dirty="0">
                <a:cs typeface="Times New Roman" panose="02020603050405020304" pitchFamily="18" charset="0"/>
              </a:rPr>
              <a:t>nly in exceptional circumstances and for compelling reasons will the recommendations not be accepted</a:t>
            </a:r>
          </a:p>
          <a:p>
            <a:pPr>
              <a:spcAft>
                <a:spcPts val="1200"/>
              </a:spcAft>
              <a:buClr>
                <a:srgbClr val="7030A0"/>
              </a:buClr>
            </a:pPr>
            <a:r>
              <a:rPr lang="en-US" altLang="en-US" sz="2800" dirty="0">
                <a:cs typeface="Times New Roman" panose="02020603050405020304" pitchFamily="18" charset="0"/>
              </a:rPr>
              <a:t>If not accepted, board/designee communicate its reasons in writing, if requested</a:t>
            </a:r>
            <a:endParaRPr lang="en-US"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3230903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Regulation – Academic Senates</a:t>
            </a:r>
            <a:br>
              <a:rPr lang="en-US" dirty="0"/>
            </a:br>
            <a:r>
              <a:rPr lang="en-US" sz="3200" dirty="0"/>
              <a:t>Title 5 § 53203</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Autofit/>
          </a:bodyPr>
          <a:lstStyle/>
          <a:p>
            <a:pPr marL="0" indent="0">
              <a:spcBef>
                <a:spcPts val="0"/>
              </a:spcBef>
              <a:spcAft>
                <a:spcPts val="1200"/>
              </a:spcAft>
              <a:buClr>
                <a:srgbClr val="7030A0"/>
              </a:buClr>
              <a:buNone/>
            </a:pPr>
            <a:r>
              <a:rPr lang="en-US" altLang="en-US" sz="2400" dirty="0">
                <a:ea typeface="ＭＳ Ｐゴシック" panose="020B0600070205080204" pitchFamily="34" charset="-128"/>
                <a:cs typeface="Times New Roman" panose="02020603050405020304" pitchFamily="18" charset="0"/>
              </a:rPr>
              <a:t>(d)(2) Governing board action: </a:t>
            </a:r>
            <a:r>
              <a:rPr lang="en-US" altLang="en-US" sz="2400" dirty="0">
                <a:solidFill>
                  <a:schemeClr val="accent1"/>
                </a:solidFill>
                <a:ea typeface="ＭＳ Ｐゴシック" panose="020B0600070205080204" pitchFamily="34" charset="-128"/>
                <a:cs typeface="Times New Roman" panose="02020603050405020304" pitchFamily="18" charset="0"/>
              </a:rPr>
              <a:t>Mutual Agreement</a:t>
            </a:r>
          </a:p>
          <a:p>
            <a:pPr>
              <a:spcBef>
                <a:spcPts val="0"/>
              </a:spcBef>
              <a:spcAft>
                <a:spcPts val="1200"/>
              </a:spcAft>
              <a:buClr>
                <a:srgbClr val="7030A0"/>
              </a:buClr>
            </a:pPr>
            <a:r>
              <a:rPr lang="en-US" altLang="en-US" sz="2400" dirty="0">
                <a:cs typeface="Times New Roman" panose="02020603050405020304" pitchFamily="18" charset="0"/>
              </a:rPr>
              <a:t>If agreement not reached, existing policy remains in effect unless</a:t>
            </a:r>
          </a:p>
          <a:p>
            <a:pPr lvl="1">
              <a:spcBef>
                <a:spcPts val="0"/>
              </a:spcBef>
              <a:spcAft>
                <a:spcPts val="1200"/>
              </a:spcAft>
              <a:buClr>
                <a:srgbClr val="7030A0"/>
              </a:buClr>
            </a:pPr>
            <a:r>
              <a:rPr lang="en-US" altLang="en-US" sz="2000" dirty="0">
                <a:cs typeface="Times New Roman" panose="02020603050405020304" pitchFamily="18" charset="0"/>
              </a:rPr>
              <a:t>exposure to legal liability </a:t>
            </a:r>
          </a:p>
          <a:p>
            <a:pPr lvl="1">
              <a:spcBef>
                <a:spcPts val="0"/>
              </a:spcBef>
              <a:spcAft>
                <a:spcPts val="1200"/>
              </a:spcAft>
              <a:buClr>
                <a:srgbClr val="7030A0"/>
              </a:buClr>
            </a:pPr>
            <a:r>
              <a:rPr lang="en-US" altLang="en-US" sz="2000" dirty="0">
                <a:cs typeface="Times New Roman" panose="02020603050405020304" pitchFamily="18" charset="0"/>
              </a:rPr>
              <a:t>or substantial fiscal hardship. </a:t>
            </a:r>
          </a:p>
          <a:p>
            <a:pPr>
              <a:spcBef>
                <a:spcPts val="0"/>
              </a:spcBef>
              <a:spcAft>
                <a:spcPts val="1200"/>
              </a:spcAft>
              <a:buClr>
                <a:srgbClr val="7030A0"/>
              </a:buClr>
            </a:pPr>
            <a:r>
              <a:rPr lang="en-US" altLang="en-US" sz="2400" dirty="0">
                <a:cs typeface="Times New Roman" panose="02020603050405020304" pitchFamily="18" charset="0"/>
              </a:rPr>
              <a:t>If no policy or existing policy creates exposure to legal liability or substantial fiscal hardship</a:t>
            </a:r>
          </a:p>
          <a:p>
            <a:pPr lvl="1">
              <a:spcBef>
                <a:spcPts val="0"/>
              </a:spcBef>
              <a:spcAft>
                <a:spcPts val="1200"/>
              </a:spcAft>
              <a:buClr>
                <a:srgbClr val="7030A0"/>
              </a:buClr>
            </a:pPr>
            <a:r>
              <a:rPr lang="en-US" altLang="en-US" sz="2000" dirty="0">
                <a:cs typeface="Times New Roman" panose="02020603050405020304" pitchFamily="18" charset="0"/>
              </a:rPr>
              <a:t>board may act if agreement not reached</a:t>
            </a:r>
          </a:p>
          <a:p>
            <a:pPr lvl="1">
              <a:spcBef>
                <a:spcPts val="0"/>
              </a:spcBef>
              <a:spcAft>
                <a:spcPts val="1200"/>
              </a:spcAft>
              <a:buClr>
                <a:srgbClr val="7030A0"/>
              </a:buClr>
            </a:pPr>
            <a:r>
              <a:rPr lang="en-US" altLang="en-US" sz="2000" dirty="0">
                <a:cs typeface="Times New Roman" panose="02020603050405020304" pitchFamily="18" charset="0"/>
              </a:rPr>
              <a:t>if good faith effort first</a:t>
            </a:r>
          </a:p>
          <a:p>
            <a:pPr lvl="1">
              <a:spcBef>
                <a:spcPts val="0"/>
              </a:spcBef>
              <a:spcAft>
                <a:spcPts val="1200"/>
              </a:spcAft>
              <a:buClr>
                <a:srgbClr val="7030A0"/>
              </a:buClr>
            </a:pPr>
            <a:r>
              <a:rPr lang="en-US" altLang="en-US" sz="2000" dirty="0">
                <a:cs typeface="Times New Roman" panose="02020603050405020304" pitchFamily="18" charset="0"/>
              </a:rPr>
              <a:t>only for compelling legal, fiscal, or organizational reasons</a:t>
            </a:r>
          </a:p>
          <a:p>
            <a:pPr marL="0" indent="0">
              <a:spcBef>
                <a:spcPts val="0"/>
              </a:spcBef>
              <a:buClr>
                <a:srgbClr val="7030A0"/>
              </a:buClr>
              <a:buNone/>
            </a:pPr>
            <a:endParaRPr lang="en-US" sz="2400"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148262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Important Notes on Collegial Consultation</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a:spcAft>
                <a:spcPts val="1800"/>
              </a:spcAft>
              <a:buClr>
                <a:srgbClr val="7030A0"/>
              </a:buClr>
            </a:pPr>
            <a:r>
              <a:rPr lang="en-US" dirty="0"/>
              <a:t>The Governing Board has final say</a:t>
            </a:r>
          </a:p>
          <a:p>
            <a:pPr>
              <a:spcAft>
                <a:spcPts val="1800"/>
              </a:spcAft>
              <a:buClr>
                <a:srgbClr val="7030A0"/>
              </a:buClr>
            </a:pPr>
            <a:r>
              <a:rPr lang="en-US" dirty="0"/>
              <a:t>The Governing Board is never prohibited from acting</a:t>
            </a:r>
          </a:p>
          <a:p>
            <a:pPr>
              <a:spcAft>
                <a:spcPts val="1800"/>
              </a:spcAft>
              <a:buClr>
                <a:srgbClr val="7030A0"/>
              </a:buClr>
            </a:pPr>
            <a:r>
              <a:rPr lang="en-US" dirty="0"/>
              <a:t>“Exceptional circumstances” and “compelling reasons” for </a:t>
            </a:r>
            <a:r>
              <a:rPr lang="en-US" b="1" dirty="0"/>
              <a:t>rely primarily upon</a:t>
            </a:r>
            <a:r>
              <a:rPr lang="en-US" dirty="0"/>
              <a:t> vs. “compelling legal, fiscal, or organization reasons” for </a:t>
            </a:r>
            <a:r>
              <a:rPr lang="en-US" b="1" dirty="0"/>
              <a:t>reach mutual agreement</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2627548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D4FE-5479-2EB6-3B2B-D61EC3547734}"/>
              </a:ext>
            </a:extLst>
          </p:cNvPr>
          <p:cNvSpPr>
            <a:spLocks noGrp="1"/>
          </p:cNvSpPr>
          <p:nvPr>
            <p:ph type="title"/>
          </p:nvPr>
        </p:nvSpPr>
        <p:spPr/>
        <p:txBody>
          <a:bodyPr/>
          <a:lstStyle/>
          <a:p>
            <a:pPr algn="ctr"/>
            <a:r>
              <a:rPr lang="en-US" dirty="0"/>
              <a:t>Academic and Professional Matters</a:t>
            </a:r>
          </a:p>
        </p:txBody>
      </p:sp>
      <p:sp>
        <p:nvSpPr>
          <p:cNvPr id="3" name="Content Placeholder 2">
            <a:extLst>
              <a:ext uri="{FF2B5EF4-FFF2-40B4-BE49-F238E27FC236}">
                <a16:creationId xmlns:a16="http://schemas.microsoft.com/office/drawing/2014/main" id="{6C720BD5-612E-C021-FF48-3A4D89AA305A}"/>
              </a:ext>
            </a:extLst>
          </p:cNvPr>
          <p:cNvSpPr>
            <a:spLocks noGrp="1"/>
          </p:cNvSpPr>
          <p:nvPr>
            <p:ph idx="1"/>
          </p:nvPr>
        </p:nvSpPr>
        <p:spPr>
          <a:xfrm>
            <a:off x="838200" y="1825625"/>
            <a:ext cx="10515600" cy="3319581"/>
          </a:xfrm>
        </p:spPr>
        <p:txBody>
          <a:bodyPr anchor="ctr">
            <a:normAutofit/>
          </a:bodyPr>
          <a:lstStyle/>
          <a:p>
            <a:pPr marL="0" indent="0" algn="ctr">
              <a:buNone/>
            </a:pPr>
            <a:r>
              <a:rPr lang="en-US" sz="7200" b="1" dirty="0"/>
              <a:t>The “10 + 1”</a:t>
            </a:r>
          </a:p>
        </p:txBody>
      </p:sp>
    </p:spTree>
    <p:extLst>
      <p:ext uri="{BB962C8B-B14F-4D97-AF65-F5344CB8AC3E}">
        <p14:creationId xmlns:p14="http://schemas.microsoft.com/office/powerpoint/2010/main" val="1617149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Regulation – Academic Senates</a:t>
            </a:r>
            <a:br>
              <a:rPr lang="en-US" dirty="0"/>
            </a:br>
            <a:r>
              <a:rPr lang="en-US" sz="3200" dirty="0"/>
              <a:t>Title 5 § 53200</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marL="0" indent="0">
              <a:buClr>
                <a:srgbClr val="7030A0"/>
              </a:buClr>
              <a:buNone/>
            </a:pPr>
            <a:r>
              <a:rPr lang="en-US" dirty="0"/>
              <a:t>Academic and Professional Matters means the following policy development and implementation matters:</a:t>
            </a:r>
          </a:p>
          <a:p>
            <a:pPr marL="514350" indent="-514350">
              <a:buClr>
                <a:srgbClr val="7030A0"/>
              </a:buClr>
              <a:buAutoNum type="arabicPeriod"/>
            </a:pPr>
            <a:r>
              <a:rPr lang="en-US" dirty="0"/>
              <a:t>Curriculum, including establishing prerequisites and placing courses within disciplines</a:t>
            </a:r>
          </a:p>
          <a:p>
            <a:pPr marL="514350" indent="-514350">
              <a:buClr>
                <a:srgbClr val="7030A0"/>
              </a:buClr>
              <a:buAutoNum type="arabicPeriod"/>
            </a:pPr>
            <a:r>
              <a:rPr lang="en-US" dirty="0"/>
              <a:t>Degree and certificate requirements</a:t>
            </a:r>
          </a:p>
          <a:p>
            <a:pPr marL="514350" indent="-514350">
              <a:buClr>
                <a:srgbClr val="7030A0"/>
              </a:buClr>
              <a:buAutoNum type="arabicPeriod"/>
            </a:pPr>
            <a:r>
              <a:rPr lang="en-US" dirty="0"/>
              <a:t>Grading policies</a:t>
            </a:r>
          </a:p>
          <a:p>
            <a:pPr marL="514350" indent="-514350">
              <a:buClr>
                <a:srgbClr val="7030A0"/>
              </a:buClr>
              <a:buAutoNum type="arabicPeriod"/>
            </a:pPr>
            <a:r>
              <a:rPr lang="en-US" dirty="0"/>
              <a:t>Educational program development</a:t>
            </a:r>
          </a:p>
          <a:p>
            <a:pPr marL="514350" indent="-514350">
              <a:buClr>
                <a:srgbClr val="7030A0"/>
              </a:buClr>
              <a:buAutoNum type="arabicPeriod"/>
            </a:pPr>
            <a:r>
              <a:rPr lang="en-US" dirty="0"/>
              <a:t>Standards or policies regarding student preparation and success</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2699295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Regulation – Academic Senates</a:t>
            </a:r>
            <a:br>
              <a:rPr lang="en-US" dirty="0"/>
            </a:br>
            <a:r>
              <a:rPr lang="en-US" sz="3200" dirty="0"/>
              <a:t>Title 5 § 53200</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marL="0" indent="0">
              <a:buClr>
                <a:srgbClr val="7030A0"/>
              </a:buClr>
              <a:buNone/>
            </a:pPr>
            <a:r>
              <a:rPr lang="en-US" dirty="0"/>
              <a:t>Academic and Professional Matters means the following policy development and implementation matters:</a:t>
            </a:r>
          </a:p>
          <a:p>
            <a:pPr marL="514350" indent="-514350">
              <a:buClr>
                <a:srgbClr val="7030A0"/>
              </a:buClr>
              <a:buFont typeface="+mj-lt"/>
              <a:buAutoNum type="arabicPeriod" startAt="6"/>
            </a:pPr>
            <a:r>
              <a:rPr lang="en-US" dirty="0"/>
              <a:t>District and college governance structures, as related to faculty roles</a:t>
            </a:r>
          </a:p>
          <a:p>
            <a:pPr marL="514350" indent="-514350">
              <a:buClr>
                <a:srgbClr val="7030A0"/>
              </a:buClr>
              <a:buFont typeface="+mj-lt"/>
              <a:buAutoNum type="arabicPeriod" startAt="6"/>
            </a:pPr>
            <a:r>
              <a:rPr lang="en-US" dirty="0"/>
              <a:t>Faculty roles and involvement in accreditation processes, including self-study and annual reports</a:t>
            </a:r>
          </a:p>
          <a:p>
            <a:pPr marL="514350" indent="-514350">
              <a:buClr>
                <a:srgbClr val="7030A0"/>
              </a:buClr>
              <a:buFont typeface="+mj-lt"/>
              <a:buAutoNum type="arabicPeriod" startAt="6"/>
            </a:pPr>
            <a:r>
              <a:rPr lang="en-US" dirty="0"/>
              <a:t>Policies for faculty professional development activities</a:t>
            </a:r>
          </a:p>
          <a:p>
            <a:pPr marL="514350" indent="-514350">
              <a:buClr>
                <a:srgbClr val="7030A0"/>
              </a:buClr>
              <a:buFont typeface="+mj-lt"/>
              <a:buAutoNum type="arabicPeriod" startAt="6"/>
            </a:pPr>
            <a:r>
              <a:rPr lang="en-US" dirty="0"/>
              <a:t>Processes for program review</a:t>
            </a:r>
          </a:p>
          <a:p>
            <a:pPr marL="514350" indent="-514350">
              <a:buClr>
                <a:srgbClr val="7030A0"/>
              </a:buClr>
              <a:buFont typeface="+mj-lt"/>
              <a:buAutoNum type="arabicPeriod" startAt="6"/>
            </a:pPr>
            <a:r>
              <a:rPr lang="en-US" dirty="0"/>
              <a:t>Processes for institutional planning and budget development, and…</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971312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Regulation – Academic Senates</a:t>
            </a:r>
            <a:br>
              <a:rPr lang="en-US" dirty="0"/>
            </a:br>
            <a:r>
              <a:rPr lang="en-US" sz="3200" dirty="0"/>
              <a:t>Title 5 § 53200</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marL="0" indent="0">
              <a:buClr>
                <a:srgbClr val="7030A0"/>
              </a:buClr>
              <a:buNone/>
            </a:pPr>
            <a:r>
              <a:rPr lang="en-US" dirty="0"/>
              <a:t>Academic and Professional Matters means the following policy development and implementation matters:</a:t>
            </a:r>
          </a:p>
          <a:p>
            <a:pPr marL="0" indent="0">
              <a:buClr>
                <a:srgbClr val="7030A0"/>
              </a:buClr>
              <a:buNone/>
            </a:pPr>
            <a:endParaRPr lang="en-US" dirty="0"/>
          </a:p>
          <a:p>
            <a:pPr marL="514350" indent="-514350">
              <a:buClr>
                <a:srgbClr val="7030A0"/>
              </a:buClr>
              <a:buFont typeface="+mj-lt"/>
              <a:buAutoNum type="arabicPeriod" startAt="11"/>
            </a:pPr>
            <a:r>
              <a:rPr lang="en-US" dirty="0"/>
              <a:t>Other academic and professional matters as mutually agreed upon between the governing board and the academic senate.</a:t>
            </a:r>
          </a:p>
          <a:p>
            <a:pPr marL="0" indent="0">
              <a:buClr>
                <a:srgbClr val="7030A0"/>
              </a:buClr>
              <a:buNone/>
            </a:pPr>
            <a:endParaRPr lang="en-US" dirty="0"/>
          </a:p>
          <a:p>
            <a:pPr marL="0" indent="0" algn="ctr">
              <a:buClr>
                <a:srgbClr val="7030A0"/>
              </a:buClr>
              <a:buNone/>
            </a:pPr>
            <a:r>
              <a:rPr lang="en-US" i="1" dirty="0"/>
              <a:t>This is known as the “Plus one” or “+ 1”</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3051066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Other Legal Provisions Related to the Academic Senates</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fontScale="92500" lnSpcReduction="10000"/>
          </a:bodyPr>
          <a:lstStyle/>
          <a:p>
            <a:pPr>
              <a:buClr>
                <a:srgbClr val="7030A0"/>
              </a:buClr>
            </a:pPr>
            <a:r>
              <a:rPr lang="en-US" b="1" dirty="0"/>
              <a:t>Equivalencies to Minimum Qualifications</a:t>
            </a:r>
            <a:r>
              <a:rPr lang="en-US" dirty="0"/>
              <a:t>: process, criteria, and standards agreed upon jointly by the governing board designee and academic senate – </a:t>
            </a:r>
            <a:r>
              <a:rPr lang="en-US" i="1" dirty="0"/>
              <a:t>Ed Code § 87359</a:t>
            </a:r>
          </a:p>
          <a:p>
            <a:pPr>
              <a:buClr>
                <a:srgbClr val="7030A0"/>
              </a:buClr>
            </a:pPr>
            <a:r>
              <a:rPr lang="en-US" b="1" dirty="0"/>
              <a:t>Faculty Hiring</a:t>
            </a:r>
            <a:r>
              <a:rPr lang="en-US" dirty="0"/>
              <a:t>: criteria, policies, and procedures shall be agreed upon jointly by governing board designee and academic senate – </a:t>
            </a:r>
            <a:r>
              <a:rPr lang="en-US" i="1" dirty="0"/>
              <a:t>Ed Code § 87360</a:t>
            </a:r>
          </a:p>
          <a:p>
            <a:pPr>
              <a:buClr>
                <a:srgbClr val="7030A0"/>
              </a:buClr>
            </a:pPr>
            <a:r>
              <a:rPr lang="en-US" b="1" dirty="0"/>
              <a:t>Administrator Retreat Rights</a:t>
            </a:r>
            <a:r>
              <a:rPr lang="en-US" dirty="0"/>
              <a:t>: process agreed upon jointly; governing board to rely primarily upon the advice and judgment of the academic senate to determine that the administrator possesses minimum qualifications for employment as a faculty member – </a:t>
            </a:r>
            <a:r>
              <a:rPr lang="en-US" i="1" dirty="0"/>
              <a:t>Ed Code § 87458</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4036803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Other Legal Provisions Related to the Academic Senates</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lnSpcReduction="10000"/>
          </a:bodyPr>
          <a:lstStyle/>
          <a:p>
            <a:pPr>
              <a:buClr>
                <a:srgbClr val="7030A0"/>
              </a:buClr>
            </a:pPr>
            <a:r>
              <a:rPr lang="en-US" b="1" dirty="0"/>
              <a:t>Curriculum Committee</a:t>
            </a:r>
            <a:r>
              <a:rPr lang="en-US" dirty="0"/>
              <a:t>: established by mutual agreement between the administration and the academic senate – </a:t>
            </a:r>
            <a:r>
              <a:rPr lang="en-US" i="1" dirty="0"/>
              <a:t>Title 5 § 55002</a:t>
            </a:r>
          </a:p>
          <a:p>
            <a:pPr>
              <a:buClr>
                <a:srgbClr val="7030A0"/>
              </a:buClr>
            </a:pPr>
            <a:r>
              <a:rPr lang="en-US" b="1" dirty="0"/>
              <a:t>Appointments to College Bodies</a:t>
            </a:r>
            <a:r>
              <a:rPr lang="en-US" dirty="0"/>
              <a:t>: The appointment of faculty members to serve on college or district committees, task forces, or other groups dealing with academic and professional matters, shall be made, after consultation with the chief executive officer or his or her designee, by the academic senate. Notwithstanding this subsection, the collective bargaining representative may seek to appoint faculty members to committees, task forces, or other groups – </a:t>
            </a:r>
            <a:r>
              <a:rPr lang="en-US" i="1" dirty="0"/>
              <a:t>Title 5 </a:t>
            </a:r>
            <a:r>
              <a:rPr lang="en-US" i="1"/>
              <a:t>§ 53203(</a:t>
            </a:r>
            <a:r>
              <a:rPr lang="en-US" i="1" dirty="0"/>
              <a:t>f)</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3"/>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376686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B4CB-4E42-87A3-29ED-98BD1C2BC5E5}"/>
              </a:ext>
            </a:extLst>
          </p:cNvPr>
          <p:cNvSpPr>
            <a:spLocks noGrp="1"/>
          </p:cNvSpPr>
          <p:nvPr>
            <p:ph type="title"/>
          </p:nvPr>
        </p:nvSpPr>
        <p:spPr/>
        <p:txBody>
          <a:bodyPr/>
          <a:lstStyle/>
          <a:p>
            <a:r>
              <a:rPr lang="en-US" b="1" i="1" dirty="0"/>
              <a:t>Before we begin…</a:t>
            </a:r>
          </a:p>
        </p:txBody>
      </p:sp>
      <p:sp>
        <p:nvSpPr>
          <p:cNvPr id="3" name="Content Placeholder 2">
            <a:extLst>
              <a:ext uri="{FF2B5EF4-FFF2-40B4-BE49-F238E27FC236}">
                <a16:creationId xmlns:a16="http://schemas.microsoft.com/office/drawing/2014/main" id="{75F760A8-6DBE-468D-3867-EAFE94534A34}"/>
              </a:ext>
            </a:extLst>
          </p:cNvPr>
          <p:cNvSpPr>
            <a:spLocks noGrp="1"/>
          </p:cNvSpPr>
          <p:nvPr>
            <p:ph idx="1"/>
          </p:nvPr>
        </p:nvSpPr>
        <p:spPr/>
        <p:txBody>
          <a:bodyPr/>
          <a:lstStyle/>
          <a:p>
            <a:r>
              <a:rPr lang="en-US" dirty="0"/>
              <a:t>Question: What do you hope to gain or learn during the Collegiality in Action Visit?</a:t>
            </a:r>
          </a:p>
          <a:p>
            <a:pPr lvl="1"/>
            <a:r>
              <a:rPr lang="en-US" dirty="0"/>
              <a:t>Think about or jot down your response</a:t>
            </a:r>
          </a:p>
          <a:p>
            <a:pPr lvl="1"/>
            <a:r>
              <a:rPr lang="en-US" dirty="0"/>
              <a:t>If you choose, and if time permits, you may share this during the close of this visit</a:t>
            </a:r>
          </a:p>
          <a:p>
            <a:pPr marL="0" indent="0">
              <a:buNone/>
            </a:pPr>
            <a:endParaRPr lang="en-US" dirty="0"/>
          </a:p>
        </p:txBody>
      </p:sp>
    </p:spTree>
    <p:extLst>
      <p:ext uri="{BB962C8B-B14F-4D97-AF65-F5344CB8AC3E}">
        <p14:creationId xmlns:p14="http://schemas.microsoft.com/office/powerpoint/2010/main" val="739445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Legal Provisions Related to Faculty</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600" cy="4136906"/>
          </a:xfrm>
        </p:spPr>
        <p:txBody>
          <a:bodyPr>
            <a:normAutofit fontScale="92500" lnSpcReduction="10000"/>
          </a:bodyPr>
          <a:lstStyle/>
          <a:p>
            <a:pPr marL="0" indent="0">
              <a:buClr>
                <a:srgbClr val="7030A0"/>
              </a:buClr>
              <a:buNone/>
            </a:pPr>
            <a:r>
              <a:rPr lang="en-US" b="1" dirty="0"/>
              <a:t>Collective Bargaining</a:t>
            </a:r>
            <a:r>
              <a:rPr lang="en-US" dirty="0"/>
              <a:t>:</a:t>
            </a:r>
          </a:p>
          <a:p>
            <a:pPr>
              <a:buClr>
                <a:srgbClr val="7030A0"/>
              </a:buClr>
            </a:pPr>
            <a:r>
              <a:rPr lang="en-US" dirty="0"/>
              <a:t>Decision-making policies and implementation cannot detract from negotiated agreements on wages and working conditions</a:t>
            </a:r>
          </a:p>
          <a:p>
            <a:pPr>
              <a:buClr>
                <a:srgbClr val="7030A0"/>
              </a:buClr>
            </a:pPr>
            <a:r>
              <a:rPr lang="en-US" dirty="0"/>
              <a:t>Academic senates and bargaining representatives may establish agreements as to consulting, collaborating, sharing, or delegating – </a:t>
            </a:r>
            <a:r>
              <a:rPr lang="en-US" i="1" dirty="0"/>
              <a:t>Title </a:t>
            </a:r>
            <a:r>
              <a:rPr lang="en-US" i="1"/>
              <a:t>5 §53204</a:t>
            </a:r>
            <a:endParaRPr lang="en-US" i="1" dirty="0"/>
          </a:p>
          <a:p>
            <a:pPr>
              <a:buClr>
                <a:srgbClr val="7030A0"/>
              </a:buClr>
            </a:pPr>
            <a:r>
              <a:rPr lang="en-US" dirty="0"/>
              <a:t>In those districts where the following are collectively bargained, the exclusive bargaining agent shall consult with the academic senate prior to engaging in bargaining: </a:t>
            </a:r>
          </a:p>
          <a:p>
            <a:pPr lvl="1">
              <a:buClr>
                <a:srgbClr val="7030A0"/>
              </a:buClr>
            </a:pPr>
            <a:r>
              <a:rPr lang="en-US" dirty="0"/>
              <a:t>Faculty evaluations – </a:t>
            </a:r>
            <a:r>
              <a:rPr lang="en-US" i="1" dirty="0"/>
              <a:t>Ed Code § 87663</a:t>
            </a:r>
          </a:p>
          <a:p>
            <a:pPr lvl="1">
              <a:buClr>
                <a:srgbClr val="7030A0"/>
              </a:buClr>
            </a:pPr>
            <a:r>
              <a:rPr lang="en-US" dirty="0"/>
              <a:t>Tenure – </a:t>
            </a:r>
            <a:r>
              <a:rPr lang="en-US" i="1" dirty="0"/>
              <a:t>Ed Code § 87610.1</a:t>
            </a:r>
          </a:p>
          <a:p>
            <a:pPr lvl="1">
              <a:buClr>
                <a:srgbClr val="7030A0"/>
              </a:buClr>
            </a:pPr>
            <a:r>
              <a:rPr lang="en-US" dirty="0"/>
              <a:t>Faculty Service Areas – </a:t>
            </a:r>
            <a:r>
              <a:rPr lang="en-US" i="1" dirty="0"/>
              <a:t>Ed Code § 87743.2</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1603774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Scenario 2</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fontScale="85000" lnSpcReduction="10000"/>
          </a:bodyPr>
          <a:lstStyle/>
          <a:p>
            <a:pPr marL="0" indent="0">
              <a:lnSpc>
                <a:spcPct val="100000"/>
              </a:lnSpc>
              <a:buNone/>
            </a:pPr>
            <a:r>
              <a:rPr lang="en-US" dirty="0"/>
              <a:t>After the passage of legislation dealing with student assessment and placement, the CCC Chancellor’s Office and the Academic Senate for California Community Colleges issue a guidance document with recommendations for implementing the new law. The division dean over the college’s mathematics department believes that the college should follow the guidance in the document to the letter and announces that the math department should immediately adapt its placement process and curriculum per that guidance, including the elimination of two entire levels of remedial math courses. The math department faculty approach the academic senate for assistance, stating that the guidance goes too far for their local student population and that they are being pressured into curriculum and placement changes that they feel may harm students.</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234763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Questions to Ask</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a:buClr>
                <a:srgbClr val="7030A0"/>
              </a:buClr>
            </a:pPr>
            <a:r>
              <a:rPr lang="en-US" dirty="0"/>
              <a:t>What is the issue?</a:t>
            </a:r>
          </a:p>
          <a:p>
            <a:pPr>
              <a:buClr>
                <a:srgbClr val="7030A0"/>
              </a:buClr>
            </a:pPr>
            <a:r>
              <a:rPr lang="en-US" dirty="0"/>
              <a:t>Is there legal language or other documentation that should be cited?</a:t>
            </a:r>
          </a:p>
          <a:p>
            <a:pPr>
              <a:buClr>
                <a:srgbClr val="7030A0"/>
              </a:buClr>
            </a:pPr>
            <a:r>
              <a:rPr lang="en-US" dirty="0"/>
              <a:t>What is the process that should be followed? If it wasn’t followed, what suggestions do you have for making sure that the correct process is followed?</a:t>
            </a:r>
          </a:p>
          <a:p>
            <a:pPr marL="0" indent="0">
              <a:buClr>
                <a:srgbClr val="7030A0"/>
              </a:buClr>
              <a:buNone/>
            </a:pPr>
            <a:endParaRPr lang="en-US"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2928582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Answers to Scenario 2</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marL="0" indent="0">
              <a:buNone/>
            </a:pPr>
            <a:r>
              <a:rPr lang="en-US" b="1" dirty="0"/>
              <a:t>Issue</a:t>
            </a:r>
            <a:r>
              <a:rPr lang="en-US" dirty="0"/>
              <a:t>:	The issue is the degree to which guidance from the state level should dictate local decision-making.</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1117470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a:xfrm>
            <a:off x="949122" y="365125"/>
            <a:ext cx="10404677" cy="1163424"/>
          </a:xfrm>
        </p:spPr>
        <p:txBody>
          <a:bodyPr/>
          <a:lstStyle/>
          <a:p>
            <a:pPr algn="ctr"/>
            <a:r>
              <a:rPr lang="en-US" dirty="0"/>
              <a:t>Answers to Scenario 2</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949122" y="1528549"/>
            <a:ext cx="10293755" cy="4478975"/>
          </a:xfrm>
        </p:spPr>
        <p:txBody>
          <a:bodyPr>
            <a:noAutofit/>
          </a:bodyPr>
          <a:lstStyle/>
          <a:p>
            <a:pPr marL="0" indent="0">
              <a:lnSpc>
                <a:spcPct val="110000"/>
              </a:lnSpc>
              <a:buNone/>
            </a:pPr>
            <a:r>
              <a:rPr lang="en-US" sz="2000" b="1" dirty="0"/>
              <a:t>Citation</a:t>
            </a:r>
            <a:r>
              <a:rPr lang="en-US" sz="2000" dirty="0"/>
              <a:t>: California Education Code §70902(A)(1) states, “Every community college district shall be under the control of a board of trustees, which is referred to herein as the ‘governing board.’ The governing board of each community college district shall establish, maintain, operate, and govern one or more community colleges in accordance with law. In so doing, the governing board may initiate and carry on any program, activity, or may otherwise act in any manner that is not in conflict with or inconsistent with, or preempted by, any law and that is not in conflict with the purposes for which community college districts are established.” Local boards must ensure that their decisions are consistent with state law and Title 5 Regulations, but as long as the board acts within those parameters, the board is authorized to make decisions for the district. Guidance documents issued by the Chancellor’s Office or the Academic Senate for California Community Colleges should be considered seriously as good practice and thoughtful interpretations of law and regulations, but such guidance should not be taken as a mandate.</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3552569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Answers to Scenario 2</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600" cy="4164202"/>
          </a:xfrm>
        </p:spPr>
        <p:txBody>
          <a:bodyPr>
            <a:normAutofit fontScale="92500" lnSpcReduction="10000"/>
          </a:bodyPr>
          <a:lstStyle/>
          <a:p>
            <a:pPr marL="0" indent="0">
              <a:lnSpc>
                <a:spcPct val="110000"/>
              </a:lnSpc>
              <a:buNone/>
            </a:pPr>
            <a:r>
              <a:rPr lang="en-US" b="1" dirty="0"/>
              <a:t>Process</a:t>
            </a:r>
            <a:r>
              <a:rPr lang="en-US" dirty="0"/>
              <a:t>: In this scenario, the college should carefully consider the recommendations in the guidance document but should do so through the lens of the college’s own data, needs, and goals. No changes should be made to the curriculum until such analysis has occurred, and final decisions to adopt or adapt the recommendations should be based on the college’s own data and conclusions within the parameters mandated by law. In addition, whatever decision the college makes regarding initial implementation of the recommendations, effects and outcomes should be monitored on an ongoing basis, and changes should be made to the implementation as necessary to serve student needs.</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4156583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Answers to Scenario 2</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fontScale="85000" lnSpcReduction="10000"/>
          </a:bodyPr>
          <a:lstStyle/>
          <a:p>
            <a:pPr marL="0" indent="0">
              <a:lnSpc>
                <a:spcPct val="120000"/>
              </a:lnSpc>
              <a:buNone/>
            </a:pPr>
            <a:r>
              <a:rPr lang="en-US" sz="2600" b="1" dirty="0"/>
              <a:t>Suggestion: </a:t>
            </a:r>
            <a:r>
              <a:rPr lang="en-US" sz="2600" dirty="0"/>
              <a:t>Most advisories or guiding documents from the Chancellor’s Office indicate clearly when they are directly citing statute or regulations and when they are making recommendations. While these recommendations may well be useful and should be considered carefully, each district has its own local needs, student populations, and communities to serve and therefore must make its own final decisions while acting within the law. Periodically, directives are issued by the Chancellor’s Office that may conform to Education Code and Title 5 but that bypass local planning processes and local goals and objectives. Colleges should always consider communications from the Chancellor’s Office or from any non-legislative and non-regulatory body in the local context and make all final decisions in ways that conform to the law but also best meet local needs.</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4096733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Scenario 3</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a:bodyPr>
          <a:lstStyle/>
          <a:p>
            <a:pPr marL="0" indent="0">
              <a:buNone/>
            </a:pPr>
            <a:r>
              <a:rPr lang="en-US" dirty="0"/>
              <a:t>The college has developed a dual enrollment agreement with a local high school district. Courses that are currently approved for the college curriculum will be offered at the high school. High school teachers who meet community college minimum qualifications will be employed as adjunct faculty to teach the classes. The academic senate protests that this agreement is a new program and is therefore subject to collegial consultation with the academic senate and that the employment of high school faculty violates the college’s hiring process.</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424143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Questions to Ask</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a:buClr>
                <a:srgbClr val="7030A0"/>
              </a:buClr>
            </a:pPr>
            <a:r>
              <a:rPr lang="en-US" dirty="0"/>
              <a:t>What is the issue?</a:t>
            </a:r>
          </a:p>
          <a:p>
            <a:pPr>
              <a:buClr>
                <a:srgbClr val="7030A0"/>
              </a:buClr>
            </a:pPr>
            <a:r>
              <a:rPr lang="en-US" dirty="0"/>
              <a:t>Is there legal language or other documentation that should be cited?</a:t>
            </a:r>
          </a:p>
          <a:p>
            <a:pPr>
              <a:buClr>
                <a:srgbClr val="7030A0"/>
              </a:buClr>
            </a:pPr>
            <a:r>
              <a:rPr lang="en-US" dirty="0"/>
              <a:t>What is the process that should be followed? If it wasn’t followed, what suggestions do you have for making sure that the correct process is followed?</a:t>
            </a:r>
          </a:p>
          <a:p>
            <a:pPr marL="0" indent="0">
              <a:buClr>
                <a:srgbClr val="7030A0"/>
              </a:buClr>
              <a:buNone/>
            </a:pPr>
            <a:endParaRPr lang="en-US"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730163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a:xfrm>
            <a:off x="838199" y="-234669"/>
            <a:ext cx="10515600" cy="1325563"/>
          </a:xfrm>
        </p:spPr>
        <p:txBody>
          <a:bodyPr/>
          <a:lstStyle/>
          <a:p>
            <a:pPr algn="ctr"/>
            <a:r>
              <a:rPr lang="en-US" dirty="0"/>
              <a:t>Answers to Scenario 3</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784928"/>
            <a:ext cx="10515600" cy="4709564"/>
          </a:xfrm>
        </p:spPr>
        <p:txBody>
          <a:bodyPr>
            <a:noAutofit/>
          </a:bodyPr>
          <a:lstStyle/>
          <a:p>
            <a:pPr marL="0" indent="0">
              <a:lnSpc>
                <a:spcPct val="110000"/>
              </a:lnSpc>
              <a:buNone/>
            </a:pPr>
            <a:r>
              <a:rPr lang="en-US" sz="1900" b="1" dirty="0"/>
              <a:t>Issue</a:t>
            </a:r>
            <a:r>
              <a:rPr lang="en-US" sz="1900" dirty="0"/>
              <a:t>: The issues are whether dual enrollment agreements constitute new educational programs and the hiring process and qualifications for faculty who teach under such agreements.</a:t>
            </a:r>
          </a:p>
          <a:p>
            <a:pPr marL="0" indent="0">
              <a:lnSpc>
                <a:spcPct val="110000"/>
              </a:lnSpc>
              <a:buNone/>
            </a:pPr>
            <a:r>
              <a:rPr lang="en-US" sz="1900" b="1" dirty="0"/>
              <a:t>Citation</a:t>
            </a:r>
            <a:r>
              <a:rPr lang="en-US" sz="1900" dirty="0"/>
              <a:t>: Education Code §48800 sets out criteria and requirements to authorize high school students “to attend a community college during any session or term as special part-time or full-time students and to undertake one or more courses of instruction offered at the community college level.” California provides dual enrollment opportunities through multiple avenues including College and Career Pathways Partnerships as defined in Education Code §76004. In addition, Education Code §87359 states, “The process, as well as criteria and standards by which the governing board reaches its determinations regarding faculty members, shall be developed and agreed upon jointly by representatives of the governing board and the academic senate, and approved by the governing board. The agreed upon process shall include reasonable procedures to ensure that the governing board relies primarily upon the advice and judgment of the academic senate to determine that each individual faculty member employed under the authority granted by the regulations possesses qualifications that are at least equivalent to the applicable minimum qualifications specified in regulations adopted by the board of governors.” Thus, matters involving minimum qualifications, including those for faculty teaching courses with dual enrollment students, fall directly under academic senate purview.</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30508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A1AC-70C7-1AC0-0A14-967AEA2C1315}"/>
              </a:ext>
            </a:extLst>
          </p:cNvPr>
          <p:cNvSpPr>
            <a:spLocks noGrp="1"/>
          </p:cNvSpPr>
          <p:nvPr>
            <p:ph type="title"/>
          </p:nvPr>
        </p:nvSpPr>
        <p:spPr/>
        <p:txBody>
          <a:bodyPr/>
          <a:lstStyle/>
          <a:p>
            <a:r>
              <a:rPr lang="en-US" dirty="0"/>
              <a:t>Guidelines for Dialog</a:t>
            </a:r>
          </a:p>
        </p:txBody>
      </p:sp>
      <p:sp>
        <p:nvSpPr>
          <p:cNvPr id="3" name="Content Placeholder 2">
            <a:extLst>
              <a:ext uri="{FF2B5EF4-FFF2-40B4-BE49-F238E27FC236}">
                <a16:creationId xmlns:a16="http://schemas.microsoft.com/office/drawing/2014/main" id="{C1DE1445-90AD-9B75-3EDE-703DF725F8C2}"/>
              </a:ext>
            </a:extLst>
          </p:cNvPr>
          <p:cNvSpPr>
            <a:spLocks noGrp="1"/>
          </p:cNvSpPr>
          <p:nvPr>
            <p:ph idx="1"/>
          </p:nvPr>
        </p:nvSpPr>
        <p:spPr>
          <a:xfrm>
            <a:off x="838200" y="1368425"/>
            <a:ext cx="10515600" cy="5311344"/>
          </a:xfrm>
        </p:spPr>
        <p:txBody>
          <a:bodyPr>
            <a:normAutofit/>
          </a:bodyPr>
          <a:lstStyle/>
          <a:p>
            <a:pPr>
              <a:spcBef>
                <a:spcPts val="0"/>
              </a:spcBef>
            </a:pPr>
            <a:r>
              <a:rPr lang="en-US" sz="1800" b="1">
                <a:effectLst/>
                <a:latin typeface="Times New Roman" panose="02020603050405020304" pitchFamily="18" charset="0"/>
                <a:ea typeface="Calibri" panose="020F0502020204030204" pitchFamily="34" charset="0"/>
                <a:cs typeface="Times New Roman (Body CS)"/>
              </a:rPr>
              <a:t>Be </a:t>
            </a:r>
            <a:r>
              <a:rPr lang="en-US" sz="1800" b="1" dirty="0">
                <a:effectLst/>
                <a:latin typeface="Times New Roman" panose="02020603050405020304" pitchFamily="18" charset="0"/>
                <a:ea typeface="Calibri" panose="020F0502020204030204" pitchFamily="34" charset="0"/>
                <a:cs typeface="Times New Roman (Body CS)"/>
              </a:rPr>
              <a:t>true to yourself</a:t>
            </a:r>
            <a:r>
              <a:rPr lang="en-US" sz="1800" dirty="0">
                <a:effectLst/>
                <a:latin typeface="Times New Roman" panose="02020603050405020304" pitchFamily="18" charset="0"/>
                <a:ea typeface="Calibri" panose="020F0502020204030204" pitchFamily="34" charset="0"/>
                <a:cs typeface="Times New Roman (Body CS)"/>
              </a:rPr>
              <a:t>. We want to create an atmosphere for open, honest exchange. </a:t>
            </a:r>
          </a:p>
          <a:p>
            <a:pPr>
              <a:lnSpc>
                <a:spcPct val="110000"/>
              </a:lnSpc>
              <a:spcBef>
                <a:spcPts val="0"/>
              </a:spcBef>
            </a:pPr>
            <a:r>
              <a:rPr lang="en-US" sz="1800" b="1" dirty="0">
                <a:effectLst/>
                <a:latin typeface="Times New Roman" panose="02020603050405020304" pitchFamily="18" charset="0"/>
                <a:ea typeface="Calibri" panose="020F0502020204030204" pitchFamily="34" charset="0"/>
                <a:cs typeface="Times New Roman (Body CS)"/>
              </a:rPr>
              <a:t>Commit to learning from each other</a:t>
            </a:r>
            <a:r>
              <a:rPr lang="en-US" sz="1800" dirty="0">
                <a:effectLst/>
                <a:latin typeface="Times New Roman" panose="02020603050405020304" pitchFamily="18" charset="0"/>
                <a:ea typeface="Calibri" panose="020F0502020204030204" pitchFamily="34" charset="0"/>
                <a:cs typeface="Times New Roman (Body CS)"/>
              </a:rPr>
              <a:t>. Listen to each other and acknowledge that we all come from different backgrounds, skills, interests, abilities, and values. We realize that it is these very differences that will increase our awareness and understanding through this process.  </a:t>
            </a:r>
          </a:p>
          <a:p>
            <a:pPr>
              <a:lnSpc>
                <a:spcPct val="110000"/>
              </a:lnSpc>
              <a:spcBef>
                <a:spcPts val="0"/>
              </a:spcBef>
            </a:pPr>
            <a:r>
              <a:rPr lang="en-US" sz="1800" b="1" dirty="0">
                <a:effectLst/>
                <a:latin typeface="Times New Roman" panose="02020603050405020304" pitchFamily="18" charset="0"/>
                <a:ea typeface="Calibri" panose="020F0502020204030204" pitchFamily="34" charset="0"/>
                <a:cs typeface="Times New Roman (Body CS)"/>
              </a:rPr>
              <a:t>Acknowledge each other’s experiences</a:t>
            </a:r>
            <a:r>
              <a:rPr lang="en-US" sz="1800" dirty="0">
                <a:effectLst/>
                <a:latin typeface="Times New Roman" panose="02020603050405020304" pitchFamily="18" charset="0"/>
                <a:ea typeface="Calibri" panose="020F0502020204030204" pitchFamily="34" charset="0"/>
                <a:cs typeface="Times New Roman (Body CS)"/>
              </a:rPr>
              <a:t>. We will not devalue people for their experiences, lack of experiences, or difference in interpretation of those experiences.  </a:t>
            </a:r>
          </a:p>
          <a:p>
            <a:pPr>
              <a:lnSpc>
                <a:spcPct val="110000"/>
              </a:lnSpc>
              <a:spcBef>
                <a:spcPts val="0"/>
              </a:spcBef>
            </a:pPr>
            <a:r>
              <a:rPr lang="en-US" sz="1800" b="1" dirty="0">
                <a:effectLst/>
                <a:latin typeface="Times New Roman" panose="02020603050405020304" pitchFamily="18" charset="0"/>
                <a:ea typeface="Calibri" panose="020F0502020204030204" pitchFamily="34" charset="0"/>
                <a:cs typeface="Times New Roman (Body CS)"/>
              </a:rPr>
              <a:t>Trust that others are doing the best they can</a:t>
            </a:r>
            <a:r>
              <a:rPr lang="en-US" sz="1800" dirty="0">
                <a:effectLst/>
                <a:latin typeface="Times New Roman" panose="02020603050405020304" pitchFamily="18" charset="0"/>
                <a:ea typeface="Calibri" panose="020F0502020204030204" pitchFamily="34" charset="0"/>
                <a:cs typeface="Times New Roman (Body CS)"/>
              </a:rPr>
              <a:t>. We will try not to ‘freeze people in time’ but leave space for everyone to learn and change through our interactions with one another. </a:t>
            </a:r>
          </a:p>
          <a:p>
            <a:pPr>
              <a:lnSpc>
                <a:spcPct val="110000"/>
              </a:lnSpc>
              <a:spcBef>
                <a:spcPts val="0"/>
              </a:spcBef>
            </a:pPr>
            <a:r>
              <a:rPr lang="en-US" sz="1800" b="1" dirty="0">
                <a:effectLst/>
                <a:latin typeface="Times New Roman" panose="02020603050405020304" pitchFamily="18" charset="0"/>
                <a:ea typeface="Calibri" panose="020F0502020204030204" pitchFamily="34" charset="0"/>
                <a:cs typeface="Times New Roman (Body CS)"/>
              </a:rPr>
              <a:t>Challenge the idea and not the person</a:t>
            </a:r>
            <a:r>
              <a:rPr lang="en-US" sz="1800" dirty="0">
                <a:effectLst/>
                <a:latin typeface="Times New Roman" panose="02020603050405020304" pitchFamily="18" charset="0"/>
                <a:ea typeface="Calibri" panose="020F0502020204030204" pitchFamily="34" charset="0"/>
                <a:cs typeface="Times New Roman (Body CS)"/>
              </a:rPr>
              <a:t>. If we wish to challenge something that has been said, we will challenge the idea or the practice referred to, not the individual sharing this idea or practice. </a:t>
            </a:r>
          </a:p>
          <a:p>
            <a:pPr>
              <a:lnSpc>
                <a:spcPct val="110000"/>
              </a:lnSpc>
              <a:spcBef>
                <a:spcPts val="0"/>
              </a:spcBef>
            </a:pPr>
            <a:r>
              <a:rPr lang="en-US" sz="1800" b="1" dirty="0">
                <a:effectLst/>
                <a:latin typeface="Times New Roman" panose="02020603050405020304" pitchFamily="18" charset="0"/>
                <a:ea typeface="Calibri" panose="020F0502020204030204" pitchFamily="34" charset="0"/>
                <a:cs typeface="Times New Roman (Body CS)"/>
              </a:rPr>
              <a:t>Speak your discomfort</a:t>
            </a:r>
            <a:r>
              <a:rPr lang="en-US" sz="1800" dirty="0">
                <a:effectLst/>
                <a:latin typeface="Times New Roman" panose="02020603050405020304" pitchFamily="18" charset="0"/>
                <a:ea typeface="Calibri" panose="020F0502020204030204" pitchFamily="34" charset="0"/>
                <a:cs typeface="Times New Roman (Body CS)"/>
              </a:rPr>
              <a:t>. If something is bothering you and you are open to sharing, please share it with the group. Often our emotional reactions to this process offer the most valuable learning opportunities.  </a:t>
            </a:r>
          </a:p>
          <a:p>
            <a:pPr>
              <a:lnSpc>
                <a:spcPct val="110000"/>
              </a:lnSpc>
              <a:spcBef>
                <a:spcPts val="0"/>
              </a:spcBef>
            </a:pPr>
            <a:r>
              <a:rPr lang="en-US" sz="1800" b="1" dirty="0">
                <a:effectLst/>
                <a:latin typeface="Times New Roman" panose="02020603050405020304" pitchFamily="18" charset="0"/>
                <a:ea typeface="Calibri" panose="020F0502020204030204" pitchFamily="34" charset="0"/>
                <a:cs typeface="Times New Roman (Body CS)"/>
              </a:rPr>
              <a:t>Step Up, Step Back</a:t>
            </a:r>
            <a:r>
              <a:rPr lang="en-US" sz="1800" dirty="0">
                <a:effectLst/>
                <a:latin typeface="Times New Roman" panose="02020603050405020304" pitchFamily="18" charset="0"/>
                <a:ea typeface="Calibri" panose="020F0502020204030204" pitchFamily="34" charset="0"/>
                <a:cs typeface="Times New Roman (Body CS)"/>
              </a:rPr>
              <a:t>. Be mindful of taking up much more space than others. On the same note, empower yourself to speak up when others are dominating the conversation. </a:t>
            </a:r>
          </a:p>
          <a:p>
            <a:pPr marL="0" marR="0" indent="0" algn="ctr">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Body CS)"/>
            </a:endParaRPr>
          </a:p>
          <a:p>
            <a:pPr marL="0" marR="0" indent="0" algn="ctr">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Body CS)"/>
            </a:endParaRPr>
          </a:p>
          <a:p>
            <a:pPr marL="0" marR="0" indent="0" algn="ctr">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Body CS)"/>
              </a:rPr>
              <a:t>(Adapted from the University of Michigan Program on Intergroup Relations and referenced in ASCCC event programs)</a:t>
            </a:r>
          </a:p>
          <a:p>
            <a:endParaRPr lang="en-US" dirty="0"/>
          </a:p>
        </p:txBody>
      </p:sp>
    </p:spTree>
    <p:extLst>
      <p:ext uri="{BB962C8B-B14F-4D97-AF65-F5344CB8AC3E}">
        <p14:creationId xmlns:p14="http://schemas.microsoft.com/office/powerpoint/2010/main" val="3794441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Answers to Scenario 3</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Autofit/>
          </a:bodyPr>
          <a:lstStyle/>
          <a:p>
            <a:pPr marL="0" indent="0">
              <a:buNone/>
            </a:pPr>
            <a:r>
              <a:rPr lang="en-US" sz="2200" b="1" dirty="0"/>
              <a:t>Process: </a:t>
            </a:r>
            <a:r>
              <a:rPr lang="en-US" sz="2200" dirty="0"/>
              <a:t>Dual enrollment agreements, including College and Career Pathways Partnerships, allow high school students to enroll in existing college courses; they do not create new educational programs for such students as long as the curriculum is not modified. Thus, the establishment of dual enrollment agreements does not fall directly under academic senate purview and is not subject to collegial consultation. The academic senate may have a role in ensuring that course outlines are followed and standards are upheld as well as addressing any issues that might impact existing programs or courses, but the creation and approval of the dual enrollment agreement is not subject to academic senate agreement. Faculty who teach under dual enrollment agreements should be hired by following the college’s existing hiring processes and must meet the same minimum qualifications as all other community college faculty. As long as the high school teachers in this scenario meet minimum qualifications for the disciplines in question, they may be hired through the college’s usual processes.</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3"/>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238652861"/>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Answers to Scenario 3</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201" y="1690688"/>
            <a:ext cx="10515599" cy="3830436"/>
          </a:xfrm>
        </p:spPr>
        <p:txBody>
          <a:bodyPr>
            <a:normAutofit/>
          </a:bodyPr>
          <a:lstStyle/>
          <a:p>
            <a:pPr marL="0" indent="0">
              <a:buNone/>
            </a:pPr>
            <a:r>
              <a:rPr lang="en-US" b="1" dirty="0"/>
              <a:t>Suggestion</a:t>
            </a:r>
            <a:r>
              <a:rPr lang="en-US" dirty="0"/>
              <a:t>: While the creation and approval of dual enrollment agreements, including College and Career Pathways Partnerships, do not require consultation with the academic senate, good practice might involve discussion with the senate to identify and address any issues that might impact existing courses and programs. In addition, consultation with the faculty bargaining unit should ensure that any re-hire or seniority rights for part-time faculty are respected.</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3545324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Scenario 4</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fontScale="92500" lnSpcReduction="10000"/>
          </a:bodyPr>
          <a:lstStyle/>
          <a:p>
            <a:pPr marL="0" indent="0">
              <a:lnSpc>
                <a:spcPct val="110000"/>
              </a:lnSpc>
              <a:buNone/>
            </a:pPr>
            <a:r>
              <a:rPr lang="en-US" dirty="0"/>
              <a:t>In response to the success portion of the Student Centered Funding Formula, the college’s Vice President of Student Services announces the implementation of a new text-messaging service that is intended to remind students to register on time and to apply for degrees and certificates when they have fulfilled requirements. The counseling department protests to the academic senate that course registration and degree application processes are academic and professional matters and that the new service should not be implemented until the counseling department has reviewed and approved the messaging.</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713894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Questions to Ask</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a:buClr>
                <a:srgbClr val="7030A0"/>
              </a:buClr>
            </a:pPr>
            <a:r>
              <a:rPr lang="en-US" dirty="0"/>
              <a:t>What is the issue?</a:t>
            </a:r>
          </a:p>
          <a:p>
            <a:pPr>
              <a:buClr>
                <a:srgbClr val="7030A0"/>
              </a:buClr>
            </a:pPr>
            <a:r>
              <a:rPr lang="en-US" dirty="0"/>
              <a:t>Is there legal language or other documentation that should be cited?</a:t>
            </a:r>
          </a:p>
          <a:p>
            <a:pPr>
              <a:buClr>
                <a:srgbClr val="7030A0"/>
              </a:buClr>
            </a:pPr>
            <a:r>
              <a:rPr lang="en-US" dirty="0"/>
              <a:t>What is the process that should be followed? If it wasn’t followed, what suggestions do you have for making sure that the correct process is followed?</a:t>
            </a:r>
          </a:p>
          <a:p>
            <a:pPr marL="0" indent="0">
              <a:buClr>
                <a:srgbClr val="7030A0"/>
              </a:buClr>
              <a:buNone/>
            </a:pPr>
            <a:endParaRPr lang="en-US"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783374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Answers to Scenario 4</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542197"/>
            <a:ext cx="10515600" cy="4312693"/>
          </a:xfrm>
        </p:spPr>
        <p:txBody>
          <a:bodyPr>
            <a:normAutofit/>
          </a:bodyPr>
          <a:lstStyle/>
          <a:p>
            <a:pPr marL="0" indent="0">
              <a:lnSpc>
                <a:spcPct val="110000"/>
              </a:lnSpc>
              <a:buNone/>
            </a:pPr>
            <a:r>
              <a:rPr lang="en-US" sz="2600" b="1" dirty="0"/>
              <a:t>Issue: </a:t>
            </a:r>
            <a:r>
              <a:rPr lang="en-US" sz="2600" dirty="0"/>
              <a:t>The issues are the definition of “standards or policies regarding student preparation and success” as an academic professional matter and, more broadly, the need for consultation on changes made to accommodate the Student Centered Funding Formula.</a:t>
            </a:r>
          </a:p>
          <a:p>
            <a:pPr marL="0" indent="0">
              <a:lnSpc>
                <a:spcPct val="110000"/>
              </a:lnSpc>
              <a:buNone/>
            </a:pPr>
            <a:r>
              <a:rPr lang="en-US" sz="2600" b="1" dirty="0"/>
              <a:t>Citation: </a:t>
            </a:r>
            <a:r>
              <a:rPr lang="en-US" sz="2600" dirty="0"/>
              <a:t>Title 5 §53200(c)(5) indicates “standards or policies regarding student preparation and success” as an academic and professional matter. The language specifically indicates standards and policies, not operational or implementation activities.</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3135088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Answers to Scenario 4</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fontScale="70000" lnSpcReduction="20000"/>
          </a:bodyPr>
          <a:lstStyle/>
          <a:p>
            <a:pPr marL="0" indent="0">
              <a:lnSpc>
                <a:spcPct val="130000"/>
              </a:lnSpc>
              <a:buNone/>
            </a:pPr>
            <a:r>
              <a:rPr lang="en-US" b="1" dirty="0"/>
              <a:t>Process: </a:t>
            </a:r>
            <a:r>
              <a:rPr lang="en-US" dirty="0"/>
              <a:t>Registration and degree application processes are certainly developed to promote student success, and thus policies and in some cases processes in these areas would fall under academic and professional matters. However, if the new system does no more than notify students and send reminders, it is not impacting standards or policies. It is therefore not subject to consultation with the academic senate. In a broader view, a college might take a variety of steps to maximize its allocation under the Student Centered Funding Formula, ranging from implementing reminders such as the one described in this scenario to simplifying paperwork to creating new degrees or certificates. If the changes impact curriculum development or delivery, alter standards, or impact policies that involve student success, they fall under the academic senate’s purview and are thus subject to collegial consultation before implementation. If the changes are simply operational and do not change curriculum, standards, or policies, consultation is not required.</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4085381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Answers to Scenario 4</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a:bodyPr>
          <a:lstStyle/>
          <a:p>
            <a:pPr marL="0" indent="0">
              <a:buNone/>
            </a:pPr>
            <a:r>
              <a:rPr lang="en-US" b="1" dirty="0"/>
              <a:t>Suggestion</a:t>
            </a:r>
            <a:r>
              <a:rPr lang="en-US" dirty="0"/>
              <a:t>:</a:t>
            </a:r>
            <a:r>
              <a:rPr lang="en-US" sz="2600" dirty="0"/>
              <a:t> Even when consultation with the academic senate is not required, good practice would involve requesting senate input whenever possible. In the scenario above, for example, while consultation may not be a requirement, counselors might well have useful suggestions regarding the phrasing or timing of the messaging. Such a request for input does not imply a mandate to reach agreement but rather a desire to make the best possible use of the knowledge of all concerned parties</a:t>
            </a:r>
            <a:r>
              <a:rPr lang="en-US" dirty="0"/>
              <a:t>.</a:t>
            </a:r>
          </a:p>
          <a:p>
            <a:pPr marL="0" indent="0">
              <a:buNone/>
            </a:pPr>
            <a:endParaRPr lang="en-US"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37057944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Scenario 5</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fontScale="85000" lnSpcReduction="10000"/>
          </a:bodyPr>
          <a:lstStyle/>
          <a:p>
            <a:pPr marL="0" indent="0">
              <a:lnSpc>
                <a:spcPct val="110000"/>
              </a:lnSpc>
              <a:buNone/>
            </a:pPr>
            <a:r>
              <a:rPr lang="en-US" dirty="0"/>
              <a:t>At last year’s governing board retreat on strategic planning, the board talked about the need to respond to a community outcry for more technology related courses. The board members were not certain of how to respond to the demands because of fiscal problems within the district. Based on discussions at board meetings over several months, the board decided to lease some land owned by the district to generate funds for technology. The governing board has placed approval of the lease agreement on the next agenda as well as a discussion of how the money is to be used. The academic senate has raised concerns about the plan several times and now has passed a resolution objecting to the terms of the lease and demanding a role in determining how any such funds might be used.</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1225051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Questions to Ask</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lstStyle/>
          <a:p>
            <a:pPr>
              <a:buClr>
                <a:srgbClr val="7030A0"/>
              </a:buClr>
            </a:pPr>
            <a:r>
              <a:rPr lang="en-US" dirty="0"/>
              <a:t>What is the issue?</a:t>
            </a:r>
          </a:p>
          <a:p>
            <a:pPr>
              <a:buClr>
                <a:srgbClr val="7030A0"/>
              </a:buClr>
            </a:pPr>
            <a:r>
              <a:rPr lang="en-US" dirty="0"/>
              <a:t>Is there legal language or other documentation that should be cited?</a:t>
            </a:r>
          </a:p>
          <a:p>
            <a:pPr>
              <a:buClr>
                <a:srgbClr val="7030A0"/>
              </a:buClr>
            </a:pPr>
            <a:r>
              <a:rPr lang="en-US" dirty="0"/>
              <a:t>What is the process that should be followed? If it wasn’t followed, what suggestions do you have for making sure that the correct process is followed?</a:t>
            </a:r>
          </a:p>
          <a:p>
            <a:pPr marL="0" indent="0">
              <a:buClr>
                <a:srgbClr val="7030A0"/>
              </a:buClr>
              <a:buNone/>
            </a:pPr>
            <a:endParaRPr lang="en-US"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3301520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Answers to Scenario 5</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542197"/>
            <a:ext cx="10515600" cy="4312693"/>
          </a:xfrm>
        </p:spPr>
        <p:txBody>
          <a:bodyPr>
            <a:normAutofit fontScale="85000" lnSpcReduction="10000"/>
          </a:bodyPr>
          <a:lstStyle/>
          <a:p>
            <a:pPr marL="0" indent="0">
              <a:lnSpc>
                <a:spcPct val="110000"/>
              </a:lnSpc>
              <a:buNone/>
            </a:pPr>
            <a:r>
              <a:rPr lang="en-US" sz="2600" b="1" dirty="0"/>
              <a:t>Issue: </a:t>
            </a:r>
            <a:r>
              <a:rPr lang="en-US" sz="2600" dirty="0"/>
              <a:t>The issue is whether or not the terms of a lease agreement involving district property and the process for determining the use of special funds are subject to collegial consultation.</a:t>
            </a:r>
          </a:p>
          <a:p>
            <a:pPr marL="0" indent="0">
              <a:lnSpc>
                <a:spcPct val="110000"/>
              </a:lnSpc>
              <a:buNone/>
            </a:pPr>
            <a:r>
              <a:rPr lang="en-US" sz="2600" b="1" dirty="0"/>
              <a:t>Citation: </a:t>
            </a:r>
            <a:r>
              <a:rPr lang="en-US" sz="2600" dirty="0"/>
              <a:t>Education Code §70902(b)(6) gives the governing board the right to “manage and control district property.” Therefore, the terms of the lease are not subject to collegial consultation. Title 5 §53200(c)(10) lists “processes for institutional planning and budget development” as an academic and professional matter. Thus, the process for determining the use of these funds is subject to the established process for budget development as determined through collegial consultation with the academic senate. Many districts establish a budget committee for such matters. Title 5 requires the Facilities Master Plan to include guidelines or policy for designation of surplus property. Also, Title 5 places restrictions on the use of funds derived from capital assets such as those from the lease of this property.</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276742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The California Community College System</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3971500" y="2156346"/>
            <a:ext cx="7382298" cy="3671248"/>
          </a:xfrm>
        </p:spPr>
        <p:txBody>
          <a:bodyPr/>
          <a:lstStyle/>
          <a:p>
            <a:pPr>
              <a:spcAft>
                <a:spcPts val="1200"/>
              </a:spcAft>
              <a:buClr>
                <a:srgbClr val="7030A0"/>
              </a:buClr>
            </a:pPr>
            <a:r>
              <a:rPr lang="en-US" dirty="0"/>
              <a:t>When did we begin?</a:t>
            </a:r>
          </a:p>
          <a:p>
            <a:pPr>
              <a:spcAft>
                <a:spcPts val="1200"/>
              </a:spcAft>
              <a:buClr>
                <a:srgbClr val="7030A0"/>
              </a:buClr>
            </a:pPr>
            <a:r>
              <a:rPr lang="en-US" dirty="0"/>
              <a:t>Where did we begin?</a:t>
            </a:r>
          </a:p>
          <a:p>
            <a:pPr>
              <a:spcAft>
                <a:spcPts val="1200"/>
              </a:spcAft>
              <a:buClr>
                <a:srgbClr val="7030A0"/>
              </a:buClr>
            </a:pPr>
            <a:r>
              <a:rPr lang="en-US" dirty="0"/>
              <a:t>What is our mission?</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3"/>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35245224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Answers to Scenario 5</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fontScale="77500" lnSpcReduction="20000"/>
          </a:bodyPr>
          <a:lstStyle/>
          <a:p>
            <a:pPr marL="0" indent="0">
              <a:lnSpc>
                <a:spcPct val="130000"/>
              </a:lnSpc>
              <a:buNone/>
            </a:pPr>
            <a:r>
              <a:rPr lang="en-US" b="1" dirty="0"/>
              <a:t>Process: </a:t>
            </a:r>
            <a:r>
              <a:rPr lang="en-US" dirty="0"/>
              <a:t>Although the academic senate does not have the right of collegial consultation regarding the terms of the lease, it may still present its arguments to the college president or district chancellor and, if necessary, to the board. The academic senate should discuss with the chancellor or president the necessity of directing the issue of the funds to the budget committee. If a process is in place for determining the use of such funds, that process should be followed. If not, the budget committee should make a proposal to the academic senate and the chancellor or president regarding a process for determining the recommended use of these funds. The academic senate and the chancellor or president, as the board’s designee, should mutually agree on the process for determining the use of the funds. As always, the final authority for allocating resources lies with the governing board.</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32349461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Answers to Scenario 5</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a:bodyPr>
          <a:lstStyle/>
          <a:p>
            <a:pPr marL="0" indent="0">
              <a:buNone/>
            </a:pPr>
            <a:r>
              <a:rPr lang="en-US" b="1" dirty="0"/>
              <a:t>Suggestion</a:t>
            </a:r>
            <a:r>
              <a:rPr lang="en-US" dirty="0"/>
              <a:t>:</a:t>
            </a:r>
            <a:r>
              <a:rPr lang="en-US" sz="2600" dirty="0"/>
              <a:t> Disagreements over this issue should have been resolved early in the discussion. The academic senate president and the chancellor or college president should have met as soon as questions arose over the lease. If the above recommended process had been initiated at the outset, disagreements might not have grown to the extent that they threatened to disrupt board action on the item. Providing an arena where key campus leaders can gather for such discussions might have facilitated reaching a solution agreeable to all parties.</a:t>
            </a:r>
            <a:endParaRPr lang="en-US"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35572013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a:xfrm>
            <a:off x="838199" y="186725"/>
            <a:ext cx="10515600" cy="864153"/>
          </a:xfrm>
        </p:spPr>
        <p:txBody>
          <a:bodyPr>
            <a:normAutofit/>
          </a:bodyPr>
          <a:lstStyle/>
          <a:p>
            <a:pPr algn="ctr"/>
            <a:r>
              <a:rPr lang="en-US" dirty="0"/>
              <a:t>Resources</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200" y="1282890"/>
            <a:ext cx="10515600" cy="4724634"/>
          </a:xfrm>
        </p:spPr>
        <p:txBody>
          <a:bodyPr>
            <a:noAutofit/>
          </a:bodyPr>
          <a:lstStyle/>
          <a:p>
            <a:pPr marL="0" indent="0">
              <a:lnSpc>
                <a:spcPct val="100000"/>
              </a:lnSpc>
              <a:spcBef>
                <a:spcPts val="600"/>
              </a:spcBef>
              <a:buNone/>
            </a:pPr>
            <a:endParaRPr lang="en-US" sz="800" b="1" dirty="0"/>
          </a:p>
          <a:p>
            <a:pPr marL="0" indent="0">
              <a:lnSpc>
                <a:spcPct val="100000"/>
              </a:lnSpc>
              <a:spcBef>
                <a:spcPts val="600"/>
              </a:spcBef>
              <a:buNone/>
            </a:pPr>
            <a:r>
              <a:rPr lang="en-US" b="1" dirty="0"/>
              <a:t>Education Code Lookup</a:t>
            </a:r>
          </a:p>
          <a:p>
            <a:pPr marL="0" indent="0">
              <a:lnSpc>
                <a:spcPct val="100000"/>
              </a:lnSpc>
              <a:spcBef>
                <a:spcPts val="600"/>
              </a:spcBef>
              <a:buNone/>
            </a:pPr>
            <a:r>
              <a:rPr lang="en-US" dirty="0">
                <a:hlinkClick r:id="rId2"/>
              </a:rPr>
              <a:t>https://leginfo.legislature.ca.gov/faces/codes.xhtml</a:t>
            </a:r>
            <a:r>
              <a:rPr lang="en-US" i="1" dirty="0"/>
              <a:t> (select Education Code EDC from menu)</a:t>
            </a:r>
          </a:p>
          <a:p>
            <a:pPr marL="0" indent="0">
              <a:lnSpc>
                <a:spcPct val="100000"/>
              </a:lnSpc>
              <a:spcBef>
                <a:spcPts val="600"/>
              </a:spcBef>
              <a:buNone/>
            </a:pPr>
            <a:endParaRPr lang="en-US" sz="800" b="1" dirty="0"/>
          </a:p>
          <a:p>
            <a:pPr marL="0" indent="0">
              <a:lnSpc>
                <a:spcPct val="100000"/>
              </a:lnSpc>
              <a:spcBef>
                <a:spcPts val="600"/>
              </a:spcBef>
              <a:buNone/>
            </a:pPr>
            <a:r>
              <a:rPr lang="en-US" b="1" dirty="0"/>
              <a:t>Title 5 Regulations</a:t>
            </a:r>
          </a:p>
          <a:p>
            <a:pPr marL="0" indent="0">
              <a:lnSpc>
                <a:spcPct val="100000"/>
              </a:lnSpc>
              <a:spcBef>
                <a:spcPts val="600"/>
              </a:spcBef>
              <a:buNone/>
            </a:pPr>
            <a:r>
              <a:rPr lang="en-US" dirty="0">
                <a:hlinkClick r:id="rId3"/>
              </a:rPr>
              <a:t>https://govt.westlaw.com/calregs</a:t>
            </a:r>
            <a:r>
              <a:rPr lang="en-US" dirty="0"/>
              <a:t> </a:t>
            </a:r>
            <a:r>
              <a:rPr lang="en-US" i="1" dirty="0"/>
              <a:t>(use search on top right to enter regulation number)</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4"/>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795284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386972"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381" y="6007524"/>
            <a:ext cx="2295647" cy="554023"/>
          </a:xfrm>
          <a:prstGeom prst="rect">
            <a:avLst/>
          </a:prstGeom>
        </p:spPr>
      </p:pic>
      <p:graphicFrame>
        <p:nvGraphicFramePr>
          <p:cNvPr id="4" name="Table 3">
            <a:extLst>
              <a:ext uri="{FF2B5EF4-FFF2-40B4-BE49-F238E27FC236}">
                <a16:creationId xmlns:a16="http://schemas.microsoft.com/office/drawing/2014/main" id="{7CCD981D-5E8B-2890-CABB-EC160FD1A780}"/>
              </a:ext>
            </a:extLst>
          </p:cNvPr>
          <p:cNvGraphicFramePr>
            <a:graphicFrameLocks noGrp="1"/>
          </p:cNvGraphicFramePr>
          <p:nvPr>
            <p:extLst>
              <p:ext uri="{D42A27DB-BD31-4B8C-83A1-F6EECF244321}">
                <p14:modId xmlns:p14="http://schemas.microsoft.com/office/powerpoint/2010/main" val="2699537870"/>
              </p:ext>
            </p:extLst>
          </p:nvPr>
        </p:nvGraphicFramePr>
        <p:xfrm>
          <a:off x="206991" y="248617"/>
          <a:ext cx="11778017" cy="6360891"/>
        </p:xfrm>
        <a:graphic>
          <a:graphicData uri="http://schemas.openxmlformats.org/drawingml/2006/table">
            <a:tbl>
              <a:tblPr/>
              <a:tblGrid>
                <a:gridCol w="2739405">
                  <a:extLst>
                    <a:ext uri="{9D8B030D-6E8A-4147-A177-3AD203B41FA5}">
                      <a16:colId xmlns:a16="http://schemas.microsoft.com/office/drawing/2014/main" val="1682495056"/>
                    </a:ext>
                  </a:extLst>
                </a:gridCol>
                <a:gridCol w="2575491">
                  <a:extLst>
                    <a:ext uri="{9D8B030D-6E8A-4147-A177-3AD203B41FA5}">
                      <a16:colId xmlns:a16="http://schemas.microsoft.com/office/drawing/2014/main" val="1316068628"/>
                    </a:ext>
                  </a:extLst>
                </a:gridCol>
                <a:gridCol w="3588173">
                  <a:extLst>
                    <a:ext uri="{9D8B030D-6E8A-4147-A177-3AD203B41FA5}">
                      <a16:colId xmlns:a16="http://schemas.microsoft.com/office/drawing/2014/main" val="3001419164"/>
                    </a:ext>
                  </a:extLst>
                </a:gridCol>
                <a:gridCol w="2874948">
                  <a:extLst>
                    <a:ext uri="{9D8B030D-6E8A-4147-A177-3AD203B41FA5}">
                      <a16:colId xmlns:a16="http://schemas.microsoft.com/office/drawing/2014/main" val="2945892662"/>
                    </a:ext>
                  </a:extLst>
                </a:gridCol>
              </a:tblGrid>
              <a:tr h="464019">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sng" strike="noStrike" cap="none" normalizeH="0" baseline="0">
                          <a:ln>
                            <a:noFill/>
                          </a:ln>
                          <a:solidFill>
                            <a:srgbClr val="000000"/>
                          </a:solidFill>
                          <a:effectLst/>
                          <a:latin typeface="Arial" panose="020B0604020202020204" pitchFamily="34" charset="0"/>
                          <a:ea typeface="ＭＳ Ｐゴシック" panose="020B0600070205080204" pitchFamily="34" charset="-128"/>
                        </a:rPr>
                        <a:t>LAW</a:t>
                      </a:r>
                      <a:endParaRPr kumimoji="0" lang="en-US" altLang="en-US" sz="1000" b="1" i="0" u="sng"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60392" marR="603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REGULATIONS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sng"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LEVEL OF PARTICIPATION</a:t>
                      </a:r>
                      <a:endParaRPr kumimoji="0" lang="en-US" altLang="en-US" sz="1000" b="1" i="0" u="sng"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endParaRPr>
                    </a:p>
                  </a:txBody>
                  <a:tcPr marL="60392" marR="603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REGULATIONS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sng"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AREAS OF PARTICIPATION</a:t>
                      </a:r>
                      <a:endParaRPr kumimoji="0" lang="en-US" altLang="en-US" sz="1000" b="1" i="0" u="sng"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endParaRPr>
                    </a:p>
                  </a:txBody>
                  <a:tcPr marL="60392" marR="603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REGULATIONS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1" i="0" u="sng" strike="noStrike" cap="none" normalizeH="0" baseline="0">
                          <a:ln>
                            <a:noFill/>
                          </a:ln>
                          <a:solidFill>
                            <a:srgbClr val="000000"/>
                          </a:solidFill>
                          <a:effectLst/>
                          <a:latin typeface="Arial" panose="020B0604020202020204" pitchFamily="34" charset="0"/>
                          <a:ea typeface="ＭＳ Ｐゴシック" panose="020B0600070205080204" pitchFamily="34" charset="-128"/>
                        </a:rPr>
                        <a:t>CONSIDERATION OF RECOMMENDATIONS</a:t>
                      </a:r>
                      <a:endParaRPr kumimoji="0" lang="en-US" altLang="en-US" sz="1000" b="1" i="0" u="sng"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60392" marR="603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7331713"/>
                  </a:ext>
                </a:extLst>
              </a:tr>
              <a:tr h="168387">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FACULTY</a:t>
                      </a:r>
                      <a:endParaRPr kumimoji="0" lang="en-US" altLang="en-US" sz="10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val="3510067860"/>
                  </a:ext>
                </a:extLst>
              </a:tr>
              <a:tr h="2043239">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t>
                      </a: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Right to participate effectively</a:t>
                      </a:r>
                    </a:p>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*Academic Senate right to assume primary responsibility for recommending on:</a:t>
                      </a:r>
                    </a:p>
                    <a:p>
                      <a:pPr marL="0" marR="0" lvl="0" indent="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Curriculum </a:t>
                      </a:r>
                    </a:p>
                    <a:p>
                      <a:pPr marL="0" marR="0" lvl="0" indent="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Academic standards</a:t>
                      </a:r>
                      <a:endParaRPr kumimoji="0" lang="en-US" altLang="en-US" sz="12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indent="-44450"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44450" marR="0" lvl="0" indent="-44450" algn="l" defTabSz="4572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*Local boards shall:</a:t>
                      </a: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Consult collegially on </a:t>
                      </a: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Academic and professional matters</a:t>
                      </a:r>
                      <a:endParaRPr kumimoji="0" lang="en-US" altLang="en-US" sz="12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*Academic and professional matters</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Curriculum</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Degree</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Grading</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Program development</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Student standards</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Faculty role in governance structures</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Accreditation</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Professional development</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Processes for program review</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Processes for planning &amp; budget</a:t>
                      </a:r>
                    </a:p>
                    <a:p>
                      <a:pPr marL="0" marR="0" lvl="0" indent="0" algn="l" defTabSz="457200" rtl="0" eaLnBrk="1" fontAlgn="base" latinLnBrk="0" hangingPunct="1">
                        <a:lnSpc>
                          <a:spcPct val="15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Other</a:t>
                      </a:r>
                      <a:endParaRPr kumimoji="0" lang="en-US" altLang="en-US" sz="10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*Consult collegially </a:t>
                      </a:r>
                    </a:p>
                    <a:p>
                      <a:pPr marL="0" marR="0" lvl="0" indent="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Reach mutual agreement</a:t>
                      </a:r>
                    </a:p>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Rely primarily on advice and judgment of academic senate</a:t>
                      </a:r>
                      <a:endParaRPr kumimoji="0" lang="en-US" altLang="en-US" sz="12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8858016"/>
                  </a:ext>
                </a:extLst>
              </a:tr>
              <a:tr h="168387">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STAFF</a:t>
                      </a:r>
                      <a:endParaRPr kumimoji="0" lang="en-US" altLang="en-US" sz="10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val="3231885243"/>
                  </a:ext>
                </a:extLst>
              </a:tr>
              <a:tr h="1102871">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*Right to participate effectively </a:t>
                      </a:r>
                      <a:endParaRPr kumimoji="0" lang="en-US" altLang="en-US" sz="12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indent="-44450"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44450" marR="0" lvl="0" indent="-44450" algn="l" defTabSz="457200" rtl="0" eaLnBrk="1" fontAlgn="base" latinLnBrk="0" hangingPunct="1">
                        <a:lnSpc>
                          <a:spcPct val="100000"/>
                        </a:lnSpc>
                        <a:spcBef>
                          <a:spcPct val="0"/>
                        </a:spcBef>
                        <a:spcAft>
                          <a:spcPts val="60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*Provided opportunity to participate in formulation of:</a:t>
                      </a: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Policies, </a:t>
                      </a: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Procedures, and </a:t>
                      </a: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Processes that have a </a:t>
                      </a: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Significant effect on staff.</a:t>
                      </a:r>
                      <a:endParaRPr kumimoji="0" lang="en-US" altLang="en-US" sz="10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*Significant effect on staff</a:t>
                      </a:r>
                      <a:endParaRPr kumimoji="0" lang="en-US" altLang="en-US" sz="10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indent="-68263"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68263" marR="0" lvl="0" indent="-68263"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*Given </a:t>
                      </a:r>
                      <a:r>
                        <a:rPr kumimoji="0"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t>
                      </a:r>
                      <a:r>
                        <a:rPr kumimoji="0" lang="en-US"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every reasonable consideration</a:t>
                      </a:r>
                      <a:r>
                        <a:rPr kumimoji="0" lang="ja-JP"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t>
                      </a:r>
                      <a:endParaRPr kumimoji="0" lang="en-US" altLang="en-US" sz="12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2722836"/>
                  </a:ext>
                </a:extLst>
              </a:tr>
              <a:tr h="168387">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STUDENTS</a:t>
                      </a:r>
                      <a:endParaRPr kumimoji="0" lang="en-US" altLang="en-US" sz="10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val="633413403"/>
                  </a:ext>
                </a:extLst>
              </a:tr>
              <a:tr h="1879875">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*Right to participate effectively </a:t>
                      </a:r>
                      <a:endParaRPr kumimoji="0" lang="en-US" altLang="en-US" sz="12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indent="-44450"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44450" marR="0" lvl="0" indent="-44450" algn="l" defTabSz="457200" rtl="0" eaLnBrk="1" fontAlgn="base" latinLnBrk="0" hangingPunct="1">
                        <a:lnSpc>
                          <a:spcPct val="100000"/>
                        </a:lnSpc>
                        <a:spcBef>
                          <a:spcPct val="0"/>
                        </a:spcBef>
                        <a:spcAft>
                          <a:spcPts val="60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*Provided opportunity to participate in formulation of </a:t>
                      </a: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Policies, </a:t>
                      </a: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Procedures and </a:t>
                      </a: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Processes that have a</a:t>
                      </a: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Significant effect on students.</a:t>
                      </a:r>
                      <a:endParaRPr kumimoji="0" lang="en-US" altLang="en-US" sz="10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*Significant effect on students</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Grading</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Codes of conduct</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Academic discipline</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Curriculum development</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Program creation and discontinuance</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Processes for budget &amp; planning</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Student preparation and success</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Student services planning &amp; development</a:t>
                      </a: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Fees</a:t>
                      </a:r>
                    </a:p>
                    <a:p>
                      <a:pPr marL="0" marR="0" lvl="0" indent="0" algn="l" defTabSz="457200" rtl="0" eaLnBrk="1" fontAlgn="base" latinLnBrk="0" hangingPunct="1">
                        <a:lnSpc>
                          <a:spcPct val="150000"/>
                        </a:lnSpc>
                        <a:spcBef>
                          <a:spcPct val="0"/>
                        </a:spcBef>
                        <a:spcAft>
                          <a:spcPts val="200"/>
                        </a:spcAft>
                        <a:buClrTx/>
                        <a:buSzTx/>
                        <a:buFont typeface="Arial" panose="020B0604020202020204" pitchFamily="34" charset="0"/>
                        <a:buAutoNum type="arabicPeriod"/>
                        <a:tabLst/>
                      </a:pPr>
                      <a:r>
                        <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Other</a:t>
                      </a:r>
                      <a:endParaRPr kumimoji="0" lang="en-US" altLang="en-US" sz="10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indent="-68263"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68263" marR="0" lvl="0" indent="-68263"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*Given </a:t>
                      </a:r>
                      <a:r>
                        <a:rPr kumimoji="0" lang="ja-JP"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t>
                      </a:r>
                      <a:r>
                        <a:rPr kumimoji="0" lang="en-US" altLang="ja-JP"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every reasonable consideration</a:t>
                      </a:r>
                      <a:r>
                        <a:rPr kumimoji="0" lang="ja-JP"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a:t>
                      </a:r>
                      <a:endParaRPr kumimoji="0" lang="en-US" altLang="en-US" sz="12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0261" marR="40261" marT="1621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6688535"/>
                  </a:ext>
                </a:extLst>
              </a:tr>
            </a:tbl>
          </a:graphicData>
        </a:graphic>
      </p:graphicFrame>
    </p:spTree>
    <p:extLst>
      <p:ext uri="{BB962C8B-B14F-4D97-AF65-F5344CB8AC3E}">
        <p14:creationId xmlns:p14="http://schemas.microsoft.com/office/powerpoint/2010/main" val="23336634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a:bodyPr>
          <a:lstStyle/>
          <a:p>
            <a:pPr marL="0" indent="0" algn="ctr">
              <a:buNone/>
            </a:pPr>
            <a:r>
              <a:rPr lang="en-US" b="1" i="1" dirty="0"/>
              <a:t>LaTonya L. Parker-Parnell, Ed.D. </a:t>
            </a:r>
          </a:p>
          <a:p>
            <a:pPr marL="0" indent="0" algn="ctr">
              <a:buNone/>
            </a:pPr>
            <a:r>
              <a:rPr lang="en-US"/>
              <a:t>President</a:t>
            </a:r>
          </a:p>
          <a:p>
            <a:pPr marL="0" indent="0" algn="ctr">
              <a:buNone/>
            </a:pPr>
            <a:r>
              <a:rPr lang="en-US"/>
              <a:t>Academic </a:t>
            </a:r>
            <a:r>
              <a:rPr lang="en-US" dirty="0"/>
              <a:t>Senate for California Community Colleges</a:t>
            </a:r>
          </a:p>
          <a:p>
            <a:pPr marL="0" indent="0" algn="ctr">
              <a:buNone/>
            </a:pPr>
            <a:endParaRPr lang="en-US" b="1" i="1" dirty="0"/>
          </a:p>
          <a:p>
            <a:pPr marL="0" indent="0" algn="ctr">
              <a:buNone/>
            </a:pPr>
            <a:r>
              <a:rPr lang="en-US" b="1" i="1" dirty="0"/>
              <a:t>Larry Galizio, Ph.D.</a:t>
            </a:r>
          </a:p>
          <a:p>
            <a:pPr marL="0" indent="0" algn="ctr">
              <a:buNone/>
            </a:pPr>
            <a:r>
              <a:rPr lang="en-US" dirty="0"/>
              <a:t>President/CEO</a:t>
            </a:r>
          </a:p>
          <a:p>
            <a:pPr marL="0" indent="0" algn="ctr">
              <a:buNone/>
            </a:pPr>
            <a:r>
              <a:rPr lang="en-US" dirty="0"/>
              <a:t>Community College League of California</a:t>
            </a:r>
          </a:p>
          <a:p>
            <a:pPr marL="0" indent="0">
              <a:buNone/>
            </a:pPr>
            <a:endParaRPr lang="en-US"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600221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 Little Bit of History – The CCC Mission</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723331" y="1690688"/>
            <a:ext cx="1641652" cy="3970859"/>
          </a:xfrm>
        </p:spPr>
        <p:txBody>
          <a:bodyPr>
            <a:normAutofit/>
          </a:bodyPr>
          <a:lstStyle/>
          <a:p>
            <a:pPr marL="0" indent="0">
              <a:buNone/>
            </a:pPr>
            <a:r>
              <a:rPr lang="en-US" b="1" dirty="0"/>
              <a:t>1907</a:t>
            </a:r>
          </a:p>
          <a:p>
            <a:pPr marL="0" indent="0">
              <a:buNone/>
            </a:pPr>
            <a:endParaRPr lang="en-US" b="1" dirty="0"/>
          </a:p>
          <a:p>
            <a:pPr marL="0" indent="0">
              <a:buNone/>
            </a:pPr>
            <a:r>
              <a:rPr lang="en-US" b="1" dirty="0"/>
              <a:t>1960</a:t>
            </a:r>
          </a:p>
          <a:p>
            <a:pPr marL="0" indent="0">
              <a:buNone/>
            </a:pPr>
            <a:endParaRPr lang="en-US" b="1" dirty="0"/>
          </a:p>
          <a:p>
            <a:pPr marL="0" indent="0">
              <a:buNone/>
            </a:pPr>
            <a:endParaRPr lang="en-US" b="1" dirty="0"/>
          </a:p>
          <a:p>
            <a:pPr marL="0" indent="0">
              <a:buNone/>
            </a:pPr>
            <a:endParaRPr lang="en-US" b="1" dirty="0"/>
          </a:p>
          <a:p>
            <a:pPr marL="0" indent="0">
              <a:buNone/>
            </a:pPr>
            <a:r>
              <a:rPr lang="en-US" b="1" dirty="0"/>
              <a:t>1976 </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3"/>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
        <p:nvSpPr>
          <p:cNvPr id="4" name="Content Placeholder 2">
            <a:extLst>
              <a:ext uri="{FF2B5EF4-FFF2-40B4-BE49-F238E27FC236}">
                <a16:creationId xmlns:a16="http://schemas.microsoft.com/office/drawing/2014/main" id="{30DC122C-E564-5D89-3402-680661B7C810}"/>
              </a:ext>
            </a:extLst>
          </p:cNvPr>
          <p:cNvSpPr txBox="1">
            <a:spLocks/>
          </p:cNvSpPr>
          <p:nvPr/>
        </p:nvSpPr>
        <p:spPr>
          <a:xfrm>
            <a:off x="2364983" y="1690688"/>
            <a:ext cx="9563161" cy="4143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030A0"/>
              </a:buClr>
            </a:pPr>
            <a:r>
              <a:rPr lang="en-US" dirty="0"/>
              <a:t>“Public Junior Colleges” established in California to teach the first two years of university study for high school graduates. </a:t>
            </a:r>
          </a:p>
          <a:p>
            <a:pPr>
              <a:buClr>
                <a:srgbClr val="7030A0"/>
              </a:buClr>
            </a:pPr>
            <a:r>
              <a:rPr lang="en-US" dirty="0"/>
              <a:t>Donahoe Act/Master Plan sets primary missions of the junior colleges as transfer courses, vocational and technical study leading to employment, and general or liberal arts courses; and authorizes remedial instruction, ESL, adult noncredit, &amp; community service courses.</a:t>
            </a:r>
          </a:p>
          <a:p>
            <a:pPr>
              <a:buClr>
                <a:srgbClr val="7030A0"/>
              </a:buClr>
            </a:pPr>
            <a:r>
              <a:rPr lang="en-US" dirty="0"/>
              <a:t>Name changed to “community colleges” and community services added to the mission. </a:t>
            </a:r>
          </a:p>
        </p:txBody>
      </p:sp>
      <p:cxnSp>
        <p:nvCxnSpPr>
          <p:cNvPr id="8" name="Straight Arrow Connector 7">
            <a:extLst>
              <a:ext uri="{FF2B5EF4-FFF2-40B4-BE49-F238E27FC236}">
                <a16:creationId xmlns:a16="http://schemas.microsoft.com/office/drawing/2014/main" id="{8C2A5297-4246-E856-F086-2B12E6802E00}"/>
              </a:ext>
            </a:extLst>
          </p:cNvPr>
          <p:cNvCxnSpPr/>
          <p:nvPr/>
        </p:nvCxnSpPr>
        <p:spPr>
          <a:xfrm>
            <a:off x="2019869" y="1828800"/>
            <a:ext cx="0" cy="3832747"/>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600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 Little Bit of History – The CCC Mission</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723331" y="1690688"/>
            <a:ext cx="1641652" cy="3970859"/>
          </a:xfrm>
        </p:spPr>
        <p:txBody>
          <a:bodyPr>
            <a:normAutofit/>
          </a:bodyPr>
          <a:lstStyle/>
          <a:p>
            <a:pPr marL="0" indent="0">
              <a:buNone/>
            </a:pPr>
            <a:r>
              <a:rPr lang="en-US" b="1" dirty="0"/>
              <a:t>1988 </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3"/>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
        <p:nvSpPr>
          <p:cNvPr id="4" name="Content Placeholder 2">
            <a:extLst>
              <a:ext uri="{FF2B5EF4-FFF2-40B4-BE49-F238E27FC236}">
                <a16:creationId xmlns:a16="http://schemas.microsoft.com/office/drawing/2014/main" id="{30DC122C-E564-5D89-3402-680661B7C810}"/>
              </a:ext>
            </a:extLst>
          </p:cNvPr>
          <p:cNvSpPr txBox="1">
            <a:spLocks/>
          </p:cNvSpPr>
          <p:nvPr/>
        </p:nvSpPr>
        <p:spPr>
          <a:xfrm>
            <a:off x="2364983" y="1690688"/>
            <a:ext cx="9563161" cy="4143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030A0"/>
              </a:buClr>
            </a:pPr>
            <a:r>
              <a:rPr lang="en-US" dirty="0">
                <a:hlinkClick r:id="rId5"/>
              </a:rPr>
              <a:t>AB 1725 </a:t>
            </a:r>
            <a:r>
              <a:rPr lang="en-US" dirty="0"/>
              <a:t>(Vasconcellos, 1988) sets the following mission priorities:</a:t>
            </a:r>
          </a:p>
          <a:p>
            <a:pPr lvl="1">
              <a:buClr>
                <a:srgbClr val="7030A0"/>
              </a:buClr>
            </a:pPr>
            <a:r>
              <a:rPr lang="en-US" dirty="0"/>
              <a:t>Lower Division Arts and Sciences</a:t>
            </a:r>
          </a:p>
          <a:p>
            <a:pPr lvl="1">
              <a:buClr>
                <a:srgbClr val="7030A0"/>
              </a:buClr>
            </a:pPr>
            <a:r>
              <a:rPr lang="en-US" dirty="0"/>
              <a:t>Vocational and Occupational Fields</a:t>
            </a:r>
          </a:p>
          <a:p>
            <a:pPr lvl="1">
              <a:buClr>
                <a:srgbClr val="7030A0"/>
              </a:buClr>
            </a:pPr>
            <a:r>
              <a:rPr lang="en-US" dirty="0"/>
              <a:t>Remedial Instruction</a:t>
            </a:r>
          </a:p>
          <a:p>
            <a:pPr lvl="1">
              <a:buClr>
                <a:srgbClr val="7030A0"/>
              </a:buClr>
            </a:pPr>
            <a:r>
              <a:rPr lang="en-US" dirty="0"/>
              <a:t>Adult Noncredit Education</a:t>
            </a:r>
          </a:p>
          <a:p>
            <a:pPr lvl="1">
              <a:buClr>
                <a:srgbClr val="7030A0"/>
              </a:buClr>
            </a:pPr>
            <a:r>
              <a:rPr lang="en-US" dirty="0"/>
              <a:t>Community Service Courses and Programs</a:t>
            </a:r>
          </a:p>
        </p:txBody>
      </p:sp>
      <p:cxnSp>
        <p:nvCxnSpPr>
          <p:cNvPr id="8" name="Straight Arrow Connector 7">
            <a:extLst>
              <a:ext uri="{FF2B5EF4-FFF2-40B4-BE49-F238E27FC236}">
                <a16:creationId xmlns:a16="http://schemas.microsoft.com/office/drawing/2014/main" id="{8C2A5297-4246-E856-F086-2B12E6802E00}"/>
              </a:ext>
            </a:extLst>
          </p:cNvPr>
          <p:cNvCxnSpPr/>
          <p:nvPr/>
        </p:nvCxnSpPr>
        <p:spPr>
          <a:xfrm>
            <a:off x="2019869" y="1828800"/>
            <a:ext cx="0" cy="3832747"/>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5893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AB 1725: Redefining our System</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199" y="1690688"/>
            <a:ext cx="10515599" cy="3830436"/>
          </a:xfrm>
        </p:spPr>
        <p:txBody>
          <a:bodyPr>
            <a:normAutofit/>
          </a:bodyPr>
          <a:lstStyle/>
          <a:p>
            <a:pPr marL="0" indent="0">
              <a:buNone/>
            </a:pPr>
            <a:r>
              <a:rPr lang="en-US" sz="3200" dirty="0"/>
              <a:t>What was the intent of AB 1725?</a:t>
            </a:r>
          </a:p>
          <a:p>
            <a:pPr marL="457200">
              <a:buClr>
                <a:srgbClr val="7030A0"/>
              </a:buClr>
            </a:pPr>
            <a:r>
              <a:rPr lang="en-US" dirty="0"/>
              <a:t>Enhance community college image</a:t>
            </a:r>
          </a:p>
          <a:p>
            <a:pPr marL="457200">
              <a:buClr>
                <a:srgbClr val="7030A0"/>
              </a:buClr>
            </a:pPr>
            <a:r>
              <a:rPr lang="en-US" dirty="0"/>
              <a:t>Increase support for more money</a:t>
            </a:r>
          </a:p>
          <a:p>
            <a:pPr marL="457200">
              <a:buClr>
                <a:srgbClr val="7030A0"/>
              </a:buClr>
            </a:pPr>
            <a:r>
              <a:rPr lang="en-US" dirty="0"/>
              <a:t>Move from K-14 to K-12 and higher education</a:t>
            </a:r>
          </a:p>
          <a:p>
            <a:pPr marL="457200">
              <a:buClr>
                <a:srgbClr val="7030A0"/>
              </a:buClr>
            </a:pPr>
            <a:r>
              <a:rPr lang="en-US" dirty="0"/>
              <a:t>Develop more unified system</a:t>
            </a:r>
          </a:p>
          <a:p>
            <a:pPr marL="457200">
              <a:buClr>
                <a:srgbClr val="7030A0"/>
              </a:buClr>
            </a:pPr>
            <a:r>
              <a:rPr lang="en-US" dirty="0"/>
              <a:t>Institutional renewal</a:t>
            </a:r>
          </a:p>
        </p:txBody>
      </p:sp>
      <p:pic>
        <p:nvPicPr>
          <p:cNvPr id="6" name="Content Placeholder 5">
            <a:extLst>
              <a:ext uri="{FF2B5EF4-FFF2-40B4-BE49-F238E27FC236}">
                <a16:creationId xmlns:a16="http://schemas.microsoft.com/office/drawing/2014/main" id="{7FFB533F-C142-1A9B-0ED3-24204EC0EF84}"/>
              </a:ext>
            </a:extLst>
          </p:cNvPr>
          <p:cNvPicPr>
            <a:picLocks noGrp="1" noChangeAspect="1"/>
          </p:cNvPicPr>
          <p:nvPr>
            <p:ph sz="half" idx="2"/>
          </p:nvPr>
        </p:nvPicPr>
        <p:blipFill>
          <a:blip r:embed="rId2"/>
          <a:stretch>
            <a:fillRect/>
          </a:stretch>
        </p:blipFill>
        <p:spPr>
          <a:xfrm>
            <a:off x="949123" y="6007524"/>
            <a:ext cx="2101127" cy="530535"/>
          </a:xfrm>
        </p:spPr>
      </p:pic>
      <p:pic>
        <p:nvPicPr>
          <p:cNvPr id="7" name="Picture 6">
            <a:extLst>
              <a:ext uri="{FF2B5EF4-FFF2-40B4-BE49-F238E27FC236}">
                <a16:creationId xmlns:a16="http://schemas.microsoft.com/office/drawing/2014/main" id="{097FC3B1-2CA8-5F29-7BC7-3A0653BF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162" y="6007524"/>
            <a:ext cx="2295647" cy="554023"/>
          </a:xfrm>
          <a:prstGeom prst="rect">
            <a:avLst/>
          </a:prstGeom>
        </p:spPr>
      </p:pic>
    </p:spTree>
    <p:extLst>
      <p:ext uri="{BB962C8B-B14F-4D97-AF65-F5344CB8AC3E}">
        <p14:creationId xmlns:p14="http://schemas.microsoft.com/office/powerpoint/2010/main" val="573798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886</TotalTime>
  <Words>5840</Words>
  <Application>Microsoft Office PowerPoint</Application>
  <PresentationFormat>Widescreen</PresentationFormat>
  <Paragraphs>380</Paragraphs>
  <Slides>64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ＭＳ Ｐゴシック</vt:lpstr>
      <vt:lpstr>Arial</vt:lpstr>
      <vt:lpstr>Calibri</vt:lpstr>
      <vt:lpstr>Symbol</vt:lpstr>
      <vt:lpstr>Times New Roman</vt:lpstr>
      <vt:lpstr>Office Theme</vt:lpstr>
      <vt:lpstr>Collegiality in Action</vt:lpstr>
      <vt:lpstr>January 21, 2026 – Los Medanos College</vt:lpstr>
      <vt:lpstr>Introductions and Context</vt:lpstr>
      <vt:lpstr>Before we begin…</vt:lpstr>
      <vt:lpstr>Guidelines for Dialog</vt:lpstr>
      <vt:lpstr>The California Community College System</vt:lpstr>
      <vt:lpstr>A Little Bit of History – The CCC Mission</vt:lpstr>
      <vt:lpstr>A Little Bit of History – The CCC Mission</vt:lpstr>
      <vt:lpstr>AB 1725: Redefining our System</vt:lpstr>
      <vt:lpstr>AB 1725: Redefining our System</vt:lpstr>
      <vt:lpstr>A Bit More History – The CCC Mission</vt:lpstr>
      <vt:lpstr>Governance in the California Community Colleges</vt:lpstr>
      <vt:lpstr>Participatory Governance</vt:lpstr>
      <vt:lpstr>Benefits and Values of our Governance System</vt:lpstr>
      <vt:lpstr>Challenges of our Governance System</vt:lpstr>
      <vt:lpstr>Scenario 1</vt:lpstr>
      <vt:lpstr>Question to Ask</vt:lpstr>
      <vt:lpstr>Answers to Scenario 1</vt:lpstr>
      <vt:lpstr>Answers to Scenario 1</vt:lpstr>
      <vt:lpstr>Answers to Scenario 1</vt:lpstr>
      <vt:lpstr>Two Key Terms</vt:lpstr>
      <vt:lpstr>The Law – Education Code Ed Code § 70902(b)(7)</vt:lpstr>
      <vt:lpstr>Title 5 Terminology: Effective Participation</vt:lpstr>
      <vt:lpstr>Student Roles in Governance Title 5 § 51203.7</vt:lpstr>
      <vt:lpstr>Student Roles in Governance Title 5 § 51203.7</vt:lpstr>
      <vt:lpstr>Student Roles in Governance Title 5 § 51203.7</vt:lpstr>
      <vt:lpstr>Staff Roles in Governance Title 5 § 51203.5</vt:lpstr>
      <vt:lpstr>Regulation – Title 5 Title 5 §53203</vt:lpstr>
      <vt:lpstr>Regulation – Title 5 Title 5 §53200</vt:lpstr>
      <vt:lpstr>Questions on Collegial Consultation</vt:lpstr>
      <vt:lpstr>Regulation – Academic Senates Title 5 § 53203</vt:lpstr>
      <vt:lpstr>Regulation – Academic Senates Title 5 § 53203</vt:lpstr>
      <vt:lpstr>Important Notes on Collegial Consultation</vt:lpstr>
      <vt:lpstr>Academic and Professional Matters</vt:lpstr>
      <vt:lpstr>Regulation – Academic Senates Title 5 § 53200</vt:lpstr>
      <vt:lpstr>Regulation – Academic Senates Title 5 § 53200</vt:lpstr>
      <vt:lpstr>Regulation – Academic Senates Title 5 § 53200</vt:lpstr>
      <vt:lpstr>Other Legal Provisions Related to the Academic Senates</vt:lpstr>
      <vt:lpstr>Other Legal Provisions Related to the Academic Senates</vt:lpstr>
      <vt:lpstr>Legal Provisions Related to Faculty</vt:lpstr>
      <vt:lpstr>Scenario 2</vt:lpstr>
      <vt:lpstr>Questions to Ask</vt:lpstr>
      <vt:lpstr>Answers to Scenario 2</vt:lpstr>
      <vt:lpstr>Answers to Scenario 2</vt:lpstr>
      <vt:lpstr>Answers to Scenario 2</vt:lpstr>
      <vt:lpstr>Answers to Scenario 2</vt:lpstr>
      <vt:lpstr>Scenario 3</vt:lpstr>
      <vt:lpstr>Questions to Ask</vt:lpstr>
      <vt:lpstr>Answers to Scenario 3</vt:lpstr>
      <vt:lpstr>Answers to Scenario 3</vt:lpstr>
      <vt:lpstr>Answers to Scenario 3</vt:lpstr>
      <vt:lpstr>Scenario 4</vt:lpstr>
      <vt:lpstr>Questions to Ask</vt:lpstr>
      <vt:lpstr>Answers to Scenario 4</vt:lpstr>
      <vt:lpstr>Answers to Scenario 4</vt:lpstr>
      <vt:lpstr>Answers to Scenario 4</vt:lpstr>
      <vt:lpstr>Scenario 5</vt:lpstr>
      <vt:lpstr>Questions to Ask</vt:lpstr>
      <vt:lpstr>Answers to Scenario 5</vt:lpstr>
      <vt:lpstr>Answers to Scenario 5</vt:lpstr>
      <vt:lpstr>Answers to Scenario 5</vt:lpstr>
      <vt:lpstr>Resources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Virginia</dc:creator>
  <cp:lastModifiedBy>Duldulao, Abigail</cp:lastModifiedBy>
  <cp:revision>89</cp:revision>
  <dcterms:created xsi:type="dcterms:W3CDTF">2022-08-02T21:16:07Z</dcterms:created>
  <dcterms:modified xsi:type="dcterms:W3CDTF">2026-01-29T18:37:05Z</dcterms:modified>
</cp:coreProperties>
</file>