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0"/>
  </p:notesMasterIdLst>
  <p:sldIdLst>
    <p:sldId id="348" r:id="rId6"/>
    <p:sldId id="374" r:id="rId7"/>
    <p:sldId id="353" r:id="rId8"/>
    <p:sldId id="381" r:id="rId9"/>
    <p:sldId id="294" r:id="rId10"/>
    <p:sldId id="382" r:id="rId11"/>
    <p:sldId id="383" r:id="rId12"/>
    <p:sldId id="368" r:id="rId13"/>
    <p:sldId id="369" r:id="rId14"/>
    <p:sldId id="370" r:id="rId15"/>
    <p:sldId id="371" r:id="rId16"/>
    <p:sldId id="372" r:id="rId17"/>
    <p:sldId id="350" r:id="rId18"/>
    <p:sldId id="349" r:id="rId19"/>
    <p:sldId id="375" r:id="rId20"/>
    <p:sldId id="379" r:id="rId21"/>
    <p:sldId id="376" r:id="rId22"/>
    <p:sldId id="373" r:id="rId23"/>
    <p:sldId id="335" r:id="rId24"/>
    <p:sldId id="336" r:id="rId25"/>
    <p:sldId id="358" r:id="rId26"/>
    <p:sldId id="384" r:id="rId27"/>
    <p:sldId id="332" r:id="rId28"/>
    <p:sldId id="380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B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77791" autoAdjust="0"/>
  </p:normalViewPr>
  <p:slideViewPr>
    <p:cSldViewPr>
      <p:cViewPr varScale="1">
        <p:scale>
          <a:sx n="87" d="100"/>
          <a:sy n="87" d="100"/>
        </p:scale>
        <p:origin x="22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320E46-8670-44A0-B945-DDFBC80CD98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293817-6B98-4A1E-806F-33B50D7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Hand out CTE Booklets.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1E4A7F-F833-4A1E-A036-6C832A425B8A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3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Aft>
                <a:spcPts val="611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Enforcement Academy: Career as a police officer, sheriff or correctional officer.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 dispatcher, probation officer, positions in the FBI, the courts and other government agencies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students opt to transfer to a four-year school after completing required courses at LMC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Skills Certificate, 6 Certificate of Achievements and an Associate in Science Degree for Transfer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3817-6B98-4A1E-806F-33B50D7B66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3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Aft>
                <a:spcPts val="611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Enforcement Academy: Career as a police officer, sheriff or correctional officer.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 dispatcher, probation officer, positions in the FBI, the courts and other government agencies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students opt to transfer to a four-year school after completing required courses at LMC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Skills Certificate, 6 Certificate of Achievements and an Associate in Science Degree for Transfer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3817-6B98-4A1E-806F-33B50D7B66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3817-6B98-4A1E-806F-33B50D7B66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baseline="0" dirty="0" smtClean="0"/>
              <a:t>CAMILLE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Read </a:t>
            </a:r>
            <a:r>
              <a:rPr lang="en-US" baseline="0" dirty="0"/>
              <a:t>out all the skills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56793-36D0-2E4B-84B4-FDE01D4F1F4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Instrumentation Technicians work closely with engineers to maintain the smooth operation of manufacturing plants and energy generation plants.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salaries range between $75,000 - $90,000 and higher with overtime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42-45 unit Certificate of Achievement and Associate of Science Degree.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3817-6B98-4A1E-806F-33B50D7B66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6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0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M_NWoW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59" y="1315290"/>
            <a:ext cx="7331516" cy="33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67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199404" y="6012401"/>
            <a:ext cx="658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AAE14400-4502-D244-B8A8-1A2ECB5AB9A1}" type="slidenum">
              <a:rPr lang="en-US" sz="2500" smtClean="0">
                <a:solidFill>
                  <a:prstClr val="white"/>
                </a:solidFill>
                <a:latin typeface="Lato Black"/>
                <a:cs typeface="Lato Black"/>
              </a:rPr>
              <a:pPr defTabSz="457200"/>
              <a:t>‹#›</a:t>
            </a:fld>
            <a:endParaRPr lang="en-US" sz="2500" dirty="0">
              <a:solidFill>
                <a:prstClr val="white"/>
              </a:solidFill>
              <a:latin typeface="Lato Black"/>
              <a:cs typeface="Lato Black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645583"/>
            <a:ext cx="7821613" cy="635000"/>
          </a:xfrm>
        </p:spPr>
        <p:txBody>
          <a:bodyPr>
            <a:normAutofit/>
          </a:bodyPr>
          <a:lstStyle>
            <a:lvl1pPr marL="0" indent="0" algn="ctr">
              <a:buNone/>
              <a:defRPr sz="3300" b="0" i="0" baseline="0">
                <a:latin typeface="Lato Black"/>
                <a:cs typeface="Lato Black"/>
              </a:defRPr>
            </a:lvl1pPr>
          </a:lstStyle>
          <a:p>
            <a:pPr lvl="0"/>
            <a:r>
              <a:rPr lang="en-US" dirty="0" smtClean="0"/>
              <a:t>Insert Header Text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66750" y="1714500"/>
            <a:ext cx="7821613" cy="3619500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Insert Body Text here</a:t>
            </a:r>
            <a:endParaRPr lang="en-US" dirty="0"/>
          </a:p>
        </p:txBody>
      </p:sp>
      <p:pic>
        <p:nvPicPr>
          <p:cNvPr id="2" name="Picture 1" descr="Bottom-Bar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5232"/>
            <a:ext cx="9144000" cy="1572768"/>
          </a:xfrm>
          <a:prstGeom prst="rect">
            <a:avLst/>
          </a:prstGeom>
        </p:spPr>
      </p:pic>
      <p:pic>
        <p:nvPicPr>
          <p:cNvPr id="3" name="Picture 2" descr="Top-Bar2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011-A192-7049-B793-C41B2412A73B}" type="datetime1">
              <a:rPr lang="en-US" smtClean="0">
                <a:solidFill>
                  <a:srgbClr val="933308">
                    <a:tint val="75000"/>
                  </a:srgbClr>
                </a:solidFill>
              </a:rPr>
              <a:pPr/>
              <a:t>2/21/2019</a:t>
            </a:fld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A90-99A9-5248-926C-7ED1D2575AE5}" type="slidenum">
              <a:rPr lang="en-US" smtClean="0">
                <a:solidFill>
                  <a:srgbClr val="9333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6F0E-1BA5-394D-A211-60F56F7DBEA7}" type="datetime1">
              <a:rPr lang="en-US" smtClean="0">
                <a:solidFill>
                  <a:srgbClr val="933308">
                    <a:tint val="75000"/>
                  </a:srgbClr>
                </a:solidFill>
              </a:rPr>
              <a:pPr/>
              <a:t>2/21/2019</a:t>
            </a:fld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A90-99A9-5248-926C-7ED1D2575AE5}" type="slidenum">
              <a:rPr lang="en-US" smtClean="0">
                <a:solidFill>
                  <a:srgbClr val="9333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8288-7C09-8D42-9642-67CE906D16F5}" type="datetime1">
              <a:rPr lang="en-US" smtClean="0">
                <a:solidFill>
                  <a:srgbClr val="933308">
                    <a:tint val="75000"/>
                  </a:srgbClr>
                </a:solidFill>
              </a:rPr>
              <a:pPr/>
              <a:t>2/21/2019</a:t>
            </a:fld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A90-99A9-5248-926C-7ED1D2575AE5}" type="slidenum">
              <a:rPr lang="en-US" smtClean="0">
                <a:solidFill>
                  <a:srgbClr val="9333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1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4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143C-8B69-4369-859A-89A4D698CD8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FC82-D6FE-4138-93FB-FDE98BE0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70B081-1878-1A4E-A7E7-D3E8094E8208}" type="datetime1">
              <a:rPr lang="en-US" smtClean="0">
                <a:solidFill>
                  <a:srgbClr val="933308">
                    <a:tint val="75000"/>
                  </a:srgbClr>
                </a:solidFill>
              </a:rPr>
              <a:pPr defTabSz="457200"/>
              <a:t>2/21/2019</a:t>
            </a:fld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AB6A90-99A9-5248-926C-7ED1D2575AE5}" type="slidenum">
              <a:rPr lang="en-US" smtClean="0">
                <a:solidFill>
                  <a:srgbClr val="933308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933308">
                  <a:tint val="75000"/>
                </a:srgbClr>
              </a:solidFill>
            </a:endParaRPr>
          </a:p>
        </p:txBody>
      </p:sp>
      <p:pic>
        <p:nvPicPr>
          <p:cNvPr id="7" name="Picture 6" descr="Bottom-Bar2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5232"/>
            <a:ext cx="914400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28972"/>
          <a:stretch/>
        </p:blipFill>
        <p:spPr>
          <a:xfrm>
            <a:off x="1368425" y="1143000"/>
            <a:ext cx="6324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0" y="1066800"/>
            <a:ext cx="6635750" cy="1143000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C00"/>
                </a:solidFill>
                <a:latin typeface="Baskerville Old Face" pitchFamily="18" charset="0"/>
              </a:rPr>
              <a:t>Career Education Programs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51548"/>
            <a:ext cx="2226241" cy="78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0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6868" y="2320106"/>
            <a:ext cx="9296400" cy="453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7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CC00"/>
                </a:solidFill>
                <a:latin typeface="Baskerville Old Face" pitchFamily="18" charset="0"/>
              </a:rPr>
              <a:t>Career Education Success Data</a:t>
            </a:r>
            <a:endParaRPr lang="en-US" sz="54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2" y="1341881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432" y="1177106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hours per week are employed students working?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C000"/>
              </a:buClr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43806"/>
            <a:ext cx="5041581" cy="40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6868" y="2320106"/>
            <a:ext cx="9296400" cy="453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7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CC00"/>
                </a:solidFill>
                <a:latin typeface="Baskerville Old Face" pitchFamily="18" charset="0"/>
              </a:rPr>
              <a:t>Career Education Success Data</a:t>
            </a:r>
            <a:endParaRPr lang="en-US" sz="54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2" y="1341881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1333402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months did it take for students to find a job?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26780"/>
            <a:ext cx="4913503" cy="39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6868" y="2320106"/>
            <a:ext cx="9296400" cy="453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7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CC00"/>
                </a:solidFill>
                <a:latin typeface="Baskerville Old Face" pitchFamily="18" charset="0"/>
              </a:rPr>
              <a:t>Career Education Success Data</a:t>
            </a:r>
            <a:endParaRPr lang="en-US" sz="54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2" y="1341881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133340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Key Results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484" y="27432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CE Training: 50% gain in hourly wages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84% of respondents reported being employed for pay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89% of respondents reported being very satisfied or satisfied with their training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32% of respondents reported transferring to another college or university</a:t>
            </a:r>
            <a:endParaRPr lang="en-US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C00"/>
                </a:solidFill>
                <a:latin typeface="Baskerville Old Face" pitchFamily="18" charset="0"/>
              </a:rPr>
              <a:t>Short Term Programs that Lead to Better Part-time Jobs while in School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001000" cy="4419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Repair 			(1-3 classes)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EMT 				(1 class)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Preschool Assistant Teacher	 (2-4 classes)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 Repair Technician 		(4-6 classes)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Smog Technician 			(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classes)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Graphic Design Intern 		(4 classes)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Sound Technician 			(4 classes)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Agent 			(4 classes)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38600"/>
            <a:ext cx="2667000" cy="231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583" y="375671"/>
            <a:ext cx="4572000" cy="2954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71450"/>
            <a:ext cx="3262255" cy="245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362" y="4753584"/>
            <a:ext cx="1408517" cy="140851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2127555" y="2259068"/>
            <a:ext cx="87015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Communities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438400" y="2971800"/>
            <a:ext cx="87015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Caring Professors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371600" y="5834285"/>
            <a:ext cx="87015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CTE Counselors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955021" y="5834285"/>
            <a:ext cx="32171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Internships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743414" y="3137485"/>
            <a:ext cx="6629400" cy="13716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  <a:t>Supports for </a:t>
            </a:r>
            <a:b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</a:br>
            <a: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  <a:t>     Student Success  </a:t>
            </a:r>
            <a:endParaRPr lang="en-US" sz="48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t="17187" r="-9204" b="26563"/>
          <a:stretch/>
        </p:blipFill>
        <p:spPr>
          <a:xfrm>
            <a:off x="762000" y="4739684"/>
            <a:ext cx="1689380" cy="13994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t="-26919" r="18794" b="10463"/>
          <a:stretch/>
        </p:blipFill>
        <p:spPr>
          <a:xfrm rot="5400000">
            <a:off x="2283535" y="4526773"/>
            <a:ext cx="1743684" cy="15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381000" y="1676400"/>
            <a:ext cx="7439891" cy="547254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Advisory Boards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189182" y="2369127"/>
            <a:ext cx="7192818" cy="250767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 Course Curriculum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Trends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 Needs: Employability Skills!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Work-Based Learning Opportunities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4495800"/>
            <a:ext cx="5715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Internships</a:t>
            </a:r>
          </a:p>
          <a:p>
            <a:pPr>
              <a:buFont typeface="Wingdings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Shadowing </a:t>
            </a:r>
          </a:p>
          <a:p>
            <a:pPr>
              <a:buFont typeface="Wingdings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Tours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Fairs 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Mock Interviews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CC00"/>
                </a:solidFill>
                <a:latin typeface="Baskerville Old Face" pitchFamily="18" charset="0"/>
              </a:rPr>
              <a:t>Employer/Industry Connections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648200"/>
            <a:ext cx="198120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953000"/>
            <a:ext cx="1482519" cy="1373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752600"/>
            <a:ext cx="2111829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6750" y="380958"/>
            <a:ext cx="7821613" cy="635000"/>
          </a:xfrm>
        </p:spPr>
        <p:txBody>
          <a:bodyPr/>
          <a:lstStyle/>
          <a:p>
            <a:r>
              <a:rPr lang="en-US" dirty="0">
                <a:solidFill>
                  <a:srgbClr val="933308"/>
                </a:solidFill>
              </a:rPr>
              <a:t>“Top 10” 21</a:t>
            </a:r>
            <a:r>
              <a:rPr lang="en-US" baseline="30000" dirty="0">
                <a:solidFill>
                  <a:srgbClr val="933308"/>
                </a:solidFill>
              </a:rPr>
              <a:t>st</a:t>
            </a:r>
            <a:r>
              <a:rPr lang="en-US" dirty="0">
                <a:solidFill>
                  <a:srgbClr val="933308"/>
                </a:solidFill>
              </a:rPr>
              <a:t> Century </a:t>
            </a:r>
            <a:r>
              <a:rPr lang="en-US" dirty="0" smtClean="0">
                <a:solidFill>
                  <a:srgbClr val="933308"/>
                </a:solidFill>
              </a:rPr>
              <a:t>Employability Skills</a:t>
            </a:r>
            <a:endParaRPr lang="en-US" dirty="0">
              <a:solidFill>
                <a:srgbClr val="93330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5642" y="1242387"/>
            <a:ext cx="3678990" cy="3954843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Adaptability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Analysis/Solution Mindset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Collaboration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Communication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Digital Fluency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Empathy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Entrepreneurial Mindset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Resilience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Self-Awareness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800" dirty="0">
                <a:solidFill>
                  <a:srgbClr val="025E6F"/>
                </a:solidFill>
              </a:rPr>
              <a:t>Social/Diversity Awareness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4200"/>
            <a:ext cx="183588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0"/>
            <a:ext cx="1955839" cy="1948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90600"/>
            <a:ext cx="1828800" cy="1821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66800"/>
            <a:ext cx="1828800" cy="18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590801"/>
            <a:ext cx="5791200" cy="1524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Roadmap to College (18-24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Support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“College Concierge”</a:t>
            </a:r>
          </a:p>
          <a:p>
            <a:pPr>
              <a:buFont typeface="Wingdings" charset="2"/>
              <a:buChar char="§"/>
            </a:pP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5509" y="5410200"/>
            <a:ext cx="4925291" cy="121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Internships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Support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CC00"/>
                </a:solidFill>
                <a:latin typeface="Baskerville Old Face" pitchFamily="18" charset="0"/>
              </a:rPr>
              <a:t>CBO Connections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3810000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419600"/>
            <a:ext cx="2590800" cy="8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5562600"/>
            <a:ext cx="87015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Tutoring, Math Lab, Great Math Professors, CTE Contextualized Courses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228600"/>
            <a:ext cx="870154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STEM= $$$ </a:t>
            </a:r>
          </a:p>
          <a:p>
            <a:r>
              <a:rPr lang="en-US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BELIEVE: You can build your skills in Math &amp; Science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36" t="-23169" r="50436" b="23169"/>
          <a:stretch/>
        </p:blipFill>
        <p:spPr>
          <a:xfrm>
            <a:off x="-3759200" y="777875"/>
            <a:ext cx="7977188" cy="47359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11" y="2204557"/>
            <a:ext cx="4357312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Electrical/Instrumentation &amp; Process Technology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8194" name="Picture 2" descr="P:\2012 CTE Student Success Initiative\GATEWAY Orientation\CTE Images\ETEC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" y="1676400"/>
            <a:ext cx="7391400" cy="4602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CC00"/>
                </a:solidFill>
                <a:latin typeface="Baskerville Old Face" pitchFamily="18" charset="0"/>
              </a:rPr>
              <a:t>Why Career Education?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7391400" cy="4419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Term programs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Typically 1-4 semesters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 to Careers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Hands-on Training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Partnerships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Pay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P:\2012 CTE Student Success Initiative\GATEWAY Orientation\CTE Images\Administration of Justi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25502" cy="1676400"/>
          </a:xfrm>
          <a:prstGeom prst="rect">
            <a:avLst/>
          </a:prstGeom>
          <a:ln w="69850" cap="flat" cmpd="sng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479" y="2059102"/>
            <a:ext cx="2653321" cy="175089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78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en-US" sz="24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+mn-lt"/>
              </a:rPr>
            </a:br>
            <a:endParaRPr lang="en-US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9058" y="1127331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B426"/>
                </a:solidFill>
                <a:cs typeface="Times New Roman" panose="02020603050405020304" pitchFamily="18" charset="0"/>
              </a:rPr>
              <a:t>Electrical and Instrumentation Technicians work closely with engineers to maintain the smooth operation of manufacturing plants and energy generation </a:t>
            </a:r>
            <a:r>
              <a:rPr lang="en-US" sz="2400" dirty="0" smtClean="0">
                <a:solidFill>
                  <a:srgbClr val="FFB426"/>
                </a:solidFill>
                <a:cs typeface="Times New Roman" panose="02020603050405020304" pitchFamily="18" charset="0"/>
              </a:rPr>
              <a:t>plants, also BART, Water Treatment companies.</a:t>
            </a:r>
          </a:p>
          <a:p>
            <a:endParaRPr 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Baskerville Old Face" pitchFamily="18" charset="0"/>
              </a:rPr>
              <a:t>Electrical/Instrumentation Technology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4098" name="Picture 2" descr="Image result for etec los medanos college t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9" y="1127331"/>
            <a:ext cx="2916559" cy="24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rocess technology los medanos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85" y="3968860"/>
            <a:ext cx="3692188" cy="2463734"/>
          </a:xfrm>
          <a:prstGeom prst="rect">
            <a:avLst/>
          </a:prstGeom>
          <a:noFill/>
          <a:ln w="127000" cmpd="thickThin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404042" y="57532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Baskerville Old Face" pitchFamily="18" charset="0"/>
              </a:rPr>
              <a:t>Process Technology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268" y="3738740"/>
            <a:ext cx="51008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B426"/>
                </a:solidFill>
                <a:cs typeface="Times New Roman" panose="02020603050405020304" pitchFamily="18" charset="0"/>
              </a:rPr>
              <a:t>Process Technicians understand how to safely turn on and turn off plant process, monitor plant process 24/7, and identify when repairs or calibration is needed. Water Treatment, Refineries, Food/Wine Prod. </a:t>
            </a:r>
            <a:endParaRPr 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ursing.tif"/>
          <p:cNvPicPr>
            <a:picLocks noChangeAspect="1"/>
          </p:cNvPicPr>
          <p:nvPr/>
        </p:nvPicPr>
        <p:blipFill rotWithShape="1">
          <a:blip r:embed="rId2" cstate="print"/>
          <a:srcRect l="26815" r="28371"/>
          <a:stretch/>
        </p:blipFill>
        <p:spPr>
          <a:xfrm>
            <a:off x="3520440" y="3740667"/>
            <a:ext cx="1737360" cy="2583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CC00"/>
                </a:solidFill>
                <a:latin typeface="Baskerville Old Face" pitchFamily="18" charset="0"/>
              </a:rPr>
              <a:t>Nursing Program Pre-requisites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419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Anatomy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Microbiology</a:t>
            </a: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or Higher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 Psych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89819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CC00"/>
                </a:solidFill>
                <a:latin typeface="Baskerville Old Face" pitchFamily="18" charset="0"/>
              </a:rPr>
              <a:t>Registered Nurse                 Licensed Vocational Nurse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36684" y="1905000"/>
            <a:ext cx="4038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 </a:t>
            </a:r>
            <a:r>
              <a:rPr lang="en-US" sz="25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</a:t>
            </a:r>
            <a:r>
              <a:rPr lang="en-US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/Phys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5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</a:t>
            </a:r>
            <a:r>
              <a:rPr lang="en-US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5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</a:t>
            </a:r>
            <a:r>
              <a:rPr lang="en-US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95 or higher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5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</a:t>
            </a:r>
            <a:r>
              <a:rPr lang="en-US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or higher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 55: Nutrition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Terminology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 Dosage</a:t>
            </a:r>
            <a:endParaRPr lang="en-US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0" y="1219200"/>
            <a:ext cx="6443133" cy="54725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AVOID: For-Profit Technical Colleges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676400"/>
            <a:ext cx="7192818" cy="609600"/>
          </a:xfrm>
        </p:spPr>
        <p:txBody>
          <a:bodyPr>
            <a:normAutofit/>
          </a:bodyPr>
          <a:lstStyle/>
          <a:p>
            <a:pPr lvl="1"/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Unitek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Carrington,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Heald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-type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236586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REFER: Mt. Diablo Adult School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77067" y="3204068"/>
            <a:ext cx="4925291" cy="121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 Technologist, $11,000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Assistant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Accepts Financial Aid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CC00"/>
                </a:solidFill>
                <a:latin typeface="Baskerville Old Face" pitchFamily="18" charset="0"/>
              </a:rPr>
              <a:t>Insights to Share with Your Students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9600" b="9600"/>
          <a:stretch/>
        </p:blipFill>
        <p:spPr>
          <a:xfrm>
            <a:off x="990600" y="2670668"/>
            <a:ext cx="1058333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1066800" cy="1066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0" y="404226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REFER: Kaiser Allied Health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67000" y="4728068"/>
            <a:ext cx="6231466" cy="121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Sonography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Radiology Technician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-9600" b="9600"/>
          <a:stretch/>
        </p:blipFill>
        <p:spPr>
          <a:xfrm>
            <a:off x="1007534" y="4122136"/>
            <a:ext cx="1058333" cy="1143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6000" y="51054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 Costa Medical Career College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60134" y="5791200"/>
            <a:ext cx="6231466" cy="121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Sonography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 Technologist: Accepts Financial Aid,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$23,000</a:t>
            </a:r>
          </a:p>
          <a:p>
            <a:pPr lvl="1">
              <a:defRPr/>
            </a:pP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65750"/>
            <a:ext cx="1524000" cy="1492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205293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AVOID</a:t>
            </a:r>
            <a:r>
              <a:rPr lang="en-US" sz="2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Phlebotomy 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8" y="1651000"/>
            <a:ext cx="8707699" cy="5130800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Baskerville Old Face" pitchFamily="18" charset="0"/>
              </a:rPr>
              <a:t>Intro to Industrial Trades Course: Summer 2019</a:t>
            </a:r>
            <a:endParaRPr lang="en-US" sz="5400" i="1" dirty="0" smtClean="0">
              <a:solidFill>
                <a:srgbClr val="FFFFFF"/>
              </a:solidFill>
              <a:latin typeface="Baskerville Old Face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52500" y="3810000"/>
            <a:ext cx="7239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rgbClr val="FFC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 TO INDUSTRIAL TRADES COURSE this summer:</a:t>
            </a:r>
            <a:br>
              <a:rPr lang="en-US" sz="2800" b="1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17, 2019-July 26, 2019 Mon/Tue/Wed/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</a:t>
            </a:r>
            <a:r>
              <a:rPr lang="en-US" sz="2800" b="1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1:30-4:20pm</a:t>
            </a:r>
            <a:br>
              <a:rPr lang="en-US" sz="2800" b="1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 smtClean="0">
              <a:solidFill>
                <a:srgbClr val="FFC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27238"/>
            <a:ext cx="8686800" cy="3840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Thank You! Gracias! </a:t>
            </a:r>
            <a:r>
              <a:rPr lang="en-US" sz="3200" dirty="0" err="1" smtClean="0">
                <a:solidFill>
                  <a:srgbClr val="FFC000"/>
                </a:solidFill>
                <a:latin typeface="+mn-lt"/>
              </a:rPr>
              <a:t>Salamat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!</a:t>
            </a:r>
            <a:r>
              <a:rPr lang="en-US" sz="24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+mn-lt"/>
              </a:rPr>
            </a:br>
            <a:r>
              <a:rPr lang="en-US" sz="2400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FFC000"/>
                </a:solidFill>
                <a:latin typeface="+mn-lt"/>
              </a:rPr>
            </a:br>
            <a:r>
              <a:rPr lang="en-US" sz="2400" dirty="0" smtClean="0">
                <a:solidFill>
                  <a:schemeClr val="bg1"/>
                </a:solidFill>
              </a:rPr>
              <a:t>Camille Santana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Workforce Development Counselor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csantana@losmedanos.edu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925-473-7484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5562600"/>
            <a:ext cx="2226241" cy="78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6017"/>
            <a:ext cx="8077200" cy="219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9181" y="4572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rgbClr val="FFCC00"/>
                </a:solidFill>
                <a:latin typeface="Baskerville Old Face" pitchFamily="18" charset="0"/>
              </a:rPr>
              <a:t>T</a:t>
            </a:r>
            <a: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  <a:t>he “Middle Skills” Jobs</a:t>
            </a:r>
            <a:r>
              <a:rPr lang="en-US" sz="4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0" name="Picture 1" descr="Forgotten Job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 descr="filler 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555968"/>
            <a:ext cx="1727667" cy="32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29" y="827654"/>
            <a:ext cx="3276600" cy="13716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  <a:t>LMC </a:t>
            </a:r>
            <a:b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</a:br>
            <a: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  <a:t>Career Edu </a:t>
            </a:r>
            <a:b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</a:br>
            <a:r>
              <a:rPr lang="en-US" sz="4800" dirty="0" smtClean="0">
                <a:solidFill>
                  <a:srgbClr val="FFCC00"/>
                </a:solidFill>
                <a:latin typeface="Baskerville Old Face" pitchFamily="18" charset="0"/>
              </a:rPr>
              <a:t>Programs</a:t>
            </a:r>
            <a:endParaRPr lang="en-US" sz="48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28714" y="283707"/>
            <a:ext cx="4876800" cy="6324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6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Industrial/Manufacturing Trades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Appliance Service Technology </a:t>
            </a:r>
            <a:endParaRPr lang="en-US" sz="60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Automotive Technology </a:t>
            </a:r>
            <a:endParaRPr lang="en-US" sz="60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&amp; Instrumentation </a:t>
            </a:r>
            <a:br>
              <a:rPr lang="en-US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HVAC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</a:t>
            </a:r>
            <a:endParaRPr lang="en-US" sz="6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Technology </a:t>
            </a:r>
            <a:endParaRPr lang="en-US" sz="6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Welding Technology</a:t>
            </a:r>
            <a:endParaRPr lang="en-US" sz="6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b="1" u="sng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u="sng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&amp; Education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Nursing </a:t>
            </a:r>
            <a:endParaRPr lang="en-US" sz="6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Development </a:t>
            </a:r>
            <a:endParaRPr lang="en-US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b="1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Service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 of Justice </a:t>
            </a:r>
            <a:endParaRPr lang="en-US" sz="6000" dirty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Medical Services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 Technology </a:t>
            </a:r>
            <a:endParaRPr lang="en-US" b="1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Computers and Business</a:t>
            </a:r>
            <a:endParaRPr lang="en-US" sz="6000" u="sng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b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Graphic Communications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Science </a:t>
            </a:r>
            <a:endParaRPr lang="en-US" sz="6000" dirty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Marketing </a:t>
            </a:r>
            <a:endParaRPr lang="en-US" sz="6000" dirty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6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 &amp; Humanities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Journalism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Recording Arts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6400" b="1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6400" b="1" dirty="0" smtClean="0">
              <a:solidFill>
                <a:srgbClr val="FFC000"/>
              </a:solidFill>
            </a:endParaRPr>
          </a:p>
        </p:txBody>
      </p:sp>
      <p:pic>
        <p:nvPicPr>
          <p:cNvPr id="10" name="Picture 9" descr="IMG_0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034" y="3177953"/>
            <a:ext cx="1754354" cy="15315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MG_4838.jpg"/>
          <p:cNvPicPr>
            <a:picLocks noChangeAspect="1"/>
          </p:cNvPicPr>
          <p:nvPr/>
        </p:nvPicPr>
        <p:blipFill>
          <a:blip r:embed="rId5" cstate="print"/>
          <a:srcRect l="6364" r="15758"/>
          <a:stretch>
            <a:fillRect/>
          </a:stretch>
        </p:blipFill>
        <p:spPr>
          <a:xfrm>
            <a:off x="1752600" y="4419600"/>
            <a:ext cx="1740747" cy="16764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493347" y="152400"/>
            <a:ext cx="3593253" cy="2209800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3841571" y="2656908"/>
            <a:ext cx="2844647" cy="24923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3854195" y="3518081"/>
            <a:ext cx="2864027" cy="24877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3886200" y="5171515"/>
            <a:ext cx="2800019" cy="23868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3886198" y="4708586"/>
            <a:ext cx="2800019" cy="23868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3863884" y="6369645"/>
            <a:ext cx="2800019" cy="23868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2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2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9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9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9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29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9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9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29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29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C00"/>
                </a:solidFill>
                <a:latin typeface="Baskerville Old Face" pitchFamily="18" charset="0"/>
              </a:rPr>
              <a:t>LMC Career Education Career Paths &amp; Typical Level of Education Required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6390" r="3571" b="9322"/>
          <a:stretch>
            <a:fillRect/>
          </a:stretch>
        </p:blipFill>
        <p:spPr bwMode="auto">
          <a:xfrm>
            <a:off x="3581400" y="1503362"/>
            <a:ext cx="1968800" cy="11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3362"/>
            <a:ext cx="1737360" cy="11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88781"/>
            <a:ext cx="1618456" cy="11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5" y="2619077"/>
            <a:ext cx="25844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7" y="2619077"/>
            <a:ext cx="38227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91" y="2619077"/>
            <a:ext cx="30114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191613" y="3200400"/>
            <a:ext cx="2925552" cy="214852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b="1" u="sng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 of Justice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</a:p>
          <a:p>
            <a:pPr>
              <a:lnSpc>
                <a:spcPct val="110000"/>
              </a:lnSpc>
            </a:pPr>
            <a:r>
              <a:rPr lang="en-US" sz="6000" b="1" dirty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</a:t>
            </a: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Development-Teaching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Science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Journalism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endParaRPr lang="en-US" sz="6400" b="1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endParaRPr lang="en-US" sz="6400" b="1" dirty="0" smtClean="0">
              <a:solidFill>
                <a:srgbClr val="FFC000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32885" y="3167983"/>
            <a:ext cx="2688384" cy="31148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Appliance Repair Technology</a:t>
            </a:r>
          </a:p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Automotive Technology</a:t>
            </a:r>
          </a:p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Info. Worker </a:t>
            </a:r>
          </a:p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Development-Preschool </a:t>
            </a:r>
            <a:endParaRPr lang="en-US" sz="56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&amp; Instrumentation </a:t>
            </a:r>
            <a:b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</a:t>
            </a:r>
            <a:endParaRPr lang="en-US" sz="56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5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HVAC</a:t>
            </a:r>
            <a:endParaRPr lang="en-US" sz="56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Technology </a:t>
            </a:r>
            <a:endParaRPr lang="en-US" sz="56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Welding Technology</a:t>
            </a:r>
          </a:p>
          <a:p>
            <a:pPr>
              <a:lnSpc>
                <a:spcPct val="110000"/>
              </a:lnSpc>
            </a:pPr>
            <a:r>
              <a:rPr lang="en-US" sz="5600" b="1" dirty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Marketing </a:t>
            </a:r>
            <a:endParaRPr lang="en-US" sz="5600" dirty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5600" b="1" dirty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Recording </a:t>
            </a:r>
            <a:r>
              <a:rPr lang="en-US" sz="56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</a:t>
            </a:r>
          </a:p>
          <a:p>
            <a:pPr>
              <a:lnSpc>
                <a:spcPct val="110000"/>
              </a:lnSpc>
            </a:pPr>
            <a:r>
              <a:rPr lang="en-US" sz="5600" b="1" dirty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Medical Services </a:t>
            </a:r>
            <a:endParaRPr lang="en-US" sz="5600" dirty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66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600" dirty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endParaRPr lang="en-US" b="1" u="sng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endParaRPr lang="en-US" sz="6400" b="1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endParaRPr lang="en-US" sz="6400" b="1" dirty="0" smtClean="0">
              <a:solidFill>
                <a:srgbClr val="FFC0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3484760" y="3362185"/>
            <a:ext cx="2238375" cy="252904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Nursing </a:t>
            </a:r>
            <a:endParaRPr lang="en-US" sz="60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 Technology</a:t>
            </a:r>
            <a:endParaRPr lang="en-US" b="1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</a:p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</a:t>
            </a:r>
            <a:r>
              <a:rPr lang="en-US" sz="6000" b="1" dirty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Info. Systems/IT </a:t>
            </a:r>
            <a:endParaRPr lang="en-US" sz="6000" dirty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6000" b="1" dirty="0" smtClean="0">
                <a:solidFill>
                  <a:srgbClr val="FFB4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Graphic Communications </a:t>
            </a:r>
            <a:endParaRPr lang="en-US" sz="6000" dirty="0" smtClean="0">
              <a:solidFill>
                <a:srgbClr val="FFB4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endParaRPr lang="en-US" sz="6400" b="1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endParaRPr lang="en-US" sz="64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3333"/>
            <a:ext cx="4914900" cy="64262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5486400" y="990600"/>
            <a:ext cx="3657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New Program Coming Fall 2020</a:t>
            </a:r>
            <a:endParaRPr lang="en-US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5000" y="3810000"/>
            <a:ext cx="29718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mtClean="0">
                <a:solidFill>
                  <a:srgbClr val="FFC000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400" smtClean="0">
                <a:solidFill>
                  <a:srgbClr val="FFC000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smtClean="0">
                <a:solidFill>
                  <a:schemeClr val="bg1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Semester program, Non-credit</a:t>
            </a:r>
            <a:br>
              <a:rPr lang="en-US" sz="2400" smtClean="0">
                <a:solidFill>
                  <a:schemeClr val="bg1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smtClean="0">
                <a:solidFill>
                  <a:schemeClr val="bg1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Preparation to enter Union Apprenticeship</a:t>
            </a:r>
            <a:r>
              <a:rPr lang="en-US" sz="240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smtClean="0">
                <a:solidFill>
                  <a:schemeClr val="bg1"/>
                </a:solidFill>
                <a:latin typeface="+mn-lt"/>
              </a:rPr>
            </a:br>
            <a:r>
              <a:rPr lang="en-US" sz="240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smtClean="0">
                <a:solidFill>
                  <a:schemeClr val="bg1"/>
                </a:solidFill>
                <a:latin typeface="+mn-lt"/>
              </a:rPr>
            </a:br>
            <a:r>
              <a:rPr lang="en-US" sz="240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smtClean="0">
                <a:solidFill>
                  <a:schemeClr val="bg1"/>
                </a:solidFill>
                <a:latin typeface="+mn-lt"/>
              </a:rPr>
            </a:br>
            <a:r>
              <a:rPr lang="en-US" sz="240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2400" smtClean="0">
                <a:solidFill>
                  <a:srgbClr val="FFC000"/>
                </a:solidFill>
                <a:latin typeface="+mn-lt"/>
              </a:rPr>
            </a:br>
            <a:endParaRPr lang="en-US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299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Top 12 High-Pay, Short-Term, </a:t>
            </a:r>
            <a:b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In-Demand Careers</a:t>
            </a:r>
            <a:endParaRPr lang="en-US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8458200" cy="4572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Instrumentation Technician   $75-95,000/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Technician	         $70,000/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Overtime  (3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Welder                                   $55,000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Overtime (2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HVAC Mechanic/Installer		$80,000/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(2-3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 Mechanic (Dealership)    	$50-60,000/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(2-3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Administrative Assistant		$50,000/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(1-2 </a:t>
            </a:r>
            <a:r>
              <a:rPr lang="en-US" sz="19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Accounting Assistant		$50,000/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(2-3 </a:t>
            </a:r>
            <a:r>
              <a:rPr lang="en-US" sz="19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Developer			$70,000/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</a:t>
            </a:r>
            <a:r>
              <a:rPr lang="en-US" sz="19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Licensed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 Nurse	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$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60,000/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1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Sound Engineering Technician 	 $52,000/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(2-3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Support Specialist 	 $58,000/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yrs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Graphic Designer		 	$60,000/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(2-3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   Registered Nurse		 	$120,000/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yrs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indent="-514350">
              <a:buAutoNum type="arabicPeriod"/>
            </a:pP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6868" y="2320106"/>
            <a:ext cx="9296400" cy="453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7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CC00"/>
                </a:solidFill>
                <a:latin typeface="Baskerville Old Face" pitchFamily="18" charset="0"/>
              </a:rPr>
              <a:t>Career Education Success Data</a:t>
            </a:r>
            <a:endParaRPr lang="en-US" sz="54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2" y="1341881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432" y="1177106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satisfied are students with the career education and training received at LMC?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C000"/>
              </a:buClr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69" y="2887157"/>
            <a:ext cx="4418662" cy="35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6868" y="2320106"/>
            <a:ext cx="9296400" cy="453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7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CC00"/>
                </a:solidFill>
                <a:latin typeface="Baskerville Old Face" pitchFamily="18" charset="0"/>
              </a:rPr>
              <a:t>Career Education Success Data</a:t>
            </a:r>
            <a:endParaRPr lang="en-US" sz="5400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2" y="1341881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432" y="1177106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students secured a job that is closely related to their program of study?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C000"/>
              </a:buClr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67000"/>
            <a:ext cx="4762144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933308"/>
      </a:dk1>
      <a:lt1>
        <a:sysClr val="window" lastClr="FFFFFF"/>
      </a:lt1>
      <a:dk2>
        <a:srgbClr val="1F497D"/>
      </a:dk2>
      <a:lt2>
        <a:srgbClr val="EEECE1"/>
      </a:lt2>
      <a:accent1>
        <a:srgbClr val="93330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6997C3EE7FA46AAE472BE3EE69738" ma:contentTypeVersion="2" ma:contentTypeDescription="Create a new document." ma:contentTypeScope="" ma:versionID="02bf3a4737f339b9ec54bbf376f1a31f">
  <xsd:schema xmlns:xsd="http://www.w3.org/2001/XMLSchema" xmlns:xs="http://www.w3.org/2001/XMLSchema" xmlns:p="http://schemas.microsoft.com/office/2006/metadata/properties" xmlns:ns2="74fdfe1f-7fff-4e75-9a40-a17370293fd7" targetNamespace="http://schemas.microsoft.com/office/2006/metadata/properties" ma:root="true" ma:fieldsID="dc8227d5096c67603b7280f2b8c54f72" ns2:_="">
    <xsd:import namespace="74fdfe1f-7fff-4e75-9a40-a17370293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dfe1f-7fff-4e75-9a40-a17370293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C424CA-7D5A-432E-9E85-7298F3AF6510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4fdfe1f-7fff-4e75-9a40-a17370293fd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303D77-B5E6-4124-9C82-E93A91CA7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dfe1f-7fff-4e75-9a40-a17370293f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D8956A-130A-4C38-A596-A7946F9BA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724</Words>
  <Application>Microsoft Office PowerPoint</Application>
  <PresentationFormat>On-screen Show (4:3)</PresentationFormat>
  <Paragraphs>198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Baskerville Old Face</vt:lpstr>
      <vt:lpstr>Calibri</vt:lpstr>
      <vt:lpstr>Franklin Gothic Book</vt:lpstr>
      <vt:lpstr>Lato Black</vt:lpstr>
      <vt:lpstr>Lato Regular</vt:lpstr>
      <vt:lpstr>Tahoma</vt:lpstr>
      <vt:lpstr>Times New Roman</vt:lpstr>
      <vt:lpstr>Wingdings</vt:lpstr>
      <vt:lpstr>Office Theme</vt:lpstr>
      <vt:lpstr>1_Office Theme</vt:lpstr>
      <vt:lpstr>Career Education Programs</vt:lpstr>
      <vt:lpstr>Why Career Education?</vt:lpstr>
      <vt:lpstr>PowerPoint Presentation</vt:lpstr>
      <vt:lpstr>LMC  Career Edu  Programs</vt:lpstr>
      <vt:lpstr>LMC Career Education Career Paths &amp; Typical Level of Education Required </vt:lpstr>
      <vt:lpstr>PowerPoint Presentation</vt:lpstr>
      <vt:lpstr>Top 12 High-Pay, Short-Term,  In-Demand Careers</vt:lpstr>
      <vt:lpstr>Career Education Success Data</vt:lpstr>
      <vt:lpstr>Career Education Success Data</vt:lpstr>
      <vt:lpstr>Career Education Success Data</vt:lpstr>
      <vt:lpstr>Career Education Success Data</vt:lpstr>
      <vt:lpstr>Career Education Success Data</vt:lpstr>
      <vt:lpstr>Short Term Programs that Lead to Better Part-time Jobs while in School</vt:lpstr>
      <vt:lpstr>Supports for       Student Success  </vt:lpstr>
      <vt:lpstr>Industry Advisory Boards</vt:lpstr>
      <vt:lpstr>PowerPoint Presentation</vt:lpstr>
      <vt:lpstr>PowerPoint Presentation</vt:lpstr>
      <vt:lpstr>PowerPoint Presentation</vt:lpstr>
      <vt:lpstr>Electrical/Instrumentation &amp; Process Technology</vt:lpstr>
      <vt:lpstr>    </vt:lpstr>
      <vt:lpstr>Nursing Program Pre-requisites</vt:lpstr>
      <vt:lpstr>AVOID: For-Profit Technical Colleges</vt:lpstr>
      <vt:lpstr>Intro to Industrial Trades Course: Summer 2019</vt:lpstr>
      <vt:lpstr>Thank You! Gracias! Salamat!  Camille Santana  Workforce Development Counselor csantana@losmedanos.edu 925-473-7484</vt:lpstr>
    </vt:vector>
  </TitlesOfParts>
  <Company>Los Medanos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Administration of Justice</dc:title>
  <dc:creator>Los Medanos College</dc:creator>
  <cp:lastModifiedBy>Camille Santana</cp:lastModifiedBy>
  <cp:revision>137</cp:revision>
  <cp:lastPrinted>2015-03-16T22:25:30Z</cp:lastPrinted>
  <dcterms:created xsi:type="dcterms:W3CDTF">2013-07-01T19:57:22Z</dcterms:created>
  <dcterms:modified xsi:type="dcterms:W3CDTF">2019-02-21T19:55:08Z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0x0101005786997C3EE7FA46AAE472BE3EE69738</vt:lpwstr>
  </property>
</Properties>
</file>