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8288000" cy="10287000"/>
  <p:notesSz cx="6858000" cy="9144000"/>
  <p:embeddedFontLst>
    <p:embeddedFont>
      <p:font typeface="Aileron Heavy Bold" pitchFamily="2" charset="77"/>
      <p:regular r:id="rId21"/>
      <p:bold r:id="rId22"/>
    </p:embeddedFont>
    <p:embeddedFont>
      <p:font typeface="Aileron Regular" pitchFamily="2" charset="77"/>
      <p:regular r:id="rId23"/>
    </p:embeddedFont>
    <p:embeddedFont>
      <p:font typeface="Aileron Regular Bold" pitchFamily="2" charset="77"/>
      <p:regular r:id="rId24"/>
      <p:bold r:id="rId25"/>
    </p:embeddedFont>
    <p:embeddedFont>
      <p:font typeface="Aileron Regular Bold Italics" pitchFamily="2" charset="77"/>
      <p:regular r:id="rId26"/>
      <p:bold r:id="rId27"/>
      <p:italic r:id="rId28"/>
      <p:boldItalic r:id="rId29"/>
    </p:embeddedFont>
    <p:embeddedFont>
      <p:font typeface="Aileron Regular Italics" pitchFamily="2" charset="77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595" autoAdjust="0"/>
  </p:normalViewPr>
  <p:slideViewPr>
    <p:cSldViewPr>
      <p:cViewPr varScale="1">
        <p:scale>
          <a:sx n="80" d="100"/>
          <a:sy n="80" d="100"/>
        </p:scale>
        <p:origin x="78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2260831"/>
            <a:ext cx="21082247" cy="8026169"/>
            <a:chOff x="0" y="0"/>
            <a:chExt cx="28109663" cy="10701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109673" cy="10701528"/>
            </a:xfrm>
            <a:custGeom>
              <a:avLst/>
              <a:gdLst/>
              <a:ahLst/>
              <a:cxnLst/>
              <a:rect l="l" t="t" r="r" b="b"/>
              <a:pathLst>
                <a:path w="28109673" h="10701528">
                  <a:moveTo>
                    <a:pt x="0" y="0"/>
                  </a:moveTo>
                  <a:lnTo>
                    <a:pt x="28109673" y="0"/>
                  </a:lnTo>
                  <a:lnTo>
                    <a:pt x="28109673" y="10701528"/>
                  </a:lnTo>
                  <a:lnTo>
                    <a:pt x="0" y="10701528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2400" y="2260831"/>
            <a:ext cx="14349387" cy="157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75"/>
              </a:lnSpc>
            </a:pPr>
            <a:r>
              <a:rPr lang="en-US" sz="10399">
                <a:solidFill>
                  <a:srgbClr val="F8F8F8"/>
                </a:solidFill>
                <a:latin typeface="Aileron Heavy Bold"/>
              </a:rPr>
              <a:t>Los Medanos College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2400" y="4374051"/>
            <a:ext cx="13942843" cy="2771029"/>
            <a:chOff x="0" y="0"/>
            <a:chExt cx="18590457" cy="36947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90513" cy="3694684"/>
            </a:xfrm>
            <a:custGeom>
              <a:avLst/>
              <a:gdLst/>
              <a:ahLst/>
              <a:cxnLst/>
              <a:rect l="l" t="t" r="r" b="b"/>
              <a:pathLst>
                <a:path w="18590513" h="3694684">
                  <a:moveTo>
                    <a:pt x="18471642" y="3694684"/>
                  </a:moveTo>
                  <a:lnTo>
                    <a:pt x="118745" y="3694684"/>
                  </a:lnTo>
                  <a:cubicBezTo>
                    <a:pt x="53340" y="3694684"/>
                    <a:pt x="0" y="3641344"/>
                    <a:pt x="0" y="3575939"/>
                  </a:cubicBezTo>
                  <a:lnTo>
                    <a:pt x="0" y="118745"/>
                  </a:lnTo>
                  <a:cubicBezTo>
                    <a:pt x="0" y="53340"/>
                    <a:pt x="53340" y="0"/>
                    <a:pt x="118745" y="0"/>
                  </a:cubicBezTo>
                  <a:lnTo>
                    <a:pt x="18471642" y="0"/>
                  </a:lnTo>
                  <a:cubicBezTo>
                    <a:pt x="18537047" y="0"/>
                    <a:pt x="18590513" y="53340"/>
                    <a:pt x="18590513" y="118745"/>
                  </a:cubicBezTo>
                  <a:lnTo>
                    <a:pt x="18590513" y="3575939"/>
                  </a:lnTo>
                  <a:cubicBezTo>
                    <a:pt x="18590513" y="3641344"/>
                    <a:pt x="18537174" y="3694684"/>
                    <a:pt x="18471642" y="3694684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73611" y="4918124"/>
            <a:ext cx="13621633" cy="170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5"/>
              </a:lnSpc>
            </a:pPr>
            <a:r>
              <a:rPr lang="en-US" sz="6899" spc="240">
                <a:solidFill>
                  <a:srgbClr val="710F09"/>
                </a:solidFill>
                <a:latin typeface="Aileron Regular"/>
              </a:rPr>
              <a:t>Articulated High School Classes &amp; CATEMA Registration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738" r="1085" b="320"/>
          <a:stretch>
            <a:fillRect/>
          </a:stretch>
        </p:blipFill>
        <p:spPr>
          <a:xfrm>
            <a:off x="14501787" y="2260831"/>
            <a:ext cx="3745184" cy="2535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34633" r="85" b="29917"/>
          <a:stretch>
            <a:fillRect/>
          </a:stretch>
        </p:blipFill>
        <p:spPr>
          <a:xfrm>
            <a:off x="-69395" y="0"/>
            <a:ext cx="11791364" cy="22335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69395" y="7202526"/>
            <a:ext cx="18094572" cy="2876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2764" lvl="2" indent="-314255" algn="just">
              <a:lnSpc>
                <a:spcPts val="5773"/>
              </a:lnSpc>
              <a:buFont typeface="Arial"/>
              <a:buChar char="⚬"/>
            </a:pPr>
            <a:r>
              <a:rPr lang="en-US" sz="4123">
                <a:solidFill>
                  <a:srgbClr val="FFFFFF"/>
                </a:solidFill>
                <a:latin typeface="Aileron Regular Bold"/>
              </a:rPr>
              <a:t>How to Apply to LMC</a:t>
            </a:r>
          </a:p>
          <a:p>
            <a:pPr marL="942764" lvl="2" indent="-314255" algn="just">
              <a:lnSpc>
                <a:spcPts val="5773"/>
              </a:lnSpc>
              <a:buFont typeface="Arial"/>
              <a:buChar char="⚬"/>
            </a:pPr>
            <a:r>
              <a:rPr lang="en-US" sz="4123">
                <a:solidFill>
                  <a:srgbClr val="FFFFFF"/>
                </a:solidFill>
                <a:latin typeface="Aileron Regular Bold"/>
              </a:rPr>
              <a:t>How to Create Your CATEMA Account </a:t>
            </a:r>
          </a:p>
          <a:p>
            <a:pPr marL="942764" lvl="2" indent="-314255" algn="just">
              <a:lnSpc>
                <a:spcPts val="5773"/>
              </a:lnSpc>
              <a:buFont typeface="Arial"/>
              <a:buChar char="⚬"/>
            </a:pPr>
            <a:r>
              <a:rPr lang="en-US" sz="4123">
                <a:solidFill>
                  <a:srgbClr val="FFFFFF"/>
                </a:solidFill>
                <a:latin typeface="Aileron Regular Bold"/>
              </a:rPr>
              <a:t>Login to Your Existing CATEMA Account</a:t>
            </a:r>
          </a:p>
          <a:p>
            <a:pPr marL="942764" lvl="2" indent="-314255" algn="just">
              <a:lnSpc>
                <a:spcPts val="5773"/>
              </a:lnSpc>
              <a:buFont typeface="Arial"/>
              <a:buChar char="⚬"/>
            </a:pPr>
            <a:r>
              <a:rPr lang="en-US" sz="4123">
                <a:solidFill>
                  <a:srgbClr val="FFFFFF"/>
                </a:solidFill>
                <a:latin typeface="Aileron Regular Bold"/>
              </a:rPr>
              <a:t>Create a New Enrollment Record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12858" r="2074" b="5875"/>
          <a:stretch>
            <a:fillRect/>
          </a:stretch>
        </p:blipFill>
        <p:spPr>
          <a:xfrm>
            <a:off x="14501787" y="4795848"/>
            <a:ext cx="3968088" cy="23477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r="269" b="269"/>
          <a:stretch>
            <a:fillRect/>
          </a:stretch>
        </p:blipFill>
        <p:spPr>
          <a:xfrm>
            <a:off x="11721969" y="0"/>
            <a:ext cx="6566031" cy="2260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2949" y="193339"/>
            <a:ext cx="8190952" cy="881648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11650" y="5126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3091" y="2864253"/>
            <a:ext cx="7184424" cy="2781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spc="-159">
                <a:solidFill>
                  <a:srgbClr val="FF0000"/>
                </a:solidFill>
                <a:latin typeface="Aileron Regular"/>
              </a:rPr>
              <a:t>APPLICATION NOTES: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 spc="-143">
                <a:solidFill>
                  <a:srgbClr val="FF0000"/>
                </a:solidFill>
                <a:latin typeface="Aileron Regular"/>
              </a:rPr>
              <a:t>Enrollment Status for articulated high school students is: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 spc="-143">
                <a:solidFill>
                  <a:srgbClr val="FF0000"/>
                </a:solidFill>
                <a:latin typeface="Aileron Regular"/>
              </a:rPr>
              <a:t>“Enrolling in high school (or lower grade) and college at the same time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7937" y="1776541"/>
            <a:ext cx="71844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Continue the LMC Application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867493" y="2020810"/>
            <a:ext cx="8780048" cy="7792177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rot="9000000">
            <a:off x="14261058" y="4792663"/>
            <a:ext cx="2281118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1" name="TextBox 11"/>
          <p:cNvSpPr txBox="1"/>
          <p:nvPr/>
        </p:nvSpPr>
        <p:spPr>
          <a:xfrm>
            <a:off x="556533" y="6131328"/>
            <a:ext cx="8157830" cy="1800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092" lvl="1" indent="-241046" algn="l">
              <a:lnSpc>
                <a:spcPts val="4799"/>
              </a:lnSpc>
              <a:buFont typeface="Arial"/>
              <a:buChar char="•"/>
            </a:pPr>
            <a:r>
              <a:rPr lang="en-US" sz="3999" spc="-155">
                <a:solidFill>
                  <a:srgbClr val="FF0000"/>
                </a:solidFill>
                <a:latin typeface="Aileron Regular"/>
              </a:rPr>
              <a:t>Choose “I attended high school” </a:t>
            </a:r>
          </a:p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FF0000"/>
                </a:solidFill>
                <a:latin typeface="Aileron Regular"/>
              </a:rPr>
              <a:t>Follow the rest of the prompts to complete the application.</a:t>
            </a:r>
          </a:p>
        </p:txBody>
      </p:sp>
      <p:sp>
        <p:nvSpPr>
          <p:cNvPr id="12" name="AutoShape 12"/>
          <p:cNvSpPr/>
          <p:nvPr/>
        </p:nvSpPr>
        <p:spPr>
          <a:xfrm rot="-3279117">
            <a:off x="8005853" y="7772868"/>
            <a:ext cx="1911420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267937" y="8603312"/>
            <a:ext cx="8236103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spc="-159">
                <a:solidFill>
                  <a:srgbClr val="000000"/>
                </a:solidFill>
                <a:latin typeface="Aileron Regular Bold"/>
              </a:rPr>
              <a:t>COMPLETE ALL SECTIONS OF THE APPLICATION</a:t>
            </a:r>
          </a:p>
        </p:txBody>
      </p:sp>
      <p:sp>
        <p:nvSpPr>
          <p:cNvPr id="14" name="AutoShape 14"/>
          <p:cNvSpPr/>
          <p:nvPr/>
        </p:nvSpPr>
        <p:spPr>
          <a:xfrm rot="8730811">
            <a:off x="14447232" y="5828137"/>
            <a:ext cx="2552886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2949" y="193339"/>
            <a:ext cx="8190952" cy="881648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11650" y="5126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0470" y="7260129"/>
            <a:ext cx="11079089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spc="-159">
                <a:solidFill>
                  <a:srgbClr val="FF0000"/>
                </a:solidFill>
                <a:latin typeface="Aileron Regular"/>
              </a:rPr>
              <a:t>APPLICATION NOTES: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 spc="-111">
                <a:solidFill>
                  <a:srgbClr val="FF0000"/>
                </a:solidFill>
                <a:latin typeface="Aileron Regular"/>
              </a:rPr>
              <a:t>All application sections must be marked with a checkmark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 spc="-111">
                <a:solidFill>
                  <a:srgbClr val="FF0000"/>
                </a:solidFill>
                <a:latin typeface="Aileron Regular"/>
              </a:rPr>
              <a:t>Review your application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 spc="-111">
                <a:solidFill>
                  <a:srgbClr val="FF0000"/>
                </a:solidFill>
                <a:latin typeface="Aileron Regular"/>
              </a:rPr>
              <a:t>Check verification boxes 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 spc="-111">
                <a:solidFill>
                  <a:srgbClr val="FF0000"/>
                </a:solidFill>
                <a:latin typeface="Aileron Regular"/>
              </a:rPr>
              <a:t>MAKE SURE TO CLICK THE SUBMIT BUTTON!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7937" y="1776541"/>
            <a:ext cx="71844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Submit the LMC Application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14414" y="1689381"/>
            <a:ext cx="5966672" cy="85219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16400" y="2496247"/>
            <a:ext cx="8271670" cy="485659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-2612643">
            <a:off x="239819" y="6936971"/>
            <a:ext cx="1283502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AutoShape 12"/>
          <p:cNvSpPr/>
          <p:nvPr/>
        </p:nvSpPr>
        <p:spPr>
          <a:xfrm rot="57444">
            <a:off x="7951376" y="9296400"/>
            <a:ext cx="5890447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AutoShape 13"/>
          <p:cNvSpPr/>
          <p:nvPr/>
        </p:nvSpPr>
        <p:spPr>
          <a:xfrm rot="515017">
            <a:off x="13451838" y="3886200"/>
            <a:ext cx="680725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2949" y="193339"/>
            <a:ext cx="8190952" cy="881648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2949" y="2459898"/>
            <a:ext cx="7129411" cy="4303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8"/>
              </a:lnSpc>
            </a:pPr>
            <a:r>
              <a:rPr lang="en-US" sz="4299" spc="-171">
                <a:solidFill>
                  <a:srgbClr val="FF0000"/>
                </a:solidFill>
                <a:latin typeface="Aileron Regular"/>
              </a:rPr>
              <a:t>APPLICATION NOTES:</a:t>
            </a:r>
          </a:p>
          <a:p>
            <a:pPr marL="374015" lvl="1" indent="-187007" algn="l">
              <a:lnSpc>
                <a:spcPts val="5362"/>
              </a:lnSpc>
              <a:buFont typeface="Arial"/>
              <a:buChar char="•"/>
            </a:pPr>
            <a:r>
              <a:rPr lang="en-US" sz="3099" spc="-123">
                <a:solidFill>
                  <a:srgbClr val="FF0000"/>
                </a:solidFill>
                <a:latin typeface="Aileron Regular"/>
              </a:rPr>
              <a:t>Confirm and write down your CCCID#</a:t>
            </a:r>
          </a:p>
          <a:p>
            <a:pPr marL="374015" lvl="1" indent="-187007" algn="l">
              <a:lnSpc>
                <a:spcPts val="5362"/>
              </a:lnSpc>
              <a:buFont typeface="Arial"/>
              <a:buChar char="•"/>
            </a:pPr>
            <a:r>
              <a:rPr lang="en-US" sz="3099" spc="-123">
                <a:solidFill>
                  <a:srgbClr val="FF0000"/>
                </a:solidFill>
                <a:latin typeface="Aileron Regular"/>
              </a:rPr>
              <a:t>Within 2-24 hours look for an email from </a:t>
            </a:r>
          </a:p>
          <a:p>
            <a:pPr marL="374015" lvl="1" indent="-187007" algn="l">
              <a:lnSpc>
                <a:spcPts val="5362"/>
              </a:lnSpc>
              <a:buFont typeface="Arial"/>
              <a:buChar char="•"/>
            </a:pPr>
            <a:r>
              <a:rPr lang="en-US" sz="3099" spc="-123">
                <a:solidFill>
                  <a:srgbClr val="FF0000"/>
                </a:solidFill>
                <a:latin typeface="Aileron Regular"/>
              </a:rPr>
              <a:t>InSite with your new LMC Student ID#</a:t>
            </a:r>
          </a:p>
          <a:p>
            <a:pPr marL="374015" lvl="1" indent="-187007" algn="l">
              <a:lnSpc>
                <a:spcPts val="5362"/>
              </a:lnSpc>
              <a:buFont typeface="Arial"/>
              <a:buChar char="•"/>
            </a:pPr>
            <a:r>
              <a:rPr lang="en-US" sz="3099" spc="-123">
                <a:solidFill>
                  <a:srgbClr val="FF0000"/>
                </a:solidFill>
                <a:latin typeface="Aileron Regular"/>
              </a:rPr>
              <a:t>(you will need this number to register for your articulated class)</a:t>
            </a:r>
          </a:p>
        </p:txBody>
      </p:sp>
      <p:sp>
        <p:nvSpPr>
          <p:cNvPr id="7" name="AutoShape 7"/>
          <p:cNvSpPr/>
          <p:nvPr/>
        </p:nvSpPr>
        <p:spPr>
          <a:xfrm rot="298184">
            <a:off x="9650898" y="3752850"/>
            <a:ext cx="586405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187873">
            <a:off x="9636628" y="4700138"/>
            <a:ext cx="1453144" cy="0"/>
          </a:xfrm>
          <a:prstGeom prst="line">
            <a:avLst/>
          </a:prstGeom>
          <a:ln w="571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52360" y="3247215"/>
            <a:ext cx="10571553" cy="6279229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rot="2100063">
            <a:off x="7067832" y="5105400"/>
            <a:ext cx="769056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1" name="TextBox 11"/>
          <p:cNvSpPr txBox="1"/>
          <p:nvPr/>
        </p:nvSpPr>
        <p:spPr>
          <a:xfrm>
            <a:off x="511650" y="5126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7937" y="1776541"/>
            <a:ext cx="71844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Confirm the LMC Application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019300"/>
            <a:chOff x="0" y="0"/>
            <a:chExt cx="24384000" cy="2692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692400"/>
            </a:xfrm>
            <a:custGeom>
              <a:avLst/>
              <a:gdLst/>
              <a:ahLst/>
              <a:cxnLst/>
              <a:rect l="l" t="t" r="r" b="b"/>
              <a:pathLst>
                <a:path w="24384000" h="2692400">
                  <a:moveTo>
                    <a:pt x="0" y="0"/>
                  </a:moveTo>
                  <a:lnTo>
                    <a:pt x="24384000" y="0"/>
                  </a:lnTo>
                  <a:lnTo>
                    <a:pt x="24384000" y="2692400"/>
                  </a:lnTo>
                  <a:lnTo>
                    <a:pt x="0" y="2692400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05055" y="102804"/>
            <a:ext cx="15689906" cy="1371600"/>
            <a:chOff x="0" y="0"/>
            <a:chExt cx="20919874" cy="1828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919875" cy="1828800"/>
            </a:xfrm>
            <a:custGeom>
              <a:avLst/>
              <a:gdLst/>
              <a:ahLst/>
              <a:cxnLst/>
              <a:rect l="l" t="t" r="r" b="b"/>
              <a:pathLst>
                <a:path w="20919875" h="1828800">
                  <a:moveTo>
                    <a:pt x="20786127" y="1828800"/>
                  </a:moveTo>
                  <a:lnTo>
                    <a:pt x="133750" y="1828800"/>
                  </a:lnTo>
                  <a:cubicBezTo>
                    <a:pt x="60016" y="1828800"/>
                    <a:pt x="0" y="1786382"/>
                    <a:pt x="0" y="1734185"/>
                  </a:cubicBezTo>
                  <a:lnTo>
                    <a:pt x="0" y="94615"/>
                  </a:lnTo>
                  <a:cubicBezTo>
                    <a:pt x="0" y="42418"/>
                    <a:pt x="60016" y="0"/>
                    <a:pt x="133750" y="0"/>
                  </a:cubicBezTo>
                  <a:lnTo>
                    <a:pt x="20786127" y="0"/>
                  </a:lnTo>
                  <a:cubicBezTo>
                    <a:pt x="20859860" y="0"/>
                    <a:pt x="20919875" y="42418"/>
                    <a:pt x="20919875" y="94615"/>
                  </a:cubicBezTo>
                  <a:lnTo>
                    <a:pt x="20919875" y="1734185"/>
                  </a:lnTo>
                  <a:cubicBezTo>
                    <a:pt x="20919875" y="1786255"/>
                    <a:pt x="20859860" y="1828800"/>
                    <a:pt x="20786125" y="182880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11691" y="227962"/>
            <a:ext cx="15276633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Prepare to Register for CATEMA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5055" y="2198130"/>
            <a:ext cx="1764792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Have your CCCID# and your LMC Student ID# ready</a:t>
            </a:r>
          </a:p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Go to </a:t>
            </a:r>
            <a:r>
              <a:rPr lang="en-US" sz="4000" u="sng" spc="-159">
                <a:solidFill>
                  <a:srgbClr val="0000FF"/>
                </a:solidFill>
                <a:latin typeface="Aileron Regular"/>
              </a:rPr>
              <a:t>www.CATEMA.net/contracosta</a:t>
            </a:r>
            <a:r>
              <a:rPr lang="en-US" sz="4000" spc="-159">
                <a:solidFill>
                  <a:srgbClr val="000000"/>
                </a:solidFill>
                <a:latin typeface="Aileron Regular"/>
              </a:rPr>
              <a:t> </a:t>
            </a:r>
          </a:p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FF0000"/>
                </a:solidFill>
                <a:latin typeface="Aileron Regular Italics"/>
              </a:rPr>
              <a:t>(Be sure to use “contracosta” to get to the correct college district!)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8600" y="4477160"/>
            <a:ext cx="18000830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7857" lvl="1" indent="-373928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New Students to CATEMA</a:t>
            </a:r>
          </a:p>
          <a:p>
            <a:pPr marL="2409153" lvl="3" indent="-602288" algn="l">
              <a:lnSpc>
                <a:spcPts val="4800"/>
              </a:lnSpc>
              <a:buFont typeface="Arial"/>
              <a:buChar char="￭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Click on "New Students"</a:t>
            </a:r>
          </a:p>
          <a:p>
            <a:pPr marL="2409153" lvl="3" indent="-602288" algn="l">
              <a:lnSpc>
                <a:spcPts val="4800"/>
              </a:lnSpc>
              <a:buFont typeface="Arial"/>
              <a:buChar char="￭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Click on "Create Account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r="520" b="520"/>
          <a:stretch>
            <a:fillRect/>
          </a:stretch>
        </p:blipFill>
        <p:spPr>
          <a:xfrm>
            <a:off x="11226711" y="4198380"/>
            <a:ext cx="6032589" cy="564642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 rot="-1906414">
            <a:off x="8929174" y="5642498"/>
            <a:ext cx="4001503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EA79B73-9922-AC4B-8528-35A46C2EF7BB}"/>
              </a:ext>
            </a:extLst>
          </p:cNvPr>
          <p:cNvSpPr/>
          <p:nvPr/>
        </p:nvSpPr>
        <p:spPr>
          <a:xfrm>
            <a:off x="12725400" y="5524500"/>
            <a:ext cx="3733800" cy="2286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2"/>
          <p:cNvSpPr txBox="1"/>
          <p:nvPr/>
        </p:nvSpPr>
        <p:spPr>
          <a:xfrm>
            <a:off x="86677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your CATEMA account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285745" y="3300668"/>
            <a:ext cx="6823205" cy="640383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54000" y="1671428"/>
            <a:ext cx="18000830" cy="111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100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From </a:t>
            </a:r>
            <a:r>
              <a:rPr lang="en-US" sz="4000" u="sng" spc="-159">
                <a:solidFill>
                  <a:srgbClr val="000000"/>
                </a:solidFill>
                <a:latin typeface="Aileron Regular"/>
              </a:rPr>
              <a:t>www.catema.net/contracosta</a:t>
            </a:r>
            <a:r>
              <a:rPr lang="en-US" sz="4000" spc="-159">
                <a:solidFill>
                  <a:srgbClr val="000000"/>
                </a:solidFill>
                <a:latin typeface="Aileron Regular"/>
              </a:rPr>
              <a:t> (be sure to use "contracosta")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1198" y="3533459"/>
            <a:ext cx="12661129" cy="4923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39"/>
              </a:lnSpc>
            </a:pPr>
            <a:r>
              <a:rPr lang="en-US" sz="3699" spc="-144" dirty="0">
                <a:solidFill>
                  <a:srgbClr val="000000"/>
                </a:solidFill>
                <a:latin typeface="Aileron Regular"/>
              </a:rPr>
              <a:t>Students with Existing CATEMA Accounts </a:t>
            </a:r>
          </a:p>
          <a:p>
            <a:pPr algn="just">
              <a:lnSpc>
                <a:spcPts val="4439"/>
              </a:lnSpc>
            </a:pPr>
            <a:endParaRPr lang="en-US" sz="3699" spc="-144" dirty="0">
              <a:solidFill>
                <a:srgbClr val="000000"/>
              </a:solidFill>
              <a:latin typeface="Aileron Regular"/>
            </a:endParaRPr>
          </a:p>
          <a:p>
            <a:pPr marL="742950" indent="-742950" algn="just">
              <a:lnSpc>
                <a:spcPts val="4439"/>
              </a:lnSpc>
              <a:buAutoNum type="arabicPeriod"/>
            </a:pPr>
            <a:r>
              <a:rPr lang="en-US" sz="3699" spc="-147" dirty="0">
                <a:solidFill>
                  <a:srgbClr val="000000"/>
                </a:solidFill>
                <a:latin typeface="Aileron Regular"/>
              </a:rPr>
              <a:t>Click on "Go To Student Login Assistant”</a:t>
            </a:r>
          </a:p>
          <a:p>
            <a:pPr algn="just">
              <a:lnSpc>
                <a:spcPts val="4439"/>
              </a:lnSpc>
            </a:pPr>
            <a:endParaRPr lang="en-US" sz="3699" spc="-147" dirty="0">
              <a:solidFill>
                <a:srgbClr val="000000"/>
              </a:solidFill>
              <a:latin typeface="Aileron Regular"/>
            </a:endParaRPr>
          </a:p>
          <a:p>
            <a:pPr algn="just">
              <a:lnSpc>
                <a:spcPts val="4439"/>
              </a:lnSpc>
            </a:pPr>
            <a:r>
              <a:rPr lang="en-US" sz="3699" spc="-147" dirty="0">
                <a:solidFill>
                  <a:srgbClr val="000000"/>
                </a:solidFill>
                <a:latin typeface="Aileron Regular"/>
              </a:rPr>
              <a:t>OR</a:t>
            </a:r>
          </a:p>
          <a:p>
            <a:pPr algn="just">
              <a:lnSpc>
                <a:spcPts val="4439"/>
              </a:lnSpc>
            </a:pPr>
            <a:endParaRPr lang="en-US" sz="3699" spc="-147" dirty="0">
              <a:solidFill>
                <a:srgbClr val="000000"/>
              </a:solidFill>
              <a:latin typeface="Aileron Regular"/>
            </a:endParaRPr>
          </a:p>
          <a:p>
            <a:pPr algn="just">
              <a:lnSpc>
                <a:spcPts val="4439"/>
              </a:lnSpc>
            </a:pPr>
            <a:r>
              <a:rPr lang="en-US" sz="3699" spc="-147" dirty="0">
                <a:solidFill>
                  <a:srgbClr val="000000"/>
                </a:solidFill>
                <a:latin typeface="Aileron Regular"/>
              </a:rPr>
              <a:t>2. Click ”View Student Login Information” to get the </a:t>
            </a:r>
          </a:p>
          <a:p>
            <a:pPr algn="just">
              <a:lnSpc>
                <a:spcPts val="4439"/>
              </a:lnSpc>
            </a:pPr>
            <a:r>
              <a:rPr lang="en-US" sz="3699" spc="-147" dirty="0">
                <a:solidFill>
                  <a:srgbClr val="000000"/>
                </a:solidFill>
                <a:latin typeface="Aileron Regular"/>
              </a:rPr>
              <a:t>“hints” for their auto-assigned usernames/passwords</a:t>
            </a:r>
          </a:p>
          <a:p>
            <a:pPr algn="just">
              <a:lnSpc>
                <a:spcPts val="3360"/>
              </a:lnSpc>
            </a:pPr>
            <a:r>
              <a:rPr lang="en-US" sz="2800" spc="-111" dirty="0">
                <a:solidFill>
                  <a:srgbClr val="000000"/>
                </a:solidFill>
                <a:latin typeface="Aileron Regular"/>
              </a:rPr>
              <a:t>                  </a:t>
            </a:r>
            <a:endParaRPr lang="en-US" sz="2800" spc="-111" dirty="0">
              <a:solidFill>
                <a:srgbClr val="000000"/>
              </a:solidFill>
              <a:latin typeface="Aileron Regular Bold Itali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8288000" cy="2176253"/>
            <a:chOff x="0" y="0"/>
            <a:chExt cx="24384000" cy="29016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2901671"/>
            </a:xfrm>
            <a:custGeom>
              <a:avLst/>
              <a:gdLst/>
              <a:ahLst/>
              <a:cxnLst/>
              <a:rect l="l" t="t" r="r" b="b"/>
              <a:pathLst>
                <a:path w="24384000" h="2901671">
                  <a:moveTo>
                    <a:pt x="0" y="0"/>
                  </a:moveTo>
                  <a:lnTo>
                    <a:pt x="24384000" y="0"/>
                  </a:lnTo>
                  <a:lnTo>
                    <a:pt x="24384000" y="2901671"/>
                  </a:lnTo>
                  <a:lnTo>
                    <a:pt x="0" y="2901671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28600" y="190500"/>
            <a:ext cx="17297399" cy="1604753"/>
            <a:chOff x="0" y="0"/>
            <a:chExt cx="23063199" cy="213967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063200" cy="2139679"/>
            </a:xfrm>
            <a:custGeom>
              <a:avLst/>
              <a:gdLst/>
              <a:ahLst/>
              <a:cxnLst/>
              <a:rect l="l" t="t" r="r" b="b"/>
              <a:pathLst>
                <a:path w="23063200" h="2139679">
                  <a:moveTo>
                    <a:pt x="22915753" y="2139679"/>
                  </a:moveTo>
                  <a:lnTo>
                    <a:pt x="147447" y="2139679"/>
                  </a:lnTo>
                  <a:cubicBezTo>
                    <a:pt x="66167" y="2139679"/>
                    <a:pt x="0" y="2090012"/>
                    <a:pt x="0" y="2028998"/>
                  </a:cubicBezTo>
                  <a:lnTo>
                    <a:pt x="0" y="110679"/>
                  </a:lnTo>
                  <a:cubicBezTo>
                    <a:pt x="0" y="49665"/>
                    <a:pt x="66167" y="0"/>
                    <a:pt x="147447" y="0"/>
                  </a:cubicBezTo>
                  <a:lnTo>
                    <a:pt x="22915753" y="0"/>
                  </a:lnTo>
                  <a:cubicBezTo>
                    <a:pt x="22997033" y="0"/>
                    <a:pt x="23063200" y="49665"/>
                    <a:pt x="23063200" y="110679"/>
                  </a:cubicBezTo>
                  <a:lnTo>
                    <a:pt x="23063200" y="2028998"/>
                  </a:lnTo>
                  <a:cubicBezTo>
                    <a:pt x="23063200" y="2089921"/>
                    <a:pt x="22997033" y="2139679"/>
                    <a:pt x="22915753" y="213967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60391" y="249442"/>
            <a:ext cx="16898909" cy="1545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3"/>
              </a:lnSpc>
            </a:pPr>
            <a:r>
              <a:rPr lang="en-US" sz="4500">
                <a:solidFill>
                  <a:srgbClr val="710F09"/>
                </a:solidFill>
                <a:latin typeface="Aileron Regular Bold"/>
              </a:rPr>
              <a:t>Students with EXISTING CATEMA Accounts ONLY!</a:t>
            </a:r>
          </a:p>
          <a:p>
            <a:pPr algn="l">
              <a:lnSpc>
                <a:spcPts val="6203"/>
              </a:lnSpc>
            </a:pPr>
            <a:r>
              <a:rPr lang="en-US" sz="4500">
                <a:solidFill>
                  <a:srgbClr val="710F09"/>
                </a:solidFill>
                <a:latin typeface="Aileron Regular Bold"/>
              </a:rPr>
              <a:t>Sign In to CATEMA</a:t>
            </a:r>
          </a:p>
        </p:txBody>
      </p:sp>
      <p:sp>
        <p:nvSpPr>
          <p:cNvPr id="13" name="AutoShape 13"/>
          <p:cNvSpPr/>
          <p:nvPr/>
        </p:nvSpPr>
        <p:spPr>
          <a:xfrm rot="198421">
            <a:off x="7158331" y="8867571"/>
            <a:ext cx="6159700" cy="0"/>
          </a:xfrm>
          <a:prstGeom prst="line">
            <a:avLst/>
          </a:prstGeom>
          <a:ln w="76200" cap="rnd">
            <a:solidFill>
              <a:srgbClr val="00B05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4" name="AutoShape 14"/>
          <p:cNvSpPr/>
          <p:nvPr/>
        </p:nvSpPr>
        <p:spPr>
          <a:xfrm rot="2050220">
            <a:off x="8124668" y="6377131"/>
            <a:ext cx="5163829" cy="689338"/>
          </a:xfrm>
          <a:prstGeom prst="line">
            <a:avLst/>
          </a:prstGeom>
          <a:ln w="76200" cap="rnd">
            <a:solidFill>
              <a:srgbClr val="00B050"/>
            </a:solidFill>
            <a:prstDash val="solid"/>
            <a:headEnd type="none" w="sm" len="sm"/>
            <a:tailEnd type="triangle" w="lg" len="med"/>
          </a:ln>
        </p:spPr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879844-9BA4-AF41-9C97-2496C72034CA}"/>
              </a:ext>
            </a:extLst>
          </p:cNvPr>
          <p:cNvCxnSpPr/>
          <p:nvPr/>
        </p:nvCxnSpPr>
        <p:spPr>
          <a:xfrm>
            <a:off x="13312903" y="5753100"/>
            <a:ext cx="2632419" cy="12954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CA9919-2475-824F-9D3F-7666CC23D281}"/>
              </a:ext>
            </a:extLst>
          </p:cNvPr>
          <p:cNvCxnSpPr>
            <a:cxnSpLocks/>
          </p:cNvCxnSpPr>
          <p:nvPr/>
        </p:nvCxnSpPr>
        <p:spPr>
          <a:xfrm flipH="1">
            <a:off x="13312903" y="5753100"/>
            <a:ext cx="2079497" cy="106680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8637A69-F7C4-A74D-98CB-03259C640BDD}"/>
              </a:ext>
            </a:extLst>
          </p:cNvPr>
          <p:cNvSpPr txBox="1"/>
          <p:nvPr/>
        </p:nvSpPr>
        <p:spPr>
          <a:xfrm>
            <a:off x="16398813" y="561957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This box is for HS Teachers/</a:t>
            </a:r>
          </a:p>
          <a:p>
            <a:r>
              <a:rPr lang="en-US" i="1" dirty="0">
                <a:solidFill>
                  <a:srgbClr val="FF0000"/>
                </a:solidFill>
              </a:rPr>
              <a:t>Staff only</a:t>
            </a:r>
          </a:p>
        </p:txBody>
      </p:sp>
      <p:sp>
        <p:nvSpPr>
          <p:cNvPr id="22" name="AutoShape 14">
            <a:extLst>
              <a:ext uri="{FF2B5EF4-FFF2-40B4-BE49-F238E27FC236}">
                <a16:creationId xmlns:a16="http://schemas.microsoft.com/office/drawing/2014/main" id="{923EC086-AE01-5F47-969F-86F7937871CA}"/>
              </a:ext>
            </a:extLst>
          </p:cNvPr>
          <p:cNvSpPr/>
          <p:nvPr/>
        </p:nvSpPr>
        <p:spPr>
          <a:xfrm rot="2050220" flipH="1">
            <a:off x="15809659" y="5572019"/>
            <a:ext cx="458963" cy="604663"/>
          </a:xfrm>
          <a:prstGeom prst="line">
            <a:avLst/>
          </a:prstGeom>
          <a:ln w="28575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677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08736" y="2760821"/>
            <a:ext cx="9092586" cy="603935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6678" y="1814990"/>
            <a:ext cx="8909354" cy="6791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92"/>
              </a:lnSpc>
            </a:pPr>
            <a:r>
              <a:rPr lang="en-US" sz="3600" u="sng" spc="56">
                <a:solidFill>
                  <a:srgbClr val="000000"/>
                </a:solidFill>
                <a:latin typeface="Aileron Regular Bold"/>
              </a:rPr>
              <a:t>IMPORTANT NOTES:</a:t>
            </a:r>
          </a:p>
          <a:p>
            <a:pPr marL="975208" lvl="2" indent="-325069" algn="l">
              <a:lnSpc>
                <a:spcPts val="7880"/>
              </a:lnSpc>
              <a:buFont typeface="Arial"/>
              <a:buChar char="⚬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Always use your </a:t>
            </a:r>
            <a:r>
              <a:rPr lang="en-US" sz="4000" spc="40">
                <a:solidFill>
                  <a:srgbClr val="000000"/>
                </a:solidFill>
                <a:latin typeface="Aileron Regular Bold"/>
              </a:rPr>
              <a:t>LEGAL</a:t>
            </a:r>
            <a:r>
              <a:rPr lang="en-US" sz="4000" spc="40">
                <a:solidFill>
                  <a:srgbClr val="000000"/>
                </a:solidFill>
                <a:latin typeface="Aileron Regular"/>
              </a:rPr>
              <a:t> Name</a:t>
            </a:r>
          </a:p>
          <a:p>
            <a:pPr marL="975208" lvl="2" indent="-325069" algn="l">
              <a:lnSpc>
                <a:spcPts val="7880"/>
              </a:lnSpc>
              <a:buFont typeface="Arial"/>
              <a:buChar char="⚬"/>
            </a:pPr>
            <a:r>
              <a:rPr lang="en-US" sz="4000" spc="40">
                <a:solidFill>
                  <a:srgbClr val="000000"/>
                </a:solidFill>
                <a:latin typeface="Aileron Regular Italics"/>
              </a:rPr>
              <a:t>Community College</a:t>
            </a:r>
            <a:r>
              <a:rPr lang="en-US" sz="4000" spc="40">
                <a:solidFill>
                  <a:srgbClr val="000000"/>
                </a:solidFill>
                <a:latin typeface="Aileron Regular"/>
              </a:rPr>
              <a:t> ID is your </a:t>
            </a:r>
            <a:r>
              <a:rPr lang="en-US" sz="4000" spc="40">
                <a:solidFill>
                  <a:srgbClr val="000000"/>
                </a:solidFill>
                <a:latin typeface="Aileron Regular Bold"/>
              </a:rPr>
              <a:t>LMC Student ID#</a:t>
            </a:r>
          </a:p>
          <a:p>
            <a:pPr marL="975208" lvl="2" indent="-325069" algn="l">
              <a:lnSpc>
                <a:spcPts val="7880"/>
              </a:lnSpc>
              <a:buFont typeface="Arial"/>
              <a:buChar char="⚬"/>
            </a:pPr>
            <a:r>
              <a:rPr lang="en-US" sz="4000" spc="40">
                <a:solidFill>
                  <a:srgbClr val="000000"/>
                </a:solidFill>
                <a:latin typeface="Aileron Regular Italics"/>
              </a:rPr>
              <a:t>State College ID </a:t>
            </a:r>
            <a:r>
              <a:rPr lang="en-US" sz="4000" spc="40">
                <a:solidFill>
                  <a:srgbClr val="000000"/>
                </a:solidFill>
                <a:latin typeface="Aileron Regular"/>
              </a:rPr>
              <a:t>is your </a:t>
            </a:r>
            <a:r>
              <a:rPr lang="en-US" sz="4000" spc="40">
                <a:solidFill>
                  <a:srgbClr val="000000"/>
                </a:solidFill>
                <a:latin typeface="Aileron Regular Bold"/>
              </a:rPr>
              <a:t>CCCID#</a:t>
            </a:r>
          </a:p>
          <a:p>
            <a:pPr marL="975208" lvl="2" indent="-325069" algn="l">
              <a:lnSpc>
                <a:spcPts val="7880"/>
              </a:lnSpc>
              <a:buFont typeface="Arial"/>
              <a:buChar char="⚬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Indicate your Graduation Year</a:t>
            </a:r>
          </a:p>
          <a:p>
            <a:pPr marL="975208" lvl="2" indent="-325069" algn="l">
              <a:lnSpc>
                <a:spcPts val="7880"/>
              </a:lnSpc>
              <a:buFont typeface="Arial"/>
              <a:buChar char="⚬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No dashes in the phone box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your CATEMA account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18288000" cy="1796343"/>
            <a:chOff x="0" y="0"/>
            <a:chExt cx="24384000" cy="239512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2395093"/>
            </a:xfrm>
            <a:custGeom>
              <a:avLst/>
              <a:gdLst/>
              <a:ahLst/>
              <a:cxnLst/>
              <a:rect l="l" t="t" r="r" b="b"/>
              <a:pathLst>
                <a:path w="24384000" h="2395093">
                  <a:moveTo>
                    <a:pt x="0" y="0"/>
                  </a:moveTo>
                  <a:lnTo>
                    <a:pt x="24384000" y="0"/>
                  </a:lnTo>
                  <a:lnTo>
                    <a:pt x="24384000" y="2395093"/>
                  </a:lnTo>
                  <a:lnTo>
                    <a:pt x="0" y="2395093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6675" y="190601"/>
            <a:ext cx="13167450" cy="1142900"/>
            <a:chOff x="0" y="0"/>
            <a:chExt cx="17556600" cy="15238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56595" cy="1523873"/>
            </a:xfrm>
            <a:custGeom>
              <a:avLst/>
              <a:gdLst/>
              <a:ahLst/>
              <a:cxnLst/>
              <a:rect l="l" t="t" r="r" b="b"/>
              <a:pathLst>
                <a:path w="17556595" h="1523873">
                  <a:moveTo>
                    <a:pt x="17444420" y="1523873"/>
                  </a:moveTo>
                  <a:lnTo>
                    <a:pt x="112174" y="1523873"/>
                  </a:lnTo>
                  <a:cubicBezTo>
                    <a:pt x="50305" y="1523873"/>
                    <a:pt x="0" y="1488440"/>
                    <a:pt x="0" y="1445133"/>
                  </a:cubicBezTo>
                  <a:lnTo>
                    <a:pt x="0" y="78740"/>
                  </a:lnTo>
                  <a:cubicBezTo>
                    <a:pt x="0" y="35433"/>
                    <a:pt x="50305" y="0"/>
                    <a:pt x="112174" y="0"/>
                  </a:cubicBezTo>
                  <a:lnTo>
                    <a:pt x="17444420" y="0"/>
                  </a:lnTo>
                  <a:cubicBezTo>
                    <a:pt x="17506290" y="0"/>
                    <a:pt x="17556595" y="35433"/>
                    <a:pt x="17556595" y="78740"/>
                  </a:cubicBezTo>
                  <a:lnTo>
                    <a:pt x="17556595" y="1445133"/>
                  </a:lnTo>
                  <a:cubicBezTo>
                    <a:pt x="17556595" y="1488567"/>
                    <a:pt x="17506290" y="1523873"/>
                    <a:pt x="17444420" y="1523873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86616" y="85826"/>
            <a:ext cx="14449615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Create Your CATEMA Account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677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your CATEMA account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18288000" cy="1638300"/>
            <a:chOff x="0" y="0"/>
            <a:chExt cx="24384000" cy="2184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2184400"/>
            </a:xfrm>
            <a:custGeom>
              <a:avLst/>
              <a:gdLst/>
              <a:ahLst/>
              <a:cxnLst/>
              <a:rect l="l" t="t" r="r" b="b"/>
              <a:pathLst>
                <a:path w="24384000" h="2184400">
                  <a:moveTo>
                    <a:pt x="0" y="0"/>
                  </a:moveTo>
                  <a:lnTo>
                    <a:pt x="24384000" y="0"/>
                  </a:lnTo>
                  <a:lnTo>
                    <a:pt x="24384000" y="2184400"/>
                  </a:lnTo>
                  <a:lnTo>
                    <a:pt x="0" y="2184400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6676" y="162967"/>
            <a:ext cx="14502440" cy="1174019"/>
            <a:chOff x="0" y="0"/>
            <a:chExt cx="19336587" cy="156535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336583" cy="1565402"/>
            </a:xfrm>
            <a:custGeom>
              <a:avLst/>
              <a:gdLst/>
              <a:ahLst/>
              <a:cxnLst/>
              <a:rect l="l" t="t" r="r" b="b"/>
              <a:pathLst>
                <a:path w="19336583" h="1565402">
                  <a:moveTo>
                    <a:pt x="19212981" y="1565402"/>
                  </a:moveTo>
                  <a:lnTo>
                    <a:pt x="123602" y="1565402"/>
                  </a:lnTo>
                  <a:cubicBezTo>
                    <a:pt x="55519" y="1565402"/>
                    <a:pt x="0" y="1529080"/>
                    <a:pt x="0" y="1484503"/>
                  </a:cubicBezTo>
                  <a:lnTo>
                    <a:pt x="0" y="80899"/>
                  </a:lnTo>
                  <a:cubicBezTo>
                    <a:pt x="0" y="36322"/>
                    <a:pt x="55519" y="0"/>
                    <a:pt x="123602" y="0"/>
                  </a:cubicBezTo>
                  <a:lnTo>
                    <a:pt x="19212981" y="0"/>
                  </a:lnTo>
                  <a:cubicBezTo>
                    <a:pt x="19281063" y="0"/>
                    <a:pt x="19336583" y="36322"/>
                    <a:pt x="19336583" y="80899"/>
                  </a:cubicBezTo>
                  <a:lnTo>
                    <a:pt x="19336583" y="1484376"/>
                  </a:lnTo>
                  <a:cubicBezTo>
                    <a:pt x="19336583" y="1528953"/>
                    <a:pt x="19281063" y="1565275"/>
                    <a:pt x="19212981" y="1565275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6678" y="12192"/>
            <a:ext cx="13601240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Check Your CATEMA Account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298" y="1770996"/>
            <a:ext cx="17877970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 spc="56">
                <a:solidFill>
                  <a:srgbClr val="000000"/>
                </a:solidFill>
                <a:latin typeface="Aileron Regular"/>
              </a:rPr>
              <a:t>Check your information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 spc="56">
                <a:solidFill>
                  <a:srgbClr val="000000"/>
                </a:solidFill>
                <a:latin typeface="Aileron Regular"/>
              </a:rPr>
              <a:t>Write down your Username and Password</a:t>
            </a:r>
          </a:p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 spc="56">
                <a:solidFill>
                  <a:srgbClr val="000000"/>
                </a:solidFill>
                <a:latin typeface="Aileron Regular"/>
              </a:rPr>
              <a:t>Click Yes to create your CATEMA account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64977" y="3713601"/>
            <a:ext cx="12416367" cy="61341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 rot="1153495">
            <a:off x="5047290" y="8432249"/>
            <a:ext cx="2331807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677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your CATEMA account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18288000" cy="1868330"/>
            <a:chOff x="0" y="0"/>
            <a:chExt cx="24384000" cy="2491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2491105"/>
            </a:xfrm>
            <a:custGeom>
              <a:avLst/>
              <a:gdLst/>
              <a:ahLst/>
              <a:cxnLst/>
              <a:rect l="l" t="t" r="r" b="b"/>
              <a:pathLst>
                <a:path w="24384000" h="2491105">
                  <a:moveTo>
                    <a:pt x="0" y="0"/>
                  </a:moveTo>
                  <a:lnTo>
                    <a:pt x="24384000" y="0"/>
                  </a:lnTo>
                  <a:lnTo>
                    <a:pt x="24384000" y="2491105"/>
                  </a:lnTo>
                  <a:lnTo>
                    <a:pt x="0" y="2491105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86677" y="243601"/>
            <a:ext cx="12834907" cy="1166099"/>
            <a:chOff x="0" y="0"/>
            <a:chExt cx="17113209" cy="15547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113208" cy="1554861"/>
            </a:xfrm>
            <a:custGeom>
              <a:avLst/>
              <a:gdLst/>
              <a:ahLst/>
              <a:cxnLst/>
              <a:rect l="l" t="t" r="r" b="b"/>
              <a:pathLst>
                <a:path w="17113208" h="1554861">
                  <a:moveTo>
                    <a:pt x="17003815" y="1554861"/>
                  </a:moveTo>
                  <a:lnTo>
                    <a:pt x="109392" y="1554861"/>
                  </a:lnTo>
                  <a:cubicBezTo>
                    <a:pt x="49187" y="1554861"/>
                    <a:pt x="0" y="1518793"/>
                    <a:pt x="0" y="1474470"/>
                  </a:cubicBezTo>
                  <a:lnTo>
                    <a:pt x="0" y="80391"/>
                  </a:lnTo>
                  <a:cubicBezTo>
                    <a:pt x="0" y="36068"/>
                    <a:pt x="49032" y="0"/>
                    <a:pt x="109392" y="0"/>
                  </a:cubicBezTo>
                  <a:lnTo>
                    <a:pt x="17003816" y="0"/>
                  </a:lnTo>
                  <a:cubicBezTo>
                    <a:pt x="17064020" y="0"/>
                    <a:pt x="17113208" y="36068"/>
                    <a:pt x="17113208" y="80391"/>
                  </a:cubicBezTo>
                  <a:lnTo>
                    <a:pt x="17113208" y="1474343"/>
                  </a:lnTo>
                  <a:cubicBezTo>
                    <a:pt x="17113208" y="1518666"/>
                    <a:pt x="17064175" y="1554734"/>
                    <a:pt x="17003816" y="1554734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13450" y="138826"/>
            <a:ext cx="13869137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Choose Your Teacher's Name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13450" y="2021346"/>
            <a:ext cx="17617102" cy="300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Choose your Teacher’s Name from the drop down list</a:t>
            </a:r>
          </a:p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Choose the LMC Course that your High School Class is articulated with</a:t>
            </a:r>
          </a:p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Choose your class period</a:t>
            </a:r>
          </a:p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Click Submit and you will see the class under ”My Classes For This School Year” (you will have a “pending” until your teacher approves you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0248" y="5271004"/>
            <a:ext cx="8966900" cy="40886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763017" y="5621436"/>
            <a:ext cx="9524983" cy="3885865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 rot="10182076">
            <a:off x="14709429" y="7669533"/>
            <a:ext cx="1183326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6677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Account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678" y="702945"/>
            <a:ext cx="18114645" cy="929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28"/>
              </a:lnSpc>
            </a:pPr>
            <a:r>
              <a:rPr lang="en-US" sz="6600">
                <a:solidFill>
                  <a:srgbClr val="FFFFFF"/>
                </a:solidFill>
                <a:latin typeface="Aileron Regular Light"/>
              </a:rPr>
              <a:t>Create your CATEMA account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18288000" cy="2095500"/>
            <a:chOff x="0" y="0"/>
            <a:chExt cx="24384000" cy="2794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2794000"/>
            </a:xfrm>
            <a:custGeom>
              <a:avLst/>
              <a:gdLst/>
              <a:ahLst/>
              <a:cxnLst/>
              <a:rect l="l" t="t" r="r" b="b"/>
              <a:pathLst>
                <a:path w="24384000" h="2794000">
                  <a:moveTo>
                    <a:pt x="0" y="0"/>
                  </a:moveTo>
                  <a:lnTo>
                    <a:pt x="24384000" y="0"/>
                  </a:lnTo>
                  <a:lnTo>
                    <a:pt x="24384000" y="2794000"/>
                  </a:lnTo>
                  <a:lnTo>
                    <a:pt x="0" y="2794000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87170" y="157537"/>
            <a:ext cx="16162267" cy="1480764"/>
            <a:chOff x="0" y="0"/>
            <a:chExt cx="21549690" cy="19743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549672" cy="1974342"/>
            </a:xfrm>
            <a:custGeom>
              <a:avLst/>
              <a:gdLst/>
              <a:ahLst/>
              <a:cxnLst/>
              <a:rect l="l" t="t" r="r" b="b"/>
              <a:pathLst>
                <a:path w="21549672" h="1974342">
                  <a:moveTo>
                    <a:pt x="21411922" y="1974342"/>
                  </a:moveTo>
                  <a:lnTo>
                    <a:pt x="137751" y="1974342"/>
                  </a:lnTo>
                  <a:cubicBezTo>
                    <a:pt x="61910" y="1974342"/>
                    <a:pt x="0" y="1945894"/>
                    <a:pt x="0" y="1910842"/>
                  </a:cubicBezTo>
                  <a:lnTo>
                    <a:pt x="0" y="63500"/>
                  </a:lnTo>
                  <a:cubicBezTo>
                    <a:pt x="0" y="28448"/>
                    <a:pt x="61910" y="0"/>
                    <a:pt x="137751" y="0"/>
                  </a:cubicBezTo>
                  <a:lnTo>
                    <a:pt x="21411922" y="0"/>
                  </a:lnTo>
                  <a:cubicBezTo>
                    <a:pt x="21487763" y="0"/>
                    <a:pt x="21549672" y="28448"/>
                    <a:pt x="21549672" y="63500"/>
                  </a:cubicBezTo>
                  <a:lnTo>
                    <a:pt x="21549672" y="1910842"/>
                  </a:lnTo>
                  <a:cubicBezTo>
                    <a:pt x="21549672" y="1945767"/>
                    <a:pt x="21487763" y="1974342"/>
                    <a:pt x="21411922" y="1974342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8738" y="4231372"/>
            <a:ext cx="4280019" cy="294069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7716" y="226571"/>
            <a:ext cx="14643437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Checking for your College Credit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5450" y="2253799"/>
            <a:ext cx="17617102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Your teacher will recommend credit at the end of your class term.</a:t>
            </a:r>
          </a:p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40">
                <a:solidFill>
                  <a:srgbClr val="000000"/>
                </a:solidFill>
                <a:latin typeface="Aileron Regular"/>
              </a:rPr>
              <a:t>You will receive a Congratulatory Email with instructions on how to login to your college InSite account and check your transcripts.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35448" y="6763669"/>
            <a:ext cx="17617102" cy="332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spc="200">
                <a:solidFill>
                  <a:srgbClr val="000000"/>
                </a:solidFill>
                <a:latin typeface="Aileron Regular"/>
              </a:rPr>
              <a:t>Great Job!</a:t>
            </a:r>
          </a:p>
          <a:p>
            <a:pPr algn="ctr">
              <a:lnSpc>
                <a:spcPts val="4800"/>
              </a:lnSpc>
            </a:pPr>
            <a:r>
              <a:rPr lang="en-US" sz="4000" spc="200">
                <a:solidFill>
                  <a:srgbClr val="000000"/>
                </a:solidFill>
                <a:latin typeface="Aileron Regular"/>
              </a:rPr>
              <a:t>For more information about LMC Early College Credit</a:t>
            </a:r>
          </a:p>
          <a:p>
            <a:pPr algn="ctr">
              <a:lnSpc>
                <a:spcPts val="4800"/>
              </a:lnSpc>
            </a:pPr>
            <a:r>
              <a:rPr lang="en-US" sz="4000" spc="200">
                <a:solidFill>
                  <a:srgbClr val="000000"/>
                </a:solidFill>
                <a:latin typeface="Aileron Regular"/>
              </a:rPr>
              <a:t> or to Contact Us,</a:t>
            </a:r>
          </a:p>
          <a:p>
            <a:pPr algn="ctr">
              <a:lnSpc>
                <a:spcPts val="4800"/>
              </a:lnSpc>
            </a:pPr>
            <a:r>
              <a:rPr lang="en-US" sz="4000" spc="200">
                <a:solidFill>
                  <a:srgbClr val="000000"/>
                </a:solidFill>
                <a:latin typeface="Aileron Regular"/>
              </a:rPr>
              <a:t>Please visit our website at:</a:t>
            </a:r>
          </a:p>
          <a:p>
            <a:pPr algn="ctr">
              <a:lnSpc>
                <a:spcPts val="7200"/>
              </a:lnSpc>
            </a:pPr>
            <a:r>
              <a:rPr lang="en-US" sz="6000" u="sng" spc="200">
                <a:solidFill>
                  <a:srgbClr val="000000"/>
                </a:solidFill>
                <a:latin typeface="Aileron Regular"/>
              </a:rPr>
              <a:t>www.losmedanos.edu/earlycollegecredit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9727" y="2260831"/>
            <a:ext cx="18547727" cy="8026169"/>
            <a:chOff x="0" y="0"/>
            <a:chExt cx="24730303" cy="107015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730329" cy="10701528"/>
            </a:xfrm>
            <a:custGeom>
              <a:avLst/>
              <a:gdLst/>
              <a:ahLst/>
              <a:cxnLst/>
              <a:rect l="l" t="t" r="r" b="b"/>
              <a:pathLst>
                <a:path w="24730329" h="10701528">
                  <a:moveTo>
                    <a:pt x="0" y="0"/>
                  </a:moveTo>
                  <a:lnTo>
                    <a:pt x="24730329" y="0"/>
                  </a:lnTo>
                  <a:lnTo>
                    <a:pt x="24730329" y="10701528"/>
                  </a:lnTo>
                  <a:lnTo>
                    <a:pt x="0" y="10701528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52400" y="2260831"/>
            <a:ext cx="14349387" cy="15732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375"/>
              </a:lnSpc>
            </a:pPr>
            <a:r>
              <a:rPr lang="en-US" sz="10399">
                <a:solidFill>
                  <a:srgbClr val="F8F8F8"/>
                </a:solidFill>
                <a:latin typeface="Aileron Heavy Bold"/>
              </a:rPr>
              <a:t>Los Medanos College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2400" y="4374051"/>
            <a:ext cx="13942843" cy="2771029"/>
            <a:chOff x="0" y="0"/>
            <a:chExt cx="18590457" cy="36947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90513" cy="3694684"/>
            </a:xfrm>
            <a:custGeom>
              <a:avLst/>
              <a:gdLst/>
              <a:ahLst/>
              <a:cxnLst/>
              <a:rect l="l" t="t" r="r" b="b"/>
              <a:pathLst>
                <a:path w="18590513" h="3694684">
                  <a:moveTo>
                    <a:pt x="18471642" y="3694684"/>
                  </a:moveTo>
                  <a:lnTo>
                    <a:pt x="118745" y="3694684"/>
                  </a:lnTo>
                  <a:cubicBezTo>
                    <a:pt x="53340" y="3694684"/>
                    <a:pt x="0" y="3641344"/>
                    <a:pt x="0" y="3575939"/>
                  </a:cubicBezTo>
                  <a:lnTo>
                    <a:pt x="0" y="118745"/>
                  </a:lnTo>
                  <a:cubicBezTo>
                    <a:pt x="0" y="53340"/>
                    <a:pt x="53340" y="0"/>
                    <a:pt x="118745" y="0"/>
                  </a:cubicBezTo>
                  <a:lnTo>
                    <a:pt x="18471642" y="0"/>
                  </a:lnTo>
                  <a:cubicBezTo>
                    <a:pt x="18537047" y="0"/>
                    <a:pt x="18590513" y="53340"/>
                    <a:pt x="18590513" y="118745"/>
                  </a:cubicBezTo>
                  <a:lnTo>
                    <a:pt x="18590513" y="3575939"/>
                  </a:lnTo>
                  <a:cubicBezTo>
                    <a:pt x="18590513" y="3641344"/>
                    <a:pt x="18537174" y="3694684"/>
                    <a:pt x="18471642" y="3694684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73611" y="4975274"/>
            <a:ext cx="13621633" cy="3214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8799" spc="307">
                <a:solidFill>
                  <a:srgbClr val="710F09"/>
                </a:solidFill>
                <a:latin typeface="Aileron Regular"/>
              </a:rPr>
              <a:t>Articulated High School Classes &amp; CATEMA Registration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738" r="1085" b="320"/>
          <a:stretch>
            <a:fillRect/>
          </a:stretch>
        </p:blipFill>
        <p:spPr>
          <a:xfrm>
            <a:off x="14501787" y="2260831"/>
            <a:ext cx="3745184" cy="2535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t="34633" r="497" b="30063"/>
          <a:stretch>
            <a:fillRect/>
          </a:stretch>
        </p:blipFill>
        <p:spPr>
          <a:xfrm>
            <a:off x="-259727" y="17184"/>
            <a:ext cx="11791364" cy="22335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-254647" y="8020937"/>
            <a:ext cx="18094572" cy="72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3"/>
              </a:lnSpc>
            </a:pPr>
            <a:r>
              <a:rPr lang="en-US" sz="4800" u="sng" spc="-53">
                <a:solidFill>
                  <a:srgbClr val="FFFFFF"/>
                </a:solidFill>
                <a:latin typeface="Aileron Regular Bold"/>
              </a:rPr>
              <a:t>www.losmedanos.edu/earlycollegecredit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 l="12858" r="5851" b="5733"/>
          <a:stretch>
            <a:fillRect/>
          </a:stretch>
        </p:blipFill>
        <p:spPr>
          <a:xfrm>
            <a:off x="14501787" y="4795848"/>
            <a:ext cx="3786213" cy="234774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r="54" b="2908"/>
          <a:stretch>
            <a:fillRect/>
          </a:stretch>
        </p:blipFill>
        <p:spPr>
          <a:xfrm>
            <a:off x="11528930" y="-17988"/>
            <a:ext cx="6759070" cy="22608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95933"/>
            <a:ext cx="18482310" cy="1747128"/>
            <a:chOff x="0" y="0"/>
            <a:chExt cx="24643079" cy="23295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43080" cy="2329561"/>
            </a:xfrm>
            <a:custGeom>
              <a:avLst/>
              <a:gdLst/>
              <a:ahLst/>
              <a:cxnLst/>
              <a:rect l="l" t="t" r="r" b="b"/>
              <a:pathLst>
                <a:path w="24643080" h="2329561">
                  <a:moveTo>
                    <a:pt x="0" y="0"/>
                  </a:moveTo>
                  <a:lnTo>
                    <a:pt x="24643080" y="0"/>
                  </a:lnTo>
                  <a:lnTo>
                    <a:pt x="24643080" y="2329561"/>
                  </a:lnTo>
                  <a:lnTo>
                    <a:pt x="0" y="2329561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1429" y="147900"/>
            <a:ext cx="14695889" cy="1002197"/>
            <a:chOff x="0" y="0"/>
            <a:chExt cx="19594519" cy="13362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594458" cy="1336306"/>
            </a:xfrm>
            <a:custGeom>
              <a:avLst/>
              <a:gdLst/>
              <a:ahLst/>
              <a:cxnLst/>
              <a:rect l="l" t="t" r="r" b="b"/>
              <a:pathLst>
                <a:path w="19594458" h="1336306">
                  <a:moveTo>
                    <a:pt x="19469284" y="1336306"/>
                  </a:moveTo>
                  <a:lnTo>
                    <a:pt x="125174" y="1336306"/>
                  </a:lnTo>
                  <a:cubicBezTo>
                    <a:pt x="56094" y="1336306"/>
                    <a:pt x="0" y="1305307"/>
                    <a:pt x="0" y="1267204"/>
                  </a:cubicBezTo>
                  <a:lnTo>
                    <a:pt x="0" y="69100"/>
                  </a:lnTo>
                  <a:cubicBezTo>
                    <a:pt x="0" y="30997"/>
                    <a:pt x="56268" y="0"/>
                    <a:pt x="125174" y="0"/>
                  </a:cubicBezTo>
                  <a:lnTo>
                    <a:pt x="19469284" y="0"/>
                  </a:lnTo>
                  <a:cubicBezTo>
                    <a:pt x="19538364" y="0"/>
                    <a:pt x="19594458" y="30997"/>
                    <a:pt x="19594458" y="69100"/>
                  </a:cubicBezTo>
                  <a:lnTo>
                    <a:pt x="19594458" y="1267204"/>
                  </a:lnTo>
                  <a:cubicBezTo>
                    <a:pt x="19594458" y="1305307"/>
                    <a:pt x="19538190" y="1336306"/>
                    <a:pt x="19469284" y="1336306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AutoShape 6"/>
          <p:cNvSpPr/>
          <p:nvPr/>
        </p:nvSpPr>
        <p:spPr>
          <a:xfrm rot="1970">
            <a:off x="638171" y="7122249"/>
            <a:ext cx="16621128" cy="0"/>
          </a:xfrm>
          <a:prstGeom prst="line">
            <a:avLst/>
          </a:prstGeom>
          <a:ln w="9525" cap="rnd">
            <a:solidFill>
              <a:srgbClr val="C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6069" y="3517352"/>
            <a:ext cx="4609528" cy="317299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21429" y="1804435"/>
            <a:ext cx="17928999" cy="115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500" spc="287">
                <a:solidFill>
                  <a:srgbClr val="000000"/>
                </a:solidFill>
                <a:latin typeface="Aileron Regular"/>
              </a:rPr>
              <a:t>In order to Create a CATEMA account and register into your articulated high school class, you will need to: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0683" y="133589"/>
            <a:ext cx="13621634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Prepare to Register for CATEMA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0751" y="7559935"/>
            <a:ext cx="16886498" cy="214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500" spc="-139">
                <a:solidFill>
                  <a:srgbClr val="FF0000"/>
                </a:solidFill>
                <a:latin typeface="Aileron Regular"/>
              </a:rPr>
              <a:t>APPLICATION NOTES:</a:t>
            </a:r>
          </a:p>
          <a:p>
            <a:pPr marL="422276" lvl="1" indent="-211138" algn="l">
              <a:lnSpc>
                <a:spcPts val="4200"/>
              </a:lnSpc>
              <a:buFont typeface="Arial"/>
              <a:buChar char="•"/>
            </a:pPr>
            <a:r>
              <a:rPr lang="en-US" sz="3500" spc="-139">
                <a:solidFill>
                  <a:srgbClr val="FF0000"/>
                </a:solidFill>
                <a:latin typeface="Aileron Regular"/>
              </a:rPr>
              <a:t>Already have a CATEMA Account? Go to “Sign In to CATEMA”</a:t>
            </a:r>
          </a:p>
          <a:p>
            <a:pPr marL="422276" lvl="1" indent="-211138" algn="l">
              <a:lnSpc>
                <a:spcPts val="4200"/>
              </a:lnSpc>
              <a:buFont typeface="Arial"/>
              <a:buChar char="•"/>
            </a:pPr>
            <a:r>
              <a:rPr lang="en-US" sz="3500" spc="-139">
                <a:solidFill>
                  <a:srgbClr val="FF0000"/>
                </a:solidFill>
                <a:latin typeface="Aileron Regular"/>
              </a:rPr>
              <a:t>Already have an LMC ID#? You will need to retrieve BOTH your LMC ID# </a:t>
            </a:r>
            <a:r>
              <a:rPr lang="en-US" sz="3500" u="sng" spc="-139">
                <a:solidFill>
                  <a:srgbClr val="FF0000"/>
                </a:solidFill>
                <a:latin typeface="Aileron Regular Italics"/>
              </a:rPr>
              <a:t>AND</a:t>
            </a:r>
            <a:r>
              <a:rPr lang="en-US" sz="3500" spc="-139">
                <a:solidFill>
                  <a:srgbClr val="FF0000"/>
                </a:solidFill>
                <a:latin typeface="Aileron Regular"/>
              </a:rPr>
              <a:t> your CCCID# before you can create a CATEMA account.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71344" y="3440672"/>
            <a:ext cx="11677650" cy="3118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5845"/>
              </a:lnSpc>
              <a:buFont typeface="Arial"/>
              <a:buChar char="•"/>
            </a:pPr>
            <a:r>
              <a:rPr lang="en-US" sz="3500" u="none" spc="287">
                <a:solidFill>
                  <a:srgbClr val="000000"/>
                </a:solidFill>
                <a:latin typeface="Aileron Regular"/>
              </a:rPr>
              <a:t>Apply to LMC </a:t>
            </a:r>
          </a:p>
          <a:p>
            <a:pPr marL="755651" lvl="1" indent="-377825" algn="l">
              <a:lnSpc>
                <a:spcPts val="4375"/>
              </a:lnSpc>
              <a:buFont typeface="Arial"/>
              <a:buChar char="•"/>
            </a:pPr>
            <a:r>
              <a:rPr lang="en-US" sz="3500" u="none" spc="287">
                <a:solidFill>
                  <a:srgbClr val="000000"/>
                </a:solidFill>
                <a:latin typeface="Aileron Regular"/>
              </a:rPr>
              <a:t>Obtain or retrieve a CCCID# </a:t>
            </a:r>
          </a:p>
          <a:p>
            <a:pPr algn="l">
              <a:lnSpc>
                <a:spcPts val="4375"/>
              </a:lnSpc>
            </a:pPr>
            <a:r>
              <a:rPr lang="en-US" sz="3500" u="none" spc="287">
                <a:solidFill>
                  <a:srgbClr val="000000"/>
                </a:solidFill>
                <a:latin typeface="Aileron Regular"/>
              </a:rPr>
              <a:t>         (3 letter/4 digit State ID# "ABC1234")</a:t>
            </a:r>
          </a:p>
          <a:p>
            <a:pPr marL="755651" lvl="1" indent="-377825" algn="l">
              <a:lnSpc>
                <a:spcPts val="5040"/>
              </a:lnSpc>
              <a:buFont typeface="Arial"/>
              <a:buChar char="•"/>
            </a:pPr>
            <a:r>
              <a:rPr lang="en-US" sz="3500" u="none" spc="287">
                <a:solidFill>
                  <a:srgbClr val="000000"/>
                </a:solidFill>
                <a:latin typeface="Aileron Regular"/>
              </a:rPr>
              <a:t>Obtain or retrieve an LMC Student ID# </a:t>
            </a:r>
          </a:p>
          <a:p>
            <a:pPr algn="l">
              <a:lnSpc>
                <a:spcPts val="5040"/>
              </a:lnSpc>
            </a:pPr>
            <a:r>
              <a:rPr lang="en-US" sz="3500" u="none" spc="287">
                <a:solidFill>
                  <a:srgbClr val="000000"/>
                </a:solidFill>
                <a:latin typeface="Aileron Regular"/>
              </a:rPr>
              <a:t>         (7  digit  Community College ID# "1234567 ")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648" y="14089"/>
            <a:ext cx="18288000" cy="2705100"/>
            <a:chOff x="0" y="0"/>
            <a:chExt cx="24384000" cy="3606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3606800"/>
            </a:xfrm>
            <a:custGeom>
              <a:avLst/>
              <a:gdLst/>
              <a:ahLst/>
              <a:cxnLst/>
              <a:rect l="l" t="t" r="r" b="b"/>
              <a:pathLst>
                <a:path w="24384000" h="3606800">
                  <a:moveTo>
                    <a:pt x="0" y="0"/>
                  </a:moveTo>
                  <a:lnTo>
                    <a:pt x="24384000" y="0"/>
                  </a:lnTo>
                  <a:lnTo>
                    <a:pt x="24384000" y="3606800"/>
                  </a:lnTo>
                  <a:lnTo>
                    <a:pt x="0" y="3606800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600" y="164112"/>
            <a:ext cx="9177735" cy="987862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2950" y="104452"/>
            <a:ext cx="7687644" cy="97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45"/>
              </a:lnSpc>
            </a:pPr>
            <a:r>
              <a:rPr lang="en-US" sz="5764" spc="294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582832" y="2848993"/>
            <a:ext cx="11786326" cy="747914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61718" y="1320985"/>
            <a:ext cx="17097582" cy="133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80"/>
              </a:lnSpc>
            </a:pPr>
            <a:r>
              <a:rPr lang="en-US" sz="4400" spc="306">
                <a:solidFill>
                  <a:srgbClr val="FFFFFF"/>
                </a:solidFill>
                <a:latin typeface="Aileron Regular"/>
              </a:rPr>
              <a:t>Begin on the LMC Early College Credit Homepage:</a:t>
            </a:r>
          </a:p>
          <a:p>
            <a:pPr algn="l">
              <a:lnSpc>
                <a:spcPts val="5280"/>
              </a:lnSpc>
            </a:pPr>
            <a:r>
              <a:rPr lang="en-US" sz="4400" u="sng" spc="306">
                <a:solidFill>
                  <a:srgbClr val="FFFFFF"/>
                </a:solidFill>
                <a:latin typeface="Aileron Regular"/>
              </a:rPr>
              <a:t>www.losmedanos.edu/earlycollegecredit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0088" y="3592125"/>
            <a:ext cx="6112075" cy="1809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Click on </a:t>
            </a:r>
            <a:r>
              <a:rPr lang="en-US" sz="4000" u="sng" spc="-159">
                <a:solidFill>
                  <a:srgbClr val="000000"/>
                </a:solidFill>
                <a:latin typeface="Aileron Regular"/>
              </a:rPr>
              <a:t>“Apply to LMC” </a:t>
            </a:r>
            <a:r>
              <a:rPr lang="en-US" sz="4000" spc="-159">
                <a:solidFill>
                  <a:srgbClr val="000000"/>
                </a:solidFill>
                <a:latin typeface="Aileron Regular"/>
              </a:rPr>
              <a:t>under Related Links on the Left Navigation Bar</a:t>
            </a:r>
          </a:p>
        </p:txBody>
      </p:sp>
      <p:sp>
        <p:nvSpPr>
          <p:cNvPr id="10" name="AutoShape 10"/>
          <p:cNvSpPr/>
          <p:nvPr/>
        </p:nvSpPr>
        <p:spPr>
          <a:xfrm rot="1974655">
            <a:off x="2600920" y="7010400"/>
            <a:ext cx="5510463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599" y="277163"/>
            <a:ext cx="8190952" cy="881648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2949" y="172388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3945" y="1674495"/>
            <a:ext cx="16396695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Click on </a:t>
            </a:r>
            <a:r>
              <a:rPr lang="en-US" sz="4000" u="sng" spc="-159">
                <a:solidFill>
                  <a:srgbClr val="000000"/>
                </a:solidFill>
                <a:latin typeface="Aileron Regular"/>
              </a:rPr>
              <a:t>“Apply to LMC”</a:t>
            </a:r>
            <a:r>
              <a:rPr lang="en-US" sz="4000" spc="-159">
                <a:solidFill>
                  <a:srgbClr val="000000"/>
                </a:solidFill>
                <a:latin typeface="Aileron Regular"/>
              </a:rPr>
              <a:t> button </a:t>
            </a:r>
          </a:p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You may also want take time to watch the </a:t>
            </a:r>
            <a:r>
              <a:rPr lang="en-US" sz="4000" u="sng" spc="-159">
                <a:solidFill>
                  <a:srgbClr val="000000"/>
                </a:solidFill>
                <a:latin typeface="Aileron Regular"/>
              </a:rPr>
              <a:t>Video Tutorial</a:t>
            </a:r>
            <a:r>
              <a:rPr lang="en-US" sz="4000" spc="-159">
                <a:solidFill>
                  <a:srgbClr val="000000"/>
                </a:solidFill>
                <a:latin typeface="Aileron Regular"/>
              </a:rPr>
              <a:t> first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48539" y="3074456"/>
            <a:ext cx="9523877" cy="7249243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2115303">
            <a:off x="6169330" y="4110870"/>
            <a:ext cx="1240309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AutoShape 10"/>
          <p:cNvSpPr/>
          <p:nvPr/>
        </p:nvSpPr>
        <p:spPr>
          <a:xfrm rot="225918">
            <a:off x="5283170" y="6918677"/>
            <a:ext cx="1498790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599" y="277163"/>
            <a:ext cx="8190952" cy="1111144"/>
            <a:chOff x="0" y="0"/>
            <a:chExt cx="10921269" cy="148152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481634"/>
            </a:xfrm>
            <a:custGeom>
              <a:avLst/>
              <a:gdLst/>
              <a:ahLst/>
              <a:cxnLst/>
              <a:rect l="l" t="t" r="r" b="b"/>
              <a:pathLst>
                <a:path w="10921365" h="1481634">
                  <a:moveTo>
                    <a:pt x="10851515" y="1481502"/>
                  </a:moveTo>
                  <a:lnTo>
                    <a:pt x="69850" y="1481502"/>
                  </a:lnTo>
                  <a:cubicBezTo>
                    <a:pt x="31369" y="1481502"/>
                    <a:pt x="0" y="1447089"/>
                    <a:pt x="0" y="1404834"/>
                  </a:cubicBezTo>
                  <a:lnTo>
                    <a:pt x="0" y="76668"/>
                  </a:lnTo>
                  <a:cubicBezTo>
                    <a:pt x="0" y="34413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34413"/>
                    <a:pt x="10921365" y="76668"/>
                  </a:cubicBezTo>
                  <a:lnTo>
                    <a:pt x="10921365" y="1404994"/>
                  </a:lnTo>
                  <a:cubicBezTo>
                    <a:pt x="10921365" y="1447249"/>
                    <a:pt x="10889997" y="1481634"/>
                    <a:pt x="10851515" y="1481634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0039" y="172388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20039" y="1721682"/>
            <a:ext cx="17114521" cy="3424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98143" lvl="1" indent="-199072" algn="l">
              <a:lnSpc>
                <a:spcPts val="4520"/>
              </a:lnSpc>
              <a:buFont typeface="Arial"/>
              <a:buChar char="•"/>
            </a:pPr>
            <a:r>
              <a:rPr lang="en-US" sz="3299" spc="-131">
                <a:solidFill>
                  <a:srgbClr val="000000"/>
                </a:solidFill>
                <a:latin typeface="Aileron Regular"/>
              </a:rPr>
              <a:t>Follow the Security Prompts</a:t>
            </a:r>
          </a:p>
          <a:p>
            <a:pPr marL="398143" lvl="1" indent="-199072" algn="l">
              <a:lnSpc>
                <a:spcPts val="4520"/>
              </a:lnSpc>
              <a:buFont typeface="Arial"/>
              <a:buChar char="•"/>
            </a:pPr>
            <a:r>
              <a:rPr lang="en-US" sz="3299" spc="-131">
                <a:solidFill>
                  <a:srgbClr val="000000"/>
                </a:solidFill>
                <a:latin typeface="Aileron Regular"/>
              </a:rPr>
              <a:t>Enter a valid PERSONAL email in order to verify yourself. </a:t>
            </a:r>
          </a:p>
          <a:p>
            <a:pPr marL="397724" lvl="1" indent="-198862" algn="l">
              <a:lnSpc>
                <a:spcPts val="4520"/>
              </a:lnSpc>
              <a:buFont typeface="Arial"/>
              <a:buChar char="•"/>
            </a:pPr>
            <a:r>
              <a:rPr lang="en-US" sz="3299" spc="-128">
                <a:solidFill>
                  <a:srgbClr val="000000"/>
                </a:solidFill>
                <a:latin typeface="Aileron Regular"/>
              </a:rPr>
              <a:t>We highly recommend high school students use a PERSONAL email </a:t>
            </a:r>
          </a:p>
          <a:p>
            <a:pPr algn="l">
              <a:lnSpc>
                <a:spcPts val="4520"/>
              </a:lnSpc>
            </a:pPr>
            <a:r>
              <a:rPr lang="en-US" sz="3299" spc="-131">
                <a:solidFill>
                  <a:srgbClr val="000000"/>
                </a:solidFill>
                <a:latin typeface="Aileron Regular"/>
              </a:rPr>
              <a:t>    (NOT a school email) rather than a phone number.</a:t>
            </a:r>
          </a:p>
          <a:p>
            <a:pPr marL="398143" lvl="1" indent="-199072" algn="l">
              <a:lnSpc>
                <a:spcPts val="4520"/>
              </a:lnSpc>
              <a:buFont typeface="Arial"/>
              <a:buChar char="•"/>
            </a:pPr>
            <a:r>
              <a:rPr lang="en-US" sz="3299" spc="-131">
                <a:solidFill>
                  <a:srgbClr val="000000"/>
                </a:solidFill>
                <a:latin typeface="Aileron Regular"/>
              </a:rPr>
              <a:t>You will need immediate access to your email in order to enter the verification number that you receive and begin creating your OpenCCC account.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337" y="5600965"/>
            <a:ext cx="5144109" cy="4703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16150" y="5502864"/>
            <a:ext cx="6242673" cy="479979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78134" y="5546572"/>
            <a:ext cx="6554659" cy="47537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28599" y="277163"/>
            <a:ext cx="8190952" cy="881648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22949" y="51839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8599" y="1864726"/>
            <a:ext cx="18928595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21832" lvl="1" indent="-210916" algn="l">
              <a:lnSpc>
                <a:spcPts val="4200"/>
              </a:lnSpc>
              <a:buFont typeface="Arial"/>
              <a:buChar char="•"/>
            </a:pPr>
            <a:r>
              <a:rPr lang="en-US" sz="3500" spc="-139">
                <a:solidFill>
                  <a:srgbClr val="000000"/>
                </a:solidFill>
                <a:latin typeface="Aileron Regular"/>
              </a:rPr>
              <a:t>If you’ve never applied to a California Community College, you will click  </a:t>
            </a:r>
            <a:r>
              <a:rPr lang="en-US" sz="3500" spc="-139">
                <a:solidFill>
                  <a:srgbClr val="000000"/>
                </a:solidFill>
                <a:latin typeface="Aileron Regular Bold"/>
              </a:rPr>
              <a:t>”Create an Account”</a:t>
            </a:r>
          </a:p>
          <a:p>
            <a:pPr marL="421832" lvl="1" indent="-210916" algn="l">
              <a:lnSpc>
                <a:spcPts val="4200"/>
              </a:lnSpc>
              <a:buFont typeface="Arial"/>
              <a:buChar char="•"/>
            </a:pPr>
            <a:r>
              <a:rPr lang="en-US" sz="3500" spc="-136">
                <a:solidFill>
                  <a:srgbClr val="000000"/>
                </a:solidFill>
                <a:latin typeface="Aileron Regular"/>
              </a:rPr>
              <a:t>If you already have an LMC ID#, you may click </a:t>
            </a:r>
            <a:r>
              <a:rPr lang="en-US" sz="3500" spc="-136">
                <a:solidFill>
                  <a:srgbClr val="000000"/>
                </a:solidFill>
                <a:latin typeface="Aileron Regular Bold"/>
              </a:rPr>
              <a:t>“Sign In”</a:t>
            </a:r>
            <a:r>
              <a:rPr lang="en-US" sz="3500" spc="-136">
                <a:solidFill>
                  <a:srgbClr val="000000"/>
                </a:solidFill>
                <a:latin typeface="Aileron Regular"/>
              </a:rPr>
              <a:t> with your OpenCCC username &amp; </a:t>
            </a:r>
          </a:p>
          <a:p>
            <a:pPr algn="l">
              <a:lnSpc>
                <a:spcPts val="4200"/>
              </a:lnSpc>
            </a:pPr>
            <a:r>
              <a:rPr lang="en-US" sz="3500" spc="-139">
                <a:solidFill>
                  <a:srgbClr val="000000"/>
                </a:solidFill>
                <a:latin typeface="Aileron Regular"/>
              </a:rPr>
              <a:t>     password or follow the prompts to retrieve them.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45105" y="4280356"/>
            <a:ext cx="11737779" cy="584257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 rot="2115303">
            <a:off x="7225189" y="8826150"/>
            <a:ext cx="1240309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0" name="AutoShape 10"/>
          <p:cNvSpPr/>
          <p:nvPr/>
        </p:nvSpPr>
        <p:spPr>
          <a:xfrm rot="8247069">
            <a:off x="11144519" y="8811414"/>
            <a:ext cx="1015136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2949" y="193339"/>
            <a:ext cx="8190952" cy="881648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11650" y="5126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842" y="1787421"/>
            <a:ext cx="17114521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Follow the prompts to create your OpenCCC account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35868" y="2557186"/>
            <a:ext cx="4379929" cy="38973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7793" y="2453146"/>
            <a:ext cx="6943352" cy="410842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330" y="6389090"/>
            <a:ext cx="8266027" cy="395040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 rot="9390856">
            <a:off x="10798205" y="3387787"/>
            <a:ext cx="1187389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TextBox 12"/>
          <p:cNvSpPr txBox="1"/>
          <p:nvPr/>
        </p:nvSpPr>
        <p:spPr>
          <a:xfrm>
            <a:off x="12134669" y="2495307"/>
            <a:ext cx="5517744" cy="272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u="sng" spc="306">
                <a:solidFill>
                  <a:srgbClr val="FF0000"/>
                </a:solidFill>
                <a:latin typeface="Aileron Regular"/>
              </a:rPr>
              <a:t>IMPORTANT</a:t>
            </a:r>
          </a:p>
          <a:p>
            <a:pPr algn="l">
              <a:lnSpc>
                <a:spcPts val="4320"/>
              </a:lnSpc>
            </a:pPr>
            <a:r>
              <a:rPr lang="en-US" sz="3600" spc="306">
                <a:solidFill>
                  <a:srgbClr val="FF0000"/>
                </a:solidFill>
                <a:latin typeface="Aileron Regular"/>
              </a:rPr>
              <a:t>Be sure to use your LEGAL name on ALL college applications and accounts!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91489" y="6675050"/>
            <a:ext cx="8855123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spc="-159">
                <a:solidFill>
                  <a:srgbClr val="FF0000"/>
                </a:solidFill>
                <a:latin typeface="Aileron Regular"/>
              </a:rPr>
              <a:t>Make sure to write down your password as soon as the system accepts it!</a:t>
            </a:r>
          </a:p>
        </p:txBody>
      </p:sp>
      <p:sp>
        <p:nvSpPr>
          <p:cNvPr id="14" name="AutoShape 14"/>
          <p:cNvSpPr/>
          <p:nvPr/>
        </p:nvSpPr>
        <p:spPr>
          <a:xfrm rot="9390856">
            <a:off x="7475228" y="8048797"/>
            <a:ext cx="1187389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2949" y="193339"/>
            <a:ext cx="8190952" cy="881648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11650" y="5126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842" y="1787421"/>
            <a:ext cx="17114521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Check your email to verify your new CCCID# 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4286" y="5030409"/>
            <a:ext cx="10925821" cy="41826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81774" y="2009244"/>
            <a:ext cx="6915585" cy="413395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14425" y="3486810"/>
            <a:ext cx="1053968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Write down your CCCID# </a:t>
            </a:r>
          </a:p>
          <a:p>
            <a:pPr marL="337820" lvl="1" indent="-168910" algn="l">
              <a:lnSpc>
                <a:spcPts val="3359"/>
              </a:lnSpc>
              <a:buFont typeface="Arial"/>
              <a:buChar char="•"/>
            </a:pPr>
            <a:r>
              <a:rPr lang="en-US" sz="2799" spc="-111">
                <a:solidFill>
                  <a:srgbClr val="000000"/>
                </a:solidFill>
                <a:latin typeface="Aileron Regular Italics"/>
              </a:rPr>
              <a:t>(you will need this number to register for your articulated class)</a:t>
            </a:r>
          </a:p>
        </p:txBody>
      </p:sp>
      <p:sp>
        <p:nvSpPr>
          <p:cNvPr id="11" name="AutoShape 11"/>
          <p:cNvSpPr/>
          <p:nvPr/>
        </p:nvSpPr>
        <p:spPr>
          <a:xfrm rot="1370319">
            <a:off x="6573310" y="4949193"/>
            <a:ext cx="1986245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AutoShape 12"/>
          <p:cNvSpPr/>
          <p:nvPr/>
        </p:nvSpPr>
        <p:spPr>
          <a:xfrm rot="872120">
            <a:off x="10138250" y="2358921"/>
            <a:ext cx="1231718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3" name="TextBox 13"/>
          <p:cNvSpPr txBox="1"/>
          <p:nvPr/>
        </p:nvSpPr>
        <p:spPr>
          <a:xfrm>
            <a:off x="586739" y="9218295"/>
            <a:ext cx="17114521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Click ”Start a New Application”</a:t>
            </a:r>
          </a:p>
        </p:txBody>
      </p:sp>
      <p:sp>
        <p:nvSpPr>
          <p:cNvPr id="14" name="AutoShape 14"/>
          <p:cNvSpPr/>
          <p:nvPr/>
        </p:nvSpPr>
        <p:spPr>
          <a:xfrm rot="-1467868">
            <a:off x="2441944" y="8733594"/>
            <a:ext cx="2219688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025" y="52277"/>
            <a:ext cx="18288000" cy="1586023"/>
            <a:chOff x="0" y="0"/>
            <a:chExt cx="24384000" cy="211469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2114677"/>
            </a:xfrm>
            <a:custGeom>
              <a:avLst/>
              <a:gdLst/>
              <a:ahLst/>
              <a:cxnLst/>
              <a:rect l="l" t="t" r="r" b="b"/>
              <a:pathLst>
                <a:path w="24384000" h="2114677">
                  <a:moveTo>
                    <a:pt x="0" y="0"/>
                  </a:moveTo>
                  <a:lnTo>
                    <a:pt x="24384000" y="0"/>
                  </a:lnTo>
                  <a:lnTo>
                    <a:pt x="24384000" y="2114677"/>
                  </a:lnTo>
                  <a:lnTo>
                    <a:pt x="0" y="2114677"/>
                  </a:lnTo>
                  <a:close/>
                </a:path>
              </a:pathLst>
            </a:custGeom>
            <a:solidFill>
              <a:srgbClr val="710F09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2949" y="193339"/>
            <a:ext cx="8190952" cy="881648"/>
            <a:chOff x="0" y="0"/>
            <a:chExt cx="10921269" cy="11755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0921365" cy="1175639"/>
            </a:xfrm>
            <a:custGeom>
              <a:avLst/>
              <a:gdLst/>
              <a:ahLst/>
              <a:cxnLst/>
              <a:rect l="l" t="t" r="r" b="b"/>
              <a:pathLst>
                <a:path w="10921365" h="1175639">
                  <a:moveTo>
                    <a:pt x="10851515" y="1175512"/>
                  </a:moveTo>
                  <a:lnTo>
                    <a:pt x="69850" y="1175512"/>
                  </a:lnTo>
                  <a:cubicBezTo>
                    <a:pt x="31369" y="1175512"/>
                    <a:pt x="0" y="1148207"/>
                    <a:pt x="0" y="1114679"/>
                  </a:cubicBezTo>
                  <a:lnTo>
                    <a:pt x="0" y="60833"/>
                  </a:lnTo>
                  <a:cubicBezTo>
                    <a:pt x="0" y="27305"/>
                    <a:pt x="31369" y="0"/>
                    <a:pt x="69850" y="0"/>
                  </a:cubicBezTo>
                  <a:lnTo>
                    <a:pt x="10851515" y="0"/>
                  </a:lnTo>
                  <a:cubicBezTo>
                    <a:pt x="10889997" y="0"/>
                    <a:pt x="10921365" y="27305"/>
                    <a:pt x="10921365" y="60833"/>
                  </a:cubicBezTo>
                  <a:lnTo>
                    <a:pt x="10921365" y="1114806"/>
                  </a:lnTo>
                  <a:cubicBezTo>
                    <a:pt x="10921365" y="1148334"/>
                    <a:pt x="10889997" y="1175639"/>
                    <a:pt x="10851515" y="1175639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511650" y="73521"/>
            <a:ext cx="8002251" cy="1016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1"/>
              </a:lnSpc>
            </a:pPr>
            <a:r>
              <a:rPr lang="en-US" sz="6000" spc="307">
                <a:solidFill>
                  <a:srgbClr val="710F09"/>
                </a:solidFill>
                <a:latin typeface="Aileron Regular Bold"/>
              </a:rPr>
              <a:t>Apply to LMC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56400" y="2681360"/>
            <a:ext cx="9984169" cy="4076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20"/>
              </a:lnSpc>
            </a:pPr>
            <a:r>
              <a:rPr lang="en-US" sz="4000" spc="-159">
                <a:solidFill>
                  <a:srgbClr val="FF0000"/>
                </a:solidFill>
                <a:latin typeface="Aileron Regular"/>
              </a:rPr>
              <a:t>APPLICATION NOTES:</a:t>
            </a:r>
          </a:p>
          <a:p>
            <a:pPr marL="482092" lvl="1" indent="-241046" algn="l">
              <a:lnSpc>
                <a:spcPts val="7119"/>
              </a:lnSpc>
              <a:buFont typeface="Arial"/>
              <a:buChar char="•"/>
            </a:pPr>
            <a:r>
              <a:rPr lang="en-US" sz="3999" spc="-155">
                <a:solidFill>
                  <a:srgbClr val="FF0000"/>
                </a:solidFill>
                <a:latin typeface="Aileron Regular"/>
              </a:rPr>
              <a:t>Enroll in the current term available to you </a:t>
            </a:r>
          </a:p>
          <a:p>
            <a:pPr algn="l">
              <a:lnSpc>
                <a:spcPts val="7120"/>
              </a:lnSpc>
            </a:pPr>
            <a:r>
              <a:rPr lang="en-US" sz="4000" spc="-159">
                <a:solidFill>
                  <a:srgbClr val="FF0000"/>
                </a:solidFill>
                <a:latin typeface="Aileron Regular"/>
              </a:rPr>
              <a:t>    (Fall, Spring or Summer)</a:t>
            </a:r>
          </a:p>
          <a:p>
            <a:pPr marL="482092" lvl="1" indent="-241046" algn="l">
              <a:lnSpc>
                <a:spcPts val="7119"/>
              </a:lnSpc>
              <a:buFont typeface="Arial"/>
              <a:buChar char="•"/>
            </a:pPr>
            <a:r>
              <a:rPr lang="en-US" sz="3999" spc="-155">
                <a:solidFill>
                  <a:srgbClr val="FF0000"/>
                </a:solidFill>
                <a:latin typeface="Aileron Regular"/>
              </a:rPr>
              <a:t>Social Security Numbers are  NOT required*</a:t>
            </a:r>
          </a:p>
          <a:p>
            <a:pPr algn="l">
              <a:lnSpc>
                <a:spcPts val="3916"/>
              </a:lnSpc>
            </a:pPr>
            <a:r>
              <a:rPr lang="en-US" sz="2200" spc="-87">
                <a:solidFill>
                  <a:srgbClr val="FF0000"/>
                </a:solidFill>
                <a:latin typeface="Aileron Regular"/>
              </a:rPr>
              <a:t>  </a:t>
            </a:r>
            <a:r>
              <a:rPr lang="en-US" sz="2200" spc="-87">
                <a:solidFill>
                  <a:srgbClr val="FF0000"/>
                </a:solidFill>
                <a:latin typeface="Aileron Regular Italics"/>
              </a:rPr>
              <a:t>*however, students will need to provide information when applying later for financial aid</a:t>
            </a:r>
            <a:r>
              <a:rPr lang="en-US" sz="2200" spc="-87">
                <a:solidFill>
                  <a:srgbClr val="FF0000"/>
                </a:solidFill>
                <a:latin typeface="Aileron Regular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877550" y="1576685"/>
            <a:ext cx="6600850" cy="398185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41235" y="5736450"/>
            <a:ext cx="6693250" cy="42025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67937" y="1776541"/>
            <a:ext cx="7184423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2600" lvl="1" indent="-241300" algn="l">
              <a:lnSpc>
                <a:spcPts val="4800"/>
              </a:lnSpc>
              <a:buFont typeface="Arial"/>
              <a:buChar char="•"/>
            </a:pPr>
            <a:r>
              <a:rPr lang="en-US" sz="4000" spc="-159">
                <a:solidFill>
                  <a:srgbClr val="000000"/>
                </a:solidFill>
                <a:latin typeface="Aileron Regular"/>
              </a:rPr>
              <a:t>Begin the LMC Application</a:t>
            </a:r>
          </a:p>
        </p:txBody>
      </p:sp>
      <p:sp>
        <p:nvSpPr>
          <p:cNvPr id="11" name="AutoShape 11"/>
          <p:cNvSpPr/>
          <p:nvPr/>
        </p:nvSpPr>
        <p:spPr>
          <a:xfrm rot="9900000">
            <a:off x="14154098" y="3529510"/>
            <a:ext cx="1980240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2" name="AutoShape 12"/>
          <p:cNvSpPr/>
          <p:nvPr/>
        </p:nvSpPr>
        <p:spPr>
          <a:xfrm rot="8910135">
            <a:off x="16312500" y="7113227"/>
            <a:ext cx="1427120" cy="0"/>
          </a:xfrm>
          <a:prstGeom prst="line">
            <a:avLst/>
          </a:prstGeom>
          <a:ln w="76200" cap="rnd">
            <a:solidFill>
              <a:srgbClr val="FF0000"/>
            </a:solidFill>
            <a:prstDash val="solid"/>
            <a:headEnd type="none" w="sm" len="sm"/>
            <a:tailEnd type="triangle" w="lg" len="med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957</Words>
  <Application>Microsoft Macintosh PowerPoint</Application>
  <PresentationFormat>Custom</PresentationFormat>
  <Paragraphs>135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Aileron Regular Bold</vt:lpstr>
      <vt:lpstr>Aileron Regular Light</vt:lpstr>
      <vt:lpstr>Aileron Regular Bold Italics</vt:lpstr>
      <vt:lpstr>Aileron Regular Italics</vt:lpstr>
      <vt:lpstr>Calibri</vt:lpstr>
      <vt:lpstr>Aileron Heavy Bold</vt:lpstr>
      <vt:lpstr>Arial</vt:lpstr>
      <vt:lpstr>Aileron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LMC Application &amp; CATEMA Registration How To 2022-23.pptx</dc:title>
  <cp:lastModifiedBy>Grim, Colleen</cp:lastModifiedBy>
  <cp:revision>2</cp:revision>
  <dcterms:created xsi:type="dcterms:W3CDTF">2006-08-16T00:00:00Z</dcterms:created>
  <dcterms:modified xsi:type="dcterms:W3CDTF">2023-02-07T22:01:00Z</dcterms:modified>
  <dc:identifier>DAFM-6ptKx8</dc:identifier>
</cp:coreProperties>
</file>