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5143500" type="screen16x9"/>
  <p:notesSz cx="6858000" cy="9144000"/>
  <p:embeddedFontLst>
    <p:embeddedFont>
      <p:font typeface="Calibri" panose="020F0502020204030204" pitchFamily="34" charset="0"/>
      <p:regular r:id="rId35"/>
      <p:bold r:id="rId36"/>
      <p:italic r:id="rId37"/>
      <p:boldItalic r:id="rId38"/>
    </p:embeddedFont>
    <p:embeddedFont>
      <p:font typeface="Century Gothic" panose="020B0502020202020204" pitchFamily="34" charset="0"/>
      <p:regular r:id="rId39"/>
      <p:bold r:id="rId40"/>
      <p:italic r:id="rId41"/>
      <p:boldItalic r:id="rId42"/>
    </p:embeddedFont>
    <p:embeddedFont>
      <p:font typeface="Georgia" panose="02040502050405020303" pitchFamily="18" charset="0"/>
      <p:regular r:id="rId43"/>
      <p:bold r:id="rId44"/>
      <p:italic r:id="rId45"/>
      <p:boldItalic r:id="rId46"/>
    </p:embeddedFont>
    <p:embeddedFont>
      <p:font typeface="Impact" panose="020B0806030902050204" pitchFamily="34" charset="0"/>
      <p:regular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B5C697C-D05A-482F-A6CA-F6F37050B2E4}">
  <a:tblStyle styleId="{4B5C697C-D05A-482F-A6CA-F6F37050B2E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81"/>
  </p:normalViewPr>
  <p:slideViewPr>
    <p:cSldViewPr snapToGrid="0">
      <p:cViewPr varScale="1">
        <p:scale>
          <a:sx n="121" d="100"/>
          <a:sy n="121" d="100"/>
        </p:scale>
        <p:origin x="824"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5deb20ec25_1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 name="Google Shape;87;g5deb20ec25_1_250:notes"/>
          <p:cNvSpPr>
            <a:spLocks noGrp="1" noRot="1" noChangeAspect="1"/>
          </p:cNvSpPr>
          <p:nvPr>
            <p:ph type="sldImg" idx="2"/>
          </p:nvPr>
        </p:nvSpPr>
        <p:spPr>
          <a:xfrm>
            <a:off x="-635000" y="685800"/>
            <a:ext cx="8127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5deb20ec25_6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g5deb20ec25_6_4:notes"/>
          <p:cNvSpPr>
            <a:spLocks noGrp="1" noRot="1" noChangeAspect="1"/>
          </p:cNvSpPr>
          <p:nvPr>
            <p:ph type="sldImg" idx="2"/>
          </p:nvPr>
        </p:nvSpPr>
        <p:spPr>
          <a:xfrm>
            <a:off x="-635000" y="685800"/>
            <a:ext cx="8127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5deb20ec25_6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g5deb20ec25_6_12:notes"/>
          <p:cNvSpPr>
            <a:spLocks noGrp="1" noRot="1" noChangeAspect="1"/>
          </p:cNvSpPr>
          <p:nvPr>
            <p:ph type="sldImg" idx="2"/>
          </p:nvPr>
        </p:nvSpPr>
        <p:spPr>
          <a:xfrm>
            <a:off x="-635000" y="685800"/>
            <a:ext cx="8127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5deb20ec25_1_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g5deb20ec25_1_447:notes"/>
          <p:cNvSpPr>
            <a:spLocks noGrp="1" noRot="1" noChangeAspect="1"/>
          </p:cNvSpPr>
          <p:nvPr>
            <p:ph type="sldImg" idx="2"/>
          </p:nvPr>
        </p:nvSpPr>
        <p:spPr>
          <a:xfrm>
            <a:off x="-635000" y="685800"/>
            <a:ext cx="8127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5deb20ec25_9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g5deb20ec25_9_294:notes"/>
          <p:cNvSpPr>
            <a:spLocks noGrp="1" noRot="1" noChangeAspect="1"/>
          </p:cNvSpPr>
          <p:nvPr>
            <p:ph type="sldImg" idx="2"/>
          </p:nvPr>
        </p:nvSpPr>
        <p:spPr>
          <a:xfrm>
            <a:off x="-635000" y="685800"/>
            <a:ext cx="8127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5deb20ec25_9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g5deb20ec25_9_162:notes"/>
          <p:cNvSpPr>
            <a:spLocks noGrp="1" noRot="1" noChangeAspect="1"/>
          </p:cNvSpPr>
          <p:nvPr>
            <p:ph type="sldImg" idx="2"/>
          </p:nvPr>
        </p:nvSpPr>
        <p:spPr>
          <a:xfrm>
            <a:off x="-635000" y="685800"/>
            <a:ext cx="8127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5deb20ec25_1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g5deb20ec25_1_503:notes"/>
          <p:cNvSpPr>
            <a:spLocks noGrp="1" noRot="1" noChangeAspect="1"/>
          </p:cNvSpPr>
          <p:nvPr>
            <p:ph type="sldImg" idx="2"/>
          </p:nvPr>
        </p:nvSpPr>
        <p:spPr>
          <a:xfrm>
            <a:off x="-635000" y="685800"/>
            <a:ext cx="8127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5deb20ec25_9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g5deb20ec25_9_270:notes"/>
          <p:cNvSpPr>
            <a:spLocks noGrp="1" noRot="1" noChangeAspect="1"/>
          </p:cNvSpPr>
          <p:nvPr>
            <p:ph type="sldImg" idx="2"/>
          </p:nvPr>
        </p:nvSpPr>
        <p:spPr>
          <a:xfrm>
            <a:off x="-635000" y="685800"/>
            <a:ext cx="8127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5deb20ec25_1_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g5deb20ec25_1_510:notes"/>
          <p:cNvSpPr>
            <a:spLocks noGrp="1" noRot="1" noChangeAspect="1"/>
          </p:cNvSpPr>
          <p:nvPr>
            <p:ph type="sldImg" idx="2"/>
          </p:nvPr>
        </p:nvSpPr>
        <p:spPr>
          <a:xfrm>
            <a:off x="-635000" y="685800"/>
            <a:ext cx="8127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deb20ec25_8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 name="Google Shape;253;g5deb20ec25_8_5:notes"/>
          <p:cNvSpPr>
            <a:spLocks noGrp="1" noRot="1" noChangeAspect="1"/>
          </p:cNvSpPr>
          <p:nvPr>
            <p:ph type="sldImg" idx="2"/>
          </p:nvPr>
        </p:nvSpPr>
        <p:spPr>
          <a:xfrm>
            <a:off x="-635000" y="685800"/>
            <a:ext cx="8127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5deb20ec25_9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g5deb20ec25_9_117:notes"/>
          <p:cNvSpPr>
            <a:spLocks noGrp="1" noRot="1" noChangeAspect="1"/>
          </p:cNvSpPr>
          <p:nvPr>
            <p:ph type="sldImg" idx="2"/>
          </p:nvPr>
        </p:nvSpPr>
        <p:spPr>
          <a:xfrm>
            <a:off x="-635000" y="685800"/>
            <a:ext cx="8127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5deb20ec25_9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g5deb20ec25_9_44:notes"/>
          <p:cNvSpPr>
            <a:spLocks noGrp="1" noRot="1" noChangeAspect="1"/>
          </p:cNvSpPr>
          <p:nvPr>
            <p:ph type="sldImg" idx="2"/>
          </p:nvPr>
        </p:nvSpPr>
        <p:spPr>
          <a:xfrm>
            <a:off x="-635000" y="685800"/>
            <a:ext cx="8127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5deb20ec25_9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g5deb20ec25_9_278:notes"/>
          <p:cNvSpPr>
            <a:spLocks noGrp="1" noRot="1" noChangeAspect="1"/>
          </p:cNvSpPr>
          <p:nvPr>
            <p:ph type="sldImg" idx="2"/>
          </p:nvPr>
        </p:nvSpPr>
        <p:spPr>
          <a:xfrm>
            <a:off x="-635000" y="685800"/>
            <a:ext cx="8127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5deb20ec25_9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0" name="Google Shape;280;g5deb20ec25_9_125:notes"/>
          <p:cNvSpPr>
            <a:spLocks noGrp="1" noRot="1" noChangeAspect="1"/>
          </p:cNvSpPr>
          <p:nvPr>
            <p:ph type="sldImg" idx="2"/>
          </p:nvPr>
        </p:nvSpPr>
        <p:spPr>
          <a:xfrm>
            <a:off x="-635000" y="685800"/>
            <a:ext cx="8127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5deb20ec25_9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g5deb20ec25_9_133:notes"/>
          <p:cNvSpPr>
            <a:spLocks noGrp="1" noRot="1" noChangeAspect="1"/>
          </p:cNvSpPr>
          <p:nvPr>
            <p:ph type="sldImg" idx="2"/>
          </p:nvPr>
        </p:nvSpPr>
        <p:spPr>
          <a:xfrm>
            <a:off x="-635000" y="685800"/>
            <a:ext cx="8127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5deb20ec25_1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8" name="Google Shape;298;g5deb20ec25_1_440:notes"/>
          <p:cNvSpPr>
            <a:spLocks noGrp="1" noRot="1" noChangeAspect="1"/>
          </p:cNvSpPr>
          <p:nvPr>
            <p:ph type="sldImg" idx="2"/>
          </p:nvPr>
        </p:nvSpPr>
        <p:spPr>
          <a:xfrm>
            <a:off x="-635000" y="685800"/>
            <a:ext cx="8127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5deb20ec25_6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9" name="Google Shape;309;g5deb20ec25_6_47:notes"/>
          <p:cNvSpPr>
            <a:spLocks noGrp="1" noRot="1" noChangeAspect="1"/>
          </p:cNvSpPr>
          <p:nvPr>
            <p:ph type="sldImg" idx="2"/>
          </p:nvPr>
        </p:nvSpPr>
        <p:spPr>
          <a:xfrm>
            <a:off x="-635000" y="685800"/>
            <a:ext cx="8127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5deb20ec25_6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g5deb20ec25_6_55:notes"/>
          <p:cNvSpPr>
            <a:spLocks noGrp="1" noRot="1" noChangeAspect="1"/>
          </p:cNvSpPr>
          <p:nvPr>
            <p:ph type="sldImg" idx="2"/>
          </p:nvPr>
        </p:nvSpPr>
        <p:spPr>
          <a:xfrm>
            <a:off x="-635000" y="685800"/>
            <a:ext cx="8127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5deb20ec25_17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g5deb20ec25_17_14:notes"/>
          <p:cNvSpPr>
            <a:spLocks noGrp="1" noRot="1" noChangeAspect="1"/>
          </p:cNvSpPr>
          <p:nvPr>
            <p:ph type="sldImg" idx="2"/>
          </p:nvPr>
        </p:nvSpPr>
        <p:spPr>
          <a:xfrm>
            <a:off x="-635000" y="685800"/>
            <a:ext cx="8127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5deb20ec25_1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0" name="Google Shape;340;g5deb20ec25_1_461:notes"/>
          <p:cNvSpPr>
            <a:spLocks noGrp="1" noRot="1" noChangeAspect="1"/>
          </p:cNvSpPr>
          <p:nvPr>
            <p:ph type="sldImg" idx="2"/>
          </p:nvPr>
        </p:nvSpPr>
        <p:spPr>
          <a:xfrm>
            <a:off x="-635000" y="685800"/>
            <a:ext cx="8127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5deb20ec25_9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9" name="Google Shape;349;g5deb20ec25_9_215:notes"/>
          <p:cNvSpPr>
            <a:spLocks noGrp="1" noRot="1" noChangeAspect="1"/>
          </p:cNvSpPr>
          <p:nvPr>
            <p:ph type="sldImg" idx="2"/>
          </p:nvPr>
        </p:nvSpPr>
        <p:spPr>
          <a:xfrm>
            <a:off x="-635000" y="685800"/>
            <a:ext cx="8127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5deb20ec25_9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8" name="Google Shape;358;g5deb20ec25_9_175:notes"/>
          <p:cNvSpPr>
            <a:spLocks noGrp="1" noRot="1" noChangeAspect="1"/>
          </p:cNvSpPr>
          <p:nvPr>
            <p:ph type="sldImg" idx="2"/>
          </p:nvPr>
        </p:nvSpPr>
        <p:spPr>
          <a:xfrm>
            <a:off x="-635000" y="685800"/>
            <a:ext cx="8127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5deb20ec25_9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g5deb20ec25_9_223:notes"/>
          <p:cNvSpPr>
            <a:spLocks noGrp="1" noRot="1" noChangeAspect="1"/>
          </p:cNvSpPr>
          <p:nvPr>
            <p:ph type="sldImg" idx="2"/>
          </p:nvPr>
        </p:nvSpPr>
        <p:spPr>
          <a:xfrm>
            <a:off x="-635000" y="685800"/>
            <a:ext cx="8127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5deb20ec25_9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9" name="Google Shape;369;g5deb20ec25_9_188:notes"/>
          <p:cNvSpPr>
            <a:spLocks noGrp="1" noRot="1" noChangeAspect="1"/>
          </p:cNvSpPr>
          <p:nvPr>
            <p:ph type="sldImg" idx="2"/>
          </p:nvPr>
        </p:nvSpPr>
        <p:spPr>
          <a:xfrm>
            <a:off x="-635000" y="685800"/>
            <a:ext cx="8127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5deb20ec25_9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8" name="Google Shape;378;g5deb20ec25_9_87:notes"/>
          <p:cNvSpPr>
            <a:spLocks noGrp="1" noRot="1" noChangeAspect="1"/>
          </p:cNvSpPr>
          <p:nvPr>
            <p:ph type="sldImg" idx="2"/>
          </p:nvPr>
        </p:nvSpPr>
        <p:spPr>
          <a:xfrm>
            <a:off x="-635000" y="685800"/>
            <a:ext cx="8127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5deb20ec25_1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7" name="Google Shape;387;g5deb20ec25_1_475:notes"/>
          <p:cNvSpPr>
            <a:spLocks noGrp="1" noRot="1" noChangeAspect="1"/>
          </p:cNvSpPr>
          <p:nvPr>
            <p:ph type="sldImg" idx="2"/>
          </p:nvPr>
        </p:nvSpPr>
        <p:spPr>
          <a:xfrm>
            <a:off x="-635000" y="685800"/>
            <a:ext cx="8127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deb20ec25_9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g5deb20ec25_9_204:notes"/>
          <p:cNvSpPr>
            <a:spLocks noGrp="1" noRot="1" noChangeAspect="1"/>
          </p:cNvSpPr>
          <p:nvPr>
            <p:ph type="sldImg" idx="2"/>
          </p:nvPr>
        </p:nvSpPr>
        <p:spPr>
          <a:xfrm>
            <a:off x="-635000" y="685800"/>
            <a:ext cx="8127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5deb20ec25_1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g5deb20ec25_1_337:notes"/>
          <p:cNvSpPr>
            <a:spLocks noGrp="1" noRot="1" noChangeAspect="1"/>
          </p:cNvSpPr>
          <p:nvPr>
            <p:ph type="sldImg" idx="2"/>
          </p:nvPr>
        </p:nvSpPr>
        <p:spPr>
          <a:xfrm>
            <a:off x="-635000" y="685800"/>
            <a:ext cx="8127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5deb20ec25_9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chart shows the decline in demand for Hybrid classes and On-campus classes, and growth in Online classes </a:t>
            </a:r>
            <a:endParaRPr/>
          </a:p>
        </p:txBody>
      </p:sp>
      <p:sp>
        <p:nvSpPr>
          <p:cNvPr id="136" name="Google Shape;136;g5deb20ec25_9_19:notes"/>
          <p:cNvSpPr>
            <a:spLocks noGrp="1" noRot="1" noChangeAspect="1"/>
          </p:cNvSpPr>
          <p:nvPr>
            <p:ph type="sldImg" idx="2"/>
          </p:nvPr>
        </p:nvSpPr>
        <p:spPr>
          <a:xfrm>
            <a:off x="-635000" y="685800"/>
            <a:ext cx="8127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5deb20ec25_1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latin typeface="Calibri"/>
                <a:ea typeface="Calibri"/>
                <a:cs typeface="Calibri"/>
                <a:sym typeface="Calibri"/>
              </a:rPr>
              <a:t>CD Success rates</a:t>
            </a:r>
            <a:endParaRPr sz="18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800" b="1">
                <a:solidFill>
                  <a:schemeClr val="dk1"/>
                </a:solidFill>
                <a:latin typeface="Calibri"/>
                <a:ea typeface="Calibri"/>
                <a:cs typeface="Calibri"/>
                <a:sym typeface="Calibri"/>
              </a:rPr>
              <a:t>Have increased about 2% over 5 years across all delivery modes</a:t>
            </a:r>
            <a:endParaRPr sz="18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b="1">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47" name="Google Shape;147;g5deb20ec25_1_419:notes"/>
          <p:cNvSpPr>
            <a:spLocks noGrp="1" noRot="1" noChangeAspect="1"/>
          </p:cNvSpPr>
          <p:nvPr>
            <p:ph type="sldImg" idx="2"/>
          </p:nvPr>
        </p:nvSpPr>
        <p:spPr>
          <a:xfrm>
            <a:off x="-635000" y="685800"/>
            <a:ext cx="8127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5deb20ec25_1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Success rates by demographic have improved about 6% over five years, but they are persistently and consistently below the district and statewide average for all groups.</a:t>
            </a:r>
            <a:endParaRPr/>
          </a:p>
        </p:txBody>
      </p:sp>
      <p:sp>
        <p:nvSpPr>
          <p:cNvPr id="158" name="Google Shape;158;g5deb20ec25_1_426:notes"/>
          <p:cNvSpPr>
            <a:spLocks noGrp="1" noRot="1" noChangeAspect="1"/>
          </p:cNvSpPr>
          <p:nvPr>
            <p:ph type="sldImg" idx="2"/>
          </p:nvPr>
        </p:nvSpPr>
        <p:spPr>
          <a:xfrm>
            <a:off x="-635000" y="685800"/>
            <a:ext cx="8127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5deb20ec25_1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g5deb20ec25_1_433:notes"/>
          <p:cNvSpPr>
            <a:spLocks noGrp="1" noRot="1" noChangeAspect="1"/>
          </p:cNvSpPr>
          <p:nvPr>
            <p:ph type="sldImg" idx="2"/>
          </p:nvPr>
        </p:nvSpPr>
        <p:spPr>
          <a:xfrm>
            <a:off x="-635000" y="685800"/>
            <a:ext cx="8127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 name="Google Shape;13;p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 name="Google Shape;14;p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 name="Google Shape;15;p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0" name="Google Shape;70;p11"/>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1" name="Google Shape;71;p1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Google Shape;72;p1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1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6" name="Google Shape;76;p12"/>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7" name="Google Shape;77;p1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8" name="Google Shape;78;p1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9" name="Google Shape;79;p1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0"/>
        <p:cNvGrpSpPr/>
        <p:nvPr/>
      </p:nvGrpSpPr>
      <p:grpSpPr>
        <a:xfrm>
          <a:off x="0" y="0"/>
          <a:ext cx="0" cy="0"/>
          <a:chOff x="0" y="0"/>
          <a:chExt cx="0" cy="0"/>
        </a:xfrm>
      </p:grpSpPr>
      <p:cxnSp>
        <p:nvCxnSpPr>
          <p:cNvPr id="81" name="Google Shape;81;p13"/>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82" name="Google Shape;82;p13"/>
          <p:cNvSpPr txBox="1">
            <a:spLocks noGrp="1"/>
          </p:cNvSpPr>
          <p:nvPr>
            <p:ph type="title"/>
          </p:nvPr>
        </p:nvSpPr>
        <p:spPr>
          <a:xfrm>
            <a:off x="387900" y="458025"/>
            <a:ext cx="8368200" cy="686100"/>
          </a:xfrm>
          <a:prstGeom prst="rect">
            <a:avLst/>
          </a:prstGeom>
        </p:spPr>
        <p:txBody>
          <a:bodyPr spcFirstLastPara="1" wrap="square" lIns="68575" tIns="34275" rIns="68575" bIns="34275" anchor="ctr" anchorCtr="0">
            <a:no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3" name="Google Shape;83;p13"/>
          <p:cNvSpPr txBox="1">
            <a:spLocks noGrp="1"/>
          </p:cNvSpPr>
          <p:nvPr>
            <p:ph type="body" idx="1"/>
          </p:nvPr>
        </p:nvSpPr>
        <p:spPr>
          <a:xfrm>
            <a:off x="387900" y="1489824"/>
            <a:ext cx="8368200" cy="3078900"/>
          </a:xfrm>
          <a:prstGeom prst="rect">
            <a:avLst/>
          </a:prstGeom>
        </p:spPr>
        <p:txBody>
          <a:bodyPr spcFirstLastPara="1" wrap="square" lIns="68575" tIns="34275" rIns="68575" bIns="34275" anchor="t" anchorCtr="0">
            <a:noAutofit/>
          </a:bodyPr>
          <a:lstStyle>
            <a:lvl1pPr marL="457200" lvl="0" indent="-361950" rtl="0">
              <a:spcBef>
                <a:spcPts val="800"/>
              </a:spcBef>
              <a:spcAft>
                <a:spcPts val="0"/>
              </a:spcAft>
              <a:buSzPts val="2100"/>
              <a:buChar char="•"/>
              <a:defRPr/>
            </a:lvl1pPr>
            <a:lvl2pPr marL="914400" lvl="1" indent="-342900" rtl="0">
              <a:spcBef>
                <a:spcPts val="400"/>
              </a:spcBef>
              <a:spcAft>
                <a:spcPts val="0"/>
              </a:spcAft>
              <a:buSzPts val="1800"/>
              <a:buChar char="•"/>
              <a:defRPr/>
            </a:lvl2pPr>
            <a:lvl3pPr marL="1371600" lvl="2" indent="-323850" rtl="0">
              <a:spcBef>
                <a:spcPts val="400"/>
              </a:spcBef>
              <a:spcAft>
                <a:spcPts val="0"/>
              </a:spcAft>
              <a:buSzPts val="15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84" name="Google Shape;84;p13"/>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8" name="Google Shape;18;p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 name="Google Shape;19;p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 name="Google Shape;20;p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 name="Google Shape;21;p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
        <p:cNvGrpSpPr/>
        <p:nvPr/>
      </p:nvGrpSpPr>
      <p:grpSpPr>
        <a:xfrm>
          <a:off x="0" y="0"/>
          <a:ext cx="0" cy="0"/>
          <a:chOff x="0" y="0"/>
          <a:chExt cx="0" cy="0"/>
        </a:xfrm>
      </p:grpSpPr>
      <p:sp>
        <p:nvSpPr>
          <p:cNvPr id="23" name="Google Shape;23;p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4" name="Google Shape;24;p4"/>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25" name="Google Shape;25;p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 name="Google Shape;26;p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7" name="Google Shape;27;p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0" name="Google Shape;30;p5"/>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31" name="Google Shape;31;p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2" name="Google Shape;32;p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3" name="Google Shape;33;p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6" name="Google Shape;36;p6"/>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7" name="Google Shape;37;p6"/>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8" name="Google Shape;38;p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9" name="Google Shape;39;p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0" name="Google Shape;40;p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3" name="Google Shape;43;p7"/>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44" name="Google Shape;44;p7"/>
          <p:cNvSpPr txBox="1">
            <a:spLocks noGrp="1"/>
          </p:cNvSpPr>
          <p:nvPr>
            <p:ph type="body" idx="2"/>
          </p:nvPr>
        </p:nvSpPr>
        <p:spPr>
          <a:xfrm>
            <a:off x="629841" y="1878806"/>
            <a:ext cx="3868200" cy="27633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5" name="Google Shape;45;p7"/>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46" name="Google Shape;46;p7"/>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7" name="Google Shape;47;p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8" name="Google Shape;48;p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9" name="Google Shape;49;p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2" name="Google Shape;52;p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3" name="Google Shape;53;p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6" name="Google Shape;56;p9"/>
          <p:cNvSpPr txBox="1">
            <a:spLocks noGrp="1"/>
          </p:cNvSpPr>
          <p:nvPr>
            <p:ph type="body" idx="1"/>
          </p:nvPr>
        </p:nvSpPr>
        <p:spPr>
          <a:xfrm>
            <a:off x="3887391" y="740569"/>
            <a:ext cx="4629000" cy="3655200"/>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57" name="Google Shape;57;p9"/>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58" name="Google Shape;58;p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9" name="Google Shape;59;p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3" name="Google Shape;63;p10"/>
          <p:cNvSpPr>
            <a:spLocks noGrp="1"/>
          </p:cNvSpPr>
          <p:nvPr>
            <p:ph type="pic" idx="2"/>
          </p:nvPr>
        </p:nvSpPr>
        <p:spPr>
          <a:xfrm>
            <a:off x="3887391" y="740569"/>
            <a:ext cx="46290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629841" y="1543050"/>
            <a:ext cx="2949300" cy="28587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65" name="Google Shape;65;p1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 name="Google Shape;7;p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hyperlink" Target="http://www.youtube.com/watch?v=TSidgpFYxx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E4E79"/>
        </a:solidFill>
        <a:effectLst/>
      </p:bgPr>
    </p:bg>
    <p:spTree>
      <p:nvGrpSpPr>
        <p:cNvPr id="1" name="Shape 88"/>
        <p:cNvGrpSpPr/>
        <p:nvPr/>
      </p:nvGrpSpPr>
      <p:grpSpPr>
        <a:xfrm>
          <a:off x="0" y="0"/>
          <a:ext cx="0" cy="0"/>
          <a:chOff x="0" y="0"/>
          <a:chExt cx="0" cy="0"/>
        </a:xfrm>
      </p:grpSpPr>
      <p:sp>
        <p:nvSpPr>
          <p:cNvPr id="89" name="Google Shape;89;p14"/>
          <p:cNvSpPr txBox="1"/>
          <p:nvPr/>
        </p:nvSpPr>
        <p:spPr>
          <a:xfrm>
            <a:off x="228600" y="4271475"/>
            <a:ext cx="8800800" cy="663600"/>
          </a:xfrm>
          <a:prstGeom prst="rect">
            <a:avLst/>
          </a:prstGeom>
          <a:noFill/>
          <a:ln>
            <a:noFill/>
          </a:ln>
        </p:spPr>
        <p:txBody>
          <a:bodyPr spcFirstLastPara="1" wrap="square" lIns="0" tIns="9525" rIns="0" bIns="0" anchor="t" anchorCtr="0">
            <a:noAutofit/>
          </a:bodyPr>
          <a:lstStyle/>
          <a:p>
            <a:pPr marL="12700" marR="0" lvl="0" indent="0" algn="l" rtl="0">
              <a:lnSpc>
                <a:spcPct val="100000"/>
              </a:lnSpc>
              <a:spcBef>
                <a:spcPts val="0"/>
              </a:spcBef>
              <a:spcAft>
                <a:spcPts val="0"/>
              </a:spcAft>
              <a:buNone/>
            </a:pPr>
            <a:r>
              <a:rPr lang="en" sz="1400" b="0" i="0" u="none" strike="noStrike" cap="none">
                <a:solidFill>
                  <a:srgbClr val="FFFFFF"/>
                </a:solidFill>
                <a:latin typeface="Century Gothic"/>
                <a:ea typeface="Century Gothic"/>
                <a:cs typeface="Century Gothic"/>
                <a:sym typeface="Century Gothic"/>
              </a:rPr>
              <a:t>JOANNA MILLER, DEAN OF DISTANCE EDUCATION (DE); ANNE KINGSLEY, DE COORDINATOR, DVC;</a:t>
            </a:r>
            <a:endParaRPr sz="1400" b="0" i="0" u="none" strike="noStrike" cap="none">
              <a:solidFill>
                <a:srgbClr val="FFFFFF"/>
              </a:solidFill>
              <a:latin typeface="Century Gothic"/>
              <a:ea typeface="Century Gothic"/>
              <a:cs typeface="Century Gothic"/>
              <a:sym typeface="Century Gothic"/>
            </a:endParaRPr>
          </a:p>
          <a:p>
            <a:pPr marL="12700" marR="0" lvl="0" indent="0" algn="l" rtl="0">
              <a:lnSpc>
                <a:spcPct val="100000"/>
              </a:lnSpc>
              <a:spcBef>
                <a:spcPts val="0"/>
              </a:spcBef>
              <a:spcAft>
                <a:spcPts val="0"/>
              </a:spcAft>
              <a:buNone/>
            </a:pPr>
            <a:r>
              <a:rPr lang="en">
                <a:solidFill>
                  <a:srgbClr val="FFFFFF"/>
                </a:solidFill>
                <a:latin typeface="Century Gothic"/>
                <a:ea typeface="Century Gothic"/>
                <a:cs typeface="Century Gothic"/>
                <a:sym typeface="Century Gothic"/>
              </a:rPr>
              <a:t>MICHAEL KILIVRIS, DE COORDINATOR, CCC; LAURIE HUFFMAN, DE COORDINATOR, LMC</a:t>
            </a:r>
            <a:endParaRPr>
              <a:solidFill>
                <a:srgbClr val="FFFFFF"/>
              </a:solidFill>
              <a:latin typeface="Century Gothic"/>
              <a:ea typeface="Century Gothic"/>
              <a:cs typeface="Century Gothic"/>
              <a:sym typeface="Century Gothic"/>
            </a:endParaRPr>
          </a:p>
          <a:p>
            <a:pPr marL="12700" marR="0" lvl="0" indent="0" algn="l" rtl="0">
              <a:lnSpc>
                <a:spcPct val="100000"/>
              </a:lnSpc>
              <a:spcBef>
                <a:spcPts val="100"/>
              </a:spcBef>
              <a:spcAft>
                <a:spcPts val="0"/>
              </a:spcAft>
              <a:buNone/>
            </a:pPr>
            <a:r>
              <a:rPr lang="en">
                <a:solidFill>
                  <a:srgbClr val="FFFFFF"/>
                </a:solidFill>
                <a:latin typeface="Century Gothic"/>
                <a:ea typeface="Century Gothic"/>
                <a:cs typeface="Century Gothic"/>
                <a:sym typeface="Century Gothic"/>
              </a:rPr>
              <a:t> </a:t>
            </a:r>
            <a:endParaRPr sz="1100"/>
          </a:p>
        </p:txBody>
      </p:sp>
      <p:sp>
        <p:nvSpPr>
          <p:cNvPr id="90" name="Google Shape;90;p14"/>
          <p:cNvSpPr/>
          <p:nvPr/>
        </p:nvSpPr>
        <p:spPr>
          <a:xfrm>
            <a:off x="0" y="285750"/>
            <a:ext cx="8988300" cy="31338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4100">
                <a:solidFill>
                  <a:srgbClr val="FFFFFF"/>
                </a:solidFill>
                <a:latin typeface="Century Gothic"/>
                <a:ea typeface="Century Gothic"/>
                <a:cs typeface="Century Gothic"/>
                <a:sym typeface="Century Gothic"/>
              </a:rPr>
              <a:t>	</a:t>
            </a:r>
            <a:endParaRPr sz="4100" b="0" i="0" u="none" strike="noStrike" cap="none">
              <a:solidFill>
                <a:srgbClr val="FFFFFF"/>
              </a:solidFill>
              <a:latin typeface="Century Gothic"/>
              <a:ea typeface="Century Gothic"/>
              <a:cs typeface="Century Gothic"/>
              <a:sym typeface="Century Gothic"/>
            </a:endParaRPr>
          </a:p>
          <a:p>
            <a:pPr marL="0" marR="0" lvl="0" indent="0" algn="ctr" rtl="0">
              <a:spcBef>
                <a:spcPts val="0"/>
              </a:spcBef>
              <a:spcAft>
                <a:spcPts val="0"/>
              </a:spcAft>
              <a:buNone/>
            </a:pPr>
            <a:endParaRPr sz="4100" b="0" i="0" u="none" strike="noStrike" cap="none">
              <a:solidFill>
                <a:srgbClr val="FFFFFF"/>
              </a:solidFill>
              <a:latin typeface="Century Gothic"/>
              <a:ea typeface="Century Gothic"/>
              <a:cs typeface="Century Gothic"/>
              <a:sym typeface="Century Gothic"/>
            </a:endParaRPr>
          </a:p>
          <a:p>
            <a:pPr marL="0" marR="0" lvl="0" indent="0" algn="ctr" rtl="0">
              <a:spcBef>
                <a:spcPts val="0"/>
              </a:spcBef>
              <a:spcAft>
                <a:spcPts val="0"/>
              </a:spcAft>
              <a:buNone/>
            </a:pPr>
            <a:endParaRPr sz="2400" b="1" i="0" u="none" strike="noStrike" cap="none">
              <a:solidFill>
                <a:srgbClr val="EBE9E9"/>
              </a:solidFill>
              <a:latin typeface="Calibri"/>
              <a:ea typeface="Calibri"/>
              <a:cs typeface="Calibri"/>
              <a:sym typeface="Calibri"/>
            </a:endParaRPr>
          </a:p>
          <a:p>
            <a:pPr marL="0" marR="0" lvl="0" indent="0" algn="ctr" rtl="0">
              <a:spcBef>
                <a:spcPts val="0"/>
              </a:spcBef>
              <a:spcAft>
                <a:spcPts val="0"/>
              </a:spcAft>
              <a:buNone/>
            </a:pPr>
            <a:endParaRPr sz="2400" b="1" i="0" u="none" strike="noStrike" cap="none">
              <a:solidFill>
                <a:srgbClr val="EBE9E9"/>
              </a:solidFill>
              <a:latin typeface="Calibri"/>
              <a:ea typeface="Calibri"/>
              <a:cs typeface="Calibri"/>
              <a:sym typeface="Calibri"/>
            </a:endParaRPr>
          </a:p>
          <a:p>
            <a:pPr marL="0" marR="0" lvl="0" indent="0" algn="l" rtl="0">
              <a:spcBef>
                <a:spcPts val="0"/>
              </a:spcBef>
              <a:spcAft>
                <a:spcPts val="0"/>
              </a:spcAft>
              <a:buNone/>
            </a:pPr>
            <a:r>
              <a:rPr lang="en" sz="3600" b="1">
                <a:solidFill>
                  <a:srgbClr val="EBE9E9"/>
                </a:solidFill>
                <a:latin typeface="Calibri"/>
                <a:ea typeface="Calibri"/>
                <a:cs typeface="Calibri"/>
                <a:sym typeface="Calibri"/>
              </a:rPr>
              <a:t>		     </a:t>
            </a:r>
            <a:r>
              <a:rPr lang="en" sz="3600" b="1">
                <a:solidFill>
                  <a:srgbClr val="FFE599"/>
                </a:solidFill>
                <a:latin typeface="Calibri"/>
                <a:ea typeface="Calibri"/>
                <a:cs typeface="Calibri"/>
                <a:sym typeface="Calibri"/>
              </a:rPr>
              <a:t>DISTANCE EDUCATION AT 4CD</a:t>
            </a:r>
            <a:endParaRPr sz="3600" b="1">
              <a:solidFill>
                <a:srgbClr val="FFE599"/>
              </a:solidFill>
              <a:latin typeface="Calibri"/>
              <a:ea typeface="Calibri"/>
              <a:cs typeface="Calibri"/>
              <a:sym typeface="Calibri"/>
            </a:endParaRPr>
          </a:p>
          <a:p>
            <a:pPr marL="1828800" marR="0" lvl="0" indent="457200" algn="l" rtl="0">
              <a:spcBef>
                <a:spcPts val="0"/>
              </a:spcBef>
              <a:spcAft>
                <a:spcPts val="0"/>
              </a:spcAft>
              <a:buNone/>
            </a:pPr>
            <a:r>
              <a:rPr lang="en" sz="3600" b="1">
                <a:solidFill>
                  <a:srgbClr val="FFE599"/>
                </a:solidFill>
                <a:latin typeface="Calibri"/>
                <a:ea typeface="Calibri"/>
                <a:cs typeface="Calibri"/>
                <a:sym typeface="Calibri"/>
              </a:rPr>
              <a:t>Overview and Update</a:t>
            </a:r>
            <a:endParaRPr sz="3600" b="1">
              <a:solidFill>
                <a:srgbClr val="FFE599"/>
              </a:solidFill>
              <a:latin typeface="Calibri"/>
              <a:ea typeface="Calibri"/>
              <a:cs typeface="Calibri"/>
              <a:sym typeface="Calibri"/>
            </a:endParaRPr>
          </a:p>
          <a:p>
            <a:pPr marL="0" marR="0" lvl="0" indent="0" algn="ctr" rtl="0">
              <a:spcBef>
                <a:spcPts val="0"/>
              </a:spcBef>
              <a:spcAft>
                <a:spcPts val="0"/>
              </a:spcAft>
              <a:buNone/>
            </a:pPr>
            <a:r>
              <a:rPr lang="en" sz="2400" b="1">
                <a:solidFill>
                  <a:srgbClr val="FFE599"/>
                </a:solidFill>
                <a:latin typeface="Calibri"/>
                <a:ea typeface="Calibri"/>
                <a:cs typeface="Calibri"/>
                <a:sym typeface="Calibri"/>
              </a:rPr>
              <a:t>07.24.19</a:t>
            </a:r>
            <a:endParaRPr sz="2400" b="1">
              <a:solidFill>
                <a:srgbClr val="FFE599"/>
              </a:solidFill>
              <a:latin typeface="Calibri"/>
              <a:ea typeface="Calibri"/>
              <a:cs typeface="Calibri"/>
              <a:sym typeface="Calibri"/>
            </a:endParaRPr>
          </a:p>
        </p:txBody>
      </p:sp>
      <p:pic>
        <p:nvPicPr>
          <p:cNvPr id="91" name="Google Shape;91;p14"/>
          <p:cNvPicPr preferRelativeResize="0"/>
          <p:nvPr/>
        </p:nvPicPr>
        <p:blipFill>
          <a:blip r:embed="rId3">
            <a:alphaModFix/>
          </a:blip>
          <a:stretch>
            <a:fillRect/>
          </a:stretch>
        </p:blipFill>
        <p:spPr>
          <a:xfrm>
            <a:off x="889000" y="285750"/>
            <a:ext cx="1943099" cy="1790175"/>
          </a:xfrm>
          <a:prstGeom prst="rect">
            <a:avLst/>
          </a:prstGeom>
          <a:noFill/>
          <a:ln>
            <a:noFill/>
          </a:ln>
        </p:spPr>
      </p:pic>
      <p:pic>
        <p:nvPicPr>
          <p:cNvPr id="92" name="Google Shape;92;p14"/>
          <p:cNvPicPr preferRelativeResize="0"/>
          <p:nvPr/>
        </p:nvPicPr>
        <p:blipFill>
          <a:blip r:embed="rId4">
            <a:alphaModFix/>
          </a:blip>
          <a:stretch>
            <a:fillRect/>
          </a:stretch>
        </p:blipFill>
        <p:spPr>
          <a:xfrm>
            <a:off x="3277175" y="285750"/>
            <a:ext cx="5181025" cy="1790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3"/>
          <p:cNvSpPr txBox="1"/>
          <p:nvPr/>
        </p:nvSpPr>
        <p:spPr>
          <a:xfrm>
            <a:off x="4537808" y="3210503"/>
            <a:ext cx="95100" cy="210600"/>
          </a:xfrm>
          <a:prstGeom prst="rect">
            <a:avLst/>
          </a:prstGeom>
          <a:noFill/>
          <a:ln>
            <a:noFill/>
          </a:ln>
        </p:spPr>
        <p:txBody>
          <a:bodyPr spcFirstLastPara="1" wrap="square" lIns="0" tIns="950" rIns="0" bIns="0" anchor="t" anchorCtr="0">
            <a:noAutofit/>
          </a:bodyPr>
          <a:lstStyle/>
          <a:p>
            <a:pPr marL="0" marR="0" lvl="0" indent="0" algn="l" rtl="0">
              <a:lnSpc>
                <a:spcPct val="100000"/>
              </a:lnSpc>
              <a:spcBef>
                <a:spcPts val="0"/>
              </a:spcBef>
              <a:spcAft>
                <a:spcPts val="0"/>
              </a:spcAft>
              <a:buNone/>
            </a:pPr>
            <a:r>
              <a:rPr lang="en" sz="1400" b="0" i="0" u="none" strike="noStrike" cap="none">
                <a:solidFill>
                  <a:srgbClr val="FFFFFF"/>
                </a:solidFill>
                <a:latin typeface="Century Gothic"/>
                <a:ea typeface="Century Gothic"/>
                <a:cs typeface="Century Gothic"/>
                <a:sym typeface="Century Gothic"/>
              </a:rPr>
              <a:t>v</a:t>
            </a:r>
            <a:endParaRPr sz="1400" b="0" i="0" u="none" strike="noStrike" cap="none">
              <a:solidFill>
                <a:schemeClr val="dk1"/>
              </a:solidFill>
              <a:latin typeface="Century Gothic"/>
              <a:ea typeface="Century Gothic"/>
              <a:cs typeface="Century Gothic"/>
              <a:sym typeface="Century Gothic"/>
            </a:endParaRPr>
          </a:p>
        </p:txBody>
      </p:sp>
      <p:sp>
        <p:nvSpPr>
          <p:cNvPr id="180" name="Google Shape;180;p23"/>
          <p:cNvSpPr/>
          <p:nvPr/>
        </p:nvSpPr>
        <p:spPr>
          <a:xfrm>
            <a:off x="13432" y="0"/>
            <a:ext cx="9144000" cy="1639500"/>
          </a:xfrm>
          <a:prstGeom prst="rect">
            <a:avLst/>
          </a:prstGeom>
          <a:solidFill>
            <a:srgbClr val="1E4E79"/>
          </a:solidFill>
          <a:ln>
            <a:noFill/>
          </a:ln>
        </p:spPr>
        <p:txBody>
          <a:bodyPr spcFirstLastPara="1" wrap="square" lIns="0" tIns="0" rIns="0" bIns="0" anchor="t" anchorCtr="0">
            <a:noAutofit/>
          </a:bodyPr>
          <a:lstStyle/>
          <a:p>
            <a:pPr marL="12700" lvl="0" indent="0" algn="l" rtl="0">
              <a:spcBef>
                <a:spcPts val="0"/>
              </a:spcBef>
              <a:spcAft>
                <a:spcPts val="0"/>
              </a:spcAft>
              <a:buClr>
                <a:schemeClr val="lt1"/>
              </a:buClr>
              <a:buSzPts val="3300"/>
              <a:buFont typeface="Calibri"/>
              <a:buNone/>
            </a:pPr>
            <a:r>
              <a:rPr lang="en" sz="2400" b="1">
                <a:solidFill>
                  <a:srgbClr val="FFD966"/>
                </a:solidFill>
                <a:latin typeface="Calibri"/>
                <a:ea typeface="Calibri"/>
                <a:cs typeface="Calibri"/>
                <a:sym typeface="Calibri"/>
              </a:rPr>
              <a:t>Distance Education Overview</a:t>
            </a:r>
            <a:r>
              <a:rPr lang="en" sz="3300" b="1">
                <a:solidFill>
                  <a:srgbClr val="FFD966"/>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
        <p:nvSpPr>
          <p:cNvPr id="181" name="Google Shape;181;p23"/>
          <p:cNvSpPr txBox="1">
            <a:spLocks noGrp="1"/>
          </p:cNvSpPr>
          <p:nvPr>
            <p:ph type="title"/>
          </p:nvPr>
        </p:nvSpPr>
        <p:spPr>
          <a:xfrm>
            <a:off x="381900" y="636275"/>
            <a:ext cx="8356800" cy="925200"/>
          </a:xfrm>
          <a:prstGeom prst="rect">
            <a:avLst/>
          </a:prstGeom>
          <a:noFill/>
          <a:ln>
            <a:noFill/>
          </a:ln>
        </p:spPr>
        <p:txBody>
          <a:bodyPr spcFirstLastPara="1" wrap="square" lIns="0" tIns="37150" rIns="0" bIns="0" anchor="ctr" anchorCtr="0">
            <a:noAutofit/>
          </a:bodyPr>
          <a:lstStyle/>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 DDEC Members </a:t>
            </a:r>
            <a:endParaRPr sz="900" b="1">
              <a:solidFill>
                <a:schemeClr val="lt1"/>
              </a:solidFill>
              <a:latin typeface="Calibri"/>
              <a:ea typeface="Calibri"/>
              <a:cs typeface="Calibri"/>
              <a:sym typeface="Calibri"/>
            </a:endParaRPr>
          </a:p>
        </p:txBody>
      </p:sp>
      <p:sp>
        <p:nvSpPr>
          <p:cNvPr id="182" name="Google Shape;182;p23"/>
          <p:cNvSpPr txBox="1"/>
          <p:nvPr/>
        </p:nvSpPr>
        <p:spPr>
          <a:xfrm>
            <a:off x="4470400" y="1765300"/>
            <a:ext cx="4432200" cy="3258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400">
                <a:solidFill>
                  <a:schemeClr val="dk1"/>
                </a:solidFill>
                <a:latin typeface="Calibri"/>
                <a:ea typeface="Calibri"/>
                <a:cs typeface="Calibri"/>
                <a:sym typeface="Calibri"/>
              </a:rPr>
              <a:t>Anne Kingsley, Co-Chair, DVC</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 sz="2400">
                <a:solidFill>
                  <a:schemeClr val="dk1"/>
                </a:solidFill>
                <a:latin typeface="Calibri"/>
                <a:ea typeface="Calibri"/>
                <a:cs typeface="Calibri"/>
                <a:sym typeface="Calibri"/>
              </a:rPr>
              <a:t>Joanna Miller, Co-Chair, District</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 sz="2400">
                <a:solidFill>
                  <a:schemeClr val="dk1"/>
                </a:solidFill>
                <a:latin typeface="Calibri"/>
                <a:ea typeface="Calibri"/>
                <a:cs typeface="Calibri"/>
                <a:sym typeface="Calibri"/>
              </a:rPr>
              <a:t>Richard, Robison, DVC</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 sz="2400">
                <a:solidFill>
                  <a:schemeClr val="dk1"/>
                </a:solidFill>
                <a:latin typeface="Calibri"/>
                <a:ea typeface="Calibri"/>
                <a:cs typeface="Calibri"/>
                <a:sym typeface="Calibri"/>
              </a:rPr>
              <a:t>Mario Tejada, DVC</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 sz="2400">
                <a:solidFill>
                  <a:schemeClr val="dk1"/>
                </a:solidFill>
                <a:latin typeface="Calibri"/>
                <a:ea typeface="Calibri"/>
                <a:cs typeface="Calibri"/>
                <a:sym typeface="Calibri"/>
              </a:rPr>
              <a:t>Kat King, DVC</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 sz="2400">
                <a:solidFill>
                  <a:schemeClr val="dk1"/>
                </a:solidFill>
                <a:latin typeface="Calibri"/>
                <a:ea typeface="Calibri"/>
                <a:cs typeface="Calibri"/>
                <a:sym typeface="Calibri"/>
              </a:rPr>
              <a:t>Mike Kilivris, CCC</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 sz="2400">
                <a:solidFill>
                  <a:schemeClr val="dk1"/>
                </a:solidFill>
                <a:latin typeface="Calibri"/>
                <a:ea typeface="Calibri"/>
                <a:cs typeface="Calibri"/>
                <a:sym typeface="Calibri"/>
              </a:rPr>
              <a:t>M</a:t>
            </a:r>
            <a:r>
              <a:rPr lang="en" sz="2400">
                <a:solidFill>
                  <a:srgbClr val="444444"/>
                </a:solidFill>
                <a:highlight>
                  <a:srgbClr val="FFFFFF"/>
                </a:highlight>
                <a:latin typeface="Calibri"/>
                <a:ea typeface="Calibri"/>
                <a:cs typeface="Calibri"/>
                <a:sym typeface="Calibri"/>
              </a:rPr>
              <a:t>ó</a:t>
            </a:r>
            <a:r>
              <a:rPr lang="en" sz="2400">
                <a:solidFill>
                  <a:schemeClr val="dk1"/>
                </a:solidFill>
                <a:latin typeface="Calibri"/>
                <a:ea typeface="Calibri"/>
                <a:cs typeface="Calibri"/>
                <a:sym typeface="Calibri"/>
              </a:rPr>
              <a:t>nica Landeros, CCC</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 sz="2400">
                <a:solidFill>
                  <a:schemeClr val="dk1"/>
                </a:solidFill>
                <a:latin typeface="Calibri"/>
                <a:ea typeface="Calibri"/>
                <a:cs typeface="Calibri"/>
                <a:sym typeface="Calibri"/>
              </a:rPr>
              <a:t>Courtney Diputado, LMC</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 sz="2400">
                <a:solidFill>
                  <a:schemeClr val="dk1"/>
                </a:solidFill>
                <a:latin typeface="Calibri"/>
                <a:ea typeface="Calibri"/>
                <a:cs typeface="Calibri"/>
                <a:sym typeface="Calibri"/>
              </a:rPr>
              <a:t>Laurie Huffman, LMC</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 sz="2400">
                <a:solidFill>
                  <a:schemeClr val="dk1"/>
                </a:solidFill>
                <a:latin typeface="Calibri"/>
                <a:ea typeface="Calibri"/>
                <a:cs typeface="Calibri"/>
                <a:sym typeface="Calibri"/>
              </a:rPr>
              <a:t>  </a:t>
            </a:r>
            <a:r>
              <a:rPr lang="en" sz="1100"/>
              <a:t> </a:t>
            </a:r>
            <a:endParaRPr sz="2400">
              <a:solidFill>
                <a:schemeClr val="dk1"/>
              </a:solidFill>
              <a:latin typeface="Calibri"/>
              <a:ea typeface="Calibri"/>
              <a:cs typeface="Calibri"/>
              <a:sym typeface="Calibri"/>
            </a:endParaRPr>
          </a:p>
        </p:txBody>
      </p:sp>
      <p:pic>
        <p:nvPicPr>
          <p:cNvPr id="183" name="Google Shape;183;p23"/>
          <p:cNvPicPr preferRelativeResize="0"/>
          <p:nvPr/>
        </p:nvPicPr>
        <p:blipFill>
          <a:blip r:embed="rId3">
            <a:alphaModFix/>
          </a:blip>
          <a:stretch>
            <a:fillRect/>
          </a:stretch>
        </p:blipFill>
        <p:spPr>
          <a:xfrm>
            <a:off x="7220275" y="133275"/>
            <a:ext cx="1796577" cy="597700"/>
          </a:xfrm>
          <a:prstGeom prst="rect">
            <a:avLst/>
          </a:prstGeom>
          <a:noFill/>
          <a:ln>
            <a:noFill/>
          </a:ln>
        </p:spPr>
      </p:pic>
      <p:sp>
        <p:nvSpPr>
          <p:cNvPr id="184" name="Google Shape;184;p23"/>
          <p:cNvSpPr txBox="1"/>
          <p:nvPr/>
        </p:nvSpPr>
        <p:spPr>
          <a:xfrm>
            <a:off x="279400" y="1912350"/>
            <a:ext cx="3949800" cy="306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Calibri"/>
                <a:ea typeface="Calibri"/>
                <a:cs typeface="Calibri"/>
                <a:sym typeface="Calibri"/>
              </a:rPr>
              <a:t>*Members from each campus meet twice a month</a:t>
            </a:r>
            <a:endParaRPr sz="2400" b="1">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4"/>
          <p:cNvSpPr txBox="1"/>
          <p:nvPr/>
        </p:nvSpPr>
        <p:spPr>
          <a:xfrm>
            <a:off x="4537808" y="3210503"/>
            <a:ext cx="95100" cy="210600"/>
          </a:xfrm>
          <a:prstGeom prst="rect">
            <a:avLst/>
          </a:prstGeom>
          <a:noFill/>
          <a:ln>
            <a:noFill/>
          </a:ln>
        </p:spPr>
        <p:txBody>
          <a:bodyPr spcFirstLastPara="1" wrap="square" lIns="0" tIns="950" rIns="0" bIns="0" anchor="t" anchorCtr="0">
            <a:noAutofit/>
          </a:bodyPr>
          <a:lstStyle/>
          <a:p>
            <a:pPr marL="0" marR="0" lvl="0" indent="0" algn="l" rtl="0">
              <a:lnSpc>
                <a:spcPct val="100000"/>
              </a:lnSpc>
              <a:spcBef>
                <a:spcPts val="0"/>
              </a:spcBef>
              <a:spcAft>
                <a:spcPts val="0"/>
              </a:spcAft>
              <a:buNone/>
            </a:pPr>
            <a:r>
              <a:rPr lang="en" sz="1400" b="0" i="0" u="none" strike="noStrike" cap="none">
                <a:solidFill>
                  <a:srgbClr val="FFFFFF"/>
                </a:solidFill>
                <a:latin typeface="Century Gothic"/>
                <a:ea typeface="Century Gothic"/>
                <a:cs typeface="Century Gothic"/>
                <a:sym typeface="Century Gothic"/>
              </a:rPr>
              <a:t>v</a:t>
            </a:r>
            <a:endParaRPr sz="1400" b="0" i="0" u="none" strike="noStrike" cap="none">
              <a:solidFill>
                <a:schemeClr val="dk1"/>
              </a:solidFill>
              <a:latin typeface="Century Gothic"/>
              <a:ea typeface="Century Gothic"/>
              <a:cs typeface="Century Gothic"/>
              <a:sym typeface="Century Gothic"/>
            </a:endParaRPr>
          </a:p>
        </p:txBody>
      </p:sp>
      <p:sp>
        <p:nvSpPr>
          <p:cNvPr id="190" name="Google Shape;190;p24"/>
          <p:cNvSpPr/>
          <p:nvPr/>
        </p:nvSpPr>
        <p:spPr>
          <a:xfrm>
            <a:off x="13425" y="0"/>
            <a:ext cx="9144000" cy="1400100"/>
          </a:xfrm>
          <a:prstGeom prst="rect">
            <a:avLst/>
          </a:prstGeom>
          <a:solidFill>
            <a:srgbClr val="1E4E79"/>
          </a:solidFill>
          <a:ln>
            <a:noFill/>
          </a:ln>
        </p:spPr>
        <p:txBody>
          <a:bodyPr spcFirstLastPara="1" wrap="square" lIns="0" tIns="0" rIns="0" bIns="0" anchor="t" anchorCtr="0">
            <a:noAutofit/>
          </a:bodyPr>
          <a:lstStyle/>
          <a:p>
            <a:pPr marL="12700" lvl="0" indent="0" algn="l" rtl="0">
              <a:spcBef>
                <a:spcPts val="0"/>
              </a:spcBef>
              <a:spcAft>
                <a:spcPts val="0"/>
              </a:spcAft>
              <a:buClr>
                <a:schemeClr val="lt1"/>
              </a:buClr>
              <a:buSzPts val="3300"/>
              <a:buFont typeface="Calibri"/>
              <a:buNone/>
            </a:pPr>
            <a:r>
              <a:rPr lang="en" sz="2400" b="1">
                <a:solidFill>
                  <a:srgbClr val="FFD966"/>
                </a:solidFill>
                <a:latin typeface="Calibri"/>
                <a:ea typeface="Calibri"/>
                <a:cs typeface="Calibri"/>
                <a:sym typeface="Calibri"/>
              </a:rPr>
              <a:t>Distance Education Overview</a:t>
            </a:r>
            <a:r>
              <a:rPr lang="en" sz="3300" b="1">
                <a:solidFill>
                  <a:srgbClr val="FFD966"/>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
        <p:nvSpPr>
          <p:cNvPr id="191" name="Google Shape;191;p24"/>
          <p:cNvSpPr txBox="1">
            <a:spLocks noGrp="1"/>
          </p:cNvSpPr>
          <p:nvPr>
            <p:ph type="title"/>
          </p:nvPr>
        </p:nvSpPr>
        <p:spPr>
          <a:xfrm>
            <a:off x="628641" y="405794"/>
            <a:ext cx="7886700" cy="994200"/>
          </a:xfrm>
          <a:prstGeom prst="rect">
            <a:avLst/>
          </a:prstGeom>
          <a:noFill/>
          <a:ln>
            <a:noFill/>
          </a:ln>
        </p:spPr>
        <p:txBody>
          <a:bodyPr spcFirstLastPara="1" wrap="square" lIns="0" tIns="37150" rIns="0" bIns="0" anchor="ctr" anchorCtr="0">
            <a:noAutofit/>
          </a:bodyPr>
          <a:lstStyle/>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 DDEC Initiatives and Projects</a:t>
            </a:r>
            <a:endParaRPr sz="900" b="1">
              <a:solidFill>
                <a:schemeClr val="lt1"/>
              </a:solidFill>
              <a:latin typeface="Calibri"/>
              <a:ea typeface="Calibri"/>
              <a:cs typeface="Calibri"/>
              <a:sym typeface="Calibri"/>
            </a:endParaRPr>
          </a:p>
        </p:txBody>
      </p:sp>
      <p:pic>
        <p:nvPicPr>
          <p:cNvPr id="192" name="Google Shape;192;p24"/>
          <p:cNvPicPr preferRelativeResize="0"/>
          <p:nvPr/>
        </p:nvPicPr>
        <p:blipFill>
          <a:blip r:embed="rId3">
            <a:alphaModFix/>
          </a:blip>
          <a:stretch>
            <a:fillRect/>
          </a:stretch>
        </p:blipFill>
        <p:spPr>
          <a:xfrm>
            <a:off x="7124950" y="-16951"/>
            <a:ext cx="2019052" cy="671725"/>
          </a:xfrm>
          <a:prstGeom prst="rect">
            <a:avLst/>
          </a:prstGeom>
          <a:noFill/>
          <a:ln>
            <a:noFill/>
          </a:ln>
        </p:spPr>
      </p:pic>
      <p:sp>
        <p:nvSpPr>
          <p:cNvPr id="193" name="Google Shape;193;p24"/>
          <p:cNvSpPr txBox="1">
            <a:spLocks noGrp="1"/>
          </p:cNvSpPr>
          <p:nvPr>
            <p:ph type="body" idx="2"/>
          </p:nvPr>
        </p:nvSpPr>
        <p:spPr>
          <a:xfrm>
            <a:off x="13425" y="1400100"/>
            <a:ext cx="9144000" cy="374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000" b="1"/>
              <a:t>Three Broad Areas of Current Initiatives</a:t>
            </a:r>
            <a:endParaRPr sz="2000" b="1"/>
          </a:p>
          <a:p>
            <a:pPr marL="457200" lvl="0" indent="-355600" algn="l" rtl="0">
              <a:spcBef>
                <a:spcPts val="800"/>
              </a:spcBef>
              <a:spcAft>
                <a:spcPts val="0"/>
              </a:spcAft>
              <a:buSzPts val="2000"/>
              <a:buAutoNum type="arabicPeriod"/>
            </a:pPr>
            <a:r>
              <a:rPr lang="en" sz="2000"/>
              <a:t>Open Educational Resources (OER)</a:t>
            </a:r>
            <a:endParaRPr sz="2000"/>
          </a:p>
          <a:p>
            <a:pPr marL="457200" lvl="0" indent="-355600" algn="l" rtl="0">
              <a:spcBef>
                <a:spcPts val="0"/>
              </a:spcBef>
              <a:spcAft>
                <a:spcPts val="0"/>
              </a:spcAft>
              <a:buSzPts val="2000"/>
              <a:buAutoNum type="arabicPeriod"/>
            </a:pPr>
            <a:r>
              <a:rPr lang="en" sz="2000"/>
              <a:t>California Community Colleges California Virtual Campus-Online Education Initiative (CVC-OEI)</a:t>
            </a:r>
            <a:endParaRPr sz="2000"/>
          </a:p>
          <a:p>
            <a:pPr marL="914400" lvl="1" indent="-317500" algn="l" rtl="0">
              <a:spcBef>
                <a:spcPts val="0"/>
              </a:spcBef>
              <a:spcAft>
                <a:spcPts val="0"/>
              </a:spcAft>
              <a:buSzPts val="1400"/>
              <a:buAutoNum type="alphaLcPeriod"/>
            </a:pPr>
            <a:r>
              <a:rPr lang="en"/>
              <a:t>Grants to be approved today total nearly $1.5 million to bring new classes and programs online</a:t>
            </a:r>
            <a:endParaRPr/>
          </a:p>
          <a:p>
            <a:pPr marL="914400" lvl="1" indent="-317500" algn="l" rtl="0">
              <a:spcBef>
                <a:spcPts val="0"/>
              </a:spcBef>
              <a:spcAft>
                <a:spcPts val="0"/>
              </a:spcAft>
              <a:buSzPts val="1400"/>
              <a:buAutoNum type="alphaLcPeriod"/>
            </a:pPr>
            <a:r>
              <a:rPr lang="en"/>
              <a:t>Peer Mentoring Program prepare</a:t>
            </a:r>
            <a:r>
              <a:rPr lang="en">
                <a:solidFill>
                  <a:srgbClr val="434343"/>
                </a:solidFill>
              </a:rPr>
              <a:t>s</a:t>
            </a:r>
            <a:r>
              <a:rPr lang="en"/>
              <a:t> courses for CVC-OEI</a:t>
            </a:r>
            <a:endParaRPr/>
          </a:p>
          <a:p>
            <a:pPr marL="914400" lvl="1" indent="-317500" algn="l" rtl="0">
              <a:spcBef>
                <a:spcPts val="0"/>
              </a:spcBef>
              <a:spcAft>
                <a:spcPts val="0"/>
              </a:spcAft>
              <a:buSzPts val="1400"/>
              <a:buAutoNum type="alphaLcPeriod"/>
            </a:pPr>
            <a:r>
              <a:rPr lang="en"/>
              <a:t>Membership in CVC-OEI Consortium </a:t>
            </a:r>
            <a:endParaRPr/>
          </a:p>
          <a:p>
            <a:pPr marL="457200" lvl="0" indent="-355600" algn="l" rtl="0">
              <a:spcBef>
                <a:spcPts val="0"/>
              </a:spcBef>
              <a:spcAft>
                <a:spcPts val="0"/>
              </a:spcAft>
              <a:buSzPts val="2000"/>
              <a:buAutoNum type="arabicPeriod"/>
            </a:pPr>
            <a:r>
              <a:rPr lang="en" sz="2000"/>
              <a:t>4CD Professional Development to improve online instruction, and make courses accessible to all</a:t>
            </a:r>
            <a:endParaRPr sz="2000"/>
          </a:p>
          <a:p>
            <a:pPr marL="914400" lvl="1" indent="-317500" algn="l" rtl="0">
              <a:spcBef>
                <a:spcPts val="0"/>
              </a:spcBef>
              <a:spcAft>
                <a:spcPts val="0"/>
              </a:spcAft>
              <a:buSzPts val="1400"/>
              <a:buAutoNum type="alphaLcPeriod"/>
            </a:pPr>
            <a:r>
              <a:rPr lang="en"/>
              <a:t>Rotating schedule of three fully online training courses</a:t>
            </a:r>
            <a:endParaRPr/>
          </a:p>
          <a:p>
            <a:pPr marL="914400" lvl="1" indent="-317500" algn="l" rtl="0">
              <a:spcBef>
                <a:spcPts val="0"/>
              </a:spcBef>
              <a:spcAft>
                <a:spcPts val="0"/>
              </a:spcAft>
              <a:buSzPts val="1400"/>
              <a:buAutoNum type="alphaLcPeriod"/>
            </a:pPr>
            <a:r>
              <a:rPr lang="en"/>
              <a:t>Beginner’s Guide to Teaching with Canvas; Becoming an Effective Hybrid Instructor; Becoming an Effective Online Instructor</a:t>
            </a:r>
            <a:endParaRPr/>
          </a:p>
          <a:p>
            <a:pPr marL="0" lvl="0" indent="0" algn="l" rtl="0">
              <a:spcBef>
                <a:spcPts val="800"/>
              </a:spcBef>
              <a:spcAft>
                <a:spcPts val="0"/>
              </a:spcAft>
              <a:buNone/>
            </a:pPr>
            <a:endParaRPr/>
          </a:p>
          <a:p>
            <a:pPr marL="0" lvl="0" indent="0" algn="l" rtl="0">
              <a:spcBef>
                <a:spcPts val="80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5"/>
          <p:cNvSpPr txBox="1"/>
          <p:nvPr/>
        </p:nvSpPr>
        <p:spPr>
          <a:xfrm>
            <a:off x="4537808" y="3210503"/>
            <a:ext cx="95100" cy="210600"/>
          </a:xfrm>
          <a:prstGeom prst="rect">
            <a:avLst/>
          </a:prstGeom>
          <a:noFill/>
          <a:ln>
            <a:noFill/>
          </a:ln>
        </p:spPr>
        <p:txBody>
          <a:bodyPr spcFirstLastPara="1" wrap="square" lIns="0" tIns="950" rIns="0" bIns="0" anchor="t" anchorCtr="0">
            <a:noAutofit/>
          </a:bodyPr>
          <a:lstStyle/>
          <a:p>
            <a:pPr marL="0" marR="0" lvl="0" indent="0" algn="l" rtl="0">
              <a:lnSpc>
                <a:spcPct val="100000"/>
              </a:lnSpc>
              <a:spcBef>
                <a:spcPts val="0"/>
              </a:spcBef>
              <a:spcAft>
                <a:spcPts val="0"/>
              </a:spcAft>
              <a:buNone/>
            </a:pPr>
            <a:r>
              <a:rPr lang="en" sz="1400" b="0" i="0" u="none" strike="noStrike" cap="none">
                <a:solidFill>
                  <a:srgbClr val="FFFFFF"/>
                </a:solidFill>
                <a:latin typeface="Century Gothic"/>
                <a:ea typeface="Century Gothic"/>
                <a:cs typeface="Century Gothic"/>
                <a:sym typeface="Century Gothic"/>
              </a:rPr>
              <a:t>v</a:t>
            </a:r>
            <a:endParaRPr sz="1400" b="0" i="0" u="none" strike="noStrike" cap="none">
              <a:solidFill>
                <a:schemeClr val="dk1"/>
              </a:solidFill>
              <a:latin typeface="Century Gothic"/>
              <a:ea typeface="Century Gothic"/>
              <a:cs typeface="Century Gothic"/>
              <a:sym typeface="Century Gothic"/>
            </a:endParaRPr>
          </a:p>
        </p:txBody>
      </p:sp>
      <p:sp>
        <p:nvSpPr>
          <p:cNvPr id="199" name="Google Shape;199;p25"/>
          <p:cNvSpPr/>
          <p:nvPr/>
        </p:nvSpPr>
        <p:spPr>
          <a:xfrm>
            <a:off x="13432" y="0"/>
            <a:ext cx="9144000" cy="1639500"/>
          </a:xfrm>
          <a:prstGeom prst="rect">
            <a:avLst/>
          </a:prstGeom>
          <a:solidFill>
            <a:srgbClr val="1E4E79"/>
          </a:solidFill>
          <a:ln>
            <a:noFill/>
          </a:ln>
        </p:spPr>
        <p:txBody>
          <a:bodyPr spcFirstLastPara="1" wrap="square" lIns="0" tIns="0" rIns="0" bIns="0" anchor="t" anchorCtr="0">
            <a:noAutofit/>
          </a:bodyPr>
          <a:lstStyle/>
          <a:p>
            <a:pPr marL="12700" lvl="0" indent="0" algn="l" rtl="0">
              <a:spcBef>
                <a:spcPts val="0"/>
              </a:spcBef>
              <a:spcAft>
                <a:spcPts val="0"/>
              </a:spcAft>
              <a:buClr>
                <a:schemeClr val="lt1"/>
              </a:buClr>
              <a:buSzPts val="3300"/>
              <a:buFont typeface="Calibri"/>
              <a:buNone/>
            </a:pPr>
            <a:r>
              <a:rPr lang="en" sz="2400" b="1">
                <a:solidFill>
                  <a:srgbClr val="FFD966"/>
                </a:solidFill>
                <a:latin typeface="Calibri"/>
                <a:ea typeface="Calibri"/>
                <a:cs typeface="Calibri"/>
                <a:sym typeface="Calibri"/>
              </a:rPr>
              <a:t>Distance Education Overview</a:t>
            </a:r>
            <a:r>
              <a:rPr lang="en" sz="3300" b="1">
                <a:solidFill>
                  <a:srgbClr val="FFD966"/>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
        <p:nvSpPr>
          <p:cNvPr id="200" name="Google Shape;200;p25"/>
          <p:cNvSpPr txBox="1">
            <a:spLocks noGrp="1"/>
          </p:cNvSpPr>
          <p:nvPr>
            <p:ph type="title"/>
          </p:nvPr>
        </p:nvSpPr>
        <p:spPr>
          <a:xfrm>
            <a:off x="169449" y="493169"/>
            <a:ext cx="7842900" cy="925200"/>
          </a:xfrm>
          <a:prstGeom prst="rect">
            <a:avLst/>
          </a:prstGeom>
          <a:noFill/>
          <a:ln>
            <a:noFill/>
          </a:ln>
        </p:spPr>
        <p:txBody>
          <a:bodyPr spcFirstLastPara="1" wrap="square" lIns="0" tIns="37150" rIns="0" bIns="0" anchor="ctr" anchorCtr="0">
            <a:noAutofit/>
          </a:bodyPr>
          <a:lstStyle/>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 Initiative 1</a:t>
            </a:r>
            <a:endParaRPr b="1">
              <a:solidFill>
                <a:schemeClr val="lt1"/>
              </a:solidFill>
            </a:endParaRPr>
          </a:p>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 Open Educational Resources (OER)</a:t>
            </a:r>
            <a:endParaRPr sz="900" b="1">
              <a:solidFill>
                <a:schemeClr val="lt1"/>
              </a:solidFill>
              <a:latin typeface="Calibri"/>
              <a:ea typeface="Calibri"/>
              <a:cs typeface="Calibri"/>
              <a:sym typeface="Calibri"/>
            </a:endParaRPr>
          </a:p>
        </p:txBody>
      </p:sp>
      <p:sp>
        <p:nvSpPr>
          <p:cNvPr id="201" name="Google Shape;201;p25"/>
          <p:cNvSpPr txBox="1"/>
          <p:nvPr/>
        </p:nvSpPr>
        <p:spPr>
          <a:xfrm>
            <a:off x="99075" y="1741425"/>
            <a:ext cx="6162000" cy="3402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000">
                <a:solidFill>
                  <a:schemeClr val="dk1"/>
                </a:solidFill>
                <a:latin typeface="Calibri"/>
                <a:ea typeface="Calibri"/>
                <a:cs typeface="Calibri"/>
                <a:sym typeface="Calibri"/>
              </a:rPr>
              <a:t>Regional OER Summit, February 22, 2019 at DVC</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 sz="2000" b="1">
                <a:solidFill>
                  <a:schemeClr val="dk1"/>
                </a:solidFill>
                <a:latin typeface="Calibri"/>
                <a:ea typeface="Calibri"/>
                <a:cs typeface="Calibri"/>
                <a:sym typeface="Calibri"/>
              </a:rPr>
              <a:t>Goal:</a:t>
            </a:r>
            <a:r>
              <a:rPr lang="en" sz="2000">
                <a:solidFill>
                  <a:schemeClr val="dk1"/>
                </a:solidFill>
                <a:latin typeface="Calibri"/>
                <a:ea typeface="Calibri"/>
                <a:cs typeface="Calibri"/>
                <a:sym typeface="Calibri"/>
              </a:rPr>
              <a:t> To increase opportunities to provide students with no-cost online course resources</a:t>
            </a:r>
            <a:endParaRPr sz="2000">
              <a:solidFill>
                <a:schemeClr val="dk1"/>
              </a:solidFill>
              <a:latin typeface="Calibri"/>
              <a:ea typeface="Calibri"/>
              <a:cs typeface="Calibri"/>
              <a:sym typeface="Calibri"/>
            </a:endParaRPr>
          </a:p>
          <a:p>
            <a:pPr marL="457200" marR="0" lvl="0" indent="-355600" algn="l" rtl="0">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District sponsored </a:t>
            </a:r>
            <a:endParaRPr sz="2000">
              <a:solidFill>
                <a:schemeClr val="dk1"/>
              </a:solidFill>
              <a:latin typeface="Calibri"/>
              <a:ea typeface="Calibri"/>
              <a:cs typeface="Calibri"/>
              <a:sym typeface="Calibri"/>
            </a:endParaRPr>
          </a:p>
          <a:p>
            <a:pPr marL="457200" marR="0" lvl="0" indent="-355600" algn="l" rtl="0">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Partnered with OER Consortium and College</a:t>
            </a:r>
            <a:endParaRPr sz="2000">
              <a:solidFill>
                <a:schemeClr val="dk1"/>
              </a:solidFill>
              <a:latin typeface="Calibri"/>
              <a:ea typeface="Calibri"/>
              <a:cs typeface="Calibri"/>
              <a:sym typeface="Calibri"/>
            </a:endParaRPr>
          </a:p>
          <a:p>
            <a:pPr marL="457200" marR="0" lvl="0" indent="0" algn="l" rtl="0">
              <a:spcBef>
                <a:spcPts val="0"/>
              </a:spcBef>
              <a:spcAft>
                <a:spcPts val="0"/>
              </a:spcAft>
              <a:buNone/>
            </a:pPr>
            <a:r>
              <a:rPr lang="en" sz="2000">
                <a:solidFill>
                  <a:schemeClr val="dk1"/>
                </a:solidFill>
                <a:latin typeface="Calibri"/>
                <a:ea typeface="Calibri"/>
                <a:cs typeface="Calibri"/>
                <a:sym typeface="Calibri"/>
              </a:rPr>
              <a:t>of the Canyons</a:t>
            </a:r>
            <a:endParaRPr sz="2000">
              <a:solidFill>
                <a:schemeClr val="dk1"/>
              </a:solidFill>
              <a:latin typeface="Calibri"/>
              <a:ea typeface="Calibri"/>
              <a:cs typeface="Calibri"/>
              <a:sym typeface="Calibri"/>
            </a:endParaRPr>
          </a:p>
          <a:p>
            <a:pPr marL="457200" marR="0" lvl="0" indent="-355600" algn="l" rtl="0">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125 participants from throughout California,</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 sz="2000">
                <a:solidFill>
                  <a:schemeClr val="dk1"/>
                </a:solidFill>
                <a:latin typeface="Calibri"/>
                <a:ea typeface="Calibri"/>
                <a:cs typeface="Calibri"/>
                <a:sym typeface="Calibri"/>
              </a:rPr>
              <a:t>	majority from 4CD</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 sz="2000">
                <a:solidFill>
                  <a:schemeClr val="dk1"/>
                </a:solidFill>
                <a:latin typeface="Calibri"/>
                <a:ea typeface="Calibri"/>
                <a:cs typeface="Calibri"/>
                <a:sym typeface="Calibri"/>
              </a:rPr>
              <a:t>Quote from student: </a:t>
            </a:r>
            <a:r>
              <a:rPr lang="en" sz="2000" i="1">
                <a:solidFill>
                  <a:schemeClr val="dk1"/>
                </a:solidFill>
                <a:latin typeface="Calibri"/>
                <a:ea typeface="Calibri"/>
                <a:cs typeface="Calibri"/>
                <a:sym typeface="Calibri"/>
              </a:rPr>
              <a:t>“We feel like our teachers who use OER care more about our success”</a:t>
            </a:r>
            <a:endParaRPr sz="2000" i="1">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pic>
        <p:nvPicPr>
          <p:cNvPr id="202" name="Google Shape;202;p25"/>
          <p:cNvPicPr preferRelativeResize="0"/>
          <p:nvPr/>
        </p:nvPicPr>
        <p:blipFill>
          <a:blip r:embed="rId3">
            <a:alphaModFix/>
          </a:blip>
          <a:stretch>
            <a:fillRect/>
          </a:stretch>
        </p:blipFill>
        <p:spPr>
          <a:xfrm>
            <a:off x="7220275" y="133275"/>
            <a:ext cx="1796577" cy="597700"/>
          </a:xfrm>
          <a:prstGeom prst="rect">
            <a:avLst/>
          </a:prstGeom>
          <a:noFill/>
          <a:ln>
            <a:noFill/>
          </a:ln>
        </p:spPr>
      </p:pic>
      <p:pic>
        <p:nvPicPr>
          <p:cNvPr id="203" name="Google Shape;203;p25"/>
          <p:cNvPicPr preferRelativeResize="0"/>
          <p:nvPr/>
        </p:nvPicPr>
        <p:blipFill>
          <a:blip r:embed="rId4">
            <a:alphaModFix/>
          </a:blip>
          <a:stretch>
            <a:fillRect/>
          </a:stretch>
        </p:blipFill>
        <p:spPr>
          <a:xfrm>
            <a:off x="6355575" y="3514600"/>
            <a:ext cx="2661278" cy="1558727"/>
          </a:xfrm>
          <a:prstGeom prst="rect">
            <a:avLst/>
          </a:prstGeom>
          <a:noFill/>
          <a:ln>
            <a:noFill/>
          </a:ln>
        </p:spPr>
      </p:pic>
      <p:pic>
        <p:nvPicPr>
          <p:cNvPr id="204" name="Google Shape;204;p25"/>
          <p:cNvPicPr preferRelativeResize="0"/>
          <p:nvPr/>
        </p:nvPicPr>
        <p:blipFill>
          <a:blip r:embed="rId5">
            <a:alphaModFix/>
          </a:blip>
          <a:stretch>
            <a:fillRect/>
          </a:stretch>
        </p:blipFill>
        <p:spPr>
          <a:xfrm>
            <a:off x="6355575" y="1741425"/>
            <a:ext cx="2661278" cy="177317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6"/>
          <p:cNvSpPr txBox="1"/>
          <p:nvPr/>
        </p:nvSpPr>
        <p:spPr>
          <a:xfrm>
            <a:off x="4537808" y="3210503"/>
            <a:ext cx="95100" cy="210600"/>
          </a:xfrm>
          <a:prstGeom prst="rect">
            <a:avLst/>
          </a:prstGeom>
          <a:noFill/>
          <a:ln>
            <a:noFill/>
          </a:ln>
        </p:spPr>
        <p:txBody>
          <a:bodyPr spcFirstLastPara="1" wrap="square" lIns="0" tIns="950" rIns="0" bIns="0" anchor="t" anchorCtr="0">
            <a:noAutofit/>
          </a:bodyPr>
          <a:lstStyle/>
          <a:p>
            <a:pPr marL="0" marR="0" lvl="0" indent="0" algn="l" rtl="0">
              <a:lnSpc>
                <a:spcPct val="100000"/>
              </a:lnSpc>
              <a:spcBef>
                <a:spcPts val="0"/>
              </a:spcBef>
              <a:spcAft>
                <a:spcPts val="0"/>
              </a:spcAft>
              <a:buNone/>
            </a:pPr>
            <a:r>
              <a:rPr lang="en" sz="1400" b="0" i="0" u="none" strike="noStrike" cap="none">
                <a:solidFill>
                  <a:srgbClr val="FFFFFF"/>
                </a:solidFill>
                <a:latin typeface="Century Gothic"/>
                <a:ea typeface="Century Gothic"/>
                <a:cs typeface="Century Gothic"/>
                <a:sym typeface="Century Gothic"/>
              </a:rPr>
              <a:t>v</a:t>
            </a:r>
            <a:endParaRPr sz="1400" b="0" i="0" u="none" strike="noStrike" cap="none">
              <a:solidFill>
                <a:schemeClr val="dk1"/>
              </a:solidFill>
              <a:latin typeface="Century Gothic"/>
              <a:ea typeface="Century Gothic"/>
              <a:cs typeface="Century Gothic"/>
              <a:sym typeface="Century Gothic"/>
            </a:endParaRPr>
          </a:p>
        </p:txBody>
      </p:sp>
      <p:sp>
        <p:nvSpPr>
          <p:cNvPr id="210" name="Google Shape;210;p26"/>
          <p:cNvSpPr/>
          <p:nvPr/>
        </p:nvSpPr>
        <p:spPr>
          <a:xfrm>
            <a:off x="13432" y="0"/>
            <a:ext cx="9144000" cy="1639500"/>
          </a:xfrm>
          <a:prstGeom prst="rect">
            <a:avLst/>
          </a:prstGeom>
          <a:solidFill>
            <a:srgbClr val="1E4E79"/>
          </a:solidFill>
          <a:ln>
            <a:noFill/>
          </a:ln>
        </p:spPr>
        <p:txBody>
          <a:bodyPr spcFirstLastPara="1" wrap="square" lIns="0" tIns="0" rIns="0" bIns="0" anchor="t" anchorCtr="0">
            <a:noAutofit/>
          </a:bodyPr>
          <a:lstStyle/>
          <a:p>
            <a:pPr marL="12700" lvl="0" indent="0" algn="l" rtl="0">
              <a:spcBef>
                <a:spcPts val="0"/>
              </a:spcBef>
              <a:spcAft>
                <a:spcPts val="0"/>
              </a:spcAft>
              <a:buSzPts val="3300"/>
              <a:buNone/>
            </a:pPr>
            <a:r>
              <a:rPr lang="en" sz="2400" b="1">
                <a:solidFill>
                  <a:srgbClr val="FFD966"/>
                </a:solidFill>
                <a:latin typeface="Calibri"/>
                <a:ea typeface="Calibri"/>
                <a:cs typeface="Calibri"/>
                <a:sym typeface="Calibri"/>
              </a:rPr>
              <a:t>Distance Education Overview</a:t>
            </a:r>
            <a:r>
              <a:rPr lang="en" sz="3300" b="1">
                <a:solidFill>
                  <a:srgbClr val="FFD966"/>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
        <p:nvSpPr>
          <p:cNvPr id="211" name="Google Shape;211;p26"/>
          <p:cNvSpPr txBox="1">
            <a:spLocks noGrp="1"/>
          </p:cNvSpPr>
          <p:nvPr>
            <p:ph type="title"/>
          </p:nvPr>
        </p:nvSpPr>
        <p:spPr>
          <a:xfrm>
            <a:off x="169449" y="493169"/>
            <a:ext cx="7842900" cy="925200"/>
          </a:xfrm>
          <a:prstGeom prst="rect">
            <a:avLst/>
          </a:prstGeom>
          <a:noFill/>
          <a:ln>
            <a:noFill/>
          </a:ln>
        </p:spPr>
        <p:txBody>
          <a:bodyPr spcFirstLastPara="1" wrap="square" lIns="0" tIns="37150" rIns="0" bIns="0" anchor="ctr" anchorCtr="0">
            <a:noAutofit/>
          </a:bodyPr>
          <a:lstStyle/>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 Initiative 1</a:t>
            </a:r>
            <a:endParaRPr b="1">
              <a:solidFill>
                <a:schemeClr val="lt1"/>
              </a:solidFill>
            </a:endParaRPr>
          </a:p>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 Open Educational Resources</a:t>
            </a:r>
            <a:endParaRPr sz="900" b="1">
              <a:solidFill>
                <a:schemeClr val="lt1"/>
              </a:solidFill>
              <a:latin typeface="Calibri"/>
              <a:ea typeface="Calibri"/>
              <a:cs typeface="Calibri"/>
              <a:sym typeface="Calibri"/>
            </a:endParaRPr>
          </a:p>
        </p:txBody>
      </p:sp>
      <p:sp>
        <p:nvSpPr>
          <p:cNvPr id="212" name="Google Shape;212;p26"/>
          <p:cNvSpPr txBox="1"/>
          <p:nvPr/>
        </p:nvSpPr>
        <p:spPr>
          <a:xfrm>
            <a:off x="99075" y="1741425"/>
            <a:ext cx="6181800" cy="3333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400">
                <a:solidFill>
                  <a:schemeClr val="dk1"/>
                </a:solidFill>
                <a:latin typeface="Calibri"/>
                <a:ea typeface="Calibri"/>
                <a:cs typeface="Calibri"/>
                <a:sym typeface="Calibri"/>
              </a:rPr>
              <a:t>US Department of Education through UC Davis</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 sz="2400">
                <a:solidFill>
                  <a:schemeClr val="dk1"/>
                </a:solidFill>
                <a:latin typeface="Calibri"/>
                <a:ea typeface="Calibri"/>
                <a:cs typeface="Calibri"/>
                <a:sym typeface="Calibri"/>
              </a:rPr>
              <a:t>LibreTexts Founder Delmar Larsen</a:t>
            </a:r>
            <a:endParaRPr sz="2400">
              <a:solidFill>
                <a:schemeClr val="dk1"/>
              </a:solidFill>
              <a:latin typeface="Calibri"/>
              <a:ea typeface="Calibri"/>
              <a:cs typeface="Calibri"/>
              <a:sym typeface="Calibri"/>
            </a:endParaRPr>
          </a:p>
          <a:p>
            <a:pPr marL="457200" marR="0" lvl="0" indent="-381000" algn="l" rtl="0">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Provides $100,000 per year for three years across campuses</a:t>
            </a:r>
            <a:endParaRPr sz="2400">
              <a:solidFill>
                <a:schemeClr val="dk1"/>
              </a:solidFill>
              <a:latin typeface="Calibri"/>
              <a:ea typeface="Calibri"/>
              <a:cs typeface="Calibri"/>
              <a:sym typeface="Calibri"/>
            </a:endParaRPr>
          </a:p>
          <a:p>
            <a:pPr marL="457200" marR="0" lvl="0" indent="-381000" algn="l" rtl="0">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Faculty receive stipends to create and curate resources to provide no-cost resources</a:t>
            </a:r>
            <a:endParaRPr sz="2400">
              <a:solidFill>
                <a:schemeClr val="dk1"/>
              </a:solidFill>
              <a:latin typeface="Calibri"/>
              <a:ea typeface="Calibri"/>
              <a:cs typeface="Calibri"/>
              <a:sym typeface="Calibri"/>
            </a:endParaRPr>
          </a:p>
          <a:p>
            <a:pPr marL="457200" marR="0" lvl="0" indent="-381000" algn="l" rtl="0">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On Campus Hackathon sponsored with 25 faculty in May 2019 (Follow up event in Fall 2019)</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pic>
        <p:nvPicPr>
          <p:cNvPr id="213" name="Google Shape;213;p26"/>
          <p:cNvPicPr preferRelativeResize="0"/>
          <p:nvPr/>
        </p:nvPicPr>
        <p:blipFill>
          <a:blip r:embed="rId3">
            <a:alphaModFix/>
          </a:blip>
          <a:stretch>
            <a:fillRect/>
          </a:stretch>
        </p:blipFill>
        <p:spPr>
          <a:xfrm>
            <a:off x="7220275" y="133275"/>
            <a:ext cx="1796577" cy="597700"/>
          </a:xfrm>
          <a:prstGeom prst="rect">
            <a:avLst/>
          </a:prstGeom>
          <a:noFill/>
          <a:ln>
            <a:noFill/>
          </a:ln>
        </p:spPr>
      </p:pic>
      <p:pic>
        <p:nvPicPr>
          <p:cNvPr id="214" name="Google Shape;214;p26"/>
          <p:cNvPicPr preferRelativeResize="0"/>
          <p:nvPr/>
        </p:nvPicPr>
        <p:blipFill>
          <a:blip r:embed="rId4">
            <a:alphaModFix/>
          </a:blip>
          <a:stretch>
            <a:fillRect/>
          </a:stretch>
        </p:blipFill>
        <p:spPr>
          <a:xfrm>
            <a:off x="6668499" y="1848800"/>
            <a:ext cx="2191548" cy="292204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7"/>
          <p:cNvSpPr txBox="1"/>
          <p:nvPr/>
        </p:nvSpPr>
        <p:spPr>
          <a:xfrm>
            <a:off x="4537808" y="3210503"/>
            <a:ext cx="95100" cy="210600"/>
          </a:xfrm>
          <a:prstGeom prst="rect">
            <a:avLst/>
          </a:prstGeom>
          <a:noFill/>
          <a:ln>
            <a:noFill/>
          </a:ln>
        </p:spPr>
        <p:txBody>
          <a:bodyPr spcFirstLastPara="1" wrap="square" lIns="0" tIns="950" rIns="0" bIns="0" anchor="t" anchorCtr="0">
            <a:noAutofit/>
          </a:bodyPr>
          <a:lstStyle/>
          <a:p>
            <a:pPr marL="0" marR="0" lvl="0" indent="0" algn="l" rtl="0">
              <a:lnSpc>
                <a:spcPct val="100000"/>
              </a:lnSpc>
              <a:spcBef>
                <a:spcPts val="0"/>
              </a:spcBef>
              <a:spcAft>
                <a:spcPts val="0"/>
              </a:spcAft>
              <a:buNone/>
            </a:pPr>
            <a:r>
              <a:rPr lang="en" sz="1400" b="0" i="0" u="none" strike="noStrike" cap="none">
                <a:solidFill>
                  <a:srgbClr val="FFFFFF"/>
                </a:solidFill>
                <a:latin typeface="Century Gothic"/>
                <a:ea typeface="Century Gothic"/>
                <a:cs typeface="Century Gothic"/>
                <a:sym typeface="Century Gothic"/>
              </a:rPr>
              <a:t>v</a:t>
            </a:r>
            <a:endParaRPr sz="1400" b="0" i="0" u="none" strike="noStrike" cap="none">
              <a:solidFill>
                <a:schemeClr val="dk1"/>
              </a:solidFill>
              <a:latin typeface="Century Gothic"/>
              <a:ea typeface="Century Gothic"/>
              <a:cs typeface="Century Gothic"/>
              <a:sym typeface="Century Gothic"/>
            </a:endParaRPr>
          </a:p>
        </p:txBody>
      </p:sp>
      <p:sp>
        <p:nvSpPr>
          <p:cNvPr id="220" name="Google Shape;220;p27"/>
          <p:cNvSpPr/>
          <p:nvPr/>
        </p:nvSpPr>
        <p:spPr>
          <a:xfrm>
            <a:off x="13432" y="0"/>
            <a:ext cx="9144000" cy="1639500"/>
          </a:xfrm>
          <a:prstGeom prst="rect">
            <a:avLst/>
          </a:prstGeom>
          <a:solidFill>
            <a:srgbClr val="1E4E79"/>
          </a:solidFill>
          <a:ln>
            <a:noFill/>
          </a:ln>
        </p:spPr>
        <p:txBody>
          <a:bodyPr spcFirstLastPara="1" wrap="square" lIns="0" tIns="0" rIns="0" bIns="0" anchor="t" anchorCtr="0">
            <a:noAutofit/>
          </a:bodyPr>
          <a:lstStyle/>
          <a:p>
            <a:pPr marL="12700" lvl="0" indent="0" algn="l" rtl="0">
              <a:spcBef>
                <a:spcPts val="0"/>
              </a:spcBef>
              <a:spcAft>
                <a:spcPts val="0"/>
              </a:spcAft>
              <a:buSzPts val="3300"/>
              <a:buNone/>
            </a:pPr>
            <a:r>
              <a:rPr lang="en" sz="2400" b="1">
                <a:solidFill>
                  <a:srgbClr val="FFD966"/>
                </a:solidFill>
                <a:latin typeface="Calibri"/>
                <a:ea typeface="Calibri"/>
                <a:cs typeface="Calibri"/>
                <a:sym typeface="Calibri"/>
              </a:rPr>
              <a:t>Distance Education Overview</a:t>
            </a:r>
            <a:r>
              <a:rPr lang="en" sz="3300" b="1">
                <a:solidFill>
                  <a:srgbClr val="FFD966"/>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
        <p:nvSpPr>
          <p:cNvPr id="221" name="Google Shape;221;p27"/>
          <p:cNvSpPr txBox="1">
            <a:spLocks noGrp="1"/>
          </p:cNvSpPr>
          <p:nvPr>
            <p:ph type="title"/>
          </p:nvPr>
        </p:nvSpPr>
        <p:spPr>
          <a:xfrm>
            <a:off x="138300" y="602850"/>
            <a:ext cx="8629200" cy="925200"/>
          </a:xfrm>
          <a:prstGeom prst="rect">
            <a:avLst/>
          </a:prstGeom>
          <a:noFill/>
          <a:ln>
            <a:noFill/>
          </a:ln>
        </p:spPr>
        <p:txBody>
          <a:bodyPr spcFirstLastPara="1" wrap="square" lIns="0" tIns="37150" rIns="0" bIns="0" anchor="ctr" anchorCtr="0">
            <a:noAutofit/>
          </a:bodyPr>
          <a:lstStyle/>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Initiative 2</a:t>
            </a:r>
            <a:endParaRPr b="1">
              <a:solidFill>
                <a:schemeClr val="lt1"/>
              </a:solidFill>
            </a:endParaRPr>
          </a:p>
          <a:p>
            <a:pPr marL="12700" lvl="0" indent="0" algn="l" rtl="0">
              <a:lnSpc>
                <a:spcPct val="100000"/>
              </a:lnSpc>
              <a:spcBef>
                <a:spcPts val="0"/>
              </a:spcBef>
              <a:spcAft>
                <a:spcPts val="0"/>
              </a:spcAft>
              <a:buClr>
                <a:schemeClr val="lt1"/>
              </a:buClr>
              <a:buSzPts val="3300"/>
              <a:buFont typeface="Calibri"/>
              <a:buNone/>
            </a:pPr>
            <a:r>
              <a:rPr lang="en" sz="3000" b="1">
                <a:solidFill>
                  <a:schemeClr val="lt1"/>
                </a:solidFill>
              </a:rPr>
              <a:t>California Virtual Campus - Online Education Initiative</a:t>
            </a:r>
            <a:endParaRPr sz="3000" b="1">
              <a:solidFill>
                <a:schemeClr val="lt1"/>
              </a:solidFill>
            </a:endParaRPr>
          </a:p>
        </p:txBody>
      </p:sp>
      <p:sp>
        <p:nvSpPr>
          <p:cNvPr id="222" name="Google Shape;222;p27"/>
          <p:cNvSpPr txBox="1"/>
          <p:nvPr/>
        </p:nvSpPr>
        <p:spPr>
          <a:xfrm>
            <a:off x="138300" y="1600200"/>
            <a:ext cx="8986800" cy="3543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000">
                <a:solidFill>
                  <a:schemeClr val="dk1"/>
                </a:solidFill>
                <a:latin typeface="Calibri"/>
                <a:ea typeface="Calibri"/>
                <a:cs typeface="Calibri"/>
                <a:sym typeface="Calibri"/>
              </a:rPr>
              <a:t> </a:t>
            </a:r>
            <a:r>
              <a:rPr lang="en" sz="2400" b="1">
                <a:solidFill>
                  <a:schemeClr val="dk1"/>
                </a:solidFill>
                <a:latin typeface="Calibri"/>
                <a:ea typeface="Calibri"/>
                <a:cs typeface="Calibri"/>
                <a:sym typeface="Calibri"/>
              </a:rPr>
              <a:t>Three broad areas under CVC-OEI</a:t>
            </a:r>
            <a:endParaRPr sz="2400" b="1">
              <a:solidFill>
                <a:schemeClr val="dk1"/>
              </a:solidFill>
              <a:latin typeface="Calibri"/>
              <a:ea typeface="Calibri"/>
              <a:cs typeface="Calibri"/>
              <a:sym typeface="Calibri"/>
            </a:endParaRPr>
          </a:p>
          <a:p>
            <a:pPr marL="457200" lvl="0" indent="-381000" algn="l" rtl="0">
              <a:lnSpc>
                <a:spcPct val="90000"/>
              </a:lnSpc>
              <a:spcBef>
                <a:spcPts val="400"/>
              </a:spcBef>
              <a:spcAft>
                <a:spcPts val="0"/>
              </a:spcAft>
              <a:buClr>
                <a:schemeClr val="dk1"/>
              </a:buClr>
              <a:buSzPts val="2400"/>
              <a:buAutoNum type="arabicPeriod"/>
            </a:pPr>
            <a:r>
              <a:rPr lang="en" sz="2400">
                <a:solidFill>
                  <a:schemeClr val="dk1"/>
                </a:solidFill>
                <a:latin typeface="Calibri"/>
                <a:ea typeface="Calibri"/>
                <a:cs typeface="Calibri"/>
                <a:sym typeface="Calibri"/>
              </a:rPr>
              <a:t>Grants to be approved today total nearly $1.5 million to bring new classes and programs online</a:t>
            </a:r>
            <a:endParaRPr sz="2400">
              <a:solidFill>
                <a:schemeClr val="dk1"/>
              </a:solidFill>
              <a:latin typeface="Calibri"/>
              <a:ea typeface="Calibri"/>
              <a:cs typeface="Calibri"/>
              <a:sym typeface="Calibri"/>
            </a:endParaRPr>
          </a:p>
          <a:p>
            <a:pPr marL="457200" lvl="0" indent="-381000" algn="l" rtl="0">
              <a:lnSpc>
                <a:spcPct val="90000"/>
              </a:lnSpc>
              <a:spcBef>
                <a:spcPts val="0"/>
              </a:spcBef>
              <a:spcAft>
                <a:spcPts val="0"/>
              </a:spcAft>
              <a:buClr>
                <a:schemeClr val="dk1"/>
              </a:buClr>
              <a:buSzPts val="2400"/>
              <a:buAutoNum type="arabicPeriod"/>
            </a:pPr>
            <a:r>
              <a:rPr lang="en" sz="2400">
                <a:solidFill>
                  <a:schemeClr val="dk1"/>
                </a:solidFill>
                <a:latin typeface="Calibri"/>
                <a:ea typeface="Calibri"/>
                <a:cs typeface="Calibri"/>
                <a:sym typeface="Calibri"/>
              </a:rPr>
              <a:t>Peer Mentoring Program prepare</a:t>
            </a:r>
            <a:r>
              <a:rPr lang="en" sz="2400">
                <a:solidFill>
                  <a:srgbClr val="434343"/>
                </a:solidFill>
                <a:latin typeface="Calibri"/>
                <a:ea typeface="Calibri"/>
                <a:cs typeface="Calibri"/>
                <a:sym typeface="Calibri"/>
              </a:rPr>
              <a:t>s</a:t>
            </a:r>
            <a:r>
              <a:rPr lang="en" sz="2400">
                <a:solidFill>
                  <a:schemeClr val="dk1"/>
                </a:solidFill>
                <a:latin typeface="Calibri"/>
                <a:ea typeface="Calibri"/>
                <a:cs typeface="Calibri"/>
                <a:sym typeface="Calibri"/>
              </a:rPr>
              <a:t> courses for alignment with CVC-OEI Course Design Rubric</a:t>
            </a:r>
            <a:endParaRPr sz="2400">
              <a:solidFill>
                <a:schemeClr val="dk1"/>
              </a:solidFill>
              <a:latin typeface="Calibri"/>
              <a:ea typeface="Calibri"/>
              <a:cs typeface="Calibri"/>
              <a:sym typeface="Calibri"/>
            </a:endParaRPr>
          </a:p>
          <a:p>
            <a:pPr marL="457200" lvl="0" indent="-381000" algn="l" rtl="0">
              <a:lnSpc>
                <a:spcPct val="90000"/>
              </a:lnSpc>
              <a:spcBef>
                <a:spcPts val="0"/>
              </a:spcBef>
              <a:spcAft>
                <a:spcPts val="0"/>
              </a:spcAft>
              <a:buClr>
                <a:schemeClr val="dk1"/>
              </a:buClr>
              <a:buSzPts val="2400"/>
              <a:buAutoNum type="arabicPeriod"/>
            </a:pPr>
            <a:r>
              <a:rPr lang="en" sz="2400">
                <a:solidFill>
                  <a:schemeClr val="dk1"/>
                </a:solidFill>
                <a:latin typeface="Calibri"/>
                <a:ea typeface="Calibri"/>
                <a:cs typeface="Calibri"/>
                <a:sym typeface="Calibri"/>
              </a:rPr>
              <a:t>Membership in CVC-OEI Consortium  </a:t>
            </a:r>
            <a:endParaRPr sz="2400">
              <a:solidFill>
                <a:schemeClr val="dk1"/>
              </a:solidFill>
              <a:latin typeface="Calibri"/>
              <a:ea typeface="Calibri"/>
              <a:cs typeface="Calibri"/>
              <a:sym typeface="Calibri"/>
            </a:endParaRPr>
          </a:p>
          <a:p>
            <a:pPr marL="914400" lvl="1" indent="-355600" algn="l" rtl="0">
              <a:lnSpc>
                <a:spcPct val="90000"/>
              </a:lnSpc>
              <a:spcBef>
                <a:spcPts val="0"/>
              </a:spcBef>
              <a:spcAft>
                <a:spcPts val="0"/>
              </a:spcAft>
              <a:buClr>
                <a:schemeClr val="dk1"/>
              </a:buClr>
              <a:buSzPts val="2000"/>
              <a:buFont typeface="Calibri"/>
              <a:buAutoNum type="alphaLcPeriod"/>
            </a:pPr>
            <a:r>
              <a:rPr lang="en" sz="2000">
                <a:solidFill>
                  <a:schemeClr val="dk1"/>
                </a:solidFill>
                <a:latin typeface="Calibri"/>
                <a:ea typeface="Calibri"/>
                <a:cs typeface="Calibri"/>
                <a:sym typeface="Calibri"/>
              </a:rPr>
              <a:t>Two colleges are currently part of the consortium, which provides approximately $500,000 in services annually</a:t>
            </a:r>
            <a:endParaRPr sz="2000">
              <a:solidFill>
                <a:schemeClr val="dk1"/>
              </a:solidFill>
              <a:latin typeface="Calibri"/>
              <a:ea typeface="Calibri"/>
              <a:cs typeface="Calibri"/>
              <a:sym typeface="Calibri"/>
            </a:endParaRPr>
          </a:p>
          <a:p>
            <a:pPr marL="914400" lvl="1" indent="-355600" algn="l" rtl="0">
              <a:lnSpc>
                <a:spcPct val="90000"/>
              </a:lnSpc>
              <a:spcBef>
                <a:spcPts val="0"/>
              </a:spcBef>
              <a:spcAft>
                <a:spcPts val="0"/>
              </a:spcAft>
              <a:buClr>
                <a:schemeClr val="dk1"/>
              </a:buClr>
              <a:buSzPts val="2000"/>
              <a:buFont typeface="Calibri"/>
              <a:buAutoNum type="alphaLcPeriod"/>
            </a:pPr>
            <a:r>
              <a:rPr lang="en" sz="2000">
                <a:solidFill>
                  <a:schemeClr val="dk1"/>
                </a:solidFill>
                <a:latin typeface="Calibri"/>
                <a:ea typeface="Calibri"/>
                <a:cs typeface="Calibri"/>
                <a:sym typeface="Calibri"/>
              </a:rPr>
              <a:t>LMC applying in September</a:t>
            </a:r>
            <a:endParaRPr sz="2000">
              <a:solidFill>
                <a:schemeClr val="dk1"/>
              </a:solidFill>
              <a:latin typeface="Calibri"/>
              <a:ea typeface="Calibri"/>
              <a:cs typeface="Calibri"/>
              <a:sym typeface="Calibri"/>
            </a:endParaRPr>
          </a:p>
          <a:p>
            <a:pPr marL="914400" lvl="1" indent="-355600" algn="l" rtl="0">
              <a:lnSpc>
                <a:spcPct val="90000"/>
              </a:lnSpc>
              <a:spcBef>
                <a:spcPts val="0"/>
              </a:spcBef>
              <a:spcAft>
                <a:spcPts val="0"/>
              </a:spcAft>
              <a:buClr>
                <a:schemeClr val="dk1"/>
              </a:buClr>
              <a:buSzPts val="2000"/>
              <a:buFont typeface="Calibri"/>
              <a:buAutoNum type="alphaLcPeriod"/>
            </a:pPr>
            <a:r>
              <a:rPr lang="en" sz="2000">
                <a:solidFill>
                  <a:schemeClr val="dk1"/>
                </a:solidFill>
                <a:latin typeface="Calibri"/>
                <a:ea typeface="Calibri"/>
                <a:cs typeface="Calibri"/>
                <a:sym typeface="Calibri"/>
              </a:rPr>
              <a:t>Colleges will work towards 20% online course alignment</a:t>
            </a:r>
            <a:endParaRPr sz="2000">
              <a:solidFill>
                <a:schemeClr val="dk1"/>
              </a:solidFill>
              <a:latin typeface="Calibri"/>
              <a:ea typeface="Calibri"/>
              <a:cs typeface="Calibri"/>
              <a:sym typeface="Calibri"/>
            </a:endParaRPr>
          </a:p>
        </p:txBody>
      </p:sp>
      <p:pic>
        <p:nvPicPr>
          <p:cNvPr id="223" name="Google Shape;223;p27"/>
          <p:cNvPicPr preferRelativeResize="0"/>
          <p:nvPr/>
        </p:nvPicPr>
        <p:blipFill>
          <a:blip r:embed="rId3">
            <a:alphaModFix/>
          </a:blip>
          <a:stretch>
            <a:fillRect/>
          </a:stretch>
        </p:blipFill>
        <p:spPr>
          <a:xfrm>
            <a:off x="7220275" y="133275"/>
            <a:ext cx="1796577" cy="597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8"/>
          <p:cNvSpPr txBox="1"/>
          <p:nvPr/>
        </p:nvSpPr>
        <p:spPr>
          <a:xfrm>
            <a:off x="4537808" y="3210503"/>
            <a:ext cx="95100" cy="210600"/>
          </a:xfrm>
          <a:prstGeom prst="rect">
            <a:avLst/>
          </a:prstGeom>
          <a:noFill/>
          <a:ln>
            <a:noFill/>
          </a:ln>
        </p:spPr>
        <p:txBody>
          <a:bodyPr spcFirstLastPara="1" wrap="square" lIns="0" tIns="950" rIns="0" bIns="0" anchor="t" anchorCtr="0">
            <a:noAutofit/>
          </a:bodyPr>
          <a:lstStyle/>
          <a:p>
            <a:pPr marL="0" marR="0" lvl="0" indent="0" algn="l" rtl="0">
              <a:lnSpc>
                <a:spcPct val="100000"/>
              </a:lnSpc>
              <a:spcBef>
                <a:spcPts val="0"/>
              </a:spcBef>
              <a:spcAft>
                <a:spcPts val="0"/>
              </a:spcAft>
              <a:buNone/>
            </a:pPr>
            <a:r>
              <a:rPr lang="en" sz="1400" b="0" i="0" u="none" strike="noStrike" cap="none">
                <a:solidFill>
                  <a:srgbClr val="FFFFFF"/>
                </a:solidFill>
                <a:latin typeface="Century Gothic"/>
                <a:ea typeface="Century Gothic"/>
                <a:cs typeface="Century Gothic"/>
                <a:sym typeface="Century Gothic"/>
              </a:rPr>
              <a:t>v</a:t>
            </a:r>
            <a:endParaRPr sz="1400" b="0" i="0" u="none" strike="noStrike" cap="none">
              <a:solidFill>
                <a:schemeClr val="dk1"/>
              </a:solidFill>
              <a:latin typeface="Century Gothic"/>
              <a:ea typeface="Century Gothic"/>
              <a:cs typeface="Century Gothic"/>
              <a:sym typeface="Century Gothic"/>
            </a:endParaRPr>
          </a:p>
        </p:txBody>
      </p:sp>
      <p:sp>
        <p:nvSpPr>
          <p:cNvPr id="229" name="Google Shape;229;p28"/>
          <p:cNvSpPr/>
          <p:nvPr/>
        </p:nvSpPr>
        <p:spPr>
          <a:xfrm>
            <a:off x="13432" y="0"/>
            <a:ext cx="9144000" cy="1639500"/>
          </a:xfrm>
          <a:prstGeom prst="rect">
            <a:avLst/>
          </a:prstGeom>
          <a:solidFill>
            <a:srgbClr val="1E4E79"/>
          </a:solidFill>
          <a:ln>
            <a:noFill/>
          </a:ln>
        </p:spPr>
        <p:txBody>
          <a:bodyPr spcFirstLastPara="1" wrap="square" lIns="0" tIns="0" rIns="0" bIns="0" anchor="t" anchorCtr="0">
            <a:noAutofit/>
          </a:bodyPr>
          <a:lstStyle/>
          <a:p>
            <a:pPr marL="12700" lvl="0" indent="0" algn="l" rtl="0">
              <a:spcBef>
                <a:spcPts val="0"/>
              </a:spcBef>
              <a:spcAft>
                <a:spcPts val="0"/>
              </a:spcAft>
              <a:buClr>
                <a:schemeClr val="lt1"/>
              </a:buClr>
              <a:buSzPts val="3300"/>
              <a:buFont typeface="Calibri"/>
              <a:buNone/>
            </a:pPr>
            <a:r>
              <a:rPr lang="en" sz="2400" b="1">
                <a:solidFill>
                  <a:srgbClr val="FFD966"/>
                </a:solidFill>
                <a:latin typeface="Calibri"/>
                <a:ea typeface="Calibri"/>
                <a:cs typeface="Calibri"/>
                <a:sym typeface="Calibri"/>
              </a:rPr>
              <a:t>Distance Education Overview</a:t>
            </a:r>
            <a:r>
              <a:rPr lang="en" sz="3300" b="1">
                <a:solidFill>
                  <a:srgbClr val="FFD966"/>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
        <p:nvSpPr>
          <p:cNvPr id="230" name="Google Shape;230;p28"/>
          <p:cNvSpPr txBox="1">
            <a:spLocks noGrp="1"/>
          </p:cNvSpPr>
          <p:nvPr>
            <p:ph type="title"/>
          </p:nvPr>
        </p:nvSpPr>
        <p:spPr>
          <a:xfrm>
            <a:off x="409225" y="422200"/>
            <a:ext cx="8365500" cy="981600"/>
          </a:xfrm>
          <a:prstGeom prst="rect">
            <a:avLst/>
          </a:prstGeom>
          <a:noFill/>
          <a:ln>
            <a:noFill/>
          </a:ln>
        </p:spPr>
        <p:txBody>
          <a:bodyPr spcFirstLastPara="1" wrap="square" lIns="0" tIns="37150" rIns="0" bIns="0" anchor="ctr" anchorCtr="0">
            <a:noAutofit/>
          </a:bodyPr>
          <a:lstStyle/>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Initiative 2</a:t>
            </a:r>
            <a:endParaRPr b="1">
              <a:solidFill>
                <a:schemeClr val="lt1"/>
              </a:solidFill>
            </a:endParaRPr>
          </a:p>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CVC- OEI Grant: Contra Costa College</a:t>
            </a:r>
            <a:endParaRPr b="1">
              <a:solidFill>
                <a:srgbClr val="FFFFFF"/>
              </a:solidFill>
            </a:endParaRPr>
          </a:p>
        </p:txBody>
      </p:sp>
      <p:sp>
        <p:nvSpPr>
          <p:cNvPr id="231" name="Google Shape;231;p28"/>
          <p:cNvSpPr txBox="1"/>
          <p:nvPr/>
        </p:nvSpPr>
        <p:spPr>
          <a:xfrm>
            <a:off x="0" y="1600200"/>
            <a:ext cx="9157500" cy="35433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800"/>
              </a:spcBef>
              <a:spcAft>
                <a:spcPts val="0"/>
              </a:spcAft>
              <a:buNone/>
            </a:pPr>
            <a:r>
              <a:rPr lang="en" sz="2400" b="1">
                <a:highlight>
                  <a:srgbClr val="FFFFFF"/>
                </a:highlight>
                <a:latin typeface="Calibri"/>
                <a:ea typeface="Calibri"/>
                <a:cs typeface="Calibri"/>
                <a:sym typeface="Calibri"/>
              </a:rPr>
              <a:t>Contra Costa College (CCC)</a:t>
            </a:r>
            <a:r>
              <a:rPr lang="en" sz="2400" b="1">
                <a:latin typeface="Calibri"/>
                <a:ea typeface="Calibri"/>
                <a:cs typeface="Calibri"/>
                <a:sym typeface="Calibri"/>
              </a:rPr>
              <a:t> will receive $461,246 (the amount requested) to increase the quantity of online CTE programs and improve the quality of online CTE and GE courses.</a:t>
            </a:r>
            <a:endParaRPr sz="2400" b="1">
              <a:latin typeface="Calibri"/>
              <a:ea typeface="Calibri"/>
              <a:cs typeface="Calibri"/>
              <a:sym typeface="Calibri"/>
            </a:endParaRPr>
          </a:p>
          <a:p>
            <a:pPr marL="457200" lvl="0" indent="-381000" algn="l" rtl="0">
              <a:lnSpc>
                <a:spcPct val="90000"/>
              </a:lnSpc>
              <a:spcBef>
                <a:spcPts val="80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Develop 10 new online courses to make </a:t>
            </a:r>
            <a:r>
              <a:rPr lang="en" sz="2400">
                <a:latin typeface="Calibri"/>
                <a:ea typeface="Calibri"/>
                <a:cs typeface="Calibri"/>
                <a:sym typeface="Calibri"/>
              </a:rPr>
              <a:t>six</a:t>
            </a:r>
            <a:r>
              <a:rPr lang="en" sz="2400">
                <a:solidFill>
                  <a:schemeClr val="dk1"/>
                </a:solidFill>
                <a:latin typeface="Calibri"/>
                <a:ea typeface="Calibri"/>
                <a:cs typeface="Calibri"/>
                <a:sym typeface="Calibri"/>
              </a:rPr>
              <a:t> CTE programs fully online.</a:t>
            </a:r>
            <a:endParaRPr sz="2400">
              <a:solidFill>
                <a:schemeClr val="dk1"/>
              </a:solidFill>
              <a:latin typeface="Calibri"/>
              <a:ea typeface="Calibri"/>
              <a:cs typeface="Calibri"/>
              <a:sym typeface="Calibri"/>
            </a:endParaRPr>
          </a:p>
          <a:p>
            <a:pPr marL="914400" lvl="1" indent="-355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AS-T degree in Business Administration</a:t>
            </a:r>
            <a:endParaRPr sz="2000">
              <a:solidFill>
                <a:schemeClr val="dk1"/>
              </a:solidFill>
              <a:latin typeface="Calibri"/>
              <a:ea typeface="Calibri"/>
              <a:cs typeface="Calibri"/>
              <a:sym typeface="Calibri"/>
            </a:endParaRPr>
          </a:p>
          <a:p>
            <a:pPr marL="914400" lvl="1" indent="-355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Certificate in Business: Accounting Technician</a:t>
            </a:r>
            <a:endParaRPr sz="2000">
              <a:solidFill>
                <a:schemeClr val="dk1"/>
              </a:solidFill>
              <a:latin typeface="Calibri"/>
              <a:ea typeface="Calibri"/>
              <a:cs typeface="Calibri"/>
              <a:sym typeface="Calibri"/>
            </a:endParaRPr>
          </a:p>
          <a:p>
            <a:pPr marL="914400" lvl="1" indent="-355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Certificate in Business Office Technology: Administrative Assistant </a:t>
            </a:r>
            <a:endParaRPr sz="2000">
              <a:solidFill>
                <a:schemeClr val="dk1"/>
              </a:solidFill>
              <a:latin typeface="Calibri"/>
              <a:ea typeface="Calibri"/>
              <a:cs typeface="Calibri"/>
              <a:sym typeface="Calibri"/>
            </a:endParaRPr>
          </a:p>
          <a:p>
            <a:pPr marL="914400" lvl="1" indent="-355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Certificate in Business Office Technology: Business Information Worker </a:t>
            </a:r>
            <a:endParaRPr sz="2000">
              <a:solidFill>
                <a:schemeClr val="dk1"/>
              </a:solidFill>
              <a:latin typeface="Calibri"/>
              <a:ea typeface="Calibri"/>
              <a:cs typeface="Calibri"/>
              <a:sym typeface="Calibri"/>
            </a:endParaRPr>
          </a:p>
          <a:p>
            <a:pPr marL="914400" lvl="1" indent="-355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Certificate in Business Office Technology: General Office</a:t>
            </a:r>
            <a:endParaRPr sz="2000">
              <a:solidFill>
                <a:schemeClr val="dk1"/>
              </a:solidFill>
              <a:latin typeface="Calibri"/>
              <a:ea typeface="Calibri"/>
              <a:cs typeface="Calibri"/>
              <a:sym typeface="Calibri"/>
            </a:endParaRPr>
          </a:p>
          <a:p>
            <a:pPr marL="914400" lvl="1" indent="-355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Certificate in Computer Information Systems: Computer Operations</a:t>
            </a:r>
            <a:endParaRPr sz="2000">
              <a:solidFill>
                <a:schemeClr val="dk1"/>
              </a:solidFill>
              <a:latin typeface="Calibri"/>
              <a:ea typeface="Calibri"/>
              <a:cs typeface="Calibri"/>
              <a:sym typeface="Calibri"/>
            </a:endParaRPr>
          </a:p>
          <a:p>
            <a:pPr marL="0" lvl="0" indent="0" algn="l" rtl="0">
              <a:lnSpc>
                <a:spcPct val="90000"/>
              </a:lnSpc>
              <a:spcBef>
                <a:spcPts val="800"/>
              </a:spcBef>
              <a:spcAft>
                <a:spcPts val="0"/>
              </a:spcAft>
              <a:buNone/>
            </a:pPr>
            <a:endParaRPr sz="2100">
              <a:solidFill>
                <a:schemeClr val="dk1"/>
              </a:solidFill>
              <a:latin typeface="Calibri"/>
              <a:ea typeface="Calibri"/>
              <a:cs typeface="Calibri"/>
              <a:sym typeface="Calibri"/>
            </a:endParaRPr>
          </a:p>
        </p:txBody>
      </p:sp>
      <p:pic>
        <p:nvPicPr>
          <p:cNvPr id="232" name="Google Shape;232;p28"/>
          <p:cNvPicPr preferRelativeResize="0"/>
          <p:nvPr/>
        </p:nvPicPr>
        <p:blipFill>
          <a:blip r:embed="rId3">
            <a:alphaModFix/>
          </a:blip>
          <a:stretch>
            <a:fillRect/>
          </a:stretch>
        </p:blipFill>
        <p:spPr>
          <a:xfrm>
            <a:off x="7220275" y="133275"/>
            <a:ext cx="1796577" cy="597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9"/>
          <p:cNvSpPr txBox="1"/>
          <p:nvPr/>
        </p:nvSpPr>
        <p:spPr>
          <a:xfrm>
            <a:off x="4537808" y="3210503"/>
            <a:ext cx="95100" cy="210600"/>
          </a:xfrm>
          <a:prstGeom prst="rect">
            <a:avLst/>
          </a:prstGeom>
          <a:noFill/>
          <a:ln>
            <a:noFill/>
          </a:ln>
        </p:spPr>
        <p:txBody>
          <a:bodyPr spcFirstLastPara="1" wrap="square" lIns="0" tIns="950" rIns="0" bIns="0" anchor="t" anchorCtr="0">
            <a:noAutofit/>
          </a:bodyPr>
          <a:lstStyle/>
          <a:p>
            <a:pPr marL="0" marR="0" lvl="0" indent="0" algn="l" rtl="0">
              <a:lnSpc>
                <a:spcPct val="100000"/>
              </a:lnSpc>
              <a:spcBef>
                <a:spcPts val="0"/>
              </a:spcBef>
              <a:spcAft>
                <a:spcPts val="0"/>
              </a:spcAft>
              <a:buNone/>
            </a:pPr>
            <a:r>
              <a:rPr lang="en" sz="1400" b="0" i="0" u="none" strike="noStrike" cap="none">
                <a:solidFill>
                  <a:srgbClr val="FFFFFF"/>
                </a:solidFill>
                <a:latin typeface="Century Gothic"/>
                <a:ea typeface="Century Gothic"/>
                <a:cs typeface="Century Gothic"/>
                <a:sym typeface="Century Gothic"/>
              </a:rPr>
              <a:t>v</a:t>
            </a:r>
            <a:endParaRPr sz="1400" b="0" i="0" u="none" strike="noStrike" cap="none">
              <a:solidFill>
                <a:schemeClr val="dk1"/>
              </a:solidFill>
              <a:latin typeface="Century Gothic"/>
              <a:ea typeface="Century Gothic"/>
              <a:cs typeface="Century Gothic"/>
              <a:sym typeface="Century Gothic"/>
            </a:endParaRPr>
          </a:p>
        </p:txBody>
      </p:sp>
      <p:sp>
        <p:nvSpPr>
          <p:cNvPr id="238" name="Google Shape;238;p29"/>
          <p:cNvSpPr/>
          <p:nvPr/>
        </p:nvSpPr>
        <p:spPr>
          <a:xfrm>
            <a:off x="13432" y="0"/>
            <a:ext cx="9144000" cy="1639500"/>
          </a:xfrm>
          <a:prstGeom prst="rect">
            <a:avLst/>
          </a:prstGeom>
          <a:solidFill>
            <a:srgbClr val="1E4E79"/>
          </a:solidFill>
          <a:ln>
            <a:noFill/>
          </a:ln>
        </p:spPr>
        <p:txBody>
          <a:bodyPr spcFirstLastPara="1" wrap="square" lIns="0" tIns="0" rIns="0" bIns="0" anchor="t" anchorCtr="0">
            <a:noAutofit/>
          </a:bodyPr>
          <a:lstStyle/>
          <a:p>
            <a:pPr marL="12700" lvl="0" indent="0" algn="l" rtl="0">
              <a:spcBef>
                <a:spcPts val="0"/>
              </a:spcBef>
              <a:spcAft>
                <a:spcPts val="0"/>
              </a:spcAft>
              <a:buSzPts val="3300"/>
              <a:buNone/>
            </a:pPr>
            <a:r>
              <a:rPr lang="en" sz="2400" b="1">
                <a:solidFill>
                  <a:srgbClr val="FFD966"/>
                </a:solidFill>
                <a:latin typeface="Calibri"/>
                <a:ea typeface="Calibri"/>
                <a:cs typeface="Calibri"/>
                <a:sym typeface="Calibri"/>
              </a:rPr>
              <a:t>Distance Education Overview</a:t>
            </a:r>
            <a:r>
              <a:rPr lang="en" sz="3300" b="1">
                <a:solidFill>
                  <a:srgbClr val="FFD966"/>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
        <p:nvSpPr>
          <p:cNvPr id="239" name="Google Shape;239;p29"/>
          <p:cNvSpPr txBox="1">
            <a:spLocks noGrp="1"/>
          </p:cNvSpPr>
          <p:nvPr>
            <p:ph type="title"/>
          </p:nvPr>
        </p:nvSpPr>
        <p:spPr>
          <a:xfrm>
            <a:off x="512125" y="580500"/>
            <a:ext cx="8365500" cy="981600"/>
          </a:xfrm>
          <a:prstGeom prst="rect">
            <a:avLst/>
          </a:prstGeom>
          <a:noFill/>
          <a:ln>
            <a:noFill/>
          </a:ln>
        </p:spPr>
        <p:txBody>
          <a:bodyPr spcFirstLastPara="1" wrap="square" lIns="0" tIns="37150" rIns="0" bIns="0" anchor="ctr" anchorCtr="0">
            <a:noAutofit/>
          </a:bodyPr>
          <a:lstStyle/>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Initiative 2</a:t>
            </a:r>
            <a:endParaRPr b="1">
              <a:solidFill>
                <a:schemeClr val="lt1"/>
              </a:solidFill>
            </a:endParaRPr>
          </a:p>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CVC- OEI Grant: Contra Costa College</a:t>
            </a:r>
            <a:endParaRPr b="1">
              <a:solidFill>
                <a:schemeClr val="lt1"/>
              </a:solidFill>
            </a:endParaRPr>
          </a:p>
        </p:txBody>
      </p:sp>
      <p:sp>
        <p:nvSpPr>
          <p:cNvPr id="240" name="Google Shape;240;p29"/>
          <p:cNvSpPr txBox="1"/>
          <p:nvPr/>
        </p:nvSpPr>
        <p:spPr>
          <a:xfrm>
            <a:off x="25200" y="2096600"/>
            <a:ext cx="9093600" cy="2438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800"/>
              </a:spcBef>
              <a:spcAft>
                <a:spcPts val="0"/>
              </a:spcAft>
              <a:buNone/>
            </a:pPr>
            <a:r>
              <a:rPr lang="en" sz="2100">
                <a:solidFill>
                  <a:schemeClr val="dk1"/>
                </a:solidFill>
                <a:latin typeface="Calibri"/>
                <a:ea typeface="Calibri"/>
                <a:cs typeface="Calibri"/>
                <a:sym typeface="Calibri"/>
              </a:rPr>
              <a:t>Additionally, through the grant, CCC will </a:t>
            </a:r>
            <a:endParaRPr sz="2100">
              <a:solidFill>
                <a:schemeClr val="dk1"/>
              </a:solidFill>
              <a:latin typeface="Calibri"/>
              <a:ea typeface="Calibri"/>
              <a:cs typeface="Calibri"/>
              <a:sym typeface="Calibri"/>
            </a:endParaRPr>
          </a:p>
          <a:p>
            <a:pPr marL="457200" lvl="0" indent="-361950" algn="l" rtl="0">
              <a:lnSpc>
                <a:spcPct val="90000"/>
              </a:lnSpc>
              <a:spcBef>
                <a:spcPts val="80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Align 20 existing online Career Education and General Education courses to the CVC-OEI Course Design Rubric through local and Districtwide Peer Online Mentoring and Review (POMR) program</a:t>
            </a:r>
            <a:endParaRPr sz="2100">
              <a:solidFill>
                <a:schemeClr val="dk1"/>
              </a:solidFill>
              <a:latin typeface="Calibri"/>
              <a:ea typeface="Calibri"/>
              <a:cs typeface="Calibri"/>
              <a:sym typeface="Calibri"/>
            </a:endParaRPr>
          </a:p>
          <a:p>
            <a:pPr marL="457200" lvl="0" indent="-361950" algn="l" rtl="0">
              <a:lnSpc>
                <a:spcPct val="90000"/>
              </a:lnSpc>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5 experienced faculty will mentor new online faculty</a:t>
            </a:r>
            <a:endParaRPr sz="2100">
              <a:solidFill>
                <a:schemeClr val="dk1"/>
              </a:solidFill>
              <a:latin typeface="Calibri"/>
              <a:ea typeface="Calibri"/>
              <a:cs typeface="Calibri"/>
              <a:sym typeface="Calibri"/>
            </a:endParaRPr>
          </a:p>
          <a:p>
            <a:pPr marL="0" lvl="0" indent="0" algn="l" rtl="0">
              <a:lnSpc>
                <a:spcPct val="90000"/>
              </a:lnSpc>
              <a:spcBef>
                <a:spcPts val="800"/>
              </a:spcBef>
              <a:spcAft>
                <a:spcPts val="0"/>
              </a:spcAft>
              <a:buNone/>
            </a:pPr>
            <a:endParaRPr sz="2100">
              <a:solidFill>
                <a:schemeClr val="dk1"/>
              </a:solidFill>
              <a:latin typeface="Calibri"/>
              <a:ea typeface="Calibri"/>
              <a:cs typeface="Calibri"/>
              <a:sym typeface="Calibri"/>
            </a:endParaRPr>
          </a:p>
        </p:txBody>
      </p:sp>
      <p:pic>
        <p:nvPicPr>
          <p:cNvPr id="241" name="Google Shape;241;p29"/>
          <p:cNvPicPr preferRelativeResize="0"/>
          <p:nvPr/>
        </p:nvPicPr>
        <p:blipFill>
          <a:blip r:embed="rId3">
            <a:alphaModFix/>
          </a:blip>
          <a:stretch>
            <a:fillRect/>
          </a:stretch>
        </p:blipFill>
        <p:spPr>
          <a:xfrm>
            <a:off x="7220275" y="133275"/>
            <a:ext cx="1796577" cy="597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0"/>
          <p:cNvSpPr txBox="1"/>
          <p:nvPr/>
        </p:nvSpPr>
        <p:spPr>
          <a:xfrm>
            <a:off x="4537808" y="3210503"/>
            <a:ext cx="95100" cy="210600"/>
          </a:xfrm>
          <a:prstGeom prst="rect">
            <a:avLst/>
          </a:prstGeom>
          <a:noFill/>
          <a:ln>
            <a:noFill/>
          </a:ln>
        </p:spPr>
        <p:txBody>
          <a:bodyPr spcFirstLastPara="1" wrap="square" lIns="0" tIns="950" rIns="0" bIns="0" anchor="t" anchorCtr="0">
            <a:noAutofit/>
          </a:bodyPr>
          <a:lstStyle/>
          <a:p>
            <a:pPr marL="0" marR="0" lvl="0" indent="0" algn="l" rtl="0">
              <a:lnSpc>
                <a:spcPct val="100000"/>
              </a:lnSpc>
              <a:spcBef>
                <a:spcPts val="0"/>
              </a:spcBef>
              <a:spcAft>
                <a:spcPts val="0"/>
              </a:spcAft>
              <a:buNone/>
            </a:pPr>
            <a:r>
              <a:rPr lang="en" sz="1400" b="0" i="0" u="none" strike="noStrike" cap="none">
                <a:solidFill>
                  <a:srgbClr val="FFFFFF"/>
                </a:solidFill>
                <a:latin typeface="Century Gothic"/>
                <a:ea typeface="Century Gothic"/>
                <a:cs typeface="Century Gothic"/>
                <a:sym typeface="Century Gothic"/>
              </a:rPr>
              <a:t>v</a:t>
            </a:r>
            <a:endParaRPr sz="1400" b="0" i="0" u="none" strike="noStrike" cap="none">
              <a:solidFill>
                <a:schemeClr val="dk1"/>
              </a:solidFill>
              <a:latin typeface="Century Gothic"/>
              <a:ea typeface="Century Gothic"/>
              <a:cs typeface="Century Gothic"/>
              <a:sym typeface="Century Gothic"/>
            </a:endParaRPr>
          </a:p>
        </p:txBody>
      </p:sp>
      <p:sp>
        <p:nvSpPr>
          <p:cNvPr id="247" name="Google Shape;247;p30"/>
          <p:cNvSpPr/>
          <p:nvPr/>
        </p:nvSpPr>
        <p:spPr>
          <a:xfrm>
            <a:off x="13432" y="0"/>
            <a:ext cx="9144000" cy="1639500"/>
          </a:xfrm>
          <a:prstGeom prst="rect">
            <a:avLst/>
          </a:prstGeom>
          <a:solidFill>
            <a:srgbClr val="1E4E79"/>
          </a:solidFill>
          <a:ln>
            <a:noFill/>
          </a:ln>
        </p:spPr>
        <p:txBody>
          <a:bodyPr spcFirstLastPara="1" wrap="square" lIns="0" tIns="0" rIns="0" bIns="0" anchor="t" anchorCtr="0">
            <a:noAutofit/>
          </a:bodyPr>
          <a:lstStyle/>
          <a:p>
            <a:pPr marL="12700" lvl="0" indent="0" algn="l" rtl="0">
              <a:spcBef>
                <a:spcPts val="0"/>
              </a:spcBef>
              <a:spcAft>
                <a:spcPts val="0"/>
              </a:spcAft>
              <a:buClr>
                <a:schemeClr val="lt1"/>
              </a:buClr>
              <a:buSzPts val="3300"/>
              <a:buFont typeface="Calibri"/>
              <a:buNone/>
            </a:pPr>
            <a:r>
              <a:rPr lang="en" sz="2400" b="1">
                <a:solidFill>
                  <a:srgbClr val="FFD966"/>
                </a:solidFill>
                <a:latin typeface="Calibri"/>
                <a:ea typeface="Calibri"/>
                <a:cs typeface="Calibri"/>
                <a:sym typeface="Calibri"/>
              </a:rPr>
              <a:t>Distance Education Overview</a:t>
            </a:r>
            <a:r>
              <a:rPr lang="en" sz="3300" b="1">
                <a:solidFill>
                  <a:srgbClr val="FFD966"/>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
        <p:nvSpPr>
          <p:cNvPr id="248" name="Google Shape;248;p30"/>
          <p:cNvSpPr txBox="1">
            <a:spLocks noGrp="1"/>
          </p:cNvSpPr>
          <p:nvPr>
            <p:ph type="title"/>
          </p:nvPr>
        </p:nvSpPr>
        <p:spPr>
          <a:xfrm>
            <a:off x="594200" y="630900"/>
            <a:ext cx="8311200" cy="969300"/>
          </a:xfrm>
          <a:prstGeom prst="rect">
            <a:avLst/>
          </a:prstGeom>
          <a:noFill/>
          <a:ln>
            <a:noFill/>
          </a:ln>
        </p:spPr>
        <p:txBody>
          <a:bodyPr spcFirstLastPara="1" wrap="square" lIns="0" tIns="37150" rIns="0" bIns="0" anchor="ctr" anchorCtr="0">
            <a:noAutofit/>
          </a:bodyPr>
          <a:lstStyle/>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Initiative 2</a:t>
            </a:r>
            <a:endParaRPr b="1">
              <a:solidFill>
                <a:schemeClr val="lt1"/>
              </a:solidFill>
            </a:endParaRPr>
          </a:p>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CVC- OEI Grant: Contra Costa College</a:t>
            </a:r>
            <a:endParaRPr b="1">
              <a:solidFill>
                <a:schemeClr val="lt1"/>
              </a:solidFill>
            </a:endParaRPr>
          </a:p>
        </p:txBody>
      </p:sp>
      <p:sp>
        <p:nvSpPr>
          <p:cNvPr id="249" name="Google Shape;249;p30"/>
          <p:cNvSpPr txBox="1"/>
          <p:nvPr/>
        </p:nvSpPr>
        <p:spPr>
          <a:xfrm>
            <a:off x="0" y="1600200"/>
            <a:ext cx="8972700" cy="35433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800"/>
              </a:spcBef>
              <a:spcAft>
                <a:spcPts val="0"/>
              </a:spcAft>
              <a:buClr>
                <a:schemeClr val="dk1"/>
              </a:buClr>
              <a:buSzPts val="1100"/>
              <a:buFont typeface="Arial"/>
              <a:buNone/>
            </a:pPr>
            <a:r>
              <a:rPr lang="en" sz="2100">
                <a:solidFill>
                  <a:schemeClr val="dk1"/>
                </a:solidFill>
                <a:latin typeface="Calibri"/>
                <a:ea typeface="Calibri"/>
                <a:cs typeface="Calibri"/>
                <a:sym typeface="Calibri"/>
              </a:rPr>
              <a:t>CCC will expand its Distance Education team to include:</a:t>
            </a:r>
            <a:endParaRPr sz="2100">
              <a:solidFill>
                <a:schemeClr val="dk1"/>
              </a:solidFill>
              <a:latin typeface="Calibri"/>
              <a:ea typeface="Calibri"/>
              <a:cs typeface="Calibri"/>
              <a:sym typeface="Calibri"/>
            </a:endParaRPr>
          </a:p>
          <a:p>
            <a:pPr marL="457200" lvl="0" indent="-361950" algn="l" rtl="0">
              <a:lnSpc>
                <a:spcPct val="90000"/>
              </a:lnSpc>
              <a:spcBef>
                <a:spcPts val="80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2 Instructional Designers</a:t>
            </a:r>
            <a:endParaRPr sz="2100">
              <a:solidFill>
                <a:schemeClr val="dk1"/>
              </a:solidFill>
              <a:latin typeface="Calibri"/>
              <a:ea typeface="Calibri"/>
              <a:cs typeface="Calibri"/>
              <a:sym typeface="Calibri"/>
            </a:endParaRPr>
          </a:p>
          <a:p>
            <a:pPr marL="914400" lvl="1" indent="-342900" algn="l" rtl="0">
              <a:lnSpc>
                <a:spcPct val="9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to work one-on-one with faculty developing new online courses</a:t>
            </a:r>
            <a:endParaRPr sz="1800">
              <a:solidFill>
                <a:schemeClr val="dk1"/>
              </a:solidFill>
              <a:latin typeface="Calibri"/>
              <a:ea typeface="Calibri"/>
              <a:cs typeface="Calibri"/>
              <a:sym typeface="Calibri"/>
            </a:endParaRPr>
          </a:p>
          <a:p>
            <a:pPr marL="914400" lvl="1" indent="-342900" algn="l" rtl="0">
              <a:lnSpc>
                <a:spcPct val="9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and design templates for all online faculty to use in their courses</a:t>
            </a:r>
            <a:endParaRPr sz="1800">
              <a:solidFill>
                <a:schemeClr val="dk1"/>
              </a:solidFill>
              <a:latin typeface="Calibri"/>
              <a:ea typeface="Calibri"/>
              <a:cs typeface="Calibri"/>
              <a:sym typeface="Calibri"/>
            </a:endParaRPr>
          </a:p>
          <a:p>
            <a:pPr marL="457200" lvl="0" indent="-361950" algn="l" rtl="0">
              <a:lnSpc>
                <a:spcPct val="90000"/>
              </a:lnSpc>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1 Online Accessibility Specialist</a:t>
            </a:r>
            <a:endParaRPr sz="2100">
              <a:solidFill>
                <a:schemeClr val="dk1"/>
              </a:solidFill>
              <a:latin typeface="Calibri"/>
              <a:ea typeface="Calibri"/>
              <a:cs typeface="Calibri"/>
              <a:sym typeface="Calibri"/>
            </a:endParaRPr>
          </a:p>
          <a:p>
            <a:pPr marL="914400" lvl="1" indent="-342900" algn="l" rtl="0">
              <a:lnSpc>
                <a:spcPct val="9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to review new and existing online courses for accessibility compliance</a:t>
            </a:r>
            <a:endParaRPr sz="1800">
              <a:solidFill>
                <a:schemeClr val="dk1"/>
              </a:solidFill>
              <a:latin typeface="Calibri"/>
              <a:ea typeface="Calibri"/>
              <a:cs typeface="Calibri"/>
              <a:sym typeface="Calibri"/>
            </a:endParaRPr>
          </a:p>
          <a:p>
            <a:pPr marL="457200" lvl="0" indent="-361950" algn="l" rtl="0">
              <a:lnSpc>
                <a:spcPct val="90000"/>
              </a:lnSpc>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1 Peer Online Mentoring &amp; Review Lead</a:t>
            </a:r>
            <a:endParaRPr sz="2100">
              <a:solidFill>
                <a:schemeClr val="dk1"/>
              </a:solidFill>
              <a:latin typeface="Calibri"/>
              <a:ea typeface="Calibri"/>
              <a:cs typeface="Calibri"/>
              <a:sym typeface="Calibri"/>
            </a:endParaRPr>
          </a:p>
          <a:p>
            <a:pPr marL="914400" lvl="1" indent="-342900" algn="l" rtl="0">
              <a:lnSpc>
                <a:spcPct val="9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to organize and participate in CCC’s local POMR program</a:t>
            </a:r>
            <a:endParaRPr sz="1800">
              <a:solidFill>
                <a:schemeClr val="dk1"/>
              </a:solidFill>
              <a:latin typeface="Calibri"/>
              <a:ea typeface="Calibri"/>
              <a:cs typeface="Calibri"/>
              <a:sym typeface="Calibri"/>
            </a:endParaRPr>
          </a:p>
          <a:p>
            <a:pPr marL="457200" lvl="0" indent="-361950" algn="l" rtl="0">
              <a:lnSpc>
                <a:spcPct val="90000"/>
              </a:lnSpc>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1 Open Educational Resources Coordinator</a:t>
            </a:r>
            <a:endParaRPr sz="2100">
              <a:solidFill>
                <a:schemeClr val="dk1"/>
              </a:solidFill>
              <a:latin typeface="Calibri"/>
              <a:ea typeface="Calibri"/>
              <a:cs typeface="Calibri"/>
              <a:sym typeface="Calibri"/>
            </a:endParaRPr>
          </a:p>
          <a:p>
            <a:pPr marL="914400" lvl="1" indent="-342900" algn="l" rtl="0">
              <a:lnSpc>
                <a:spcPct val="9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to help faculty identify and integrate OER (Open Educational Resources) materials into their courses</a:t>
            </a:r>
            <a:endParaRPr sz="1800">
              <a:solidFill>
                <a:schemeClr val="dk1"/>
              </a:solidFill>
              <a:latin typeface="Calibri"/>
              <a:ea typeface="Calibri"/>
              <a:cs typeface="Calibri"/>
              <a:sym typeface="Calibri"/>
            </a:endParaRPr>
          </a:p>
          <a:p>
            <a:pPr marL="0" lvl="0" indent="0" algn="l" rtl="0">
              <a:lnSpc>
                <a:spcPct val="90000"/>
              </a:lnSpc>
              <a:spcBef>
                <a:spcPts val="800"/>
              </a:spcBef>
              <a:spcAft>
                <a:spcPts val="0"/>
              </a:spcAft>
              <a:buClr>
                <a:schemeClr val="dk1"/>
              </a:buClr>
              <a:buSzPts val="1100"/>
              <a:buFont typeface="Arial"/>
              <a:buNone/>
            </a:pPr>
            <a:endParaRPr sz="2100">
              <a:solidFill>
                <a:schemeClr val="dk1"/>
              </a:solidFill>
              <a:latin typeface="Calibri"/>
              <a:ea typeface="Calibri"/>
              <a:cs typeface="Calibri"/>
              <a:sym typeface="Calibri"/>
            </a:endParaRPr>
          </a:p>
        </p:txBody>
      </p:sp>
      <p:pic>
        <p:nvPicPr>
          <p:cNvPr id="250" name="Google Shape;250;p30"/>
          <p:cNvPicPr preferRelativeResize="0"/>
          <p:nvPr/>
        </p:nvPicPr>
        <p:blipFill>
          <a:blip r:embed="rId3">
            <a:alphaModFix/>
          </a:blip>
          <a:stretch>
            <a:fillRect/>
          </a:stretch>
        </p:blipFill>
        <p:spPr>
          <a:xfrm>
            <a:off x="7220275" y="133275"/>
            <a:ext cx="1796577" cy="597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1"/>
          <p:cNvSpPr txBox="1"/>
          <p:nvPr/>
        </p:nvSpPr>
        <p:spPr>
          <a:xfrm>
            <a:off x="4537808" y="3210503"/>
            <a:ext cx="95100" cy="210600"/>
          </a:xfrm>
          <a:prstGeom prst="rect">
            <a:avLst/>
          </a:prstGeom>
          <a:noFill/>
          <a:ln>
            <a:noFill/>
          </a:ln>
        </p:spPr>
        <p:txBody>
          <a:bodyPr spcFirstLastPara="1" wrap="square" lIns="0" tIns="950" rIns="0" bIns="0" anchor="t" anchorCtr="0">
            <a:noAutofit/>
          </a:bodyPr>
          <a:lstStyle/>
          <a:p>
            <a:pPr marL="0" marR="0" lvl="0" indent="0" algn="l" rtl="0">
              <a:lnSpc>
                <a:spcPct val="100000"/>
              </a:lnSpc>
              <a:spcBef>
                <a:spcPts val="0"/>
              </a:spcBef>
              <a:spcAft>
                <a:spcPts val="0"/>
              </a:spcAft>
              <a:buNone/>
            </a:pPr>
            <a:r>
              <a:rPr lang="en" sz="1400" b="0" i="0" u="none" strike="noStrike" cap="none">
                <a:solidFill>
                  <a:srgbClr val="FFFFFF"/>
                </a:solidFill>
                <a:latin typeface="Century Gothic"/>
                <a:ea typeface="Century Gothic"/>
                <a:cs typeface="Century Gothic"/>
                <a:sym typeface="Century Gothic"/>
              </a:rPr>
              <a:t>v</a:t>
            </a:r>
            <a:endParaRPr sz="1400" b="0" i="0" u="none" strike="noStrike" cap="none">
              <a:solidFill>
                <a:schemeClr val="dk1"/>
              </a:solidFill>
              <a:latin typeface="Century Gothic"/>
              <a:ea typeface="Century Gothic"/>
              <a:cs typeface="Century Gothic"/>
              <a:sym typeface="Century Gothic"/>
            </a:endParaRPr>
          </a:p>
        </p:txBody>
      </p:sp>
      <p:sp>
        <p:nvSpPr>
          <p:cNvPr id="256" name="Google Shape;256;p31"/>
          <p:cNvSpPr/>
          <p:nvPr/>
        </p:nvSpPr>
        <p:spPr>
          <a:xfrm>
            <a:off x="13432" y="0"/>
            <a:ext cx="9144000" cy="1639500"/>
          </a:xfrm>
          <a:prstGeom prst="rect">
            <a:avLst/>
          </a:prstGeom>
          <a:solidFill>
            <a:srgbClr val="1E4E79"/>
          </a:solidFill>
          <a:ln>
            <a:noFill/>
          </a:ln>
        </p:spPr>
        <p:txBody>
          <a:bodyPr spcFirstLastPara="1" wrap="square" lIns="0" tIns="0" rIns="0" bIns="0" anchor="t" anchorCtr="0">
            <a:noAutofit/>
          </a:bodyPr>
          <a:lstStyle/>
          <a:p>
            <a:pPr marL="12700" lvl="0" indent="0" algn="l" rtl="0">
              <a:spcBef>
                <a:spcPts val="0"/>
              </a:spcBef>
              <a:spcAft>
                <a:spcPts val="0"/>
              </a:spcAft>
              <a:buClr>
                <a:schemeClr val="lt1"/>
              </a:buClr>
              <a:buSzPts val="3300"/>
              <a:buFont typeface="Calibri"/>
              <a:buNone/>
            </a:pPr>
            <a:r>
              <a:rPr lang="en" sz="2400" b="1">
                <a:solidFill>
                  <a:srgbClr val="FFD966"/>
                </a:solidFill>
                <a:latin typeface="Calibri"/>
                <a:ea typeface="Calibri"/>
                <a:cs typeface="Calibri"/>
                <a:sym typeface="Calibri"/>
              </a:rPr>
              <a:t>Distance Education Overview</a:t>
            </a:r>
            <a:r>
              <a:rPr lang="en" sz="3300" b="1">
                <a:solidFill>
                  <a:srgbClr val="FFD966"/>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
        <p:nvSpPr>
          <p:cNvPr id="257" name="Google Shape;257;p31"/>
          <p:cNvSpPr txBox="1">
            <a:spLocks noGrp="1"/>
          </p:cNvSpPr>
          <p:nvPr>
            <p:ph type="title"/>
          </p:nvPr>
        </p:nvSpPr>
        <p:spPr>
          <a:xfrm>
            <a:off x="475875" y="572625"/>
            <a:ext cx="8219100" cy="963600"/>
          </a:xfrm>
          <a:prstGeom prst="rect">
            <a:avLst/>
          </a:prstGeom>
          <a:noFill/>
          <a:ln>
            <a:noFill/>
          </a:ln>
        </p:spPr>
        <p:txBody>
          <a:bodyPr spcFirstLastPara="1" wrap="square" lIns="0" tIns="37150" rIns="0" bIns="0" anchor="ctr" anchorCtr="0">
            <a:noAutofit/>
          </a:bodyPr>
          <a:lstStyle/>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Initiative 2</a:t>
            </a:r>
            <a:endParaRPr b="1">
              <a:solidFill>
                <a:schemeClr val="lt1"/>
              </a:solidFill>
            </a:endParaRPr>
          </a:p>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CVC- OEI Grant: Contra Costa College</a:t>
            </a:r>
            <a:endParaRPr b="1">
              <a:solidFill>
                <a:schemeClr val="lt1"/>
              </a:solidFill>
            </a:endParaRPr>
          </a:p>
        </p:txBody>
      </p:sp>
      <p:sp>
        <p:nvSpPr>
          <p:cNvPr id="258" name="Google Shape;258;p31"/>
          <p:cNvSpPr txBox="1"/>
          <p:nvPr/>
        </p:nvSpPr>
        <p:spPr>
          <a:xfrm>
            <a:off x="0" y="2133600"/>
            <a:ext cx="8972700" cy="27432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800"/>
              </a:spcBef>
              <a:spcAft>
                <a:spcPts val="0"/>
              </a:spcAft>
              <a:buNone/>
            </a:pPr>
            <a:r>
              <a:rPr lang="en" sz="2100">
                <a:latin typeface="Calibri"/>
                <a:ea typeface="Calibri"/>
                <a:cs typeface="Calibri"/>
                <a:sym typeface="Calibri"/>
              </a:rPr>
              <a:t>CCC</a:t>
            </a:r>
            <a:r>
              <a:rPr lang="en" sz="2100">
                <a:solidFill>
                  <a:schemeClr val="dk1"/>
                </a:solidFill>
                <a:latin typeface="Calibri"/>
                <a:ea typeface="Calibri"/>
                <a:cs typeface="Calibri"/>
                <a:sym typeface="Calibri"/>
              </a:rPr>
              <a:t> will use the remaining grant funds to:</a:t>
            </a:r>
            <a:endParaRPr sz="2100">
              <a:solidFill>
                <a:schemeClr val="dk1"/>
              </a:solidFill>
              <a:latin typeface="Calibri"/>
              <a:ea typeface="Calibri"/>
              <a:cs typeface="Calibri"/>
              <a:sym typeface="Calibri"/>
            </a:endParaRPr>
          </a:p>
          <a:p>
            <a:pPr marL="457200" lvl="0" indent="-361950" algn="l" rtl="0">
              <a:lnSpc>
                <a:spcPct val="90000"/>
              </a:lnSpc>
              <a:spcBef>
                <a:spcPts val="80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Design and implement online student readiness materials;</a:t>
            </a:r>
            <a:endParaRPr sz="2100">
              <a:solidFill>
                <a:schemeClr val="dk1"/>
              </a:solidFill>
              <a:latin typeface="Calibri"/>
              <a:ea typeface="Calibri"/>
              <a:cs typeface="Calibri"/>
              <a:sym typeface="Calibri"/>
            </a:endParaRPr>
          </a:p>
          <a:p>
            <a:pPr marL="914400" lvl="1" indent="-342900" algn="l" rtl="0">
              <a:lnSpc>
                <a:spcPct val="9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to improve online student retention and success</a:t>
            </a:r>
            <a:endParaRPr sz="1800">
              <a:solidFill>
                <a:schemeClr val="dk1"/>
              </a:solidFill>
              <a:latin typeface="Calibri"/>
              <a:ea typeface="Calibri"/>
              <a:cs typeface="Calibri"/>
              <a:sym typeface="Calibri"/>
            </a:endParaRPr>
          </a:p>
          <a:p>
            <a:pPr marL="457200" lvl="0" indent="-361950" algn="l" rtl="0">
              <a:lnSpc>
                <a:spcPct val="90000"/>
              </a:lnSpc>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Provide additional professional development opportunities for faculty;</a:t>
            </a:r>
            <a:endParaRPr sz="2100">
              <a:solidFill>
                <a:schemeClr val="dk1"/>
              </a:solidFill>
              <a:latin typeface="Calibri"/>
              <a:ea typeface="Calibri"/>
              <a:cs typeface="Calibri"/>
              <a:sym typeface="Calibri"/>
            </a:endParaRPr>
          </a:p>
          <a:p>
            <a:pPr marL="914400" lvl="1" indent="-342900" algn="l" rtl="0">
              <a:lnSpc>
                <a:spcPct val="9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Example: increased funding to attend the Online Teaching Conference</a:t>
            </a:r>
            <a:endParaRPr sz="1800">
              <a:solidFill>
                <a:schemeClr val="dk1"/>
              </a:solidFill>
              <a:latin typeface="Calibri"/>
              <a:ea typeface="Calibri"/>
              <a:cs typeface="Calibri"/>
              <a:sym typeface="Calibri"/>
            </a:endParaRPr>
          </a:p>
          <a:p>
            <a:pPr marL="457200" lvl="0" indent="-361950" algn="l" rtl="0">
              <a:lnSpc>
                <a:spcPct val="90000"/>
              </a:lnSpc>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Support training for online counseling (Cranium Cafe); </a:t>
            </a:r>
            <a:r>
              <a:rPr lang="en" sz="2100">
                <a:latin typeface="Calibri"/>
                <a:ea typeface="Calibri"/>
                <a:cs typeface="Calibri"/>
                <a:sym typeface="Calibri"/>
              </a:rPr>
              <a:t>and</a:t>
            </a:r>
            <a:endParaRPr sz="2100">
              <a:latin typeface="Calibri"/>
              <a:ea typeface="Calibri"/>
              <a:cs typeface="Calibri"/>
              <a:sym typeface="Calibri"/>
            </a:endParaRPr>
          </a:p>
          <a:p>
            <a:pPr marL="457200" lvl="0" indent="-361950" algn="l" rtl="0">
              <a:lnSpc>
                <a:spcPct val="90000"/>
              </a:lnSpc>
              <a:spcBef>
                <a:spcPts val="0"/>
              </a:spcBef>
              <a:spcAft>
                <a:spcPts val="0"/>
              </a:spcAft>
              <a:buSzPts val="2100"/>
              <a:buFont typeface="Calibri"/>
              <a:buChar char="●"/>
            </a:pPr>
            <a:r>
              <a:rPr lang="en" sz="2100">
                <a:latin typeface="Calibri"/>
                <a:ea typeface="Calibri"/>
                <a:cs typeface="Calibri"/>
                <a:sym typeface="Calibri"/>
              </a:rPr>
              <a:t>Enhance marketing of online courses and programs </a:t>
            </a:r>
            <a:endParaRPr sz="2100">
              <a:latin typeface="Calibri"/>
              <a:ea typeface="Calibri"/>
              <a:cs typeface="Calibri"/>
              <a:sym typeface="Calibri"/>
            </a:endParaRPr>
          </a:p>
          <a:p>
            <a:pPr marL="0" lvl="0" indent="0" algn="l" rtl="0">
              <a:spcBef>
                <a:spcPts val="0"/>
              </a:spcBef>
              <a:spcAft>
                <a:spcPts val="0"/>
              </a:spcAft>
              <a:buNone/>
            </a:pPr>
            <a:r>
              <a:rPr lang="en" sz="3300" b="1">
                <a:solidFill>
                  <a:schemeClr val="lt1"/>
                </a:solidFill>
                <a:latin typeface="Calibri"/>
                <a:ea typeface="Calibri"/>
                <a:cs typeface="Calibri"/>
                <a:sym typeface="Calibri"/>
              </a:rPr>
              <a:t>Open Educational</a:t>
            </a:r>
            <a:endParaRPr sz="2100">
              <a:solidFill>
                <a:schemeClr val="dk1"/>
              </a:solidFill>
              <a:latin typeface="Calibri"/>
              <a:ea typeface="Calibri"/>
              <a:cs typeface="Calibri"/>
              <a:sym typeface="Calibri"/>
            </a:endParaRPr>
          </a:p>
        </p:txBody>
      </p:sp>
      <p:pic>
        <p:nvPicPr>
          <p:cNvPr id="259" name="Google Shape;259;p31"/>
          <p:cNvPicPr preferRelativeResize="0"/>
          <p:nvPr/>
        </p:nvPicPr>
        <p:blipFill>
          <a:blip r:embed="rId3">
            <a:alphaModFix/>
          </a:blip>
          <a:stretch>
            <a:fillRect/>
          </a:stretch>
        </p:blipFill>
        <p:spPr>
          <a:xfrm>
            <a:off x="7220275" y="133275"/>
            <a:ext cx="1796577" cy="597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2"/>
          <p:cNvSpPr txBox="1"/>
          <p:nvPr/>
        </p:nvSpPr>
        <p:spPr>
          <a:xfrm>
            <a:off x="4537808" y="3210503"/>
            <a:ext cx="95100" cy="210600"/>
          </a:xfrm>
          <a:prstGeom prst="rect">
            <a:avLst/>
          </a:prstGeom>
          <a:noFill/>
          <a:ln>
            <a:noFill/>
          </a:ln>
        </p:spPr>
        <p:txBody>
          <a:bodyPr spcFirstLastPara="1" wrap="square" lIns="0" tIns="950" rIns="0" bIns="0" anchor="t" anchorCtr="0">
            <a:noAutofit/>
          </a:bodyPr>
          <a:lstStyle/>
          <a:p>
            <a:pPr marL="0" marR="0" lvl="0" indent="0" algn="l" rtl="0">
              <a:lnSpc>
                <a:spcPct val="100000"/>
              </a:lnSpc>
              <a:spcBef>
                <a:spcPts val="0"/>
              </a:spcBef>
              <a:spcAft>
                <a:spcPts val="0"/>
              </a:spcAft>
              <a:buNone/>
            </a:pPr>
            <a:r>
              <a:rPr lang="en" sz="1400" b="0" i="0" u="none" strike="noStrike" cap="none">
                <a:solidFill>
                  <a:srgbClr val="FFFFFF"/>
                </a:solidFill>
                <a:latin typeface="Century Gothic"/>
                <a:ea typeface="Century Gothic"/>
                <a:cs typeface="Century Gothic"/>
                <a:sym typeface="Century Gothic"/>
              </a:rPr>
              <a:t>v</a:t>
            </a:r>
            <a:endParaRPr sz="1400" b="0" i="0" u="none" strike="noStrike" cap="none">
              <a:solidFill>
                <a:schemeClr val="dk1"/>
              </a:solidFill>
              <a:latin typeface="Century Gothic"/>
              <a:ea typeface="Century Gothic"/>
              <a:cs typeface="Century Gothic"/>
              <a:sym typeface="Century Gothic"/>
            </a:endParaRPr>
          </a:p>
        </p:txBody>
      </p:sp>
      <p:sp>
        <p:nvSpPr>
          <p:cNvPr id="265" name="Google Shape;265;p32"/>
          <p:cNvSpPr/>
          <p:nvPr/>
        </p:nvSpPr>
        <p:spPr>
          <a:xfrm>
            <a:off x="13425" y="0"/>
            <a:ext cx="9144000" cy="1315500"/>
          </a:xfrm>
          <a:prstGeom prst="rect">
            <a:avLst/>
          </a:prstGeom>
          <a:solidFill>
            <a:srgbClr val="1E4E79"/>
          </a:solidFill>
          <a:ln>
            <a:noFill/>
          </a:ln>
        </p:spPr>
        <p:txBody>
          <a:bodyPr spcFirstLastPara="1" wrap="square" lIns="0" tIns="0" rIns="0" bIns="0" anchor="t" anchorCtr="0">
            <a:noAutofit/>
          </a:bodyPr>
          <a:lstStyle/>
          <a:p>
            <a:pPr marL="12700" lvl="0" indent="0" algn="l" rtl="0">
              <a:spcBef>
                <a:spcPts val="0"/>
              </a:spcBef>
              <a:spcAft>
                <a:spcPts val="0"/>
              </a:spcAft>
              <a:buSzPts val="3300"/>
              <a:buNone/>
            </a:pPr>
            <a:r>
              <a:rPr lang="en" sz="2400" b="1">
                <a:solidFill>
                  <a:srgbClr val="FFD966"/>
                </a:solidFill>
                <a:latin typeface="Calibri"/>
                <a:ea typeface="Calibri"/>
                <a:cs typeface="Calibri"/>
                <a:sym typeface="Calibri"/>
              </a:rPr>
              <a:t>Distance Education Overview</a:t>
            </a:r>
            <a:r>
              <a:rPr lang="en" sz="3300" b="1">
                <a:solidFill>
                  <a:srgbClr val="FFD966"/>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
        <p:nvSpPr>
          <p:cNvPr id="266" name="Google Shape;266;p32"/>
          <p:cNvSpPr txBox="1">
            <a:spLocks noGrp="1"/>
          </p:cNvSpPr>
          <p:nvPr>
            <p:ph type="title"/>
          </p:nvPr>
        </p:nvSpPr>
        <p:spPr>
          <a:xfrm>
            <a:off x="244575" y="629100"/>
            <a:ext cx="8278500" cy="838800"/>
          </a:xfrm>
          <a:prstGeom prst="rect">
            <a:avLst/>
          </a:prstGeom>
          <a:noFill/>
          <a:ln>
            <a:noFill/>
          </a:ln>
        </p:spPr>
        <p:txBody>
          <a:bodyPr spcFirstLastPara="1" wrap="square" lIns="0" tIns="37150" rIns="0" bIns="0" anchor="ctr" anchorCtr="0">
            <a:noAutofit/>
          </a:bodyPr>
          <a:lstStyle/>
          <a:p>
            <a:pPr marL="12700" lvl="0" indent="0" algn="l" rtl="0">
              <a:lnSpc>
                <a:spcPct val="100000"/>
              </a:lnSpc>
              <a:spcBef>
                <a:spcPts val="0"/>
              </a:spcBef>
              <a:spcAft>
                <a:spcPts val="0"/>
              </a:spcAft>
              <a:buClr>
                <a:schemeClr val="lt1"/>
              </a:buClr>
              <a:buSzPts val="3300"/>
              <a:buFont typeface="Calibri"/>
              <a:buNone/>
            </a:pPr>
            <a:endParaRPr b="1">
              <a:solidFill>
                <a:schemeClr val="lt1"/>
              </a:solidFill>
            </a:endParaRPr>
          </a:p>
          <a:p>
            <a:pPr marL="12700" lvl="0" indent="0" algn="l" rtl="0">
              <a:lnSpc>
                <a:spcPct val="100000"/>
              </a:lnSpc>
              <a:spcBef>
                <a:spcPts val="0"/>
              </a:spcBef>
              <a:spcAft>
                <a:spcPts val="0"/>
              </a:spcAft>
              <a:buClr>
                <a:schemeClr val="lt1"/>
              </a:buClr>
              <a:buSzPts val="3300"/>
              <a:buFont typeface="Calibri"/>
              <a:buNone/>
            </a:pPr>
            <a:r>
              <a:rPr lang="en" sz="3000" b="1">
                <a:solidFill>
                  <a:schemeClr val="lt1"/>
                </a:solidFill>
              </a:rPr>
              <a:t>Initiative 2</a:t>
            </a:r>
            <a:endParaRPr sz="3000" b="1">
              <a:solidFill>
                <a:schemeClr val="lt1"/>
              </a:solidFill>
            </a:endParaRPr>
          </a:p>
          <a:p>
            <a:pPr marL="12700" lvl="0" indent="0" algn="l" rtl="0">
              <a:lnSpc>
                <a:spcPct val="100000"/>
              </a:lnSpc>
              <a:spcBef>
                <a:spcPts val="0"/>
              </a:spcBef>
              <a:spcAft>
                <a:spcPts val="0"/>
              </a:spcAft>
              <a:buClr>
                <a:schemeClr val="lt1"/>
              </a:buClr>
              <a:buSzPts val="3300"/>
              <a:buFont typeface="Calibri"/>
              <a:buNone/>
            </a:pPr>
            <a:r>
              <a:rPr lang="en" sz="3000" b="1">
                <a:solidFill>
                  <a:schemeClr val="lt1"/>
                </a:solidFill>
              </a:rPr>
              <a:t>CVC- OEI Grant: Diablo Valley College</a:t>
            </a:r>
            <a:endParaRPr sz="3000" b="1">
              <a:solidFill>
                <a:schemeClr val="lt1"/>
              </a:solidFill>
            </a:endParaRPr>
          </a:p>
          <a:p>
            <a:pPr marL="0" lvl="0" indent="0" algn="l" rtl="0">
              <a:spcBef>
                <a:spcPts val="800"/>
              </a:spcBef>
              <a:spcAft>
                <a:spcPts val="0"/>
              </a:spcAft>
              <a:buClr>
                <a:schemeClr val="dk1"/>
              </a:buClr>
              <a:buSzPts val="1100"/>
              <a:buFont typeface="Arial"/>
              <a:buNone/>
            </a:pPr>
            <a:r>
              <a:rPr lang="en" sz="2100">
                <a:solidFill>
                  <a:srgbClr val="FFFFFF"/>
                </a:solidFill>
              </a:rPr>
              <a:t> .</a:t>
            </a:r>
            <a:endParaRPr b="1">
              <a:solidFill>
                <a:srgbClr val="FFFFFF"/>
              </a:solidFill>
            </a:endParaRPr>
          </a:p>
          <a:p>
            <a:pPr marL="12700" lvl="0" indent="0" algn="l" rtl="0">
              <a:lnSpc>
                <a:spcPct val="100000"/>
              </a:lnSpc>
              <a:spcBef>
                <a:spcPts val="0"/>
              </a:spcBef>
              <a:spcAft>
                <a:spcPts val="0"/>
              </a:spcAft>
              <a:buClr>
                <a:schemeClr val="lt1"/>
              </a:buClr>
              <a:buSzPts val="3300"/>
              <a:buFont typeface="Calibri"/>
              <a:buNone/>
            </a:pPr>
            <a:endParaRPr b="1">
              <a:solidFill>
                <a:schemeClr val="lt1"/>
              </a:solidFill>
            </a:endParaRPr>
          </a:p>
        </p:txBody>
      </p:sp>
      <p:sp>
        <p:nvSpPr>
          <p:cNvPr id="267" name="Google Shape;267;p32"/>
          <p:cNvSpPr txBox="1"/>
          <p:nvPr/>
        </p:nvSpPr>
        <p:spPr>
          <a:xfrm>
            <a:off x="531500" y="1401800"/>
            <a:ext cx="7757700" cy="34497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400" b="1">
                <a:solidFill>
                  <a:schemeClr val="dk1"/>
                </a:solidFill>
                <a:latin typeface="Calibri"/>
                <a:ea typeface="Calibri"/>
                <a:cs typeface="Calibri"/>
                <a:sym typeface="Calibri"/>
              </a:rPr>
              <a:t>Strengthening Quality &amp; Quantity of Online Certificates in...</a:t>
            </a:r>
            <a:endParaRPr sz="2400" b="1">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Administration of Justice</a:t>
            </a:r>
            <a:endParaRPr sz="180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Business</a:t>
            </a:r>
            <a:endParaRPr sz="180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Computer Information Systems</a:t>
            </a:r>
            <a:endParaRPr sz="180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Computer Network Technology</a:t>
            </a:r>
            <a:endParaRPr sz="180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Digital Marketing</a:t>
            </a:r>
            <a:endParaRPr sz="180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Digital Media Web/Mobile Design</a:t>
            </a:r>
            <a:endParaRPr sz="180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GIS/GPS</a:t>
            </a:r>
            <a:endParaRPr sz="180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Music Industry</a:t>
            </a:r>
            <a:endParaRPr sz="180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CAD/Digital Media for Industrial Design and Engineering</a:t>
            </a:r>
            <a:endParaRPr sz="1800">
              <a:solidFill>
                <a:schemeClr val="dk1"/>
              </a:solidFill>
              <a:latin typeface="Calibri"/>
              <a:ea typeface="Calibri"/>
              <a:cs typeface="Calibri"/>
              <a:sym typeface="Calibri"/>
            </a:endParaRPr>
          </a:p>
          <a:p>
            <a:pPr marL="0" lvl="0" indent="0" algn="l" rtl="0">
              <a:lnSpc>
                <a:spcPct val="90000"/>
              </a:lnSpc>
              <a:spcBef>
                <a:spcPts val="800"/>
              </a:spcBef>
              <a:spcAft>
                <a:spcPts val="0"/>
              </a:spcAft>
              <a:buNone/>
            </a:pPr>
            <a:endParaRPr sz="2100">
              <a:solidFill>
                <a:schemeClr val="dk1"/>
              </a:solidFill>
              <a:latin typeface="Calibri"/>
              <a:ea typeface="Calibri"/>
              <a:cs typeface="Calibri"/>
              <a:sym typeface="Calibri"/>
            </a:endParaRPr>
          </a:p>
        </p:txBody>
      </p:sp>
      <p:pic>
        <p:nvPicPr>
          <p:cNvPr id="268" name="Google Shape;268;p32"/>
          <p:cNvPicPr preferRelativeResize="0"/>
          <p:nvPr/>
        </p:nvPicPr>
        <p:blipFill>
          <a:blip r:embed="rId3">
            <a:alphaModFix/>
          </a:blip>
          <a:stretch>
            <a:fillRect/>
          </a:stretch>
        </p:blipFill>
        <p:spPr>
          <a:xfrm>
            <a:off x="7220275" y="133275"/>
            <a:ext cx="1796577" cy="597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p:nvPr/>
        </p:nvSpPr>
        <p:spPr>
          <a:xfrm>
            <a:off x="4537808" y="3210503"/>
            <a:ext cx="95100" cy="210600"/>
          </a:xfrm>
          <a:prstGeom prst="rect">
            <a:avLst/>
          </a:prstGeom>
          <a:noFill/>
          <a:ln>
            <a:noFill/>
          </a:ln>
        </p:spPr>
        <p:txBody>
          <a:bodyPr spcFirstLastPara="1" wrap="square" lIns="0" tIns="950" rIns="0" bIns="0" anchor="t" anchorCtr="0">
            <a:noAutofit/>
          </a:bodyPr>
          <a:lstStyle/>
          <a:p>
            <a:pPr marL="0" marR="0" lvl="0" indent="0" algn="l" rtl="0">
              <a:lnSpc>
                <a:spcPct val="100000"/>
              </a:lnSpc>
              <a:spcBef>
                <a:spcPts val="0"/>
              </a:spcBef>
              <a:spcAft>
                <a:spcPts val="0"/>
              </a:spcAft>
              <a:buNone/>
            </a:pPr>
            <a:r>
              <a:rPr lang="en" sz="1400" b="0" i="0" u="none" strike="noStrike" cap="none">
                <a:solidFill>
                  <a:srgbClr val="FFFFFF"/>
                </a:solidFill>
                <a:latin typeface="Century Gothic"/>
                <a:ea typeface="Century Gothic"/>
                <a:cs typeface="Century Gothic"/>
                <a:sym typeface="Century Gothic"/>
              </a:rPr>
              <a:t>v</a:t>
            </a:r>
            <a:endParaRPr sz="1400" b="0" i="0" u="none" strike="noStrike" cap="none">
              <a:solidFill>
                <a:schemeClr val="dk1"/>
              </a:solidFill>
              <a:latin typeface="Century Gothic"/>
              <a:ea typeface="Century Gothic"/>
              <a:cs typeface="Century Gothic"/>
              <a:sym typeface="Century Gothic"/>
            </a:endParaRPr>
          </a:p>
        </p:txBody>
      </p:sp>
      <p:sp>
        <p:nvSpPr>
          <p:cNvPr id="98" name="Google Shape;98;p15"/>
          <p:cNvSpPr/>
          <p:nvPr/>
        </p:nvSpPr>
        <p:spPr>
          <a:xfrm>
            <a:off x="13425" y="0"/>
            <a:ext cx="9144000" cy="1447800"/>
          </a:xfrm>
          <a:prstGeom prst="rect">
            <a:avLst/>
          </a:prstGeom>
          <a:solidFill>
            <a:srgbClr val="1E4E79"/>
          </a:solidFill>
          <a:ln>
            <a:noFill/>
          </a:ln>
        </p:spPr>
        <p:txBody>
          <a:bodyPr spcFirstLastPara="1" wrap="square" lIns="0" tIns="0" rIns="0" bIns="0" anchor="t" anchorCtr="0">
            <a:noAutofit/>
          </a:bodyPr>
          <a:lstStyle/>
          <a:p>
            <a:pPr marL="12700" lvl="0" indent="0" algn="l" rtl="0">
              <a:spcBef>
                <a:spcPts val="0"/>
              </a:spcBef>
              <a:spcAft>
                <a:spcPts val="0"/>
              </a:spcAft>
              <a:buClr>
                <a:schemeClr val="lt1"/>
              </a:buClr>
              <a:buSzPts val="3300"/>
              <a:buFont typeface="Calibri"/>
              <a:buNone/>
            </a:pPr>
            <a:r>
              <a:rPr lang="en" sz="2400" b="1">
                <a:solidFill>
                  <a:srgbClr val="FFD966"/>
                </a:solidFill>
                <a:latin typeface="Calibri"/>
                <a:ea typeface="Calibri"/>
                <a:cs typeface="Calibri"/>
                <a:sym typeface="Calibri"/>
              </a:rPr>
              <a:t>Distance Education Overview</a:t>
            </a:r>
            <a:endParaRPr sz="1400">
              <a:solidFill>
                <a:schemeClr val="dk1"/>
              </a:solidFill>
              <a:latin typeface="Calibri"/>
              <a:ea typeface="Calibri"/>
              <a:cs typeface="Calibri"/>
              <a:sym typeface="Calibri"/>
            </a:endParaRPr>
          </a:p>
        </p:txBody>
      </p:sp>
      <p:sp>
        <p:nvSpPr>
          <p:cNvPr id="99" name="Google Shape;99;p15"/>
          <p:cNvSpPr txBox="1">
            <a:spLocks noGrp="1"/>
          </p:cNvSpPr>
          <p:nvPr>
            <p:ph type="title"/>
          </p:nvPr>
        </p:nvSpPr>
        <p:spPr>
          <a:xfrm>
            <a:off x="202075" y="422200"/>
            <a:ext cx="8307300" cy="925200"/>
          </a:xfrm>
          <a:prstGeom prst="rect">
            <a:avLst/>
          </a:prstGeom>
          <a:noFill/>
          <a:ln>
            <a:noFill/>
          </a:ln>
        </p:spPr>
        <p:txBody>
          <a:bodyPr spcFirstLastPara="1" wrap="square" lIns="0" tIns="37150" rIns="0" bIns="0" anchor="ctr" anchorCtr="0">
            <a:noAutofit/>
          </a:bodyPr>
          <a:lstStyle/>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  Introductions: Districtwide DE Team Leaders</a:t>
            </a:r>
            <a:endParaRPr sz="900" b="1">
              <a:solidFill>
                <a:schemeClr val="lt1"/>
              </a:solidFill>
              <a:latin typeface="Calibri"/>
              <a:ea typeface="Calibri"/>
              <a:cs typeface="Calibri"/>
              <a:sym typeface="Calibri"/>
            </a:endParaRPr>
          </a:p>
        </p:txBody>
      </p:sp>
      <p:sp>
        <p:nvSpPr>
          <p:cNvPr id="100" name="Google Shape;100;p15"/>
          <p:cNvSpPr txBox="1"/>
          <p:nvPr/>
        </p:nvSpPr>
        <p:spPr>
          <a:xfrm>
            <a:off x="99075" y="1447800"/>
            <a:ext cx="8972700" cy="3639600"/>
          </a:xfrm>
          <a:prstGeom prst="rect">
            <a:avLst/>
          </a:prstGeom>
          <a:noFill/>
          <a:ln>
            <a:noFill/>
          </a:ln>
        </p:spPr>
        <p:txBody>
          <a:bodyPr spcFirstLastPara="1" wrap="square" lIns="68575" tIns="34275" rIns="68575" bIns="34275" anchor="t" anchorCtr="0">
            <a:noAutofit/>
          </a:bodyPr>
          <a:lstStyle/>
          <a:p>
            <a:pPr marL="457200" marR="0" lvl="0" indent="-381000" algn="l" rtl="0">
              <a:spcBef>
                <a:spcPts val="0"/>
              </a:spcBef>
              <a:spcAft>
                <a:spcPts val="0"/>
              </a:spcAft>
              <a:buSzPts val="2400"/>
              <a:buFont typeface="Calibri"/>
              <a:buChar char="●"/>
            </a:pPr>
            <a:r>
              <a:rPr lang="en" sz="2400">
                <a:solidFill>
                  <a:schemeClr val="dk1"/>
                </a:solidFill>
                <a:latin typeface="Calibri"/>
                <a:ea typeface="Calibri"/>
                <a:cs typeface="Calibri"/>
                <a:sym typeface="Calibri"/>
              </a:rPr>
              <a:t>Dr. Anne Kingsley, D</a:t>
            </a:r>
            <a:r>
              <a:rPr lang="en" sz="2400">
                <a:solidFill>
                  <a:srgbClr val="434343"/>
                </a:solidFill>
                <a:latin typeface="Calibri"/>
                <a:ea typeface="Calibri"/>
                <a:cs typeface="Calibri"/>
                <a:sym typeface="Calibri"/>
              </a:rPr>
              <a:t>istrictwide Distance Education (DDEC) Chair, Diablo Valley College (</a:t>
            </a:r>
            <a:r>
              <a:rPr lang="en" sz="2400">
                <a:solidFill>
                  <a:schemeClr val="dk1"/>
                </a:solidFill>
                <a:latin typeface="Calibri"/>
                <a:ea typeface="Calibri"/>
                <a:cs typeface="Calibri"/>
                <a:sym typeface="Calibri"/>
              </a:rPr>
              <a:t>DVC) DE Coordinator, DVC DE Committee member, English professor</a:t>
            </a:r>
            <a:endParaRPr sz="2400">
              <a:solidFill>
                <a:schemeClr val="dk1"/>
              </a:solidFill>
              <a:latin typeface="Calibri"/>
              <a:ea typeface="Calibri"/>
              <a:cs typeface="Calibri"/>
              <a:sym typeface="Calibri"/>
            </a:endParaRPr>
          </a:p>
          <a:p>
            <a:pPr marL="457200" marR="0" lvl="0" indent="-381000" algn="l" rtl="0">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Dr. Michael Kilivris, DDEC member, </a:t>
            </a:r>
            <a:r>
              <a:rPr lang="en" sz="2400">
                <a:latin typeface="Calibri"/>
                <a:ea typeface="Calibri"/>
                <a:cs typeface="Calibri"/>
                <a:sym typeface="Calibri"/>
              </a:rPr>
              <a:t>Contra Costa College (</a:t>
            </a:r>
            <a:r>
              <a:rPr lang="en" sz="2400">
                <a:solidFill>
                  <a:schemeClr val="dk1"/>
                </a:solidFill>
                <a:latin typeface="Calibri"/>
                <a:ea typeface="Calibri"/>
                <a:cs typeface="Calibri"/>
                <a:sym typeface="Calibri"/>
              </a:rPr>
              <a:t>CCC) DE Coordinator, Chair CCC DE Committee, Philosophy professor and Department Chair </a:t>
            </a:r>
            <a:endParaRPr sz="2400">
              <a:solidFill>
                <a:schemeClr val="dk1"/>
              </a:solidFill>
              <a:latin typeface="Calibri"/>
              <a:ea typeface="Calibri"/>
              <a:cs typeface="Calibri"/>
              <a:sym typeface="Calibri"/>
            </a:endParaRPr>
          </a:p>
          <a:p>
            <a:pPr marL="457200" marR="0" lvl="0" indent="-381000" algn="l" rtl="0">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Dr. Laurie Huffman, DDEC member, </a:t>
            </a:r>
            <a:r>
              <a:rPr lang="en" sz="2400">
                <a:latin typeface="Calibri"/>
                <a:ea typeface="Calibri"/>
                <a:cs typeface="Calibri"/>
                <a:sym typeface="Calibri"/>
              </a:rPr>
              <a:t>Los Medanos College (LMC) </a:t>
            </a:r>
            <a:r>
              <a:rPr lang="en" sz="2400">
                <a:solidFill>
                  <a:schemeClr val="dk1"/>
                </a:solidFill>
                <a:latin typeface="Calibri"/>
                <a:ea typeface="Calibri"/>
                <a:cs typeface="Calibri"/>
                <a:sym typeface="Calibri"/>
              </a:rPr>
              <a:t>DE Coordinator, DE Committee member, Spanish and World Languages professor</a:t>
            </a:r>
            <a:endParaRPr sz="2400">
              <a:solidFill>
                <a:schemeClr val="dk1"/>
              </a:solidFill>
              <a:latin typeface="Calibri"/>
              <a:ea typeface="Calibri"/>
              <a:cs typeface="Calibri"/>
              <a:sym typeface="Calibri"/>
            </a:endParaRPr>
          </a:p>
          <a:p>
            <a:pPr marL="457200" marR="0" lvl="0" indent="-381000" algn="l" rtl="0">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Dr. Joanna Miller, District Distance Education Dean</a:t>
            </a:r>
            <a:endParaRPr sz="2400">
              <a:solidFill>
                <a:schemeClr val="dk1"/>
              </a:solidFill>
              <a:latin typeface="Calibri"/>
              <a:ea typeface="Calibri"/>
              <a:cs typeface="Calibri"/>
              <a:sym typeface="Calibri"/>
            </a:endParaRPr>
          </a:p>
          <a:p>
            <a:pPr marL="457200" marR="0" lvl="0" indent="0" algn="l" rtl="0">
              <a:spcBef>
                <a:spcPts val="0"/>
              </a:spcBef>
              <a:spcAft>
                <a:spcPts val="0"/>
              </a:spcAft>
              <a:buNone/>
            </a:pPr>
            <a:endParaRPr sz="2400">
              <a:solidFill>
                <a:schemeClr val="dk1"/>
              </a:solidFill>
              <a:latin typeface="Calibri"/>
              <a:ea typeface="Calibri"/>
              <a:cs typeface="Calibri"/>
              <a:sym typeface="Calibri"/>
            </a:endParaRPr>
          </a:p>
        </p:txBody>
      </p:sp>
      <p:pic>
        <p:nvPicPr>
          <p:cNvPr id="101" name="Google Shape;101;p15"/>
          <p:cNvPicPr preferRelativeResize="0"/>
          <p:nvPr/>
        </p:nvPicPr>
        <p:blipFill>
          <a:blip r:embed="rId3">
            <a:alphaModFix/>
          </a:blip>
          <a:stretch>
            <a:fillRect/>
          </a:stretch>
        </p:blipFill>
        <p:spPr>
          <a:xfrm>
            <a:off x="7273400" y="69500"/>
            <a:ext cx="1796577" cy="597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3"/>
          <p:cNvSpPr txBox="1"/>
          <p:nvPr/>
        </p:nvSpPr>
        <p:spPr>
          <a:xfrm>
            <a:off x="4537808" y="3210503"/>
            <a:ext cx="95100" cy="210600"/>
          </a:xfrm>
          <a:prstGeom prst="rect">
            <a:avLst/>
          </a:prstGeom>
          <a:noFill/>
          <a:ln>
            <a:noFill/>
          </a:ln>
        </p:spPr>
        <p:txBody>
          <a:bodyPr spcFirstLastPara="1" wrap="square" lIns="0" tIns="950" rIns="0" bIns="0" anchor="t" anchorCtr="0">
            <a:noAutofit/>
          </a:bodyPr>
          <a:lstStyle/>
          <a:p>
            <a:pPr marL="0" marR="0" lvl="0" indent="0" algn="l" rtl="0">
              <a:lnSpc>
                <a:spcPct val="100000"/>
              </a:lnSpc>
              <a:spcBef>
                <a:spcPts val="0"/>
              </a:spcBef>
              <a:spcAft>
                <a:spcPts val="0"/>
              </a:spcAft>
              <a:buNone/>
            </a:pPr>
            <a:r>
              <a:rPr lang="en" sz="1400" b="0" i="0" u="none" strike="noStrike" cap="none">
                <a:solidFill>
                  <a:srgbClr val="FFFFFF"/>
                </a:solidFill>
                <a:latin typeface="Century Gothic"/>
                <a:ea typeface="Century Gothic"/>
                <a:cs typeface="Century Gothic"/>
                <a:sym typeface="Century Gothic"/>
              </a:rPr>
              <a:t>v</a:t>
            </a:r>
            <a:endParaRPr sz="1400" b="0" i="0" u="none" strike="noStrike" cap="none">
              <a:solidFill>
                <a:schemeClr val="dk1"/>
              </a:solidFill>
              <a:latin typeface="Century Gothic"/>
              <a:ea typeface="Century Gothic"/>
              <a:cs typeface="Century Gothic"/>
              <a:sym typeface="Century Gothic"/>
            </a:endParaRPr>
          </a:p>
        </p:txBody>
      </p:sp>
      <p:sp>
        <p:nvSpPr>
          <p:cNvPr id="274" name="Google Shape;274;p33"/>
          <p:cNvSpPr/>
          <p:nvPr/>
        </p:nvSpPr>
        <p:spPr>
          <a:xfrm>
            <a:off x="13425" y="0"/>
            <a:ext cx="9144000" cy="1315500"/>
          </a:xfrm>
          <a:prstGeom prst="rect">
            <a:avLst/>
          </a:prstGeom>
          <a:solidFill>
            <a:srgbClr val="1E4E79"/>
          </a:solidFill>
          <a:ln>
            <a:noFill/>
          </a:ln>
        </p:spPr>
        <p:txBody>
          <a:bodyPr spcFirstLastPara="1" wrap="square" lIns="0" tIns="0" rIns="0" bIns="0" anchor="t" anchorCtr="0">
            <a:noAutofit/>
          </a:bodyPr>
          <a:lstStyle/>
          <a:p>
            <a:pPr marL="12700" lvl="0" indent="0" algn="l" rtl="0">
              <a:spcBef>
                <a:spcPts val="0"/>
              </a:spcBef>
              <a:spcAft>
                <a:spcPts val="0"/>
              </a:spcAft>
              <a:buSzPts val="3300"/>
              <a:buNone/>
            </a:pPr>
            <a:r>
              <a:rPr lang="en" sz="2400" b="1">
                <a:solidFill>
                  <a:srgbClr val="FFD966"/>
                </a:solidFill>
                <a:latin typeface="Calibri"/>
                <a:ea typeface="Calibri"/>
                <a:cs typeface="Calibri"/>
                <a:sym typeface="Calibri"/>
              </a:rPr>
              <a:t>Distance Education Overview</a:t>
            </a:r>
            <a:r>
              <a:rPr lang="en" sz="3300" b="1">
                <a:solidFill>
                  <a:srgbClr val="FFD966"/>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
        <p:nvSpPr>
          <p:cNvPr id="275" name="Google Shape;275;p33"/>
          <p:cNvSpPr txBox="1">
            <a:spLocks noGrp="1"/>
          </p:cNvSpPr>
          <p:nvPr>
            <p:ph type="title"/>
          </p:nvPr>
        </p:nvSpPr>
        <p:spPr>
          <a:xfrm>
            <a:off x="244575" y="629100"/>
            <a:ext cx="8278500" cy="838800"/>
          </a:xfrm>
          <a:prstGeom prst="rect">
            <a:avLst/>
          </a:prstGeom>
          <a:noFill/>
          <a:ln>
            <a:noFill/>
          </a:ln>
        </p:spPr>
        <p:txBody>
          <a:bodyPr spcFirstLastPara="1" wrap="square" lIns="0" tIns="37150" rIns="0" bIns="0" anchor="ctr" anchorCtr="0">
            <a:noAutofit/>
          </a:bodyPr>
          <a:lstStyle/>
          <a:p>
            <a:pPr marL="12700" lvl="0" indent="0" algn="l" rtl="0">
              <a:lnSpc>
                <a:spcPct val="100000"/>
              </a:lnSpc>
              <a:spcBef>
                <a:spcPts val="0"/>
              </a:spcBef>
              <a:spcAft>
                <a:spcPts val="0"/>
              </a:spcAft>
              <a:buClr>
                <a:schemeClr val="lt1"/>
              </a:buClr>
              <a:buSzPts val="3300"/>
              <a:buFont typeface="Calibri"/>
              <a:buNone/>
            </a:pPr>
            <a:endParaRPr b="1">
              <a:solidFill>
                <a:schemeClr val="lt1"/>
              </a:solidFill>
            </a:endParaRPr>
          </a:p>
          <a:p>
            <a:pPr marL="12700" lvl="0" indent="0" algn="l" rtl="0">
              <a:lnSpc>
                <a:spcPct val="100000"/>
              </a:lnSpc>
              <a:spcBef>
                <a:spcPts val="0"/>
              </a:spcBef>
              <a:spcAft>
                <a:spcPts val="0"/>
              </a:spcAft>
              <a:buClr>
                <a:schemeClr val="lt1"/>
              </a:buClr>
              <a:buSzPts val="3300"/>
              <a:buFont typeface="Calibri"/>
              <a:buNone/>
            </a:pPr>
            <a:r>
              <a:rPr lang="en" sz="3000" b="1">
                <a:solidFill>
                  <a:schemeClr val="lt1"/>
                </a:solidFill>
              </a:rPr>
              <a:t>Initiative 2</a:t>
            </a:r>
            <a:endParaRPr sz="3000" b="1">
              <a:solidFill>
                <a:schemeClr val="lt1"/>
              </a:solidFill>
            </a:endParaRPr>
          </a:p>
          <a:p>
            <a:pPr marL="12700" lvl="0" indent="0" algn="l" rtl="0">
              <a:lnSpc>
                <a:spcPct val="100000"/>
              </a:lnSpc>
              <a:spcBef>
                <a:spcPts val="0"/>
              </a:spcBef>
              <a:spcAft>
                <a:spcPts val="0"/>
              </a:spcAft>
              <a:buClr>
                <a:schemeClr val="lt1"/>
              </a:buClr>
              <a:buSzPts val="3300"/>
              <a:buFont typeface="Calibri"/>
              <a:buNone/>
            </a:pPr>
            <a:r>
              <a:rPr lang="en" sz="3000" b="1">
                <a:solidFill>
                  <a:schemeClr val="lt1"/>
                </a:solidFill>
              </a:rPr>
              <a:t>CVC- OEI Grant: Diablo Valley College</a:t>
            </a:r>
            <a:endParaRPr sz="3000" b="1">
              <a:solidFill>
                <a:schemeClr val="lt1"/>
              </a:solidFill>
            </a:endParaRPr>
          </a:p>
          <a:p>
            <a:pPr marL="0" lvl="0" indent="0" algn="l" rtl="0">
              <a:spcBef>
                <a:spcPts val="800"/>
              </a:spcBef>
              <a:spcAft>
                <a:spcPts val="0"/>
              </a:spcAft>
              <a:buClr>
                <a:schemeClr val="dk1"/>
              </a:buClr>
              <a:buSzPts val="1100"/>
              <a:buFont typeface="Arial"/>
              <a:buNone/>
            </a:pPr>
            <a:r>
              <a:rPr lang="en" sz="2100">
                <a:solidFill>
                  <a:srgbClr val="FFFFFF"/>
                </a:solidFill>
              </a:rPr>
              <a:t> .</a:t>
            </a:r>
            <a:endParaRPr b="1">
              <a:solidFill>
                <a:srgbClr val="FFFFFF"/>
              </a:solidFill>
            </a:endParaRPr>
          </a:p>
          <a:p>
            <a:pPr marL="12700" lvl="0" indent="0" algn="l" rtl="0">
              <a:lnSpc>
                <a:spcPct val="100000"/>
              </a:lnSpc>
              <a:spcBef>
                <a:spcPts val="0"/>
              </a:spcBef>
              <a:spcAft>
                <a:spcPts val="0"/>
              </a:spcAft>
              <a:buClr>
                <a:schemeClr val="lt1"/>
              </a:buClr>
              <a:buSzPts val="3300"/>
              <a:buFont typeface="Calibri"/>
              <a:buNone/>
            </a:pPr>
            <a:endParaRPr b="1">
              <a:solidFill>
                <a:schemeClr val="lt1"/>
              </a:solidFill>
            </a:endParaRPr>
          </a:p>
        </p:txBody>
      </p:sp>
      <p:pic>
        <p:nvPicPr>
          <p:cNvPr id="276" name="Google Shape;276;p33"/>
          <p:cNvPicPr preferRelativeResize="0"/>
          <p:nvPr/>
        </p:nvPicPr>
        <p:blipFill>
          <a:blip r:embed="rId3">
            <a:alphaModFix/>
          </a:blip>
          <a:stretch>
            <a:fillRect/>
          </a:stretch>
        </p:blipFill>
        <p:spPr>
          <a:xfrm>
            <a:off x="7220275" y="133275"/>
            <a:ext cx="1796577" cy="597700"/>
          </a:xfrm>
          <a:prstGeom prst="rect">
            <a:avLst/>
          </a:prstGeom>
          <a:noFill/>
          <a:ln>
            <a:noFill/>
          </a:ln>
        </p:spPr>
      </p:pic>
      <p:sp>
        <p:nvSpPr>
          <p:cNvPr id="277" name="Google Shape;277;p33"/>
          <p:cNvSpPr txBox="1"/>
          <p:nvPr/>
        </p:nvSpPr>
        <p:spPr>
          <a:xfrm>
            <a:off x="0" y="1315500"/>
            <a:ext cx="9144000" cy="389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a:solidFill>
                  <a:schemeClr val="dk1"/>
                </a:solidFill>
              </a:rPr>
              <a:t>Highlights:</a:t>
            </a:r>
            <a:endParaRPr sz="2400" b="1">
              <a:solidFill>
                <a:schemeClr val="dk1"/>
              </a:solidFill>
            </a:endParaRPr>
          </a:p>
          <a:p>
            <a:pPr marL="342900" lvl="0" indent="-285750" algn="l" rtl="0">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Aligning 10 online courses with OEI Design Rubric &amp; Developing 10 new online courses </a:t>
            </a:r>
            <a:endParaRPr sz="1800">
              <a:solidFill>
                <a:schemeClr val="dk1"/>
              </a:solidFill>
              <a:latin typeface="Calibri"/>
              <a:ea typeface="Calibri"/>
              <a:cs typeface="Calibri"/>
              <a:sym typeface="Calibri"/>
            </a:endParaRPr>
          </a:p>
          <a:p>
            <a:pPr marL="342900" lvl="0" indent="-285750" algn="l" rtl="0">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Fully Online Digital Marketing certificate (1 year completion pathway) starting Fall 2019</a:t>
            </a:r>
            <a:endParaRPr sz="1800">
              <a:solidFill>
                <a:schemeClr val="dk1"/>
              </a:solidFill>
              <a:latin typeface="Calibri"/>
              <a:ea typeface="Calibri"/>
              <a:cs typeface="Calibri"/>
              <a:sym typeface="Calibri"/>
            </a:endParaRPr>
          </a:p>
          <a:p>
            <a:pPr marL="342900" lvl="0" indent="-285750" algn="l" rtl="0">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Selecting Nine Discipline Online Leads</a:t>
            </a:r>
            <a:endParaRPr sz="1800">
              <a:solidFill>
                <a:schemeClr val="dk1"/>
              </a:solidFill>
              <a:latin typeface="Calibri"/>
              <a:ea typeface="Calibri"/>
              <a:cs typeface="Calibri"/>
              <a:sym typeface="Calibri"/>
            </a:endParaRPr>
          </a:p>
          <a:p>
            <a:pPr marL="342900" lvl="0" indent="-285750" algn="l" rtl="0">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Jumpstart-ing pilot in Peer Mentoring Online Course Review (POMP) </a:t>
            </a:r>
            <a:endParaRPr sz="1800">
              <a:solidFill>
                <a:schemeClr val="dk1"/>
              </a:solidFill>
              <a:latin typeface="Calibri"/>
              <a:ea typeface="Calibri"/>
              <a:cs typeface="Calibri"/>
              <a:sym typeface="Calibri"/>
            </a:endParaRPr>
          </a:p>
          <a:p>
            <a:pPr marL="342900" lvl="0" indent="-285750" algn="l" rtl="0">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9 Peer mentors trained </a:t>
            </a:r>
            <a:endParaRPr sz="1800">
              <a:solidFill>
                <a:schemeClr val="dk1"/>
              </a:solidFill>
              <a:latin typeface="Calibri"/>
              <a:ea typeface="Calibri"/>
              <a:cs typeface="Calibri"/>
              <a:sym typeface="Calibri"/>
            </a:endParaRPr>
          </a:p>
          <a:p>
            <a:pPr marL="342900" lvl="0" indent="-285750" algn="l" rtl="0">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Developing badging for student readiness</a:t>
            </a:r>
            <a:endParaRPr sz="1800">
              <a:solidFill>
                <a:schemeClr val="dk1"/>
              </a:solidFill>
              <a:latin typeface="Calibri"/>
              <a:ea typeface="Calibri"/>
              <a:cs typeface="Calibri"/>
              <a:sym typeface="Calibri"/>
            </a:endParaRPr>
          </a:p>
          <a:p>
            <a:pPr marL="342900" lvl="0" indent="-285750" algn="l" rtl="0">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Strengthening marketing to clarify online certificates</a:t>
            </a:r>
            <a:endParaRPr sz="1800">
              <a:solidFill>
                <a:schemeClr val="dk1"/>
              </a:solidFill>
              <a:latin typeface="Calibri"/>
              <a:ea typeface="Calibri"/>
              <a:cs typeface="Calibri"/>
              <a:sym typeface="Calibri"/>
            </a:endParaRPr>
          </a:p>
          <a:p>
            <a:pPr marL="342900" lvl="0" indent="-285750" algn="l" rtl="0">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Selecting Student Services Online Lead to develop online degree audit infrastructure and strengthen advisement in distance education</a:t>
            </a:r>
            <a:endParaRPr sz="1800">
              <a:solidFill>
                <a:schemeClr val="dk1"/>
              </a:solidFill>
              <a:latin typeface="Calibri"/>
              <a:ea typeface="Calibri"/>
              <a:cs typeface="Calibri"/>
              <a:sym typeface="Calibri"/>
            </a:endParaRPr>
          </a:p>
          <a:p>
            <a:pPr marL="342900" lvl="0" indent="-285750" algn="l" rtl="0">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Selecting Accessibility Expert to review online courses for ADA compliance</a:t>
            </a:r>
            <a:endParaRPr sz="18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4"/>
          <p:cNvSpPr txBox="1"/>
          <p:nvPr/>
        </p:nvSpPr>
        <p:spPr>
          <a:xfrm>
            <a:off x="4537808" y="3210503"/>
            <a:ext cx="95100" cy="210600"/>
          </a:xfrm>
          <a:prstGeom prst="rect">
            <a:avLst/>
          </a:prstGeom>
          <a:noFill/>
          <a:ln>
            <a:noFill/>
          </a:ln>
        </p:spPr>
        <p:txBody>
          <a:bodyPr spcFirstLastPara="1" wrap="square" lIns="0" tIns="950" rIns="0" bIns="0" anchor="t" anchorCtr="0">
            <a:noAutofit/>
          </a:bodyPr>
          <a:lstStyle/>
          <a:p>
            <a:pPr marL="0" marR="0" lvl="0" indent="0" algn="l" rtl="0">
              <a:lnSpc>
                <a:spcPct val="100000"/>
              </a:lnSpc>
              <a:spcBef>
                <a:spcPts val="0"/>
              </a:spcBef>
              <a:spcAft>
                <a:spcPts val="0"/>
              </a:spcAft>
              <a:buNone/>
            </a:pPr>
            <a:r>
              <a:rPr lang="en" sz="1400" b="0" i="0" u="none" strike="noStrike" cap="none">
                <a:solidFill>
                  <a:srgbClr val="FFFFFF"/>
                </a:solidFill>
                <a:latin typeface="Century Gothic"/>
                <a:ea typeface="Century Gothic"/>
                <a:cs typeface="Century Gothic"/>
                <a:sym typeface="Century Gothic"/>
              </a:rPr>
              <a:t>v</a:t>
            </a:r>
            <a:endParaRPr sz="1400" b="0" i="0" u="none" strike="noStrike" cap="none">
              <a:solidFill>
                <a:schemeClr val="dk1"/>
              </a:solidFill>
              <a:latin typeface="Century Gothic"/>
              <a:ea typeface="Century Gothic"/>
              <a:cs typeface="Century Gothic"/>
              <a:sym typeface="Century Gothic"/>
            </a:endParaRPr>
          </a:p>
        </p:txBody>
      </p:sp>
      <p:sp>
        <p:nvSpPr>
          <p:cNvPr id="283" name="Google Shape;283;p34"/>
          <p:cNvSpPr/>
          <p:nvPr/>
        </p:nvSpPr>
        <p:spPr>
          <a:xfrm>
            <a:off x="13432" y="0"/>
            <a:ext cx="9144000" cy="1639500"/>
          </a:xfrm>
          <a:prstGeom prst="rect">
            <a:avLst/>
          </a:prstGeom>
          <a:solidFill>
            <a:srgbClr val="1E4E79"/>
          </a:solidFill>
          <a:ln>
            <a:noFill/>
          </a:ln>
        </p:spPr>
        <p:txBody>
          <a:bodyPr spcFirstLastPara="1" wrap="square" lIns="0" tIns="0" rIns="0" bIns="0" anchor="t" anchorCtr="0">
            <a:noAutofit/>
          </a:bodyPr>
          <a:lstStyle/>
          <a:p>
            <a:pPr marL="12700" lvl="0" indent="0" algn="l" rtl="0">
              <a:spcBef>
                <a:spcPts val="0"/>
              </a:spcBef>
              <a:spcAft>
                <a:spcPts val="0"/>
              </a:spcAft>
              <a:buSzPts val="3300"/>
              <a:buNone/>
            </a:pPr>
            <a:r>
              <a:rPr lang="en" sz="2400" b="1">
                <a:solidFill>
                  <a:srgbClr val="FFD966"/>
                </a:solidFill>
                <a:latin typeface="Calibri"/>
                <a:ea typeface="Calibri"/>
                <a:cs typeface="Calibri"/>
                <a:sym typeface="Calibri"/>
              </a:rPr>
              <a:t>Distance Education Overview</a:t>
            </a:r>
            <a:r>
              <a:rPr lang="en" sz="3300" b="1">
                <a:solidFill>
                  <a:srgbClr val="FFD966"/>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
        <p:nvSpPr>
          <p:cNvPr id="284" name="Google Shape;284;p34"/>
          <p:cNvSpPr txBox="1">
            <a:spLocks noGrp="1"/>
          </p:cNvSpPr>
          <p:nvPr>
            <p:ph type="title"/>
          </p:nvPr>
        </p:nvSpPr>
        <p:spPr>
          <a:xfrm>
            <a:off x="308325" y="487425"/>
            <a:ext cx="8201400" cy="1207200"/>
          </a:xfrm>
          <a:prstGeom prst="rect">
            <a:avLst/>
          </a:prstGeom>
          <a:noFill/>
          <a:ln>
            <a:noFill/>
          </a:ln>
        </p:spPr>
        <p:txBody>
          <a:bodyPr spcFirstLastPara="1" wrap="square" lIns="0" tIns="37150" rIns="0" bIns="0" anchor="ctr" anchorCtr="0">
            <a:noAutofit/>
          </a:bodyPr>
          <a:lstStyle/>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 Initiative 2</a:t>
            </a:r>
            <a:endParaRPr b="1">
              <a:solidFill>
                <a:schemeClr val="lt1"/>
              </a:solidFill>
            </a:endParaRPr>
          </a:p>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CVC- OEI Grant: Los Medanos College</a:t>
            </a:r>
            <a:endParaRPr b="1">
              <a:solidFill>
                <a:schemeClr val="lt1"/>
              </a:solidFill>
            </a:endParaRPr>
          </a:p>
        </p:txBody>
      </p:sp>
      <p:sp>
        <p:nvSpPr>
          <p:cNvPr id="285" name="Google Shape;285;p34"/>
          <p:cNvSpPr txBox="1"/>
          <p:nvPr/>
        </p:nvSpPr>
        <p:spPr>
          <a:xfrm>
            <a:off x="13425" y="1639500"/>
            <a:ext cx="4524300" cy="34479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800"/>
              </a:spcBef>
              <a:spcAft>
                <a:spcPts val="0"/>
              </a:spcAft>
              <a:buClr>
                <a:schemeClr val="dk1"/>
              </a:buClr>
              <a:buSzPts val="1100"/>
              <a:buFont typeface="Arial"/>
              <a:buNone/>
            </a:pPr>
            <a:r>
              <a:rPr lang="en" sz="2400" b="1">
                <a:latin typeface="Calibri"/>
                <a:ea typeface="Calibri"/>
                <a:cs typeface="Calibri"/>
                <a:sym typeface="Calibri"/>
              </a:rPr>
              <a:t>Certificates and Badging in:</a:t>
            </a:r>
            <a:endParaRPr sz="2400" b="1">
              <a:latin typeface="Calibri"/>
              <a:ea typeface="Calibri"/>
              <a:cs typeface="Calibri"/>
              <a:sym typeface="Calibri"/>
            </a:endParaRPr>
          </a:p>
          <a:p>
            <a:pPr marL="457200" lvl="0" indent="-381000" algn="l" rtl="0">
              <a:lnSpc>
                <a:spcPct val="90000"/>
              </a:lnSpc>
              <a:spcBef>
                <a:spcPts val="800"/>
              </a:spcBef>
              <a:spcAft>
                <a:spcPts val="0"/>
              </a:spcAft>
              <a:buSzPts val="2400"/>
              <a:buFont typeface="Calibri"/>
              <a:buChar char="●"/>
            </a:pPr>
            <a:r>
              <a:rPr lang="en" sz="2400">
                <a:latin typeface="Calibri"/>
                <a:ea typeface="Calibri"/>
                <a:cs typeface="Calibri"/>
                <a:sym typeface="Calibri"/>
              </a:rPr>
              <a:t>Travel/Marketing</a:t>
            </a:r>
            <a:endParaRPr sz="2400">
              <a:latin typeface="Calibri"/>
              <a:ea typeface="Calibri"/>
              <a:cs typeface="Calibri"/>
              <a:sym typeface="Calibri"/>
            </a:endParaRPr>
          </a:p>
          <a:p>
            <a:pPr marL="457200" lvl="0" indent="-381000" algn="l" rtl="0">
              <a:lnSpc>
                <a:spcPct val="90000"/>
              </a:lnSpc>
              <a:spcBef>
                <a:spcPts val="0"/>
              </a:spcBef>
              <a:spcAft>
                <a:spcPts val="0"/>
              </a:spcAft>
              <a:buSzPts val="2400"/>
              <a:buFont typeface="Calibri"/>
              <a:buChar char="●"/>
            </a:pPr>
            <a:r>
              <a:rPr lang="en" sz="2400">
                <a:latin typeface="Calibri"/>
                <a:ea typeface="Calibri"/>
                <a:cs typeface="Calibri"/>
                <a:sym typeface="Calibri"/>
              </a:rPr>
              <a:t>Child Development</a:t>
            </a:r>
            <a:endParaRPr sz="2400">
              <a:latin typeface="Calibri"/>
              <a:ea typeface="Calibri"/>
              <a:cs typeface="Calibri"/>
              <a:sym typeface="Calibri"/>
            </a:endParaRPr>
          </a:p>
          <a:p>
            <a:pPr marL="457200" lvl="0" indent="-381000" algn="l" rtl="0">
              <a:lnSpc>
                <a:spcPct val="90000"/>
              </a:lnSpc>
              <a:spcBef>
                <a:spcPts val="0"/>
              </a:spcBef>
              <a:spcAft>
                <a:spcPts val="0"/>
              </a:spcAft>
              <a:buSzPts val="2400"/>
              <a:buFont typeface="Calibri"/>
              <a:buChar char="●"/>
            </a:pPr>
            <a:r>
              <a:rPr lang="en" sz="2400">
                <a:latin typeface="Calibri"/>
                <a:ea typeface="Calibri"/>
                <a:cs typeface="Calibri"/>
                <a:sym typeface="Calibri"/>
              </a:rPr>
              <a:t>Process Technology</a:t>
            </a:r>
            <a:endParaRPr sz="2400">
              <a:latin typeface="Calibri"/>
              <a:ea typeface="Calibri"/>
              <a:cs typeface="Calibri"/>
              <a:sym typeface="Calibri"/>
            </a:endParaRPr>
          </a:p>
          <a:p>
            <a:pPr marL="457200" lvl="0" indent="-381000" algn="l" rtl="0">
              <a:lnSpc>
                <a:spcPct val="90000"/>
              </a:lnSpc>
              <a:spcBef>
                <a:spcPts val="0"/>
              </a:spcBef>
              <a:spcAft>
                <a:spcPts val="0"/>
              </a:spcAft>
              <a:buSzPts val="2400"/>
              <a:buFont typeface="Calibri"/>
              <a:buChar char="●"/>
            </a:pPr>
            <a:r>
              <a:rPr lang="en" sz="2400">
                <a:latin typeface="Calibri"/>
                <a:ea typeface="Calibri"/>
                <a:cs typeface="Calibri"/>
                <a:sym typeface="Calibri"/>
              </a:rPr>
              <a:t>Help Desk Tech Support</a:t>
            </a:r>
            <a:endParaRPr sz="2400">
              <a:latin typeface="Calibri"/>
              <a:ea typeface="Calibri"/>
              <a:cs typeface="Calibri"/>
              <a:sym typeface="Calibri"/>
            </a:endParaRPr>
          </a:p>
          <a:p>
            <a:pPr marL="457200" lvl="0" indent="-381000" algn="l" rtl="0">
              <a:lnSpc>
                <a:spcPct val="90000"/>
              </a:lnSpc>
              <a:spcBef>
                <a:spcPts val="0"/>
              </a:spcBef>
              <a:spcAft>
                <a:spcPts val="0"/>
              </a:spcAft>
              <a:buSzPts val="2400"/>
              <a:buFont typeface="Calibri"/>
              <a:buChar char="●"/>
            </a:pPr>
            <a:r>
              <a:rPr lang="en" sz="2400">
                <a:latin typeface="Calibri"/>
                <a:ea typeface="Calibri"/>
                <a:cs typeface="Calibri"/>
                <a:sym typeface="Calibri"/>
              </a:rPr>
              <a:t>Networking/Info Systems Security</a:t>
            </a:r>
            <a:endParaRPr sz="2400">
              <a:latin typeface="Calibri"/>
              <a:ea typeface="Calibri"/>
              <a:cs typeface="Calibri"/>
              <a:sym typeface="Calibri"/>
            </a:endParaRPr>
          </a:p>
          <a:p>
            <a:pPr marL="457200" lvl="0" indent="-381000" algn="l" rtl="0">
              <a:lnSpc>
                <a:spcPct val="90000"/>
              </a:lnSpc>
              <a:spcBef>
                <a:spcPts val="0"/>
              </a:spcBef>
              <a:spcAft>
                <a:spcPts val="0"/>
              </a:spcAft>
              <a:buSzPts val="2400"/>
              <a:buFont typeface="Calibri"/>
              <a:buChar char="●"/>
            </a:pPr>
            <a:r>
              <a:rPr lang="en" sz="2400">
                <a:latin typeface="Calibri"/>
                <a:ea typeface="Calibri"/>
                <a:cs typeface="Calibri"/>
                <a:sym typeface="Calibri"/>
              </a:rPr>
              <a:t>Counseling</a:t>
            </a:r>
            <a:endParaRPr sz="2400">
              <a:latin typeface="Calibri"/>
              <a:ea typeface="Calibri"/>
              <a:cs typeface="Calibri"/>
              <a:sym typeface="Calibri"/>
            </a:endParaRPr>
          </a:p>
          <a:p>
            <a:pPr marL="0" lvl="0" indent="0" algn="l" rtl="0">
              <a:lnSpc>
                <a:spcPct val="90000"/>
              </a:lnSpc>
              <a:spcBef>
                <a:spcPts val="800"/>
              </a:spcBef>
              <a:spcAft>
                <a:spcPts val="0"/>
              </a:spcAft>
              <a:buClr>
                <a:schemeClr val="dk1"/>
              </a:buClr>
              <a:buSzPts val="1100"/>
              <a:buFont typeface="Arial"/>
              <a:buNone/>
            </a:pPr>
            <a:endParaRPr sz="2400">
              <a:latin typeface="Calibri"/>
              <a:ea typeface="Calibri"/>
              <a:cs typeface="Calibri"/>
              <a:sym typeface="Calibri"/>
            </a:endParaRPr>
          </a:p>
          <a:p>
            <a:pPr marL="0" lvl="0" indent="0" algn="l" rtl="0">
              <a:lnSpc>
                <a:spcPct val="90000"/>
              </a:lnSpc>
              <a:spcBef>
                <a:spcPts val="800"/>
              </a:spcBef>
              <a:spcAft>
                <a:spcPts val="0"/>
              </a:spcAft>
              <a:buClr>
                <a:schemeClr val="dk1"/>
              </a:buClr>
              <a:buSzPts val="1100"/>
              <a:buFont typeface="Arial"/>
              <a:buNone/>
            </a:pPr>
            <a:endParaRPr sz="2400">
              <a:solidFill>
                <a:srgbClr val="C00000"/>
              </a:solidFill>
              <a:latin typeface="Impact"/>
              <a:ea typeface="Impact"/>
              <a:cs typeface="Impact"/>
              <a:sym typeface="Impact"/>
            </a:endParaRPr>
          </a:p>
          <a:p>
            <a:pPr marL="0" lvl="0" indent="0" algn="l" rtl="0">
              <a:lnSpc>
                <a:spcPct val="90000"/>
              </a:lnSpc>
              <a:spcBef>
                <a:spcPts val="800"/>
              </a:spcBef>
              <a:spcAft>
                <a:spcPts val="0"/>
              </a:spcAft>
              <a:buClr>
                <a:schemeClr val="dk1"/>
              </a:buClr>
              <a:buSzPts val="1100"/>
              <a:buFont typeface="Arial"/>
              <a:buNone/>
            </a:pPr>
            <a:endParaRPr sz="2400">
              <a:solidFill>
                <a:srgbClr val="C00000"/>
              </a:solidFill>
              <a:latin typeface="Impact"/>
              <a:ea typeface="Impact"/>
              <a:cs typeface="Impact"/>
              <a:sym typeface="Impact"/>
            </a:endParaRPr>
          </a:p>
          <a:p>
            <a:pPr marL="0" lvl="0" indent="0" algn="l" rtl="0">
              <a:lnSpc>
                <a:spcPct val="90000"/>
              </a:lnSpc>
              <a:spcBef>
                <a:spcPts val="800"/>
              </a:spcBef>
              <a:spcAft>
                <a:spcPts val="0"/>
              </a:spcAft>
              <a:buClr>
                <a:schemeClr val="dk1"/>
              </a:buClr>
              <a:buSzPts val="1100"/>
              <a:buFont typeface="Arial"/>
              <a:buNone/>
            </a:pPr>
            <a:endParaRPr sz="2400">
              <a:solidFill>
                <a:srgbClr val="C00000"/>
              </a:solidFill>
              <a:latin typeface="Impact"/>
              <a:ea typeface="Impact"/>
              <a:cs typeface="Impact"/>
              <a:sym typeface="Impact"/>
            </a:endParaRPr>
          </a:p>
          <a:p>
            <a:pPr marL="0" lvl="0" indent="0" algn="l" rtl="0">
              <a:lnSpc>
                <a:spcPct val="90000"/>
              </a:lnSpc>
              <a:spcBef>
                <a:spcPts val="800"/>
              </a:spcBef>
              <a:spcAft>
                <a:spcPts val="0"/>
              </a:spcAft>
              <a:buClr>
                <a:srgbClr val="000000"/>
              </a:buClr>
              <a:buSzPts val="1100"/>
              <a:buFont typeface="Arial"/>
              <a:buNone/>
            </a:pPr>
            <a:r>
              <a:rPr lang="en" sz="2100">
                <a:solidFill>
                  <a:schemeClr val="dk1"/>
                </a:solidFill>
                <a:latin typeface="Calibri"/>
                <a:ea typeface="Calibri"/>
                <a:cs typeface="Calibri"/>
                <a:sym typeface="Calibri"/>
              </a:rPr>
              <a:t> </a:t>
            </a:r>
            <a:endParaRPr sz="2100">
              <a:solidFill>
                <a:schemeClr val="dk1"/>
              </a:solidFill>
              <a:latin typeface="Calibri"/>
              <a:ea typeface="Calibri"/>
              <a:cs typeface="Calibri"/>
              <a:sym typeface="Calibri"/>
            </a:endParaRPr>
          </a:p>
        </p:txBody>
      </p:sp>
      <p:pic>
        <p:nvPicPr>
          <p:cNvPr id="286" name="Google Shape;286;p34"/>
          <p:cNvPicPr preferRelativeResize="0"/>
          <p:nvPr/>
        </p:nvPicPr>
        <p:blipFill>
          <a:blip r:embed="rId3">
            <a:alphaModFix/>
          </a:blip>
          <a:stretch>
            <a:fillRect/>
          </a:stretch>
        </p:blipFill>
        <p:spPr>
          <a:xfrm>
            <a:off x="7220275" y="133275"/>
            <a:ext cx="1796577" cy="597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5"/>
          <p:cNvSpPr txBox="1"/>
          <p:nvPr/>
        </p:nvSpPr>
        <p:spPr>
          <a:xfrm>
            <a:off x="4537808" y="3210503"/>
            <a:ext cx="95100" cy="210600"/>
          </a:xfrm>
          <a:prstGeom prst="rect">
            <a:avLst/>
          </a:prstGeom>
          <a:noFill/>
          <a:ln>
            <a:noFill/>
          </a:ln>
        </p:spPr>
        <p:txBody>
          <a:bodyPr spcFirstLastPara="1" wrap="square" lIns="0" tIns="950" rIns="0" bIns="0" anchor="t" anchorCtr="0">
            <a:noAutofit/>
          </a:bodyPr>
          <a:lstStyle/>
          <a:p>
            <a:pPr marL="0" marR="0" lvl="0" indent="0" algn="l" rtl="0">
              <a:lnSpc>
                <a:spcPct val="100000"/>
              </a:lnSpc>
              <a:spcBef>
                <a:spcPts val="0"/>
              </a:spcBef>
              <a:spcAft>
                <a:spcPts val="0"/>
              </a:spcAft>
              <a:buNone/>
            </a:pPr>
            <a:r>
              <a:rPr lang="en" sz="1400" b="0" i="0" u="none" strike="noStrike" cap="none">
                <a:solidFill>
                  <a:srgbClr val="FFFFFF"/>
                </a:solidFill>
                <a:latin typeface="Century Gothic"/>
                <a:ea typeface="Century Gothic"/>
                <a:cs typeface="Century Gothic"/>
                <a:sym typeface="Century Gothic"/>
              </a:rPr>
              <a:t>v</a:t>
            </a:r>
            <a:endParaRPr sz="1400" b="0" i="0" u="none" strike="noStrike" cap="none">
              <a:solidFill>
                <a:schemeClr val="dk1"/>
              </a:solidFill>
              <a:latin typeface="Century Gothic"/>
              <a:ea typeface="Century Gothic"/>
              <a:cs typeface="Century Gothic"/>
              <a:sym typeface="Century Gothic"/>
            </a:endParaRPr>
          </a:p>
        </p:txBody>
      </p:sp>
      <p:sp>
        <p:nvSpPr>
          <p:cNvPr id="292" name="Google Shape;292;p35"/>
          <p:cNvSpPr/>
          <p:nvPr/>
        </p:nvSpPr>
        <p:spPr>
          <a:xfrm>
            <a:off x="13432" y="0"/>
            <a:ext cx="9144000" cy="1639500"/>
          </a:xfrm>
          <a:prstGeom prst="rect">
            <a:avLst/>
          </a:prstGeom>
          <a:solidFill>
            <a:srgbClr val="1E4E79"/>
          </a:solidFill>
          <a:ln>
            <a:noFill/>
          </a:ln>
        </p:spPr>
        <p:txBody>
          <a:bodyPr spcFirstLastPara="1" wrap="square" lIns="0" tIns="0" rIns="0" bIns="0" anchor="t" anchorCtr="0">
            <a:noAutofit/>
          </a:bodyPr>
          <a:lstStyle/>
          <a:p>
            <a:pPr marL="12700" lvl="0" indent="0" algn="l" rtl="0">
              <a:spcBef>
                <a:spcPts val="0"/>
              </a:spcBef>
              <a:spcAft>
                <a:spcPts val="0"/>
              </a:spcAft>
              <a:buSzPts val="3300"/>
              <a:buNone/>
            </a:pPr>
            <a:r>
              <a:rPr lang="en" sz="2400" b="1">
                <a:solidFill>
                  <a:srgbClr val="FFD966"/>
                </a:solidFill>
                <a:latin typeface="Calibri"/>
                <a:ea typeface="Calibri"/>
                <a:cs typeface="Calibri"/>
                <a:sym typeface="Calibri"/>
              </a:rPr>
              <a:t>Distance Education Overview</a:t>
            </a:r>
            <a:r>
              <a:rPr lang="en" sz="3300" b="1">
                <a:solidFill>
                  <a:srgbClr val="FFD966"/>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
        <p:nvSpPr>
          <p:cNvPr id="293" name="Google Shape;293;p35"/>
          <p:cNvSpPr txBox="1">
            <a:spLocks noGrp="1"/>
          </p:cNvSpPr>
          <p:nvPr>
            <p:ph type="title"/>
          </p:nvPr>
        </p:nvSpPr>
        <p:spPr>
          <a:xfrm>
            <a:off x="290475" y="730975"/>
            <a:ext cx="8219100" cy="963600"/>
          </a:xfrm>
          <a:prstGeom prst="rect">
            <a:avLst/>
          </a:prstGeom>
          <a:noFill/>
          <a:ln>
            <a:noFill/>
          </a:ln>
        </p:spPr>
        <p:txBody>
          <a:bodyPr spcFirstLastPara="1" wrap="square" lIns="0" tIns="37150" rIns="0" bIns="0" anchor="ctr" anchorCtr="0">
            <a:noAutofit/>
          </a:bodyPr>
          <a:lstStyle/>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 Initiative 2</a:t>
            </a:r>
            <a:endParaRPr b="1">
              <a:solidFill>
                <a:schemeClr val="lt1"/>
              </a:solidFill>
            </a:endParaRPr>
          </a:p>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CVC- OEI Grant: Los Medanos College</a:t>
            </a:r>
            <a:endParaRPr b="1">
              <a:solidFill>
                <a:srgbClr val="FFFFFF"/>
              </a:solidFill>
            </a:endParaRPr>
          </a:p>
          <a:p>
            <a:pPr marL="12700" lvl="0" indent="0" algn="l" rtl="0">
              <a:lnSpc>
                <a:spcPct val="100000"/>
              </a:lnSpc>
              <a:spcBef>
                <a:spcPts val="0"/>
              </a:spcBef>
              <a:spcAft>
                <a:spcPts val="0"/>
              </a:spcAft>
              <a:buClr>
                <a:schemeClr val="lt1"/>
              </a:buClr>
              <a:buSzPts val="3300"/>
              <a:buFont typeface="Calibri"/>
              <a:buNone/>
            </a:pPr>
            <a:endParaRPr b="1">
              <a:solidFill>
                <a:schemeClr val="lt1"/>
              </a:solidFill>
            </a:endParaRPr>
          </a:p>
        </p:txBody>
      </p:sp>
      <p:sp>
        <p:nvSpPr>
          <p:cNvPr id="294" name="Google Shape;294;p35"/>
          <p:cNvSpPr txBox="1"/>
          <p:nvPr/>
        </p:nvSpPr>
        <p:spPr>
          <a:xfrm>
            <a:off x="0" y="2083300"/>
            <a:ext cx="8972700" cy="3060300"/>
          </a:xfrm>
          <a:prstGeom prst="rect">
            <a:avLst/>
          </a:prstGeom>
          <a:noFill/>
          <a:ln>
            <a:noFill/>
          </a:ln>
        </p:spPr>
        <p:txBody>
          <a:bodyPr spcFirstLastPara="1" wrap="square" lIns="68575" tIns="34275" rIns="68575" bIns="34275" anchor="t" anchorCtr="0">
            <a:noAutofit/>
          </a:bodyPr>
          <a:lstStyle/>
          <a:p>
            <a:pPr marL="457200" lvl="0" indent="-381000" algn="l" rtl="0">
              <a:lnSpc>
                <a:spcPct val="115000"/>
              </a:lnSpc>
              <a:spcBef>
                <a:spcPts val="700"/>
              </a:spcBef>
              <a:spcAft>
                <a:spcPts val="0"/>
              </a:spcAft>
              <a:buClr>
                <a:srgbClr val="2A1A00"/>
              </a:buClr>
              <a:buSzPts val="2400"/>
              <a:buChar char="●"/>
            </a:pPr>
            <a:r>
              <a:rPr lang="en" sz="2400">
                <a:solidFill>
                  <a:srgbClr val="2A1A00"/>
                </a:solidFill>
              </a:rPr>
              <a:t>Cohort Trainings beginning Summer 2019</a:t>
            </a:r>
            <a:endParaRPr sz="2400">
              <a:solidFill>
                <a:srgbClr val="2A1A00"/>
              </a:solidFill>
            </a:endParaRPr>
          </a:p>
          <a:p>
            <a:pPr marL="457200" lvl="0" indent="-381000" algn="l" rtl="0">
              <a:lnSpc>
                <a:spcPct val="115000"/>
              </a:lnSpc>
              <a:spcBef>
                <a:spcPts val="0"/>
              </a:spcBef>
              <a:spcAft>
                <a:spcPts val="0"/>
              </a:spcAft>
              <a:buClr>
                <a:srgbClr val="2A1A00"/>
              </a:buClr>
              <a:buSzPts val="2400"/>
              <a:buChar char="●"/>
            </a:pPr>
            <a:r>
              <a:rPr lang="en" sz="2400">
                <a:solidFill>
                  <a:srgbClr val="2A1A00"/>
                </a:solidFill>
              </a:rPr>
              <a:t>Over 40 faculty volunteers to Begin Alignment to the OEI Rubric- GE and CTE</a:t>
            </a:r>
            <a:endParaRPr sz="2400">
              <a:solidFill>
                <a:srgbClr val="2A1A00"/>
              </a:solidFill>
            </a:endParaRPr>
          </a:p>
          <a:p>
            <a:pPr marL="457200" lvl="0" indent="-381000" algn="l" rtl="0">
              <a:lnSpc>
                <a:spcPct val="115000"/>
              </a:lnSpc>
              <a:spcBef>
                <a:spcPts val="0"/>
              </a:spcBef>
              <a:spcAft>
                <a:spcPts val="0"/>
              </a:spcAft>
              <a:buClr>
                <a:srgbClr val="2A1A00"/>
              </a:buClr>
              <a:buSzPts val="2400"/>
              <a:buChar char="●"/>
            </a:pPr>
            <a:r>
              <a:rPr lang="en" sz="2400">
                <a:solidFill>
                  <a:srgbClr val="2A1A00"/>
                </a:solidFill>
              </a:rPr>
              <a:t>First Fully Online AA-T, for Transfer, in Spanish launched Summer, 2019</a:t>
            </a:r>
            <a:endParaRPr sz="2400">
              <a:solidFill>
                <a:srgbClr val="2A1A00"/>
              </a:solidFill>
            </a:endParaRPr>
          </a:p>
          <a:p>
            <a:pPr marL="914400" lvl="0" indent="0" algn="l" rtl="0">
              <a:lnSpc>
                <a:spcPct val="115000"/>
              </a:lnSpc>
              <a:spcBef>
                <a:spcPts val="700"/>
              </a:spcBef>
              <a:spcAft>
                <a:spcPts val="0"/>
              </a:spcAft>
              <a:buNone/>
            </a:pPr>
            <a:endParaRPr sz="2400">
              <a:solidFill>
                <a:srgbClr val="2A1A00"/>
              </a:solidFill>
            </a:endParaRPr>
          </a:p>
          <a:p>
            <a:pPr marL="0" lvl="0" indent="0" algn="l" rtl="0">
              <a:lnSpc>
                <a:spcPct val="90000"/>
              </a:lnSpc>
              <a:spcBef>
                <a:spcPts val="800"/>
              </a:spcBef>
              <a:spcAft>
                <a:spcPts val="0"/>
              </a:spcAft>
              <a:buNone/>
            </a:pPr>
            <a:r>
              <a:rPr lang="en" sz="2100">
                <a:solidFill>
                  <a:schemeClr val="dk1"/>
                </a:solidFill>
                <a:latin typeface="Calibri"/>
                <a:ea typeface="Calibri"/>
                <a:cs typeface="Calibri"/>
                <a:sym typeface="Calibri"/>
              </a:rPr>
              <a:t> </a:t>
            </a:r>
            <a:endParaRPr sz="2100">
              <a:solidFill>
                <a:schemeClr val="dk1"/>
              </a:solidFill>
              <a:latin typeface="Calibri"/>
              <a:ea typeface="Calibri"/>
              <a:cs typeface="Calibri"/>
              <a:sym typeface="Calibri"/>
            </a:endParaRPr>
          </a:p>
        </p:txBody>
      </p:sp>
      <p:pic>
        <p:nvPicPr>
          <p:cNvPr id="295" name="Google Shape;295;p35"/>
          <p:cNvPicPr preferRelativeResize="0"/>
          <p:nvPr/>
        </p:nvPicPr>
        <p:blipFill>
          <a:blip r:embed="rId3">
            <a:alphaModFix/>
          </a:blip>
          <a:stretch>
            <a:fillRect/>
          </a:stretch>
        </p:blipFill>
        <p:spPr>
          <a:xfrm>
            <a:off x="7220275" y="133275"/>
            <a:ext cx="1796577" cy="597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6"/>
          <p:cNvSpPr txBox="1"/>
          <p:nvPr/>
        </p:nvSpPr>
        <p:spPr>
          <a:xfrm>
            <a:off x="4537808" y="3210503"/>
            <a:ext cx="95100" cy="210600"/>
          </a:xfrm>
          <a:prstGeom prst="rect">
            <a:avLst/>
          </a:prstGeom>
          <a:noFill/>
          <a:ln>
            <a:noFill/>
          </a:ln>
        </p:spPr>
        <p:txBody>
          <a:bodyPr spcFirstLastPara="1" wrap="square" lIns="0" tIns="950" rIns="0" bIns="0" anchor="t" anchorCtr="0">
            <a:noAutofit/>
          </a:bodyPr>
          <a:lstStyle/>
          <a:p>
            <a:pPr marL="0" marR="0" lvl="0" indent="0" algn="l" rtl="0">
              <a:lnSpc>
                <a:spcPct val="100000"/>
              </a:lnSpc>
              <a:spcBef>
                <a:spcPts val="0"/>
              </a:spcBef>
              <a:spcAft>
                <a:spcPts val="0"/>
              </a:spcAft>
              <a:buNone/>
            </a:pPr>
            <a:r>
              <a:rPr lang="en" sz="1400" b="0" i="0" u="none" strike="noStrike" cap="none">
                <a:solidFill>
                  <a:srgbClr val="FFFFFF"/>
                </a:solidFill>
                <a:latin typeface="Century Gothic"/>
                <a:ea typeface="Century Gothic"/>
                <a:cs typeface="Century Gothic"/>
                <a:sym typeface="Century Gothic"/>
              </a:rPr>
              <a:t>v</a:t>
            </a:r>
            <a:endParaRPr sz="1400" b="0" i="0" u="none" strike="noStrike" cap="none">
              <a:solidFill>
                <a:schemeClr val="dk1"/>
              </a:solidFill>
              <a:latin typeface="Century Gothic"/>
              <a:ea typeface="Century Gothic"/>
              <a:cs typeface="Century Gothic"/>
              <a:sym typeface="Century Gothic"/>
            </a:endParaRPr>
          </a:p>
        </p:txBody>
      </p:sp>
      <p:sp>
        <p:nvSpPr>
          <p:cNvPr id="301" name="Google Shape;301;p36"/>
          <p:cNvSpPr/>
          <p:nvPr/>
        </p:nvSpPr>
        <p:spPr>
          <a:xfrm>
            <a:off x="13432" y="0"/>
            <a:ext cx="9144000" cy="1639500"/>
          </a:xfrm>
          <a:prstGeom prst="rect">
            <a:avLst/>
          </a:prstGeom>
          <a:solidFill>
            <a:srgbClr val="1E4E79"/>
          </a:solidFill>
          <a:ln>
            <a:noFill/>
          </a:ln>
        </p:spPr>
        <p:txBody>
          <a:bodyPr spcFirstLastPara="1" wrap="square" lIns="0" tIns="0" rIns="0" bIns="0" anchor="t" anchorCtr="0">
            <a:noAutofit/>
          </a:bodyPr>
          <a:lstStyle/>
          <a:p>
            <a:pPr marL="12700" lvl="0" indent="0" algn="l" rtl="0">
              <a:spcBef>
                <a:spcPts val="0"/>
              </a:spcBef>
              <a:spcAft>
                <a:spcPts val="0"/>
              </a:spcAft>
              <a:buClr>
                <a:schemeClr val="lt1"/>
              </a:buClr>
              <a:buSzPts val="3300"/>
              <a:buFont typeface="Calibri"/>
              <a:buNone/>
            </a:pPr>
            <a:r>
              <a:rPr lang="en" sz="2400" b="1">
                <a:solidFill>
                  <a:srgbClr val="FFD966"/>
                </a:solidFill>
                <a:latin typeface="Calibri"/>
                <a:ea typeface="Calibri"/>
                <a:cs typeface="Calibri"/>
                <a:sym typeface="Calibri"/>
              </a:rPr>
              <a:t>Distance Education Overview</a:t>
            </a:r>
            <a:r>
              <a:rPr lang="en" sz="3300" b="1">
                <a:solidFill>
                  <a:srgbClr val="FFD966"/>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
        <p:nvSpPr>
          <p:cNvPr id="302" name="Google Shape;302;p36"/>
          <p:cNvSpPr txBox="1">
            <a:spLocks noGrp="1"/>
          </p:cNvSpPr>
          <p:nvPr>
            <p:ph type="title"/>
          </p:nvPr>
        </p:nvSpPr>
        <p:spPr>
          <a:xfrm>
            <a:off x="326850" y="592250"/>
            <a:ext cx="8125200" cy="925200"/>
          </a:xfrm>
          <a:prstGeom prst="rect">
            <a:avLst/>
          </a:prstGeom>
          <a:noFill/>
          <a:ln>
            <a:noFill/>
          </a:ln>
        </p:spPr>
        <p:txBody>
          <a:bodyPr spcFirstLastPara="1" wrap="square" lIns="0" tIns="37150" rIns="0" bIns="0" anchor="ctr" anchorCtr="0">
            <a:noAutofit/>
          </a:bodyPr>
          <a:lstStyle/>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Initiative 3</a:t>
            </a:r>
            <a:endParaRPr b="1">
              <a:solidFill>
                <a:schemeClr val="lt1"/>
              </a:solidFill>
            </a:endParaRPr>
          </a:p>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Districtwide Professional Development</a:t>
            </a:r>
            <a:endParaRPr sz="900" b="1">
              <a:solidFill>
                <a:schemeClr val="lt1"/>
              </a:solidFill>
              <a:latin typeface="Calibri"/>
              <a:ea typeface="Calibri"/>
              <a:cs typeface="Calibri"/>
              <a:sym typeface="Calibri"/>
            </a:endParaRPr>
          </a:p>
        </p:txBody>
      </p:sp>
      <p:sp>
        <p:nvSpPr>
          <p:cNvPr id="303" name="Google Shape;303;p36"/>
          <p:cNvSpPr txBox="1"/>
          <p:nvPr/>
        </p:nvSpPr>
        <p:spPr>
          <a:xfrm>
            <a:off x="0" y="1816100"/>
            <a:ext cx="4537800" cy="3246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400">
                <a:solidFill>
                  <a:schemeClr val="dk1"/>
                </a:solidFill>
                <a:latin typeface="Calibri"/>
                <a:ea typeface="Calibri"/>
                <a:cs typeface="Calibri"/>
                <a:sym typeface="Calibri"/>
              </a:rPr>
              <a:t> 	</a:t>
            </a:r>
            <a:endParaRPr sz="1100"/>
          </a:p>
          <a:p>
            <a:pPr marL="0" marR="0" lvl="0" indent="0" algn="l" rtl="0">
              <a:spcBef>
                <a:spcPts val="0"/>
              </a:spcBef>
              <a:spcAft>
                <a:spcPts val="0"/>
              </a:spcAft>
              <a:buNone/>
            </a:pPr>
            <a:r>
              <a:rPr lang="en" sz="2400" b="1">
                <a:solidFill>
                  <a:schemeClr val="dk1"/>
                </a:solidFill>
                <a:latin typeface="Calibri"/>
                <a:ea typeface="Calibri"/>
                <a:cs typeface="Calibri"/>
                <a:sym typeface="Calibri"/>
              </a:rPr>
              <a:t>Beginner’s Guide to Teaching with Canvas</a:t>
            </a:r>
            <a:endParaRPr sz="2400" b="1">
              <a:solidFill>
                <a:schemeClr val="dk1"/>
              </a:solidFill>
              <a:latin typeface="Calibri"/>
              <a:ea typeface="Calibri"/>
              <a:cs typeface="Calibri"/>
              <a:sym typeface="Calibri"/>
            </a:endParaRPr>
          </a:p>
          <a:p>
            <a:pPr marL="457200" marR="0" lvl="0" indent="-355600" algn="l" rtl="0">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Encourage faculty to use Canvas for on-campus classes</a:t>
            </a:r>
            <a:endParaRPr sz="2000">
              <a:solidFill>
                <a:schemeClr val="dk1"/>
              </a:solidFill>
              <a:latin typeface="Calibri"/>
              <a:ea typeface="Calibri"/>
              <a:cs typeface="Calibri"/>
              <a:sym typeface="Calibri"/>
            </a:endParaRPr>
          </a:p>
          <a:p>
            <a:pPr marL="457200" marR="0" lvl="0" indent="-355600" algn="l" rtl="0">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Teach basic usage of Canvas tools </a:t>
            </a:r>
            <a:endParaRPr sz="2000">
              <a:solidFill>
                <a:schemeClr val="dk1"/>
              </a:solidFill>
              <a:latin typeface="Calibri"/>
              <a:ea typeface="Calibri"/>
              <a:cs typeface="Calibri"/>
              <a:sym typeface="Calibri"/>
            </a:endParaRPr>
          </a:p>
          <a:p>
            <a:pPr marL="457200" marR="0" lvl="0" indent="-355600" algn="l" rtl="0">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Teach pedagogical use of Canvas for increased student success</a:t>
            </a:r>
            <a:endParaRPr sz="2000">
              <a:solidFill>
                <a:schemeClr val="dk1"/>
              </a:solidFill>
              <a:latin typeface="Calibri"/>
              <a:ea typeface="Calibri"/>
              <a:cs typeface="Calibri"/>
              <a:sym typeface="Calibri"/>
            </a:endParaRPr>
          </a:p>
          <a:p>
            <a:pPr marL="45720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pic>
        <p:nvPicPr>
          <p:cNvPr id="304" name="Google Shape;304;p36"/>
          <p:cNvPicPr preferRelativeResize="0"/>
          <p:nvPr/>
        </p:nvPicPr>
        <p:blipFill>
          <a:blip r:embed="rId3">
            <a:alphaModFix/>
          </a:blip>
          <a:stretch>
            <a:fillRect/>
          </a:stretch>
        </p:blipFill>
        <p:spPr>
          <a:xfrm>
            <a:off x="7220275" y="133275"/>
            <a:ext cx="1796577" cy="597700"/>
          </a:xfrm>
          <a:prstGeom prst="rect">
            <a:avLst/>
          </a:prstGeom>
          <a:noFill/>
          <a:ln>
            <a:noFill/>
          </a:ln>
        </p:spPr>
      </p:pic>
      <p:pic>
        <p:nvPicPr>
          <p:cNvPr id="305" name="Google Shape;305;p36"/>
          <p:cNvPicPr preferRelativeResize="0"/>
          <p:nvPr/>
        </p:nvPicPr>
        <p:blipFill>
          <a:blip r:embed="rId4">
            <a:alphaModFix/>
          </a:blip>
          <a:stretch>
            <a:fillRect/>
          </a:stretch>
        </p:blipFill>
        <p:spPr>
          <a:xfrm>
            <a:off x="4902200" y="1639500"/>
            <a:ext cx="3939120" cy="3130400"/>
          </a:xfrm>
          <a:prstGeom prst="rect">
            <a:avLst/>
          </a:prstGeom>
          <a:noFill/>
          <a:ln>
            <a:noFill/>
          </a:ln>
        </p:spPr>
      </p:pic>
      <p:sp>
        <p:nvSpPr>
          <p:cNvPr id="306" name="Google Shape;306;p36"/>
          <p:cNvSpPr txBox="1"/>
          <p:nvPr/>
        </p:nvSpPr>
        <p:spPr>
          <a:xfrm>
            <a:off x="4940300" y="4769900"/>
            <a:ext cx="3898800" cy="29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Calibri"/>
                <a:ea typeface="Calibri"/>
                <a:cs typeface="Calibri"/>
                <a:sym typeface="Calibri"/>
              </a:rPr>
              <a:t>Student Stories from “Beginner’s Guide”</a:t>
            </a:r>
            <a:endParaRPr b="1">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7"/>
          <p:cNvSpPr txBox="1"/>
          <p:nvPr/>
        </p:nvSpPr>
        <p:spPr>
          <a:xfrm>
            <a:off x="4537808" y="3210503"/>
            <a:ext cx="95100" cy="210600"/>
          </a:xfrm>
          <a:prstGeom prst="rect">
            <a:avLst/>
          </a:prstGeom>
          <a:noFill/>
          <a:ln>
            <a:noFill/>
          </a:ln>
        </p:spPr>
        <p:txBody>
          <a:bodyPr spcFirstLastPara="1" wrap="square" lIns="0" tIns="950" rIns="0" bIns="0" anchor="t" anchorCtr="0">
            <a:noAutofit/>
          </a:bodyPr>
          <a:lstStyle/>
          <a:p>
            <a:pPr marL="0" marR="0" lvl="0" indent="0" algn="l" rtl="0">
              <a:lnSpc>
                <a:spcPct val="100000"/>
              </a:lnSpc>
              <a:spcBef>
                <a:spcPts val="0"/>
              </a:spcBef>
              <a:spcAft>
                <a:spcPts val="0"/>
              </a:spcAft>
              <a:buNone/>
            </a:pPr>
            <a:r>
              <a:rPr lang="en" sz="1400" b="0" i="0" u="none" strike="noStrike" cap="none">
                <a:solidFill>
                  <a:srgbClr val="FFFFFF"/>
                </a:solidFill>
                <a:latin typeface="Century Gothic"/>
                <a:ea typeface="Century Gothic"/>
                <a:cs typeface="Century Gothic"/>
                <a:sym typeface="Century Gothic"/>
              </a:rPr>
              <a:t>v</a:t>
            </a:r>
            <a:endParaRPr sz="1400" b="0" i="0" u="none" strike="noStrike" cap="none">
              <a:solidFill>
                <a:schemeClr val="dk1"/>
              </a:solidFill>
              <a:latin typeface="Century Gothic"/>
              <a:ea typeface="Century Gothic"/>
              <a:cs typeface="Century Gothic"/>
              <a:sym typeface="Century Gothic"/>
            </a:endParaRPr>
          </a:p>
        </p:txBody>
      </p:sp>
      <p:sp>
        <p:nvSpPr>
          <p:cNvPr id="312" name="Google Shape;312;p37"/>
          <p:cNvSpPr/>
          <p:nvPr/>
        </p:nvSpPr>
        <p:spPr>
          <a:xfrm>
            <a:off x="75507" y="204250"/>
            <a:ext cx="9144000" cy="1639500"/>
          </a:xfrm>
          <a:prstGeom prst="rect">
            <a:avLst/>
          </a:prstGeom>
          <a:solidFill>
            <a:srgbClr val="1E4E79"/>
          </a:solidFill>
          <a:ln>
            <a:noFill/>
          </a:ln>
        </p:spPr>
        <p:txBody>
          <a:bodyPr spcFirstLastPara="1" wrap="square" lIns="0" tIns="0" rIns="0" bIns="0" anchor="t" anchorCtr="0">
            <a:noAutofit/>
          </a:bodyPr>
          <a:lstStyle/>
          <a:p>
            <a:pPr marL="12700" lvl="0" indent="0" algn="l" rtl="0">
              <a:spcBef>
                <a:spcPts val="0"/>
              </a:spcBef>
              <a:spcAft>
                <a:spcPts val="0"/>
              </a:spcAft>
              <a:buClr>
                <a:schemeClr val="lt1"/>
              </a:buClr>
              <a:buSzPts val="3300"/>
              <a:buFont typeface="Calibri"/>
              <a:buNone/>
            </a:pPr>
            <a:r>
              <a:rPr lang="en" sz="2400" b="1">
                <a:solidFill>
                  <a:srgbClr val="FFD966"/>
                </a:solidFill>
                <a:latin typeface="Calibri"/>
                <a:ea typeface="Calibri"/>
                <a:cs typeface="Calibri"/>
                <a:sym typeface="Calibri"/>
              </a:rPr>
              <a:t>Distance Education Overview</a:t>
            </a:r>
            <a:r>
              <a:rPr lang="en" sz="3300" b="1">
                <a:solidFill>
                  <a:srgbClr val="FFD966"/>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
        <p:nvSpPr>
          <p:cNvPr id="313" name="Google Shape;313;p37"/>
          <p:cNvSpPr txBox="1">
            <a:spLocks noGrp="1"/>
          </p:cNvSpPr>
          <p:nvPr>
            <p:ph type="title"/>
          </p:nvPr>
        </p:nvSpPr>
        <p:spPr>
          <a:xfrm>
            <a:off x="170175" y="730975"/>
            <a:ext cx="8207100" cy="1112700"/>
          </a:xfrm>
          <a:prstGeom prst="rect">
            <a:avLst/>
          </a:prstGeom>
          <a:noFill/>
          <a:ln>
            <a:noFill/>
          </a:ln>
        </p:spPr>
        <p:txBody>
          <a:bodyPr spcFirstLastPara="1" wrap="square" lIns="0" tIns="37150" rIns="0" bIns="0" anchor="ctr" anchorCtr="0">
            <a:noAutofit/>
          </a:bodyPr>
          <a:lstStyle/>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 </a:t>
            </a:r>
            <a:endParaRPr b="1">
              <a:solidFill>
                <a:schemeClr val="lt1"/>
              </a:solidFill>
            </a:endParaRPr>
          </a:p>
          <a:p>
            <a:pPr marL="0" lvl="0" indent="0" algn="l" rtl="0">
              <a:lnSpc>
                <a:spcPct val="100000"/>
              </a:lnSpc>
              <a:spcBef>
                <a:spcPts val="0"/>
              </a:spcBef>
              <a:spcAft>
                <a:spcPts val="0"/>
              </a:spcAft>
              <a:buClr>
                <a:schemeClr val="lt1"/>
              </a:buClr>
              <a:buSzPts val="3300"/>
              <a:buFont typeface="Calibri"/>
              <a:buNone/>
            </a:pPr>
            <a:r>
              <a:rPr lang="en" b="1">
                <a:solidFill>
                  <a:schemeClr val="lt1"/>
                </a:solidFill>
              </a:rPr>
              <a:t>Initiative 3</a:t>
            </a:r>
            <a:endParaRPr b="1">
              <a:solidFill>
                <a:schemeClr val="lt1"/>
              </a:solidFill>
            </a:endParaRPr>
          </a:p>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Districtwide Professional Development</a:t>
            </a:r>
            <a:endParaRPr sz="900" b="1">
              <a:solidFill>
                <a:schemeClr val="lt1"/>
              </a:solidFill>
            </a:endParaRPr>
          </a:p>
          <a:p>
            <a:pPr marL="12700" lvl="0" indent="0" algn="l" rtl="0">
              <a:lnSpc>
                <a:spcPct val="100000"/>
              </a:lnSpc>
              <a:spcBef>
                <a:spcPts val="0"/>
              </a:spcBef>
              <a:spcAft>
                <a:spcPts val="0"/>
              </a:spcAft>
              <a:buClr>
                <a:schemeClr val="lt1"/>
              </a:buClr>
              <a:buSzPts val="3300"/>
              <a:buFont typeface="Calibri"/>
              <a:buNone/>
            </a:pPr>
            <a:endParaRPr b="1">
              <a:solidFill>
                <a:schemeClr val="lt1"/>
              </a:solidFill>
            </a:endParaRPr>
          </a:p>
        </p:txBody>
      </p:sp>
      <p:sp>
        <p:nvSpPr>
          <p:cNvPr id="314" name="Google Shape;314;p37"/>
          <p:cNvSpPr txBox="1"/>
          <p:nvPr/>
        </p:nvSpPr>
        <p:spPr>
          <a:xfrm>
            <a:off x="0" y="2209800"/>
            <a:ext cx="4483200" cy="2712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400" b="1">
                <a:solidFill>
                  <a:schemeClr val="dk1"/>
                </a:solidFill>
                <a:latin typeface="Calibri"/>
                <a:ea typeface="Calibri"/>
                <a:cs typeface="Calibri"/>
                <a:sym typeface="Calibri"/>
              </a:rPr>
              <a:t>Becoming an Effective Hybrid Instructor (BEHI)</a:t>
            </a:r>
            <a:endParaRPr sz="2400" b="1">
              <a:solidFill>
                <a:schemeClr val="dk1"/>
              </a:solidFill>
              <a:latin typeface="Calibri"/>
              <a:ea typeface="Calibri"/>
              <a:cs typeface="Calibri"/>
              <a:sym typeface="Calibri"/>
            </a:endParaRPr>
          </a:p>
          <a:p>
            <a:pPr marL="457200" marR="0" lvl="0" indent="-355600" algn="l" rtl="0">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Create regular &amp; substantive contact during “online” portion</a:t>
            </a:r>
            <a:endParaRPr sz="2000">
              <a:solidFill>
                <a:schemeClr val="dk1"/>
              </a:solidFill>
              <a:latin typeface="Calibri"/>
              <a:ea typeface="Calibri"/>
              <a:cs typeface="Calibri"/>
              <a:sym typeface="Calibri"/>
            </a:endParaRPr>
          </a:p>
          <a:p>
            <a:pPr marL="457200" marR="0" lvl="0" indent="-355600" algn="l" rtl="0">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Apply effective principles of course design and accessibility</a:t>
            </a:r>
            <a:endParaRPr sz="2000">
              <a:solidFill>
                <a:schemeClr val="dk1"/>
              </a:solidFill>
              <a:latin typeface="Calibri"/>
              <a:ea typeface="Calibri"/>
              <a:cs typeface="Calibri"/>
              <a:sym typeface="Calibri"/>
            </a:endParaRPr>
          </a:p>
          <a:p>
            <a:pPr marL="457200" marR="0" lvl="0" indent="-355600" algn="l" rtl="0">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Build learning experiences that move seamlessly from in person to online</a:t>
            </a:r>
            <a:endParaRPr sz="2000">
              <a:solidFill>
                <a:schemeClr val="dk1"/>
              </a:solidFill>
              <a:latin typeface="Calibri"/>
              <a:ea typeface="Calibri"/>
              <a:cs typeface="Calibri"/>
              <a:sym typeface="Calibri"/>
            </a:endParaRPr>
          </a:p>
          <a:p>
            <a:pPr marL="457200" marR="0" lvl="0" indent="0" algn="l" rtl="0">
              <a:spcBef>
                <a:spcPts val="0"/>
              </a:spcBef>
              <a:spcAft>
                <a:spcPts val="0"/>
              </a:spcAft>
              <a:buNone/>
            </a:pPr>
            <a:endParaRPr sz="2000">
              <a:solidFill>
                <a:schemeClr val="dk1"/>
              </a:solidFill>
              <a:latin typeface="Calibri"/>
              <a:ea typeface="Calibri"/>
              <a:cs typeface="Calibri"/>
              <a:sym typeface="Calibri"/>
            </a:endParaRPr>
          </a:p>
          <a:p>
            <a:pPr marL="45720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pic>
        <p:nvPicPr>
          <p:cNvPr id="315" name="Google Shape;315;p37"/>
          <p:cNvPicPr preferRelativeResize="0"/>
          <p:nvPr/>
        </p:nvPicPr>
        <p:blipFill>
          <a:blip r:embed="rId3">
            <a:alphaModFix/>
          </a:blip>
          <a:stretch>
            <a:fillRect/>
          </a:stretch>
        </p:blipFill>
        <p:spPr>
          <a:xfrm>
            <a:off x="7220275" y="133275"/>
            <a:ext cx="1796577" cy="597700"/>
          </a:xfrm>
          <a:prstGeom prst="rect">
            <a:avLst/>
          </a:prstGeom>
          <a:noFill/>
          <a:ln>
            <a:noFill/>
          </a:ln>
        </p:spPr>
      </p:pic>
      <p:pic>
        <p:nvPicPr>
          <p:cNvPr id="316" name="Google Shape;316;p37"/>
          <p:cNvPicPr preferRelativeResize="0"/>
          <p:nvPr/>
        </p:nvPicPr>
        <p:blipFill>
          <a:blip r:embed="rId4">
            <a:alphaModFix/>
          </a:blip>
          <a:stretch>
            <a:fillRect/>
          </a:stretch>
        </p:blipFill>
        <p:spPr>
          <a:xfrm>
            <a:off x="5407600" y="1843750"/>
            <a:ext cx="3303051" cy="3024000"/>
          </a:xfrm>
          <a:prstGeom prst="rect">
            <a:avLst/>
          </a:prstGeom>
          <a:noFill/>
          <a:ln>
            <a:noFill/>
          </a:ln>
        </p:spPr>
      </p:pic>
      <p:sp>
        <p:nvSpPr>
          <p:cNvPr id="317" name="Google Shape;317;p37"/>
          <p:cNvSpPr txBox="1"/>
          <p:nvPr/>
        </p:nvSpPr>
        <p:spPr>
          <a:xfrm>
            <a:off x="5109725" y="4769900"/>
            <a:ext cx="3898800" cy="29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Calibri"/>
                <a:ea typeface="Calibri"/>
                <a:cs typeface="Calibri"/>
                <a:sym typeface="Calibri"/>
              </a:rPr>
              <a:t>Hybrid Loop from “BEHI”</a:t>
            </a:r>
            <a:endParaRPr b="1">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8"/>
          <p:cNvSpPr txBox="1"/>
          <p:nvPr/>
        </p:nvSpPr>
        <p:spPr>
          <a:xfrm>
            <a:off x="4537808" y="3210503"/>
            <a:ext cx="95100" cy="210600"/>
          </a:xfrm>
          <a:prstGeom prst="rect">
            <a:avLst/>
          </a:prstGeom>
          <a:noFill/>
          <a:ln>
            <a:noFill/>
          </a:ln>
        </p:spPr>
        <p:txBody>
          <a:bodyPr spcFirstLastPara="1" wrap="square" lIns="0" tIns="950" rIns="0" bIns="0" anchor="t" anchorCtr="0">
            <a:noAutofit/>
          </a:bodyPr>
          <a:lstStyle/>
          <a:p>
            <a:pPr marL="0" marR="0" lvl="0" indent="0" algn="l" rtl="0">
              <a:lnSpc>
                <a:spcPct val="100000"/>
              </a:lnSpc>
              <a:spcBef>
                <a:spcPts val="0"/>
              </a:spcBef>
              <a:spcAft>
                <a:spcPts val="0"/>
              </a:spcAft>
              <a:buNone/>
            </a:pPr>
            <a:r>
              <a:rPr lang="en" sz="1400" b="0" i="0" u="none" strike="noStrike" cap="none">
                <a:solidFill>
                  <a:srgbClr val="FFFFFF"/>
                </a:solidFill>
                <a:latin typeface="Century Gothic"/>
                <a:ea typeface="Century Gothic"/>
                <a:cs typeface="Century Gothic"/>
                <a:sym typeface="Century Gothic"/>
              </a:rPr>
              <a:t>v</a:t>
            </a:r>
            <a:endParaRPr sz="1400" b="0" i="0" u="none" strike="noStrike" cap="none">
              <a:solidFill>
                <a:schemeClr val="dk1"/>
              </a:solidFill>
              <a:latin typeface="Century Gothic"/>
              <a:ea typeface="Century Gothic"/>
              <a:cs typeface="Century Gothic"/>
              <a:sym typeface="Century Gothic"/>
            </a:endParaRPr>
          </a:p>
        </p:txBody>
      </p:sp>
      <p:sp>
        <p:nvSpPr>
          <p:cNvPr id="323" name="Google Shape;323;p38"/>
          <p:cNvSpPr/>
          <p:nvPr/>
        </p:nvSpPr>
        <p:spPr>
          <a:xfrm>
            <a:off x="13432" y="0"/>
            <a:ext cx="9144000" cy="1639500"/>
          </a:xfrm>
          <a:prstGeom prst="rect">
            <a:avLst/>
          </a:prstGeom>
          <a:solidFill>
            <a:srgbClr val="1E4E79"/>
          </a:solidFill>
          <a:ln>
            <a:noFill/>
          </a:ln>
        </p:spPr>
        <p:txBody>
          <a:bodyPr spcFirstLastPara="1" wrap="square" lIns="0" tIns="0" rIns="0" bIns="0" anchor="t" anchorCtr="0">
            <a:noAutofit/>
          </a:bodyPr>
          <a:lstStyle/>
          <a:p>
            <a:pPr marL="12700" lvl="0" indent="0" algn="l" rtl="0">
              <a:spcBef>
                <a:spcPts val="0"/>
              </a:spcBef>
              <a:spcAft>
                <a:spcPts val="0"/>
              </a:spcAft>
              <a:buClr>
                <a:schemeClr val="lt1"/>
              </a:buClr>
              <a:buSzPts val="3300"/>
              <a:buFont typeface="Calibri"/>
              <a:buNone/>
            </a:pPr>
            <a:r>
              <a:rPr lang="en" sz="2400" b="1">
                <a:solidFill>
                  <a:srgbClr val="FFD966"/>
                </a:solidFill>
                <a:latin typeface="Calibri"/>
                <a:ea typeface="Calibri"/>
                <a:cs typeface="Calibri"/>
                <a:sym typeface="Calibri"/>
              </a:rPr>
              <a:t>Distance Education Overview</a:t>
            </a:r>
            <a:r>
              <a:rPr lang="en" sz="3300" b="1">
                <a:solidFill>
                  <a:srgbClr val="FFD966"/>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
        <p:nvSpPr>
          <p:cNvPr id="324" name="Google Shape;324;p38"/>
          <p:cNvSpPr txBox="1">
            <a:spLocks noGrp="1"/>
          </p:cNvSpPr>
          <p:nvPr>
            <p:ph type="title"/>
          </p:nvPr>
        </p:nvSpPr>
        <p:spPr>
          <a:xfrm>
            <a:off x="178050" y="602875"/>
            <a:ext cx="8125200" cy="925200"/>
          </a:xfrm>
          <a:prstGeom prst="rect">
            <a:avLst/>
          </a:prstGeom>
          <a:noFill/>
          <a:ln>
            <a:noFill/>
          </a:ln>
        </p:spPr>
        <p:txBody>
          <a:bodyPr spcFirstLastPara="1" wrap="square" lIns="0" tIns="37150" rIns="0" bIns="0" anchor="ctr" anchorCtr="0">
            <a:noAutofit/>
          </a:bodyPr>
          <a:lstStyle/>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 </a:t>
            </a:r>
            <a:endParaRPr b="1">
              <a:solidFill>
                <a:schemeClr val="lt1"/>
              </a:solidFill>
            </a:endParaRPr>
          </a:p>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Initiative 3</a:t>
            </a:r>
            <a:endParaRPr b="1">
              <a:solidFill>
                <a:schemeClr val="lt1"/>
              </a:solidFill>
            </a:endParaRPr>
          </a:p>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Districtwide Professional Development</a:t>
            </a:r>
            <a:endParaRPr sz="900" b="1">
              <a:solidFill>
                <a:schemeClr val="lt1"/>
              </a:solidFill>
            </a:endParaRPr>
          </a:p>
          <a:p>
            <a:pPr marL="12700" lvl="0" indent="0" algn="l" rtl="0">
              <a:lnSpc>
                <a:spcPct val="100000"/>
              </a:lnSpc>
              <a:spcBef>
                <a:spcPts val="0"/>
              </a:spcBef>
              <a:spcAft>
                <a:spcPts val="0"/>
              </a:spcAft>
              <a:buClr>
                <a:schemeClr val="lt1"/>
              </a:buClr>
              <a:buSzPts val="3300"/>
              <a:buFont typeface="Calibri"/>
              <a:buNone/>
            </a:pPr>
            <a:endParaRPr b="1">
              <a:solidFill>
                <a:schemeClr val="lt1"/>
              </a:solidFill>
            </a:endParaRPr>
          </a:p>
        </p:txBody>
      </p:sp>
      <p:sp>
        <p:nvSpPr>
          <p:cNvPr id="325" name="Google Shape;325;p38"/>
          <p:cNvSpPr txBox="1"/>
          <p:nvPr/>
        </p:nvSpPr>
        <p:spPr>
          <a:xfrm>
            <a:off x="0" y="1639500"/>
            <a:ext cx="4940400" cy="3504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400" b="1">
                <a:solidFill>
                  <a:schemeClr val="dk1"/>
                </a:solidFill>
                <a:latin typeface="Calibri"/>
                <a:ea typeface="Calibri"/>
                <a:cs typeface="Calibri"/>
                <a:sym typeface="Calibri"/>
              </a:rPr>
              <a:t>Becoming an Effective Online Instructor </a:t>
            </a:r>
            <a:endParaRPr sz="2400" b="1">
              <a:solidFill>
                <a:schemeClr val="dk1"/>
              </a:solidFill>
              <a:latin typeface="Calibri"/>
              <a:ea typeface="Calibri"/>
              <a:cs typeface="Calibri"/>
              <a:sym typeface="Calibri"/>
            </a:endParaRPr>
          </a:p>
          <a:p>
            <a:pPr marL="0" marR="0" lvl="0" indent="0" algn="l" rtl="0">
              <a:spcBef>
                <a:spcPts val="0"/>
              </a:spcBef>
              <a:spcAft>
                <a:spcPts val="0"/>
              </a:spcAft>
              <a:buNone/>
            </a:pPr>
            <a:r>
              <a:rPr lang="en" sz="2400" b="1">
                <a:solidFill>
                  <a:schemeClr val="dk1"/>
                </a:solidFill>
                <a:latin typeface="Calibri"/>
                <a:ea typeface="Calibri"/>
                <a:cs typeface="Calibri"/>
                <a:sym typeface="Calibri"/>
              </a:rPr>
              <a:t>(BEOI)</a:t>
            </a:r>
            <a:endParaRPr sz="2400" b="1">
              <a:solidFill>
                <a:schemeClr val="dk1"/>
              </a:solidFill>
              <a:latin typeface="Calibri"/>
              <a:ea typeface="Calibri"/>
              <a:cs typeface="Calibri"/>
              <a:sym typeface="Calibri"/>
            </a:endParaRPr>
          </a:p>
          <a:p>
            <a:pPr marL="457200" lvl="0" indent="-355600" algn="l" rtl="0">
              <a:lnSpc>
                <a:spcPct val="115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Apply pedagogical concepts for excellence in online teaching</a:t>
            </a:r>
            <a:endParaRPr sz="2000">
              <a:solidFill>
                <a:schemeClr val="dk1"/>
              </a:solidFill>
              <a:latin typeface="Calibri"/>
              <a:ea typeface="Calibri"/>
              <a:cs typeface="Calibri"/>
              <a:sym typeface="Calibri"/>
            </a:endParaRPr>
          </a:p>
          <a:p>
            <a:pPr marL="457200" lvl="0" indent="-355600" algn="l" rtl="0">
              <a:lnSpc>
                <a:spcPct val="115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Acquire knowledge in effective use of Canvas Tools</a:t>
            </a:r>
            <a:endParaRPr sz="2000">
              <a:solidFill>
                <a:schemeClr val="dk1"/>
              </a:solidFill>
              <a:latin typeface="Calibri"/>
              <a:ea typeface="Calibri"/>
              <a:cs typeface="Calibri"/>
              <a:sym typeface="Calibri"/>
            </a:endParaRPr>
          </a:p>
          <a:p>
            <a:pPr marL="457200" lvl="0" indent="-355600" algn="l" rtl="0">
              <a:lnSpc>
                <a:spcPct val="115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Build two complete (and accessible) learning modules or units of an online course</a:t>
            </a:r>
            <a:endParaRPr sz="2000">
              <a:solidFill>
                <a:schemeClr val="dk1"/>
              </a:solidFill>
              <a:latin typeface="Calibri"/>
              <a:ea typeface="Calibri"/>
              <a:cs typeface="Calibri"/>
              <a:sym typeface="Calibri"/>
            </a:endParaRPr>
          </a:p>
        </p:txBody>
      </p:sp>
      <p:pic>
        <p:nvPicPr>
          <p:cNvPr id="326" name="Google Shape;326;p38"/>
          <p:cNvPicPr preferRelativeResize="0"/>
          <p:nvPr/>
        </p:nvPicPr>
        <p:blipFill>
          <a:blip r:embed="rId3">
            <a:alphaModFix/>
          </a:blip>
          <a:stretch>
            <a:fillRect/>
          </a:stretch>
        </p:blipFill>
        <p:spPr>
          <a:xfrm>
            <a:off x="7220275" y="133275"/>
            <a:ext cx="1796577" cy="597700"/>
          </a:xfrm>
          <a:prstGeom prst="rect">
            <a:avLst/>
          </a:prstGeom>
          <a:noFill/>
          <a:ln>
            <a:noFill/>
          </a:ln>
        </p:spPr>
      </p:pic>
      <p:pic>
        <p:nvPicPr>
          <p:cNvPr id="327" name="Google Shape;327;p38"/>
          <p:cNvPicPr preferRelativeResize="0"/>
          <p:nvPr/>
        </p:nvPicPr>
        <p:blipFill>
          <a:blip r:embed="rId4">
            <a:alphaModFix/>
          </a:blip>
          <a:stretch>
            <a:fillRect/>
          </a:stretch>
        </p:blipFill>
        <p:spPr>
          <a:xfrm>
            <a:off x="5271515" y="1639499"/>
            <a:ext cx="3565134" cy="3024000"/>
          </a:xfrm>
          <a:prstGeom prst="rect">
            <a:avLst/>
          </a:prstGeom>
          <a:noFill/>
          <a:ln>
            <a:noFill/>
          </a:ln>
        </p:spPr>
      </p:pic>
      <p:sp>
        <p:nvSpPr>
          <p:cNvPr id="328" name="Google Shape;328;p38"/>
          <p:cNvSpPr txBox="1"/>
          <p:nvPr/>
        </p:nvSpPr>
        <p:spPr>
          <a:xfrm>
            <a:off x="5109725" y="4769900"/>
            <a:ext cx="3898800" cy="29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Calibri"/>
                <a:ea typeface="Calibri"/>
                <a:cs typeface="Calibri"/>
                <a:sym typeface="Calibri"/>
              </a:rPr>
              <a:t>Home Page for “BEOI”</a:t>
            </a:r>
            <a:endParaRPr b="1">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9"/>
          <p:cNvSpPr txBox="1"/>
          <p:nvPr/>
        </p:nvSpPr>
        <p:spPr>
          <a:xfrm>
            <a:off x="4537808" y="3210503"/>
            <a:ext cx="95100" cy="210600"/>
          </a:xfrm>
          <a:prstGeom prst="rect">
            <a:avLst/>
          </a:prstGeom>
          <a:noFill/>
          <a:ln>
            <a:noFill/>
          </a:ln>
        </p:spPr>
        <p:txBody>
          <a:bodyPr spcFirstLastPara="1" wrap="square" lIns="0" tIns="950" rIns="0" bIns="0" anchor="t" anchorCtr="0">
            <a:noAutofit/>
          </a:bodyPr>
          <a:lstStyle/>
          <a:p>
            <a:pPr marL="0" marR="0" lvl="0" indent="0" algn="l" rtl="0">
              <a:lnSpc>
                <a:spcPct val="100000"/>
              </a:lnSpc>
              <a:spcBef>
                <a:spcPts val="0"/>
              </a:spcBef>
              <a:spcAft>
                <a:spcPts val="0"/>
              </a:spcAft>
              <a:buNone/>
            </a:pPr>
            <a:r>
              <a:rPr lang="en" sz="1400" b="0" i="0" u="none" strike="noStrike" cap="none">
                <a:solidFill>
                  <a:srgbClr val="FFFFFF"/>
                </a:solidFill>
                <a:latin typeface="Century Gothic"/>
                <a:ea typeface="Century Gothic"/>
                <a:cs typeface="Century Gothic"/>
                <a:sym typeface="Century Gothic"/>
              </a:rPr>
              <a:t>v</a:t>
            </a:r>
            <a:endParaRPr sz="1400" b="0" i="0" u="none" strike="noStrike" cap="none">
              <a:solidFill>
                <a:schemeClr val="dk1"/>
              </a:solidFill>
              <a:latin typeface="Century Gothic"/>
              <a:ea typeface="Century Gothic"/>
              <a:cs typeface="Century Gothic"/>
              <a:sym typeface="Century Gothic"/>
            </a:endParaRPr>
          </a:p>
        </p:txBody>
      </p:sp>
      <p:sp>
        <p:nvSpPr>
          <p:cNvPr id="334" name="Google Shape;334;p39"/>
          <p:cNvSpPr/>
          <p:nvPr/>
        </p:nvSpPr>
        <p:spPr>
          <a:xfrm>
            <a:off x="13432" y="0"/>
            <a:ext cx="9144000" cy="1639500"/>
          </a:xfrm>
          <a:prstGeom prst="rect">
            <a:avLst/>
          </a:prstGeom>
          <a:solidFill>
            <a:srgbClr val="1E4E79"/>
          </a:solidFill>
          <a:ln>
            <a:noFill/>
          </a:ln>
        </p:spPr>
        <p:txBody>
          <a:bodyPr spcFirstLastPara="1" wrap="square" lIns="0" tIns="0" rIns="0" bIns="0" anchor="t" anchorCtr="0">
            <a:noAutofit/>
          </a:bodyPr>
          <a:lstStyle/>
          <a:p>
            <a:pPr marL="12700" lvl="0" indent="0" algn="l" rtl="0">
              <a:spcBef>
                <a:spcPts val="0"/>
              </a:spcBef>
              <a:spcAft>
                <a:spcPts val="0"/>
              </a:spcAft>
              <a:buClr>
                <a:schemeClr val="lt1"/>
              </a:buClr>
              <a:buSzPts val="3300"/>
              <a:buFont typeface="Calibri"/>
              <a:buNone/>
            </a:pPr>
            <a:r>
              <a:rPr lang="en" sz="2400" b="1">
                <a:solidFill>
                  <a:srgbClr val="FFD966"/>
                </a:solidFill>
                <a:latin typeface="Calibri"/>
                <a:ea typeface="Calibri"/>
                <a:cs typeface="Calibri"/>
                <a:sym typeface="Calibri"/>
              </a:rPr>
              <a:t>Distance Education Overview</a:t>
            </a:r>
            <a:r>
              <a:rPr lang="en" sz="3300" b="1">
                <a:solidFill>
                  <a:srgbClr val="FFD966"/>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
        <p:nvSpPr>
          <p:cNvPr id="335" name="Google Shape;335;p39"/>
          <p:cNvSpPr txBox="1">
            <a:spLocks noGrp="1"/>
          </p:cNvSpPr>
          <p:nvPr>
            <p:ph type="title"/>
          </p:nvPr>
        </p:nvSpPr>
        <p:spPr>
          <a:xfrm>
            <a:off x="178050" y="602875"/>
            <a:ext cx="8125200" cy="925200"/>
          </a:xfrm>
          <a:prstGeom prst="rect">
            <a:avLst/>
          </a:prstGeom>
          <a:noFill/>
          <a:ln>
            <a:noFill/>
          </a:ln>
        </p:spPr>
        <p:txBody>
          <a:bodyPr spcFirstLastPara="1" wrap="square" lIns="0" tIns="37150" rIns="0" bIns="0" anchor="ctr" anchorCtr="0">
            <a:noAutofit/>
          </a:bodyPr>
          <a:lstStyle/>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 </a:t>
            </a:r>
            <a:endParaRPr b="1">
              <a:solidFill>
                <a:schemeClr val="lt1"/>
              </a:solidFill>
            </a:endParaRPr>
          </a:p>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Initiative 3</a:t>
            </a:r>
            <a:endParaRPr b="1">
              <a:solidFill>
                <a:schemeClr val="lt1"/>
              </a:solidFill>
            </a:endParaRPr>
          </a:p>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Districtwide Professional Development</a:t>
            </a:r>
            <a:endParaRPr sz="900" b="1">
              <a:solidFill>
                <a:schemeClr val="lt1"/>
              </a:solidFill>
            </a:endParaRPr>
          </a:p>
          <a:p>
            <a:pPr marL="12700" lvl="0" indent="0" algn="l" rtl="0">
              <a:lnSpc>
                <a:spcPct val="100000"/>
              </a:lnSpc>
              <a:spcBef>
                <a:spcPts val="0"/>
              </a:spcBef>
              <a:spcAft>
                <a:spcPts val="0"/>
              </a:spcAft>
              <a:buClr>
                <a:schemeClr val="lt1"/>
              </a:buClr>
              <a:buSzPts val="3300"/>
              <a:buFont typeface="Calibri"/>
              <a:buNone/>
            </a:pPr>
            <a:endParaRPr b="1">
              <a:solidFill>
                <a:schemeClr val="lt1"/>
              </a:solidFill>
            </a:endParaRPr>
          </a:p>
        </p:txBody>
      </p:sp>
      <p:pic>
        <p:nvPicPr>
          <p:cNvPr id="336" name="Google Shape;336;p39"/>
          <p:cNvPicPr preferRelativeResize="0"/>
          <p:nvPr/>
        </p:nvPicPr>
        <p:blipFill>
          <a:blip r:embed="rId3">
            <a:alphaModFix/>
          </a:blip>
          <a:stretch>
            <a:fillRect/>
          </a:stretch>
        </p:blipFill>
        <p:spPr>
          <a:xfrm>
            <a:off x="7220275" y="133275"/>
            <a:ext cx="1796577" cy="597700"/>
          </a:xfrm>
          <a:prstGeom prst="rect">
            <a:avLst/>
          </a:prstGeom>
          <a:noFill/>
          <a:ln>
            <a:noFill/>
          </a:ln>
        </p:spPr>
      </p:pic>
      <p:graphicFrame>
        <p:nvGraphicFramePr>
          <p:cNvPr id="337" name="Google Shape;337;p39"/>
          <p:cNvGraphicFramePr/>
          <p:nvPr/>
        </p:nvGraphicFramePr>
        <p:xfrm>
          <a:off x="83275" y="1703975"/>
          <a:ext cx="3000000" cy="3000000"/>
        </p:xfrm>
        <a:graphic>
          <a:graphicData uri="http://schemas.openxmlformats.org/drawingml/2006/table">
            <a:tbl>
              <a:tblPr>
                <a:noFill/>
                <a:tableStyleId>{4B5C697C-D05A-482F-A6CA-F6F37050B2E4}</a:tableStyleId>
              </a:tblPr>
              <a:tblGrid>
                <a:gridCol w="5851075">
                  <a:extLst>
                    <a:ext uri="{9D8B030D-6E8A-4147-A177-3AD203B41FA5}">
                      <a16:colId xmlns:a16="http://schemas.microsoft.com/office/drawing/2014/main" val="20000"/>
                    </a:ext>
                  </a:extLst>
                </a:gridCol>
                <a:gridCol w="3082500">
                  <a:extLst>
                    <a:ext uri="{9D8B030D-6E8A-4147-A177-3AD203B41FA5}">
                      <a16:colId xmlns:a16="http://schemas.microsoft.com/office/drawing/2014/main" val="20001"/>
                    </a:ext>
                  </a:extLst>
                </a:gridCol>
              </a:tblGrid>
              <a:tr h="454700">
                <a:tc>
                  <a:txBody>
                    <a:bodyPr/>
                    <a:lstStyle/>
                    <a:p>
                      <a:pPr marL="0" lvl="0" indent="0" algn="l" rtl="0">
                        <a:spcBef>
                          <a:spcPts val="0"/>
                        </a:spcBef>
                        <a:spcAft>
                          <a:spcPts val="0"/>
                        </a:spcAft>
                        <a:buNone/>
                      </a:pPr>
                      <a:r>
                        <a:rPr lang="en" sz="1800"/>
                        <a:t>4CD Institute Course</a:t>
                      </a:r>
                      <a:endParaRPr sz="1800"/>
                    </a:p>
                  </a:txBody>
                  <a:tcPr marL="91425" marR="91425" marT="91425" marB="91425"/>
                </a:tc>
                <a:tc>
                  <a:txBody>
                    <a:bodyPr/>
                    <a:lstStyle/>
                    <a:p>
                      <a:pPr marL="0" lvl="0" indent="0" algn="l" rtl="0">
                        <a:spcBef>
                          <a:spcPts val="0"/>
                        </a:spcBef>
                        <a:spcAft>
                          <a:spcPts val="0"/>
                        </a:spcAft>
                        <a:buNone/>
                      </a:pPr>
                      <a:r>
                        <a:rPr lang="en" sz="1800"/>
                        <a:t>Instructor Completions</a:t>
                      </a:r>
                      <a:endParaRPr sz="1800"/>
                    </a:p>
                  </a:txBody>
                  <a:tcPr marL="91425" marR="91425" marT="91425" marB="91425"/>
                </a:tc>
                <a:extLst>
                  <a:ext uri="{0D108BD9-81ED-4DB2-BD59-A6C34878D82A}">
                    <a16:rowId xmlns:a16="http://schemas.microsoft.com/office/drawing/2014/main" val="10000"/>
                  </a:ext>
                </a:extLst>
              </a:tr>
              <a:tr h="516675">
                <a:tc>
                  <a:txBody>
                    <a:bodyPr/>
                    <a:lstStyle/>
                    <a:p>
                      <a:pPr marL="0" lvl="0" indent="0" algn="l" rtl="0">
                        <a:spcBef>
                          <a:spcPts val="0"/>
                        </a:spcBef>
                        <a:spcAft>
                          <a:spcPts val="0"/>
                        </a:spcAft>
                        <a:buNone/>
                      </a:pPr>
                      <a:r>
                        <a:rPr lang="en" sz="1800"/>
                        <a:t>Beginners Guide (Winter 2019)</a:t>
                      </a:r>
                      <a:endParaRPr sz="1800"/>
                    </a:p>
                  </a:txBody>
                  <a:tcPr marL="91425" marR="91425" marT="91425" marB="91425"/>
                </a:tc>
                <a:tc>
                  <a:txBody>
                    <a:bodyPr/>
                    <a:lstStyle/>
                    <a:p>
                      <a:pPr marL="0" lvl="0" indent="0" algn="l" rtl="0">
                        <a:spcBef>
                          <a:spcPts val="0"/>
                        </a:spcBef>
                        <a:spcAft>
                          <a:spcPts val="0"/>
                        </a:spcAft>
                        <a:buNone/>
                      </a:pPr>
                      <a:r>
                        <a:rPr lang="en" sz="1800"/>
                        <a:t>13</a:t>
                      </a:r>
                      <a:endParaRPr sz="1800"/>
                    </a:p>
                  </a:txBody>
                  <a:tcPr marL="91425" marR="91425" marT="91425" marB="91425"/>
                </a:tc>
                <a:extLst>
                  <a:ext uri="{0D108BD9-81ED-4DB2-BD59-A6C34878D82A}">
                    <a16:rowId xmlns:a16="http://schemas.microsoft.com/office/drawing/2014/main" val="10001"/>
                  </a:ext>
                </a:extLst>
              </a:tr>
              <a:tr h="738900">
                <a:tc>
                  <a:txBody>
                    <a:bodyPr/>
                    <a:lstStyle/>
                    <a:p>
                      <a:pPr marL="0" lvl="0" indent="0" algn="l" rtl="0">
                        <a:spcBef>
                          <a:spcPts val="0"/>
                        </a:spcBef>
                        <a:spcAft>
                          <a:spcPts val="0"/>
                        </a:spcAft>
                        <a:buNone/>
                      </a:pPr>
                      <a:r>
                        <a:rPr lang="en" sz="1800"/>
                        <a:t>Becoming an Effective Hybrid (Spring 2019)</a:t>
                      </a:r>
                      <a:endParaRPr sz="1800"/>
                    </a:p>
                  </a:txBody>
                  <a:tcPr marL="91425" marR="91425" marT="91425" marB="91425"/>
                </a:tc>
                <a:tc>
                  <a:txBody>
                    <a:bodyPr/>
                    <a:lstStyle/>
                    <a:p>
                      <a:pPr marL="0" lvl="0" indent="0" algn="l" rtl="0">
                        <a:spcBef>
                          <a:spcPts val="0"/>
                        </a:spcBef>
                        <a:spcAft>
                          <a:spcPts val="0"/>
                        </a:spcAft>
                        <a:buNone/>
                      </a:pPr>
                      <a:r>
                        <a:rPr lang="en" sz="1800"/>
                        <a:t>10</a:t>
                      </a:r>
                      <a:endParaRPr sz="1800"/>
                    </a:p>
                  </a:txBody>
                  <a:tcPr marL="91425" marR="91425" marT="91425" marB="91425"/>
                </a:tc>
                <a:extLst>
                  <a:ext uri="{0D108BD9-81ED-4DB2-BD59-A6C34878D82A}">
                    <a16:rowId xmlns:a16="http://schemas.microsoft.com/office/drawing/2014/main" val="10002"/>
                  </a:ext>
                </a:extLst>
              </a:tr>
              <a:tr h="1023100">
                <a:tc>
                  <a:txBody>
                    <a:bodyPr/>
                    <a:lstStyle/>
                    <a:p>
                      <a:pPr marL="0" lvl="0" indent="0" algn="l" rtl="0">
                        <a:spcBef>
                          <a:spcPts val="0"/>
                        </a:spcBef>
                        <a:spcAft>
                          <a:spcPts val="0"/>
                        </a:spcAft>
                        <a:buNone/>
                      </a:pPr>
                      <a:r>
                        <a:rPr lang="en" sz="1800"/>
                        <a:t>Becoming an Effective Online (Summer 18, Fall 18, Spring 19, Summer 1 2019, &amp; Summer 2 2019)</a:t>
                      </a:r>
                      <a:endParaRPr sz="1800"/>
                    </a:p>
                  </a:txBody>
                  <a:tcPr marL="91425" marR="91425" marT="91425" marB="91425"/>
                </a:tc>
                <a:tc>
                  <a:txBody>
                    <a:bodyPr/>
                    <a:lstStyle/>
                    <a:p>
                      <a:pPr marL="0" lvl="0" indent="0" algn="l" rtl="0">
                        <a:spcBef>
                          <a:spcPts val="0"/>
                        </a:spcBef>
                        <a:spcAft>
                          <a:spcPts val="0"/>
                        </a:spcAft>
                        <a:buNone/>
                      </a:pPr>
                      <a:r>
                        <a:rPr lang="en" sz="1800"/>
                        <a:t>90</a:t>
                      </a:r>
                      <a:endParaRPr sz="1800"/>
                    </a:p>
                  </a:txBody>
                  <a:tcPr marL="91425" marR="91425" marT="91425" marB="91425"/>
                </a:tc>
                <a:extLst>
                  <a:ext uri="{0D108BD9-81ED-4DB2-BD59-A6C34878D82A}">
                    <a16:rowId xmlns:a16="http://schemas.microsoft.com/office/drawing/2014/main" val="10003"/>
                  </a:ext>
                </a:extLst>
              </a:tr>
              <a:tr h="516675">
                <a:tc>
                  <a:txBody>
                    <a:bodyPr/>
                    <a:lstStyle/>
                    <a:p>
                      <a:pPr marL="0" lvl="0" indent="0" algn="l" rtl="0">
                        <a:spcBef>
                          <a:spcPts val="0"/>
                        </a:spcBef>
                        <a:spcAft>
                          <a:spcPts val="0"/>
                        </a:spcAft>
                        <a:buNone/>
                      </a:pPr>
                      <a:r>
                        <a:rPr lang="en" sz="1800" b="1"/>
                        <a:t>First Year </a:t>
                      </a:r>
                      <a:r>
                        <a:rPr lang="en" sz="1800" b="1">
                          <a:solidFill>
                            <a:schemeClr val="dk1"/>
                          </a:solidFill>
                        </a:rPr>
                        <a:t>Total Trainings Completed </a:t>
                      </a:r>
                      <a:endParaRPr sz="1800" b="1"/>
                    </a:p>
                  </a:txBody>
                  <a:tcPr marL="91425" marR="91425" marT="91425" marB="91425">
                    <a:solidFill>
                      <a:srgbClr val="CFE2F3"/>
                    </a:solidFill>
                  </a:tcPr>
                </a:tc>
                <a:tc>
                  <a:txBody>
                    <a:bodyPr/>
                    <a:lstStyle/>
                    <a:p>
                      <a:pPr marL="0" lvl="0" indent="0" algn="l" rtl="0">
                        <a:spcBef>
                          <a:spcPts val="0"/>
                        </a:spcBef>
                        <a:spcAft>
                          <a:spcPts val="0"/>
                        </a:spcAft>
                        <a:buNone/>
                      </a:pPr>
                      <a:r>
                        <a:rPr lang="en" sz="1800" b="1"/>
                        <a:t>113</a:t>
                      </a:r>
                      <a:endParaRPr sz="1800" b="1"/>
                    </a:p>
                  </a:txBody>
                  <a:tcPr marL="91425" marR="91425" marT="91425" marB="91425">
                    <a:solidFill>
                      <a:srgbClr val="CFE2F3"/>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0"/>
          <p:cNvSpPr txBox="1"/>
          <p:nvPr/>
        </p:nvSpPr>
        <p:spPr>
          <a:xfrm>
            <a:off x="4537808" y="3210503"/>
            <a:ext cx="95100" cy="210600"/>
          </a:xfrm>
          <a:prstGeom prst="rect">
            <a:avLst/>
          </a:prstGeom>
          <a:noFill/>
          <a:ln>
            <a:noFill/>
          </a:ln>
        </p:spPr>
        <p:txBody>
          <a:bodyPr spcFirstLastPara="1" wrap="square" lIns="0" tIns="950" rIns="0" bIns="0" anchor="t" anchorCtr="0">
            <a:noAutofit/>
          </a:bodyPr>
          <a:lstStyle/>
          <a:p>
            <a:pPr marL="0" marR="0" lvl="0" indent="0" algn="l" rtl="0">
              <a:lnSpc>
                <a:spcPct val="100000"/>
              </a:lnSpc>
              <a:spcBef>
                <a:spcPts val="0"/>
              </a:spcBef>
              <a:spcAft>
                <a:spcPts val="0"/>
              </a:spcAft>
              <a:buNone/>
            </a:pPr>
            <a:r>
              <a:rPr lang="en" sz="1400" b="0" i="0" u="none" strike="noStrike" cap="none">
                <a:solidFill>
                  <a:srgbClr val="FFFFFF"/>
                </a:solidFill>
                <a:latin typeface="Century Gothic"/>
                <a:ea typeface="Century Gothic"/>
                <a:cs typeface="Century Gothic"/>
                <a:sym typeface="Century Gothic"/>
              </a:rPr>
              <a:t>v</a:t>
            </a:r>
            <a:endParaRPr sz="1400" b="0" i="0" u="none" strike="noStrike" cap="none">
              <a:solidFill>
                <a:schemeClr val="dk1"/>
              </a:solidFill>
              <a:latin typeface="Century Gothic"/>
              <a:ea typeface="Century Gothic"/>
              <a:cs typeface="Century Gothic"/>
              <a:sym typeface="Century Gothic"/>
            </a:endParaRPr>
          </a:p>
        </p:txBody>
      </p:sp>
      <p:sp>
        <p:nvSpPr>
          <p:cNvPr id="343" name="Google Shape;343;p40"/>
          <p:cNvSpPr/>
          <p:nvPr/>
        </p:nvSpPr>
        <p:spPr>
          <a:xfrm>
            <a:off x="13432" y="0"/>
            <a:ext cx="9144000" cy="1639500"/>
          </a:xfrm>
          <a:prstGeom prst="rect">
            <a:avLst/>
          </a:prstGeom>
          <a:solidFill>
            <a:srgbClr val="1E4E79"/>
          </a:solidFill>
          <a:ln>
            <a:noFill/>
          </a:ln>
        </p:spPr>
        <p:txBody>
          <a:bodyPr spcFirstLastPara="1" wrap="square" lIns="0" tIns="0" rIns="0" bIns="0" anchor="t" anchorCtr="0">
            <a:noAutofit/>
          </a:bodyPr>
          <a:lstStyle/>
          <a:p>
            <a:pPr marL="12700" lvl="0" indent="0" algn="l" rtl="0">
              <a:spcBef>
                <a:spcPts val="0"/>
              </a:spcBef>
              <a:spcAft>
                <a:spcPts val="0"/>
              </a:spcAft>
              <a:buClr>
                <a:schemeClr val="lt1"/>
              </a:buClr>
              <a:buSzPts val="3300"/>
              <a:buFont typeface="Calibri"/>
              <a:buNone/>
            </a:pPr>
            <a:r>
              <a:rPr lang="en" sz="2400" b="1">
                <a:solidFill>
                  <a:srgbClr val="FFD966"/>
                </a:solidFill>
                <a:latin typeface="Calibri"/>
                <a:ea typeface="Calibri"/>
                <a:cs typeface="Calibri"/>
                <a:sym typeface="Calibri"/>
              </a:rPr>
              <a:t>Distance Education Overview</a:t>
            </a:r>
            <a:r>
              <a:rPr lang="en" sz="3300" b="1">
                <a:solidFill>
                  <a:srgbClr val="FFD966"/>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
        <p:nvSpPr>
          <p:cNvPr id="344" name="Google Shape;344;p40"/>
          <p:cNvSpPr txBox="1">
            <a:spLocks noGrp="1"/>
          </p:cNvSpPr>
          <p:nvPr>
            <p:ph type="title"/>
          </p:nvPr>
        </p:nvSpPr>
        <p:spPr>
          <a:xfrm>
            <a:off x="95800" y="422200"/>
            <a:ext cx="8877000" cy="1095900"/>
          </a:xfrm>
          <a:prstGeom prst="rect">
            <a:avLst/>
          </a:prstGeom>
          <a:noFill/>
          <a:ln>
            <a:noFill/>
          </a:ln>
        </p:spPr>
        <p:txBody>
          <a:bodyPr spcFirstLastPara="1" wrap="square" lIns="0" tIns="37150" rIns="0" bIns="0" anchor="ctr" anchorCtr="0">
            <a:noAutofit/>
          </a:bodyPr>
          <a:lstStyle/>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 </a:t>
            </a:r>
            <a:endParaRPr b="1">
              <a:solidFill>
                <a:schemeClr val="lt1"/>
              </a:solidFill>
            </a:endParaRPr>
          </a:p>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Initiative 3</a:t>
            </a:r>
            <a:endParaRPr b="1">
              <a:solidFill>
                <a:schemeClr val="lt1"/>
              </a:solidFill>
            </a:endParaRPr>
          </a:p>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Districtwide Professional Development</a:t>
            </a:r>
            <a:endParaRPr sz="900" b="1">
              <a:solidFill>
                <a:schemeClr val="lt1"/>
              </a:solidFill>
            </a:endParaRPr>
          </a:p>
          <a:p>
            <a:pPr marL="12700" lvl="0" indent="0" algn="l" rtl="0">
              <a:lnSpc>
                <a:spcPct val="100000"/>
              </a:lnSpc>
              <a:spcBef>
                <a:spcPts val="0"/>
              </a:spcBef>
              <a:spcAft>
                <a:spcPts val="0"/>
              </a:spcAft>
              <a:buClr>
                <a:schemeClr val="lt1"/>
              </a:buClr>
              <a:buSzPts val="3300"/>
              <a:buFont typeface="Calibri"/>
              <a:buNone/>
            </a:pPr>
            <a:endParaRPr b="1">
              <a:solidFill>
                <a:schemeClr val="lt1"/>
              </a:solidFill>
            </a:endParaRPr>
          </a:p>
        </p:txBody>
      </p:sp>
      <p:sp>
        <p:nvSpPr>
          <p:cNvPr id="345" name="Google Shape;345;p40"/>
          <p:cNvSpPr txBox="1"/>
          <p:nvPr/>
        </p:nvSpPr>
        <p:spPr>
          <a:xfrm>
            <a:off x="0" y="1600200"/>
            <a:ext cx="8972700" cy="3024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400">
                <a:solidFill>
                  <a:schemeClr val="dk1"/>
                </a:solidFill>
                <a:latin typeface="Calibri"/>
                <a:ea typeface="Calibri"/>
                <a:cs typeface="Calibri"/>
                <a:sym typeface="Calibri"/>
              </a:rPr>
              <a:t> 	</a:t>
            </a:r>
            <a:endParaRPr sz="1100"/>
          </a:p>
          <a:p>
            <a:pPr marL="0" marR="0" lvl="0" indent="0" algn="l" rtl="0">
              <a:spcBef>
                <a:spcPts val="0"/>
              </a:spcBef>
              <a:spcAft>
                <a:spcPts val="0"/>
              </a:spcAft>
              <a:buNone/>
            </a:pPr>
            <a:r>
              <a:rPr lang="en" sz="2400">
                <a:solidFill>
                  <a:schemeClr val="dk1"/>
                </a:solidFill>
                <a:latin typeface="Calibri"/>
                <a:ea typeface="Calibri"/>
                <a:cs typeface="Calibri"/>
                <a:sym typeface="Calibri"/>
              </a:rPr>
              <a:t>Additional Area of Interest: Preparation for all instructors</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Ensuring that faculty are ready and well-trained for teaching in an online environment. </a:t>
            </a:r>
            <a:endParaRPr sz="2400">
              <a:solidFill>
                <a:schemeClr val="dk1"/>
              </a:solidFill>
              <a:latin typeface="Calibri"/>
              <a:ea typeface="Calibri"/>
              <a:cs typeface="Calibri"/>
              <a:sym typeface="Calibri"/>
            </a:endParaRPr>
          </a:p>
          <a:p>
            <a:pPr marL="457200" marR="0" lvl="0" indent="-381000" algn="l" rtl="0">
              <a:spcBef>
                <a:spcPts val="0"/>
              </a:spcBef>
              <a:spcAft>
                <a:spcPts val="0"/>
              </a:spcAft>
              <a:buSzPts val="2400"/>
              <a:buChar char="●"/>
            </a:pPr>
            <a:r>
              <a:rPr lang="en" sz="2400">
                <a:solidFill>
                  <a:schemeClr val="dk1"/>
                </a:solidFill>
                <a:latin typeface="Calibri"/>
                <a:ea typeface="Calibri"/>
                <a:cs typeface="Calibri"/>
                <a:sym typeface="Calibri"/>
              </a:rPr>
              <a:t>The District is in discussion through negotiations.New Title 5, </a:t>
            </a:r>
            <a:r>
              <a:rPr lang="en" sz="2400">
                <a:solidFill>
                  <a:srgbClr val="252525"/>
                </a:solidFill>
                <a:highlight>
                  <a:srgbClr val="FFFFFF"/>
                </a:highlight>
                <a:latin typeface="Georgia"/>
                <a:ea typeface="Georgia"/>
                <a:cs typeface="Georgia"/>
                <a:sym typeface="Georgia"/>
              </a:rPr>
              <a:t>§ 55208</a:t>
            </a:r>
            <a:r>
              <a:rPr lang="en" sz="2400">
                <a:solidFill>
                  <a:schemeClr val="dk1"/>
                </a:solidFill>
                <a:latin typeface="Calibri"/>
                <a:ea typeface="Calibri"/>
                <a:cs typeface="Calibri"/>
                <a:sym typeface="Calibri"/>
              </a:rPr>
              <a:t> requires that :</a:t>
            </a:r>
            <a:endParaRPr sz="2400">
              <a:solidFill>
                <a:schemeClr val="dk1"/>
              </a:solidFill>
              <a:latin typeface="Calibri"/>
              <a:ea typeface="Calibri"/>
              <a:cs typeface="Calibri"/>
              <a:sym typeface="Calibri"/>
            </a:endParaRPr>
          </a:p>
          <a:p>
            <a:pPr marL="457200" marR="0" lvl="0" indent="0" algn="l" rtl="0">
              <a:spcBef>
                <a:spcPts val="0"/>
              </a:spcBef>
              <a:spcAft>
                <a:spcPts val="0"/>
              </a:spcAft>
              <a:buNone/>
            </a:pPr>
            <a:r>
              <a:rPr lang="en" sz="1800" i="1">
                <a:solidFill>
                  <a:schemeClr val="dk1"/>
                </a:solidFill>
                <a:latin typeface="Calibri"/>
                <a:ea typeface="Calibri"/>
                <a:cs typeface="Calibri"/>
                <a:sym typeface="Calibri"/>
              </a:rPr>
              <a:t>“</a:t>
            </a:r>
            <a:r>
              <a:rPr lang="en" sz="2200" i="1">
                <a:solidFill>
                  <a:schemeClr val="dk1"/>
                </a:solidFill>
                <a:latin typeface="Calibri"/>
                <a:ea typeface="Calibri"/>
                <a:cs typeface="Calibri"/>
                <a:sym typeface="Calibri"/>
              </a:rPr>
              <a:t>instructors ‘shall be prepared to teach in a distance education delivery method consistent with local district policies and negotiated agreements.”</a:t>
            </a:r>
            <a:endParaRPr sz="2200">
              <a:solidFill>
                <a:schemeClr val="dk1"/>
              </a:solidFill>
              <a:latin typeface="Calibri"/>
              <a:ea typeface="Calibri"/>
              <a:cs typeface="Calibri"/>
              <a:sym typeface="Calibri"/>
            </a:endParaRPr>
          </a:p>
          <a:p>
            <a:pPr marL="0" marR="0" lvl="0" indent="0" algn="l" rtl="0">
              <a:spcBef>
                <a:spcPts val="0"/>
              </a:spcBef>
              <a:spcAft>
                <a:spcPts val="0"/>
              </a:spcAft>
              <a:buNone/>
            </a:pPr>
            <a:endParaRPr sz="2400">
              <a:latin typeface="Calibri"/>
              <a:ea typeface="Calibri"/>
              <a:cs typeface="Calibri"/>
              <a:sym typeface="Calibri"/>
            </a:endParaRPr>
          </a:p>
          <a:p>
            <a:pPr marL="0" marR="0" lvl="0" indent="0" algn="l" rtl="0">
              <a:spcBef>
                <a:spcPts val="0"/>
              </a:spcBef>
              <a:spcAft>
                <a:spcPts val="0"/>
              </a:spcAft>
              <a:buNone/>
            </a:pPr>
            <a:r>
              <a:rPr lang="en"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p:txBody>
      </p:sp>
      <p:pic>
        <p:nvPicPr>
          <p:cNvPr id="346" name="Google Shape;346;p40"/>
          <p:cNvPicPr preferRelativeResize="0"/>
          <p:nvPr/>
        </p:nvPicPr>
        <p:blipFill>
          <a:blip r:embed="rId3">
            <a:alphaModFix/>
          </a:blip>
          <a:stretch>
            <a:fillRect/>
          </a:stretch>
        </p:blipFill>
        <p:spPr>
          <a:xfrm>
            <a:off x="7220275" y="133275"/>
            <a:ext cx="1796577" cy="597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1"/>
          <p:cNvSpPr txBox="1"/>
          <p:nvPr/>
        </p:nvSpPr>
        <p:spPr>
          <a:xfrm>
            <a:off x="4537808" y="3210503"/>
            <a:ext cx="95100" cy="210600"/>
          </a:xfrm>
          <a:prstGeom prst="rect">
            <a:avLst/>
          </a:prstGeom>
          <a:noFill/>
          <a:ln>
            <a:noFill/>
          </a:ln>
        </p:spPr>
        <p:txBody>
          <a:bodyPr spcFirstLastPara="1" wrap="square" lIns="0" tIns="950" rIns="0" bIns="0" anchor="t" anchorCtr="0">
            <a:noAutofit/>
          </a:bodyPr>
          <a:lstStyle/>
          <a:p>
            <a:pPr marL="0" marR="0" lvl="0" indent="0" algn="l" rtl="0">
              <a:lnSpc>
                <a:spcPct val="100000"/>
              </a:lnSpc>
              <a:spcBef>
                <a:spcPts val="0"/>
              </a:spcBef>
              <a:spcAft>
                <a:spcPts val="0"/>
              </a:spcAft>
              <a:buNone/>
            </a:pPr>
            <a:r>
              <a:rPr lang="en" sz="1400" b="0" i="0" u="none" strike="noStrike" cap="none">
                <a:solidFill>
                  <a:srgbClr val="FFFFFF"/>
                </a:solidFill>
                <a:latin typeface="Century Gothic"/>
                <a:ea typeface="Century Gothic"/>
                <a:cs typeface="Century Gothic"/>
                <a:sym typeface="Century Gothic"/>
              </a:rPr>
              <a:t>v</a:t>
            </a:r>
            <a:endParaRPr sz="1400" b="0" i="0" u="none" strike="noStrike" cap="none">
              <a:solidFill>
                <a:schemeClr val="dk1"/>
              </a:solidFill>
              <a:latin typeface="Century Gothic"/>
              <a:ea typeface="Century Gothic"/>
              <a:cs typeface="Century Gothic"/>
              <a:sym typeface="Century Gothic"/>
            </a:endParaRPr>
          </a:p>
        </p:txBody>
      </p:sp>
      <p:sp>
        <p:nvSpPr>
          <p:cNvPr id="352" name="Google Shape;352;p41"/>
          <p:cNvSpPr/>
          <p:nvPr/>
        </p:nvSpPr>
        <p:spPr>
          <a:xfrm>
            <a:off x="13432" y="0"/>
            <a:ext cx="9144000" cy="1639500"/>
          </a:xfrm>
          <a:prstGeom prst="rect">
            <a:avLst/>
          </a:prstGeom>
          <a:solidFill>
            <a:srgbClr val="1E4E79"/>
          </a:solidFill>
          <a:ln>
            <a:noFill/>
          </a:ln>
        </p:spPr>
        <p:txBody>
          <a:bodyPr spcFirstLastPara="1" wrap="square" lIns="0" tIns="0" rIns="0" bIns="0" anchor="t" anchorCtr="0">
            <a:noAutofit/>
          </a:bodyPr>
          <a:lstStyle/>
          <a:p>
            <a:pPr marL="12700" lvl="0" indent="0" algn="l" rtl="0">
              <a:spcBef>
                <a:spcPts val="0"/>
              </a:spcBef>
              <a:spcAft>
                <a:spcPts val="0"/>
              </a:spcAft>
              <a:buSzPts val="3300"/>
              <a:buNone/>
            </a:pPr>
            <a:r>
              <a:rPr lang="en" sz="2400" b="1">
                <a:solidFill>
                  <a:srgbClr val="FFD966"/>
                </a:solidFill>
                <a:latin typeface="Calibri"/>
                <a:ea typeface="Calibri"/>
                <a:cs typeface="Calibri"/>
                <a:sym typeface="Calibri"/>
              </a:rPr>
              <a:t>Distance Education Overview</a:t>
            </a:r>
            <a:r>
              <a:rPr lang="en" sz="3300" b="1">
                <a:solidFill>
                  <a:srgbClr val="FFD966"/>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
        <p:nvSpPr>
          <p:cNvPr id="353" name="Google Shape;353;p41"/>
          <p:cNvSpPr txBox="1">
            <a:spLocks noGrp="1"/>
          </p:cNvSpPr>
          <p:nvPr>
            <p:ph type="title"/>
          </p:nvPr>
        </p:nvSpPr>
        <p:spPr>
          <a:xfrm>
            <a:off x="290475" y="730975"/>
            <a:ext cx="8219100" cy="963600"/>
          </a:xfrm>
          <a:prstGeom prst="rect">
            <a:avLst/>
          </a:prstGeom>
          <a:noFill/>
          <a:ln>
            <a:noFill/>
          </a:ln>
        </p:spPr>
        <p:txBody>
          <a:bodyPr spcFirstLastPara="1" wrap="square" lIns="0" tIns="37150" rIns="0" bIns="0" anchor="ctr" anchorCtr="0">
            <a:noAutofit/>
          </a:bodyPr>
          <a:lstStyle/>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 Newer Initiatives for the year ahead</a:t>
            </a:r>
            <a:endParaRPr b="1">
              <a:solidFill>
                <a:schemeClr val="lt1"/>
              </a:solidFill>
            </a:endParaRPr>
          </a:p>
          <a:p>
            <a:pPr marL="0" lvl="0" indent="0" algn="l" rtl="0">
              <a:spcBef>
                <a:spcPts val="800"/>
              </a:spcBef>
              <a:spcAft>
                <a:spcPts val="0"/>
              </a:spcAft>
              <a:buClr>
                <a:schemeClr val="dk1"/>
              </a:buClr>
              <a:buSzPts val="1100"/>
              <a:buFont typeface="Arial"/>
              <a:buNone/>
            </a:pPr>
            <a:r>
              <a:rPr lang="en" sz="2100">
                <a:solidFill>
                  <a:srgbClr val="FFFFFF"/>
                </a:solidFill>
              </a:rPr>
              <a:t> .</a:t>
            </a:r>
            <a:endParaRPr b="1">
              <a:solidFill>
                <a:srgbClr val="FFFFFF"/>
              </a:solidFill>
            </a:endParaRPr>
          </a:p>
          <a:p>
            <a:pPr marL="12700" lvl="0" indent="0" algn="l" rtl="0">
              <a:lnSpc>
                <a:spcPct val="100000"/>
              </a:lnSpc>
              <a:spcBef>
                <a:spcPts val="0"/>
              </a:spcBef>
              <a:spcAft>
                <a:spcPts val="0"/>
              </a:spcAft>
              <a:buClr>
                <a:schemeClr val="lt1"/>
              </a:buClr>
              <a:buSzPts val="3300"/>
              <a:buFont typeface="Calibri"/>
              <a:buNone/>
            </a:pPr>
            <a:endParaRPr b="1">
              <a:solidFill>
                <a:schemeClr val="lt1"/>
              </a:solidFill>
            </a:endParaRPr>
          </a:p>
        </p:txBody>
      </p:sp>
      <p:sp>
        <p:nvSpPr>
          <p:cNvPr id="354" name="Google Shape;354;p41"/>
          <p:cNvSpPr txBox="1"/>
          <p:nvPr/>
        </p:nvSpPr>
        <p:spPr>
          <a:xfrm>
            <a:off x="0" y="1600200"/>
            <a:ext cx="8972700" cy="35433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AutoNum type="arabicPeriod"/>
            </a:pPr>
            <a:r>
              <a:rPr lang="en" sz="2400">
                <a:solidFill>
                  <a:schemeClr val="dk1"/>
                </a:solidFill>
                <a:latin typeface="Calibri"/>
                <a:ea typeface="Calibri"/>
                <a:cs typeface="Calibri"/>
                <a:sym typeface="Calibri"/>
              </a:rPr>
              <a:t>Create a program to reach Incarcerated college-aged youth via online education</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AutoNum type="arabicPeriod"/>
            </a:pPr>
            <a:r>
              <a:rPr lang="en" sz="2400">
                <a:solidFill>
                  <a:schemeClr val="dk1"/>
                </a:solidFill>
                <a:latin typeface="Calibri"/>
                <a:ea typeface="Calibri"/>
                <a:cs typeface="Calibri"/>
                <a:sym typeface="Calibri"/>
              </a:rPr>
              <a:t>Create a program to train and hire student interns to assist faculty in making their online courses accessible to all students </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AutoNum type="arabicPeriod"/>
            </a:pPr>
            <a:r>
              <a:rPr lang="en" sz="2400">
                <a:solidFill>
                  <a:schemeClr val="dk1"/>
                </a:solidFill>
                <a:latin typeface="Calibri"/>
                <a:ea typeface="Calibri"/>
                <a:cs typeface="Calibri"/>
                <a:sym typeface="Calibri"/>
              </a:rPr>
              <a:t>Create a Districtwide General Education Online Pathway to provide online students a means to complete GE online</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AutoNum type="arabicPeriod"/>
            </a:pPr>
            <a:r>
              <a:rPr lang="en" sz="2400">
                <a:solidFill>
                  <a:schemeClr val="dk1"/>
                </a:solidFill>
                <a:latin typeface="Calibri"/>
                <a:ea typeface="Calibri"/>
                <a:cs typeface="Calibri"/>
                <a:sym typeface="Calibri"/>
              </a:rPr>
              <a:t>Create a program to increase awareness and training for reaching underrepresented students online</a:t>
            </a: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100">
              <a:solidFill>
                <a:schemeClr val="dk1"/>
              </a:solidFill>
              <a:latin typeface="Calibri"/>
              <a:ea typeface="Calibri"/>
              <a:cs typeface="Calibri"/>
              <a:sym typeface="Calibri"/>
            </a:endParaRPr>
          </a:p>
          <a:p>
            <a:pPr marL="0" lvl="0" indent="0" algn="l" rtl="0">
              <a:lnSpc>
                <a:spcPct val="90000"/>
              </a:lnSpc>
              <a:spcBef>
                <a:spcPts val="800"/>
              </a:spcBef>
              <a:spcAft>
                <a:spcPts val="0"/>
              </a:spcAft>
              <a:buNone/>
            </a:pPr>
            <a:endParaRPr sz="2100">
              <a:solidFill>
                <a:schemeClr val="dk1"/>
              </a:solidFill>
              <a:latin typeface="Calibri"/>
              <a:ea typeface="Calibri"/>
              <a:cs typeface="Calibri"/>
              <a:sym typeface="Calibri"/>
            </a:endParaRPr>
          </a:p>
        </p:txBody>
      </p:sp>
      <p:pic>
        <p:nvPicPr>
          <p:cNvPr id="355" name="Google Shape;355;p41"/>
          <p:cNvPicPr preferRelativeResize="0"/>
          <p:nvPr/>
        </p:nvPicPr>
        <p:blipFill>
          <a:blip r:embed="rId3">
            <a:alphaModFix/>
          </a:blip>
          <a:stretch>
            <a:fillRect/>
          </a:stretch>
        </p:blipFill>
        <p:spPr>
          <a:xfrm>
            <a:off x="7220275" y="133275"/>
            <a:ext cx="1796577" cy="597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2"/>
          <p:cNvSpPr txBox="1"/>
          <p:nvPr/>
        </p:nvSpPr>
        <p:spPr>
          <a:xfrm>
            <a:off x="4537808" y="3210503"/>
            <a:ext cx="95100" cy="210600"/>
          </a:xfrm>
          <a:prstGeom prst="rect">
            <a:avLst/>
          </a:prstGeom>
          <a:noFill/>
          <a:ln>
            <a:noFill/>
          </a:ln>
        </p:spPr>
        <p:txBody>
          <a:bodyPr spcFirstLastPara="1" wrap="square" lIns="0" tIns="950" rIns="0" bIns="0" anchor="t" anchorCtr="0">
            <a:noAutofit/>
          </a:bodyPr>
          <a:lstStyle/>
          <a:p>
            <a:pPr marL="0" marR="0" lvl="0" indent="0" algn="l" rtl="0">
              <a:lnSpc>
                <a:spcPct val="100000"/>
              </a:lnSpc>
              <a:spcBef>
                <a:spcPts val="0"/>
              </a:spcBef>
              <a:spcAft>
                <a:spcPts val="0"/>
              </a:spcAft>
              <a:buNone/>
            </a:pPr>
            <a:r>
              <a:rPr lang="en" sz="1400" b="0" i="0" u="none" strike="noStrike" cap="none">
                <a:solidFill>
                  <a:srgbClr val="FFFFFF"/>
                </a:solidFill>
                <a:latin typeface="Century Gothic"/>
                <a:ea typeface="Century Gothic"/>
                <a:cs typeface="Century Gothic"/>
                <a:sym typeface="Century Gothic"/>
              </a:rPr>
              <a:t>v</a:t>
            </a:r>
            <a:endParaRPr sz="1400" b="0" i="0" u="none" strike="noStrike" cap="none">
              <a:solidFill>
                <a:schemeClr val="dk1"/>
              </a:solidFill>
              <a:latin typeface="Century Gothic"/>
              <a:ea typeface="Century Gothic"/>
              <a:cs typeface="Century Gothic"/>
              <a:sym typeface="Century Gothic"/>
            </a:endParaRPr>
          </a:p>
        </p:txBody>
      </p:sp>
      <p:sp>
        <p:nvSpPr>
          <p:cNvPr id="361" name="Google Shape;361;p42"/>
          <p:cNvSpPr/>
          <p:nvPr/>
        </p:nvSpPr>
        <p:spPr>
          <a:xfrm>
            <a:off x="13432" y="0"/>
            <a:ext cx="9144000" cy="1639500"/>
          </a:xfrm>
          <a:prstGeom prst="rect">
            <a:avLst/>
          </a:prstGeom>
          <a:solidFill>
            <a:srgbClr val="1E4E79"/>
          </a:solidFill>
          <a:ln>
            <a:noFill/>
          </a:ln>
        </p:spPr>
        <p:txBody>
          <a:bodyPr spcFirstLastPara="1" wrap="square" lIns="0" tIns="0" rIns="0" bIns="0" anchor="t" anchorCtr="0">
            <a:noAutofit/>
          </a:bodyPr>
          <a:lstStyle/>
          <a:p>
            <a:pPr marL="12700" lvl="0" indent="0" algn="l" rtl="0">
              <a:spcBef>
                <a:spcPts val="0"/>
              </a:spcBef>
              <a:spcAft>
                <a:spcPts val="0"/>
              </a:spcAft>
              <a:buSzPts val="3300"/>
              <a:buNone/>
            </a:pPr>
            <a:r>
              <a:rPr lang="en" sz="2400" b="1">
                <a:solidFill>
                  <a:srgbClr val="FFD966"/>
                </a:solidFill>
                <a:latin typeface="Calibri"/>
                <a:ea typeface="Calibri"/>
                <a:cs typeface="Calibri"/>
                <a:sym typeface="Calibri"/>
              </a:rPr>
              <a:t>Distance Education Overview</a:t>
            </a:r>
            <a:r>
              <a:rPr lang="en" sz="3300" b="1">
                <a:solidFill>
                  <a:srgbClr val="FFD966"/>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
        <p:nvSpPr>
          <p:cNvPr id="362" name="Google Shape;362;p42"/>
          <p:cNvSpPr txBox="1">
            <a:spLocks noGrp="1"/>
          </p:cNvSpPr>
          <p:nvPr>
            <p:ph type="title"/>
          </p:nvPr>
        </p:nvSpPr>
        <p:spPr>
          <a:xfrm>
            <a:off x="290475" y="730975"/>
            <a:ext cx="8219100" cy="963600"/>
          </a:xfrm>
          <a:prstGeom prst="rect">
            <a:avLst/>
          </a:prstGeom>
          <a:noFill/>
          <a:ln>
            <a:noFill/>
          </a:ln>
        </p:spPr>
        <p:txBody>
          <a:bodyPr spcFirstLastPara="1" wrap="square" lIns="0" tIns="37150" rIns="0" bIns="0" anchor="ctr" anchorCtr="0">
            <a:noAutofit/>
          </a:bodyPr>
          <a:lstStyle/>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 Calbright College - the 115th</a:t>
            </a:r>
            <a:endParaRPr b="1">
              <a:solidFill>
                <a:schemeClr val="lt1"/>
              </a:solidFill>
            </a:endParaRPr>
          </a:p>
          <a:p>
            <a:pPr marL="0" lvl="0" indent="0" algn="l" rtl="0">
              <a:spcBef>
                <a:spcPts val="800"/>
              </a:spcBef>
              <a:spcAft>
                <a:spcPts val="0"/>
              </a:spcAft>
              <a:buClr>
                <a:schemeClr val="dk1"/>
              </a:buClr>
              <a:buSzPts val="1100"/>
              <a:buFont typeface="Arial"/>
              <a:buNone/>
            </a:pPr>
            <a:r>
              <a:rPr lang="en" sz="2100">
                <a:solidFill>
                  <a:srgbClr val="FFFFFF"/>
                </a:solidFill>
              </a:rPr>
              <a:t> Opening October 2019</a:t>
            </a:r>
            <a:endParaRPr b="1">
              <a:solidFill>
                <a:srgbClr val="FFFFFF"/>
              </a:solidFill>
            </a:endParaRPr>
          </a:p>
          <a:p>
            <a:pPr marL="12700" lvl="0" indent="0" algn="l" rtl="0">
              <a:lnSpc>
                <a:spcPct val="100000"/>
              </a:lnSpc>
              <a:spcBef>
                <a:spcPts val="0"/>
              </a:spcBef>
              <a:spcAft>
                <a:spcPts val="0"/>
              </a:spcAft>
              <a:buClr>
                <a:schemeClr val="lt1"/>
              </a:buClr>
              <a:buSzPts val="3300"/>
              <a:buFont typeface="Calibri"/>
              <a:buNone/>
            </a:pPr>
            <a:endParaRPr b="1">
              <a:solidFill>
                <a:schemeClr val="lt1"/>
              </a:solidFill>
            </a:endParaRPr>
          </a:p>
        </p:txBody>
      </p:sp>
      <p:sp>
        <p:nvSpPr>
          <p:cNvPr id="363" name="Google Shape;363;p42"/>
          <p:cNvSpPr txBox="1"/>
          <p:nvPr/>
        </p:nvSpPr>
        <p:spPr>
          <a:xfrm>
            <a:off x="-86325" y="1639500"/>
            <a:ext cx="8972700" cy="35433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1200"/>
              </a:spcBef>
              <a:spcAft>
                <a:spcPts val="0"/>
              </a:spcAft>
              <a:buClr>
                <a:schemeClr val="dk1"/>
              </a:buClr>
              <a:buSzPts val="1100"/>
              <a:buFont typeface="Arial"/>
              <a:buNone/>
            </a:pPr>
            <a:r>
              <a:rPr lang="en" sz="2400">
                <a:solidFill>
                  <a:schemeClr val="dk1"/>
                </a:solidFill>
              </a:rPr>
              <a:t> </a:t>
            </a:r>
            <a:r>
              <a:rPr lang="en" sz="2000">
                <a:solidFill>
                  <a:schemeClr val="dk1"/>
                </a:solidFill>
              </a:rPr>
              <a:t>  </a:t>
            </a:r>
            <a:endParaRPr sz="1600">
              <a:solidFill>
                <a:schemeClr val="dk1"/>
              </a:solidFill>
            </a:endParaRPr>
          </a:p>
        </p:txBody>
      </p:sp>
      <p:pic>
        <p:nvPicPr>
          <p:cNvPr id="364" name="Google Shape;364;p42"/>
          <p:cNvPicPr preferRelativeResize="0"/>
          <p:nvPr/>
        </p:nvPicPr>
        <p:blipFill>
          <a:blip r:embed="rId3">
            <a:alphaModFix/>
          </a:blip>
          <a:stretch>
            <a:fillRect/>
          </a:stretch>
        </p:blipFill>
        <p:spPr>
          <a:xfrm>
            <a:off x="7220275" y="133275"/>
            <a:ext cx="1796577" cy="597700"/>
          </a:xfrm>
          <a:prstGeom prst="rect">
            <a:avLst/>
          </a:prstGeom>
          <a:noFill/>
          <a:ln>
            <a:noFill/>
          </a:ln>
        </p:spPr>
      </p:pic>
      <p:pic>
        <p:nvPicPr>
          <p:cNvPr id="365" name="Google Shape;365;p42"/>
          <p:cNvPicPr preferRelativeResize="0"/>
          <p:nvPr/>
        </p:nvPicPr>
        <p:blipFill>
          <a:blip r:embed="rId4">
            <a:alphaModFix/>
          </a:blip>
          <a:stretch>
            <a:fillRect/>
          </a:stretch>
        </p:blipFill>
        <p:spPr>
          <a:xfrm>
            <a:off x="61885" y="1814047"/>
            <a:ext cx="4861825" cy="3155925"/>
          </a:xfrm>
          <a:prstGeom prst="rect">
            <a:avLst/>
          </a:prstGeom>
          <a:noFill/>
          <a:ln>
            <a:noFill/>
          </a:ln>
        </p:spPr>
      </p:pic>
      <p:sp>
        <p:nvSpPr>
          <p:cNvPr id="366" name="Google Shape;366;p42"/>
          <p:cNvSpPr txBox="1"/>
          <p:nvPr/>
        </p:nvSpPr>
        <p:spPr>
          <a:xfrm>
            <a:off x="5131850" y="1819075"/>
            <a:ext cx="3754500" cy="3324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b="1">
                <a:solidFill>
                  <a:srgbClr val="002060"/>
                </a:solidFill>
              </a:rPr>
              <a:t>Job Ready Programs</a:t>
            </a:r>
            <a:r>
              <a:rPr lang="en" sz="1800">
                <a:solidFill>
                  <a:srgbClr val="002060"/>
                </a:solidFill>
              </a:rPr>
              <a:t> and </a:t>
            </a:r>
            <a:r>
              <a:rPr lang="en" sz="1800" b="1">
                <a:solidFill>
                  <a:srgbClr val="002060"/>
                </a:solidFill>
              </a:rPr>
              <a:t>Courses:</a:t>
            </a:r>
            <a:r>
              <a:rPr lang="en" sz="1800">
                <a:solidFill>
                  <a:srgbClr val="002060"/>
                </a:solidFill>
              </a:rPr>
              <a:t>  </a:t>
            </a:r>
            <a:r>
              <a:rPr lang="en" sz="1800" b="1">
                <a:solidFill>
                  <a:srgbClr val="002060"/>
                </a:solidFill>
              </a:rPr>
              <a:t>Non-Credit</a:t>
            </a:r>
            <a:endParaRPr sz="1800" b="1">
              <a:solidFill>
                <a:srgbClr val="002060"/>
              </a:solidFill>
            </a:endParaRPr>
          </a:p>
          <a:p>
            <a:pPr marL="0" lvl="0" indent="0" algn="l" rtl="0">
              <a:lnSpc>
                <a:spcPct val="115000"/>
              </a:lnSpc>
              <a:spcBef>
                <a:spcPts val="0"/>
              </a:spcBef>
              <a:spcAft>
                <a:spcPts val="0"/>
              </a:spcAft>
              <a:buClr>
                <a:schemeClr val="dk1"/>
              </a:buClr>
              <a:buSzPts val="1100"/>
              <a:buFont typeface="Arial"/>
              <a:buNone/>
            </a:pPr>
            <a:r>
              <a:rPr lang="en" sz="1800">
                <a:solidFill>
                  <a:srgbClr val="002060"/>
                </a:solidFill>
              </a:rPr>
              <a:t>•Calbright Badge- Career Essentials</a:t>
            </a:r>
            <a:endParaRPr sz="1800">
              <a:solidFill>
                <a:srgbClr val="002060"/>
              </a:solidFill>
            </a:endParaRPr>
          </a:p>
          <a:p>
            <a:pPr marL="0" lvl="0" indent="0" algn="l" rtl="0">
              <a:lnSpc>
                <a:spcPct val="115000"/>
              </a:lnSpc>
              <a:spcBef>
                <a:spcPts val="0"/>
              </a:spcBef>
              <a:spcAft>
                <a:spcPts val="0"/>
              </a:spcAft>
              <a:buClr>
                <a:schemeClr val="dk1"/>
              </a:buClr>
              <a:buSzPts val="1100"/>
              <a:buFont typeface="Arial"/>
              <a:buNone/>
            </a:pPr>
            <a:r>
              <a:rPr lang="en" sz="1800">
                <a:solidFill>
                  <a:srgbClr val="002060"/>
                </a:solidFill>
              </a:rPr>
              <a:t>•Calbright Certified-</a:t>
            </a:r>
            <a:endParaRPr sz="1800">
              <a:solidFill>
                <a:srgbClr val="002060"/>
              </a:solidFill>
            </a:endParaRPr>
          </a:p>
          <a:p>
            <a:pPr marL="0" lvl="0" indent="0" algn="l" rtl="0">
              <a:lnSpc>
                <a:spcPct val="115000"/>
              </a:lnSpc>
              <a:spcBef>
                <a:spcPts val="0"/>
              </a:spcBef>
              <a:spcAft>
                <a:spcPts val="0"/>
              </a:spcAft>
              <a:buClr>
                <a:schemeClr val="dk1"/>
              </a:buClr>
              <a:buSzPts val="1100"/>
              <a:buFont typeface="Arial"/>
              <a:buNone/>
            </a:pPr>
            <a:r>
              <a:rPr lang="en" sz="1800">
                <a:solidFill>
                  <a:srgbClr val="002060"/>
                </a:solidFill>
              </a:rPr>
              <a:t>Employment in Medical Coding</a:t>
            </a:r>
            <a:endParaRPr sz="1800">
              <a:solidFill>
                <a:srgbClr val="002060"/>
              </a:solidFill>
            </a:endParaRPr>
          </a:p>
          <a:p>
            <a:pPr marL="0" lvl="0" indent="0" algn="l" rtl="0">
              <a:lnSpc>
                <a:spcPct val="115000"/>
              </a:lnSpc>
              <a:spcBef>
                <a:spcPts val="0"/>
              </a:spcBef>
              <a:spcAft>
                <a:spcPts val="0"/>
              </a:spcAft>
              <a:buClr>
                <a:schemeClr val="dk1"/>
              </a:buClr>
              <a:buSzPts val="1100"/>
              <a:buFont typeface="Arial"/>
              <a:buNone/>
            </a:pPr>
            <a:r>
              <a:rPr lang="en" sz="1800">
                <a:solidFill>
                  <a:srgbClr val="002060"/>
                </a:solidFill>
              </a:rPr>
              <a:t>•Calbright Certified-</a:t>
            </a:r>
            <a:endParaRPr sz="1800">
              <a:solidFill>
                <a:srgbClr val="002060"/>
              </a:solidFill>
            </a:endParaRPr>
          </a:p>
          <a:p>
            <a:pPr marL="0" lvl="0" indent="0" algn="l" rtl="0">
              <a:lnSpc>
                <a:spcPct val="115000"/>
              </a:lnSpc>
              <a:spcBef>
                <a:spcPts val="0"/>
              </a:spcBef>
              <a:spcAft>
                <a:spcPts val="0"/>
              </a:spcAft>
              <a:buClr>
                <a:schemeClr val="dk1"/>
              </a:buClr>
              <a:buSzPts val="1100"/>
              <a:buFont typeface="Arial"/>
              <a:buNone/>
            </a:pPr>
            <a:r>
              <a:rPr lang="en" sz="1800">
                <a:solidFill>
                  <a:srgbClr val="002060"/>
                </a:solidFill>
              </a:rPr>
              <a:t>I.T. Support and Cyber-•Security Support</a:t>
            </a:r>
            <a:endParaRPr sz="1800">
              <a:solidFill>
                <a:srgbClr val="002060"/>
              </a:solidFill>
            </a:endParaRPr>
          </a:p>
          <a:p>
            <a:pPr marL="0" lvl="0" indent="0" algn="l" rtl="0">
              <a:lnSpc>
                <a:spcPct val="115000"/>
              </a:lnSpc>
              <a:spcBef>
                <a:spcPts val="0"/>
              </a:spcBef>
              <a:spcAft>
                <a:spcPts val="0"/>
              </a:spcAft>
              <a:buClr>
                <a:schemeClr val="dk1"/>
              </a:buClr>
              <a:buSzPts val="1100"/>
              <a:buFont typeface="Arial"/>
              <a:buNone/>
            </a:pPr>
            <a:r>
              <a:rPr lang="en" sz="1800">
                <a:solidFill>
                  <a:srgbClr val="002060"/>
                </a:solidFill>
              </a:rPr>
              <a:t>COMPTIA Security+Certification</a:t>
            </a:r>
            <a:endParaRPr sz="1800">
              <a:solidFill>
                <a:srgbClr val="002060"/>
              </a:solidFill>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6"/>
          <p:cNvSpPr txBox="1"/>
          <p:nvPr/>
        </p:nvSpPr>
        <p:spPr>
          <a:xfrm>
            <a:off x="4537808" y="3210503"/>
            <a:ext cx="95100" cy="210600"/>
          </a:xfrm>
          <a:prstGeom prst="rect">
            <a:avLst/>
          </a:prstGeom>
          <a:noFill/>
          <a:ln>
            <a:noFill/>
          </a:ln>
        </p:spPr>
        <p:txBody>
          <a:bodyPr spcFirstLastPara="1" wrap="square" lIns="0" tIns="950" rIns="0" bIns="0" anchor="t" anchorCtr="0">
            <a:noAutofit/>
          </a:bodyPr>
          <a:lstStyle/>
          <a:p>
            <a:pPr marL="0" marR="0" lvl="0" indent="0" algn="l" rtl="0">
              <a:lnSpc>
                <a:spcPct val="100000"/>
              </a:lnSpc>
              <a:spcBef>
                <a:spcPts val="0"/>
              </a:spcBef>
              <a:spcAft>
                <a:spcPts val="0"/>
              </a:spcAft>
              <a:buNone/>
            </a:pPr>
            <a:r>
              <a:rPr lang="en" sz="1400" b="0" i="0" u="none" strike="noStrike" cap="none">
                <a:solidFill>
                  <a:srgbClr val="FFFFFF"/>
                </a:solidFill>
                <a:latin typeface="Century Gothic"/>
                <a:ea typeface="Century Gothic"/>
                <a:cs typeface="Century Gothic"/>
                <a:sym typeface="Century Gothic"/>
              </a:rPr>
              <a:t>v</a:t>
            </a:r>
            <a:endParaRPr sz="1400" b="0" i="0" u="none" strike="noStrike" cap="none">
              <a:solidFill>
                <a:schemeClr val="dk1"/>
              </a:solidFill>
              <a:latin typeface="Century Gothic"/>
              <a:ea typeface="Century Gothic"/>
              <a:cs typeface="Century Gothic"/>
              <a:sym typeface="Century Gothic"/>
            </a:endParaRPr>
          </a:p>
        </p:txBody>
      </p:sp>
      <p:sp>
        <p:nvSpPr>
          <p:cNvPr id="107" name="Google Shape;107;p16"/>
          <p:cNvSpPr/>
          <p:nvPr/>
        </p:nvSpPr>
        <p:spPr>
          <a:xfrm>
            <a:off x="13432" y="0"/>
            <a:ext cx="9144000" cy="1639500"/>
          </a:xfrm>
          <a:prstGeom prst="rect">
            <a:avLst/>
          </a:prstGeom>
          <a:solidFill>
            <a:srgbClr val="1E4E79"/>
          </a:solidFill>
          <a:ln>
            <a:noFill/>
          </a:ln>
        </p:spPr>
        <p:txBody>
          <a:bodyPr spcFirstLastPara="1" wrap="square" lIns="0" tIns="0" rIns="0" bIns="0" anchor="t" anchorCtr="0">
            <a:noAutofit/>
          </a:bodyPr>
          <a:lstStyle/>
          <a:p>
            <a:pPr marL="12700" lvl="0" indent="0" algn="l" rtl="0">
              <a:spcBef>
                <a:spcPts val="0"/>
              </a:spcBef>
              <a:spcAft>
                <a:spcPts val="0"/>
              </a:spcAft>
              <a:buSzPts val="3300"/>
              <a:buNone/>
            </a:pPr>
            <a:r>
              <a:rPr lang="en" sz="2400" b="1">
                <a:solidFill>
                  <a:srgbClr val="FFD966"/>
                </a:solidFill>
                <a:latin typeface="Calibri"/>
                <a:ea typeface="Calibri"/>
                <a:cs typeface="Calibri"/>
                <a:sym typeface="Calibri"/>
              </a:rPr>
              <a:t>Distance Education Overview</a:t>
            </a:r>
            <a:endParaRPr sz="1400">
              <a:solidFill>
                <a:schemeClr val="dk1"/>
              </a:solidFill>
              <a:latin typeface="Calibri"/>
              <a:ea typeface="Calibri"/>
              <a:cs typeface="Calibri"/>
              <a:sym typeface="Calibri"/>
            </a:endParaRPr>
          </a:p>
        </p:txBody>
      </p:sp>
      <p:sp>
        <p:nvSpPr>
          <p:cNvPr id="108" name="Google Shape;108;p16"/>
          <p:cNvSpPr txBox="1">
            <a:spLocks noGrp="1"/>
          </p:cNvSpPr>
          <p:nvPr>
            <p:ph type="title"/>
          </p:nvPr>
        </p:nvSpPr>
        <p:spPr>
          <a:xfrm>
            <a:off x="202075" y="422200"/>
            <a:ext cx="8307300" cy="925200"/>
          </a:xfrm>
          <a:prstGeom prst="rect">
            <a:avLst/>
          </a:prstGeom>
          <a:noFill/>
          <a:ln>
            <a:noFill/>
          </a:ln>
        </p:spPr>
        <p:txBody>
          <a:bodyPr spcFirstLastPara="1" wrap="square" lIns="0" tIns="37150" rIns="0" bIns="0" anchor="ctr" anchorCtr="0">
            <a:noAutofit/>
          </a:bodyPr>
          <a:lstStyle/>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  Distance Education</a:t>
            </a:r>
            <a:endParaRPr sz="900" b="1">
              <a:solidFill>
                <a:schemeClr val="lt1"/>
              </a:solidFill>
              <a:latin typeface="Calibri"/>
              <a:ea typeface="Calibri"/>
              <a:cs typeface="Calibri"/>
              <a:sym typeface="Calibri"/>
            </a:endParaRPr>
          </a:p>
        </p:txBody>
      </p:sp>
      <p:sp>
        <p:nvSpPr>
          <p:cNvPr id="109" name="Google Shape;109;p16"/>
          <p:cNvSpPr txBox="1"/>
          <p:nvPr/>
        </p:nvSpPr>
        <p:spPr>
          <a:xfrm>
            <a:off x="13425" y="1455075"/>
            <a:ext cx="8972700" cy="3600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100"/>
          </a:p>
          <a:p>
            <a:pPr marL="457200" marR="0" lvl="0" indent="-381000" algn="l" rtl="0">
              <a:spcBef>
                <a:spcPts val="0"/>
              </a:spcBef>
              <a:spcAft>
                <a:spcPts val="0"/>
              </a:spcAft>
              <a:buClr>
                <a:schemeClr val="dk1"/>
              </a:buClr>
              <a:buSzPts val="2400"/>
              <a:buFont typeface="Calibri"/>
              <a:buChar char="●"/>
            </a:pPr>
            <a:r>
              <a:rPr lang="en" sz="2400" b="1">
                <a:solidFill>
                  <a:schemeClr val="dk1"/>
                </a:solidFill>
                <a:latin typeface="Calibri"/>
                <a:ea typeface="Calibri"/>
                <a:cs typeface="Calibri"/>
                <a:sym typeface="Calibri"/>
              </a:rPr>
              <a:t>What is Distance Education?</a:t>
            </a:r>
            <a:endParaRPr sz="2400" b="1">
              <a:solidFill>
                <a:schemeClr val="dk1"/>
              </a:solidFill>
              <a:latin typeface="Calibri"/>
              <a:ea typeface="Calibri"/>
              <a:cs typeface="Calibri"/>
              <a:sym typeface="Calibri"/>
            </a:endParaRPr>
          </a:p>
          <a:p>
            <a:pPr marL="914400" marR="0" lvl="1" indent="-368300" algn="l" rtl="0">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Instruction in which instructor and student are separated by time and/or distance, interact with assistance of technology                    (Title 5 </a:t>
            </a:r>
            <a:r>
              <a:rPr lang="en" sz="2200">
                <a:solidFill>
                  <a:srgbClr val="252525"/>
                </a:solidFill>
                <a:highlight>
                  <a:srgbClr val="FFFFFF"/>
                </a:highlight>
                <a:latin typeface="Georgia"/>
                <a:ea typeface="Georgia"/>
                <a:cs typeface="Georgia"/>
                <a:sym typeface="Georgia"/>
              </a:rPr>
              <a:t>Section 55200</a:t>
            </a:r>
            <a:r>
              <a:rPr lang="en" sz="2200">
                <a:solidFill>
                  <a:schemeClr val="dk1"/>
                </a:solidFill>
                <a:latin typeface="Calibri"/>
                <a:ea typeface="Calibri"/>
                <a:cs typeface="Calibri"/>
                <a:sym typeface="Calibri"/>
              </a:rPr>
              <a:t>)</a:t>
            </a:r>
            <a:endParaRPr sz="2200">
              <a:solidFill>
                <a:schemeClr val="dk1"/>
              </a:solidFill>
              <a:latin typeface="Calibri"/>
              <a:ea typeface="Calibri"/>
              <a:cs typeface="Calibri"/>
              <a:sym typeface="Calibri"/>
            </a:endParaRPr>
          </a:p>
          <a:p>
            <a:pPr marL="457200" marR="0" lvl="0" indent="-381000" algn="l" rtl="0">
              <a:spcBef>
                <a:spcPts val="0"/>
              </a:spcBef>
              <a:spcAft>
                <a:spcPts val="0"/>
              </a:spcAft>
              <a:buClr>
                <a:schemeClr val="dk1"/>
              </a:buClr>
              <a:buSzPts val="2400"/>
              <a:buFont typeface="Calibri"/>
              <a:buChar char="●"/>
            </a:pPr>
            <a:r>
              <a:rPr lang="en" sz="2400" b="1">
                <a:solidFill>
                  <a:schemeClr val="dk1"/>
                </a:solidFill>
                <a:latin typeface="Calibri"/>
                <a:ea typeface="Calibri"/>
                <a:cs typeface="Calibri"/>
                <a:sym typeface="Calibri"/>
              </a:rPr>
              <a:t>Distance Ed is Growing!</a:t>
            </a:r>
            <a:endParaRPr sz="2400" b="1">
              <a:solidFill>
                <a:schemeClr val="dk1"/>
              </a:solidFill>
              <a:latin typeface="Calibri"/>
              <a:ea typeface="Calibri"/>
              <a:cs typeface="Calibri"/>
              <a:sym typeface="Calibri"/>
            </a:endParaRPr>
          </a:p>
          <a:p>
            <a:pPr marL="914400" marR="0" lvl="1" indent="-368300" algn="l" rtl="0">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Demand is increasing statewide; nearly one-third of 2.1 million </a:t>
            </a:r>
            <a:r>
              <a:rPr lang="en" sz="2200">
                <a:latin typeface="Calibri"/>
                <a:ea typeface="Calibri"/>
                <a:cs typeface="Calibri"/>
                <a:sym typeface="Calibri"/>
              </a:rPr>
              <a:t>California community college) </a:t>
            </a:r>
            <a:r>
              <a:rPr lang="en" sz="2200">
                <a:solidFill>
                  <a:schemeClr val="dk1"/>
                </a:solidFill>
                <a:latin typeface="Calibri"/>
                <a:ea typeface="Calibri"/>
                <a:cs typeface="Calibri"/>
                <a:sym typeface="Calibri"/>
              </a:rPr>
              <a:t>students take online classes. (CCCCO)</a:t>
            </a:r>
            <a:endParaRPr sz="2200">
              <a:solidFill>
                <a:schemeClr val="dk1"/>
              </a:solidFill>
              <a:latin typeface="Calibri"/>
              <a:ea typeface="Calibri"/>
              <a:cs typeface="Calibri"/>
              <a:sym typeface="Calibri"/>
            </a:endParaRPr>
          </a:p>
          <a:p>
            <a:pPr marL="914400" marR="0" lvl="1" indent="-368300" algn="l" rtl="0">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At 4CD, more than 14,000 students take DE classes Online and another 8,000 take Partially Online (4CD Research)</a:t>
            </a:r>
            <a:endParaRPr sz="2200">
              <a:solidFill>
                <a:schemeClr val="dk1"/>
              </a:solidFill>
              <a:latin typeface="Calibri"/>
              <a:ea typeface="Calibri"/>
              <a:cs typeface="Calibri"/>
              <a:sym typeface="Calibri"/>
            </a:endParaRPr>
          </a:p>
        </p:txBody>
      </p:sp>
      <p:pic>
        <p:nvPicPr>
          <p:cNvPr id="110" name="Google Shape;110;p16"/>
          <p:cNvPicPr preferRelativeResize="0"/>
          <p:nvPr/>
        </p:nvPicPr>
        <p:blipFill>
          <a:blip r:embed="rId3">
            <a:alphaModFix/>
          </a:blip>
          <a:stretch>
            <a:fillRect/>
          </a:stretch>
        </p:blipFill>
        <p:spPr>
          <a:xfrm>
            <a:off x="7273400" y="69500"/>
            <a:ext cx="1796577" cy="597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43"/>
          <p:cNvSpPr txBox="1"/>
          <p:nvPr/>
        </p:nvSpPr>
        <p:spPr>
          <a:xfrm>
            <a:off x="4537808" y="3210503"/>
            <a:ext cx="95100" cy="210600"/>
          </a:xfrm>
          <a:prstGeom prst="rect">
            <a:avLst/>
          </a:prstGeom>
          <a:noFill/>
          <a:ln>
            <a:noFill/>
          </a:ln>
        </p:spPr>
        <p:txBody>
          <a:bodyPr spcFirstLastPara="1" wrap="square" lIns="0" tIns="950" rIns="0" bIns="0" anchor="t" anchorCtr="0">
            <a:noAutofit/>
          </a:bodyPr>
          <a:lstStyle/>
          <a:p>
            <a:pPr marL="0" marR="0" lvl="0" indent="0" algn="l" rtl="0">
              <a:lnSpc>
                <a:spcPct val="100000"/>
              </a:lnSpc>
              <a:spcBef>
                <a:spcPts val="0"/>
              </a:spcBef>
              <a:spcAft>
                <a:spcPts val="0"/>
              </a:spcAft>
              <a:buNone/>
            </a:pPr>
            <a:r>
              <a:rPr lang="en" sz="1400" b="0" i="0" u="none" strike="noStrike" cap="none">
                <a:solidFill>
                  <a:srgbClr val="FFFFFF"/>
                </a:solidFill>
                <a:latin typeface="Century Gothic"/>
                <a:ea typeface="Century Gothic"/>
                <a:cs typeface="Century Gothic"/>
                <a:sym typeface="Century Gothic"/>
              </a:rPr>
              <a:t>v</a:t>
            </a:r>
            <a:endParaRPr sz="1400" b="0" i="0" u="none" strike="noStrike" cap="none">
              <a:solidFill>
                <a:schemeClr val="dk1"/>
              </a:solidFill>
              <a:latin typeface="Century Gothic"/>
              <a:ea typeface="Century Gothic"/>
              <a:cs typeface="Century Gothic"/>
              <a:sym typeface="Century Gothic"/>
            </a:endParaRPr>
          </a:p>
        </p:txBody>
      </p:sp>
      <p:sp>
        <p:nvSpPr>
          <p:cNvPr id="372" name="Google Shape;372;p43"/>
          <p:cNvSpPr/>
          <p:nvPr/>
        </p:nvSpPr>
        <p:spPr>
          <a:xfrm>
            <a:off x="13432" y="0"/>
            <a:ext cx="9144000" cy="1639500"/>
          </a:xfrm>
          <a:prstGeom prst="rect">
            <a:avLst/>
          </a:prstGeom>
          <a:solidFill>
            <a:srgbClr val="1E4E79"/>
          </a:solidFill>
          <a:ln>
            <a:noFill/>
          </a:ln>
        </p:spPr>
        <p:txBody>
          <a:bodyPr spcFirstLastPara="1" wrap="square" lIns="0" tIns="0" rIns="0" bIns="0" anchor="t" anchorCtr="0">
            <a:noAutofit/>
          </a:bodyPr>
          <a:lstStyle/>
          <a:p>
            <a:pPr marL="12700" lvl="0" indent="0" algn="l" rtl="0">
              <a:spcBef>
                <a:spcPts val="0"/>
              </a:spcBef>
              <a:spcAft>
                <a:spcPts val="0"/>
              </a:spcAft>
              <a:buSzPts val="3300"/>
              <a:buNone/>
            </a:pPr>
            <a:r>
              <a:rPr lang="en" sz="2400" b="1">
                <a:solidFill>
                  <a:srgbClr val="FFD966"/>
                </a:solidFill>
                <a:latin typeface="Calibri"/>
                <a:ea typeface="Calibri"/>
                <a:cs typeface="Calibri"/>
                <a:sym typeface="Calibri"/>
              </a:rPr>
              <a:t>Distance Education Overview</a:t>
            </a:r>
            <a:r>
              <a:rPr lang="en" sz="3300" b="1">
                <a:solidFill>
                  <a:srgbClr val="FFD966"/>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
        <p:nvSpPr>
          <p:cNvPr id="373" name="Google Shape;373;p43"/>
          <p:cNvSpPr txBox="1">
            <a:spLocks noGrp="1"/>
          </p:cNvSpPr>
          <p:nvPr>
            <p:ph type="title"/>
          </p:nvPr>
        </p:nvSpPr>
        <p:spPr>
          <a:xfrm>
            <a:off x="290475" y="730975"/>
            <a:ext cx="8219100" cy="963600"/>
          </a:xfrm>
          <a:prstGeom prst="rect">
            <a:avLst/>
          </a:prstGeom>
          <a:noFill/>
          <a:ln>
            <a:noFill/>
          </a:ln>
        </p:spPr>
        <p:txBody>
          <a:bodyPr spcFirstLastPara="1" wrap="square" lIns="0" tIns="37150" rIns="0" bIns="0" anchor="ctr" anchorCtr="0">
            <a:noAutofit/>
          </a:bodyPr>
          <a:lstStyle/>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 Calbright College - the 115th</a:t>
            </a:r>
            <a:endParaRPr b="1">
              <a:solidFill>
                <a:schemeClr val="lt1"/>
              </a:solidFill>
            </a:endParaRPr>
          </a:p>
          <a:p>
            <a:pPr marL="0" lvl="0" indent="0" algn="l" rtl="0">
              <a:spcBef>
                <a:spcPts val="800"/>
              </a:spcBef>
              <a:spcAft>
                <a:spcPts val="0"/>
              </a:spcAft>
              <a:buClr>
                <a:schemeClr val="dk1"/>
              </a:buClr>
              <a:buSzPts val="1100"/>
              <a:buFont typeface="Arial"/>
              <a:buNone/>
            </a:pPr>
            <a:r>
              <a:rPr lang="en" sz="2100">
                <a:solidFill>
                  <a:srgbClr val="FFFFFF"/>
                </a:solidFill>
              </a:rPr>
              <a:t> .</a:t>
            </a:r>
            <a:endParaRPr b="1">
              <a:solidFill>
                <a:srgbClr val="FFFFFF"/>
              </a:solidFill>
            </a:endParaRPr>
          </a:p>
          <a:p>
            <a:pPr marL="12700" lvl="0" indent="0" algn="l" rtl="0">
              <a:lnSpc>
                <a:spcPct val="100000"/>
              </a:lnSpc>
              <a:spcBef>
                <a:spcPts val="0"/>
              </a:spcBef>
              <a:spcAft>
                <a:spcPts val="0"/>
              </a:spcAft>
              <a:buClr>
                <a:schemeClr val="lt1"/>
              </a:buClr>
              <a:buSzPts val="3300"/>
              <a:buFont typeface="Calibri"/>
              <a:buNone/>
            </a:pPr>
            <a:endParaRPr b="1">
              <a:solidFill>
                <a:schemeClr val="lt1"/>
              </a:solidFill>
            </a:endParaRPr>
          </a:p>
        </p:txBody>
      </p:sp>
      <p:sp>
        <p:nvSpPr>
          <p:cNvPr id="374" name="Google Shape;374;p43"/>
          <p:cNvSpPr txBox="1"/>
          <p:nvPr/>
        </p:nvSpPr>
        <p:spPr>
          <a:xfrm>
            <a:off x="171300" y="1639500"/>
            <a:ext cx="8972700" cy="35433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1200"/>
              </a:spcBef>
              <a:spcAft>
                <a:spcPts val="0"/>
              </a:spcAft>
              <a:buNone/>
            </a:pPr>
            <a:r>
              <a:rPr lang="en" sz="2400">
                <a:solidFill>
                  <a:schemeClr val="dk1"/>
                </a:solidFill>
              </a:rPr>
              <a:t>Preparing Working Adults for Better Paying, More Upwardly Mobile Jobs</a:t>
            </a:r>
            <a:endParaRPr sz="2400">
              <a:solidFill>
                <a:schemeClr val="dk1"/>
              </a:solidFill>
            </a:endParaRPr>
          </a:p>
          <a:p>
            <a:pPr marL="0" lvl="0" indent="0" algn="l" rtl="0">
              <a:lnSpc>
                <a:spcPct val="90000"/>
              </a:lnSpc>
              <a:spcBef>
                <a:spcPts val="1200"/>
              </a:spcBef>
              <a:spcAft>
                <a:spcPts val="0"/>
              </a:spcAft>
              <a:buNone/>
            </a:pPr>
            <a:r>
              <a:rPr lang="en" sz="2000">
                <a:solidFill>
                  <a:schemeClr val="dk1"/>
                </a:solidFill>
              </a:rPr>
              <a:t>“Calbright </a:t>
            </a:r>
            <a:r>
              <a:rPr lang="en" sz="2000" i="1">
                <a:solidFill>
                  <a:schemeClr val="dk1"/>
                </a:solidFill>
              </a:rPr>
              <a:t>Job Ready Program </a:t>
            </a:r>
            <a:r>
              <a:rPr lang="en" sz="2000">
                <a:solidFill>
                  <a:schemeClr val="dk1"/>
                </a:solidFill>
              </a:rPr>
              <a:t>and </a:t>
            </a:r>
            <a:r>
              <a:rPr lang="en" sz="2000" i="1">
                <a:solidFill>
                  <a:schemeClr val="dk1"/>
                </a:solidFill>
              </a:rPr>
              <a:t>Achieve Certification </a:t>
            </a:r>
            <a:r>
              <a:rPr lang="en" sz="2000">
                <a:solidFill>
                  <a:schemeClr val="dk1"/>
                </a:solidFill>
              </a:rPr>
              <a:t>will glide directly into a paid apprenticeship in the job our learners trained for which can lead to a new, full-time job.</a:t>
            </a:r>
            <a:endParaRPr sz="2000">
              <a:solidFill>
                <a:schemeClr val="dk1"/>
              </a:solidFill>
            </a:endParaRPr>
          </a:p>
          <a:p>
            <a:pPr marL="0" lvl="0" indent="0" algn="l" rtl="0">
              <a:lnSpc>
                <a:spcPct val="90000"/>
              </a:lnSpc>
              <a:spcBef>
                <a:spcPts val="1200"/>
              </a:spcBef>
              <a:spcAft>
                <a:spcPts val="0"/>
              </a:spcAft>
              <a:buNone/>
            </a:pPr>
            <a:r>
              <a:rPr lang="en" sz="2000">
                <a:solidFill>
                  <a:schemeClr val="dk1"/>
                </a:solidFill>
              </a:rPr>
              <a:t>The best part? All of this is free to our enrolled learners. And all of it has been designed to be done in under one year.” </a:t>
            </a:r>
            <a:r>
              <a:rPr lang="en" sz="1600">
                <a:solidFill>
                  <a:schemeClr val="dk1"/>
                </a:solidFill>
              </a:rPr>
              <a:t>Derek Gordan, Chief Operating Officer</a:t>
            </a:r>
            <a:endParaRPr sz="1600">
              <a:solidFill>
                <a:schemeClr val="dk1"/>
              </a:solidFill>
            </a:endParaRPr>
          </a:p>
          <a:p>
            <a:pPr marL="0" lvl="0" indent="0" algn="l" rtl="0">
              <a:lnSpc>
                <a:spcPct val="90000"/>
              </a:lnSpc>
              <a:spcBef>
                <a:spcPts val="1200"/>
              </a:spcBef>
              <a:spcAft>
                <a:spcPts val="0"/>
              </a:spcAft>
              <a:buNone/>
            </a:pPr>
            <a:endParaRPr sz="1600">
              <a:solidFill>
                <a:schemeClr val="dk1"/>
              </a:solidFill>
            </a:endParaRPr>
          </a:p>
        </p:txBody>
      </p:sp>
      <p:pic>
        <p:nvPicPr>
          <p:cNvPr id="375" name="Google Shape;375;p43"/>
          <p:cNvPicPr preferRelativeResize="0"/>
          <p:nvPr/>
        </p:nvPicPr>
        <p:blipFill>
          <a:blip r:embed="rId3">
            <a:alphaModFix/>
          </a:blip>
          <a:stretch>
            <a:fillRect/>
          </a:stretch>
        </p:blipFill>
        <p:spPr>
          <a:xfrm>
            <a:off x="7220275" y="133275"/>
            <a:ext cx="1796577" cy="597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4"/>
          <p:cNvSpPr txBox="1"/>
          <p:nvPr/>
        </p:nvSpPr>
        <p:spPr>
          <a:xfrm>
            <a:off x="4537808" y="3210503"/>
            <a:ext cx="95100" cy="210600"/>
          </a:xfrm>
          <a:prstGeom prst="rect">
            <a:avLst/>
          </a:prstGeom>
          <a:noFill/>
          <a:ln>
            <a:noFill/>
          </a:ln>
        </p:spPr>
        <p:txBody>
          <a:bodyPr spcFirstLastPara="1" wrap="square" lIns="0" tIns="950" rIns="0" bIns="0" anchor="t" anchorCtr="0">
            <a:noAutofit/>
          </a:bodyPr>
          <a:lstStyle/>
          <a:p>
            <a:pPr marL="0" marR="0" lvl="0" indent="0" algn="l" rtl="0">
              <a:lnSpc>
                <a:spcPct val="100000"/>
              </a:lnSpc>
              <a:spcBef>
                <a:spcPts val="0"/>
              </a:spcBef>
              <a:spcAft>
                <a:spcPts val="0"/>
              </a:spcAft>
              <a:buNone/>
            </a:pPr>
            <a:r>
              <a:rPr lang="en" sz="1400" b="0" i="0" u="none" strike="noStrike" cap="none">
                <a:solidFill>
                  <a:srgbClr val="FFFFFF"/>
                </a:solidFill>
                <a:latin typeface="Century Gothic"/>
                <a:ea typeface="Century Gothic"/>
                <a:cs typeface="Century Gothic"/>
                <a:sym typeface="Century Gothic"/>
              </a:rPr>
              <a:t>v</a:t>
            </a:r>
            <a:endParaRPr sz="1400" b="0" i="0" u="none" strike="noStrike" cap="none">
              <a:solidFill>
                <a:schemeClr val="dk1"/>
              </a:solidFill>
              <a:latin typeface="Century Gothic"/>
              <a:ea typeface="Century Gothic"/>
              <a:cs typeface="Century Gothic"/>
              <a:sym typeface="Century Gothic"/>
            </a:endParaRPr>
          </a:p>
        </p:txBody>
      </p:sp>
      <p:sp>
        <p:nvSpPr>
          <p:cNvPr id="381" name="Google Shape;381;p44"/>
          <p:cNvSpPr/>
          <p:nvPr/>
        </p:nvSpPr>
        <p:spPr>
          <a:xfrm>
            <a:off x="13425" y="0"/>
            <a:ext cx="9144000" cy="1401000"/>
          </a:xfrm>
          <a:prstGeom prst="rect">
            <a:avLst/>
          </a:prstGeom>
          <a:solidFill>
            <a:srgbClr val="1E4E79"/>
          </a:solidFill>
          <a:ln>
            <a:noFill/>
          </a:ln>
        </p:spPr>
        <p:txBody>
          <a:bodyPr spcFirstLastPara="1" wrap="square" lIns="0" tIns="0" rIns="0" bIns="0" anchor="t" anchorCtr="0">
            <a:noAutofit/>
          </a:bodyPr>
          <a:lstStyle/>
          <a:p>
            <a:pPr marL="12700" lvl="0" indent="0" algn="l" rtl="0">
              <a:spcBef>
                <a:spcPts val="0"/>
              </a:spcBef>
              <a:spcAft>
                <a:spcPts val="0"/>
              </a:spcAft>
              <a:buSzPts val="3300"/>
              <a:buNone/>
            </a:pPr>
            <a:r>
              <a:rPr lang="en" sz="2400" b="1">
                <a:solidFill>
                  <a:srgbClr val="FFD966"/>
                </a:solidFill>
                <a:latin typeface="Calibri"/>
                <a:ea typeface="Calibri"/>
                <a:cs typeface="Calibri"/>
                <a:sym typeface="Calibri"/>
              </a:rPr>
              <a:t>Distance Education Overview</a:t>
            </a:r>
            <a:r>
              <a:rPr lang="en" sz="3300" b="1">
                <a:solidFill>
                  <a:srgbClr val="FFD966"/>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
        <p:nvSpPr>
          <p:cNvPr id="382" name="Google Shape;382;p44"/>
          <p:cNvSpPr txBox="1">
            <a:spLocks noGrp="1"/>
          </p:cNvSpPr>
          <p:nvPr>
            <p:ph type="title"/>
          </p:nvPr>
        </p:nvSpPr>
        <p:spPr>
          <a:xfrm>
            <a:off x="446124" y="475894"/>
            <a:ext cx="7842900" cy="925200"/>
          </a:xfrm>
          <a:prstGeom prst="rect">
            <a:avLst/>
          </a:prstGeom>
          <a:noFill/>
          <a:ln>
            <a:noFill/>
          </a:ln>
        </p:spPr>
        <p:txBody>
          <a:bodyPr spcFirstLastPara="1" wrap="square" lIns="0" tIns="37150" rIns="0" bIns="0" anchor="ctr" anchorCtr="0">
            <a:noAutofit/>
          </a:bodyPr>
          <a:lstStyle/>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4CD Goals for 2019-2020 for Distance Ed</a:t>
            </a:r>
            <a:endParaRPr sz="900" b="1">
              <a:solidFill>
                <a:schemeClr val="lt1"/>
              </a:solidFill>
              <a:latin typeface="Calibri"/>
              <a:ea typeface="Calibri"/>
              <a:cs typeface="Calibri"/>
              <a:sym typeface="Calibri"/>
            </a:endParaRPr>
          </a:p>
        </p:txBody>
      </p:sp>
      <p:sp>
        <p:nvSpPr>
          <p:cNvPr id="383" name="Google Shape;383;p44"/>
          <p:cNvSpPr txBox="1"/>
          <p:nvPr/>
        </p:nvSpPr>
        <p:spPr>
          <a:xfrm>
            <a:off x="13425" y="1401000"/>
            <a:ext cx="8972700" cy="3691200"/>
          </a:xfrm>
          <a:prstGeom prst="rect">
            <a:avLst/>
          </a:prstGeom>
          <a:noFill/>
          <a:ln>
            <a:noFill/>
          </a:ln>
        </p:spPr>
        <p:txBody>
          <a:bodyPr spcFirstLastPara="1" wrap="square" lIns="68575" tIns="34275" rIns="68575" bIns="34275" anchor="t" anchorCtr="0">
            <a:noAutofit/>
          </a:bodyPr>
          <a:lstStyle/>
          <a:p>
            <a:pPr marL="457200" marR="0" lvl="0" indent="-381000" algn="l" rtl="0">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Maintain and improve quality in online education as demand grows</a:t>
            </a:r>
            <a:endParaRPr sz="2400">
              <a:solidFill>
                <a:schemeClr val="dk1"/>
              </a:solidFill>
              <a:latin typeface="Calibri"/>
              <a:ea typeface="Calibri"/>
              <a:cs typeface="Calibri"/>
              <a:sym typeface="Calibri"/>
            </a:endParaRPr>
          </a:p>
          <a:p>
            <a:pPr marL="457200" marR="0" lvl="0" indent="-381000" algn="l" rtl="0">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Provide opportunities for high-quality professional development </a:t>
            </a:r>
            <a:endParaRPr sz="2400">
              <a:solidFill>
                <a:schemeClr val="dk1"/>
              </a:solidFill>
              <a:latin typeface="Calibri"/>
              <a:ea typeface="Calibri"/>
              <a:cs typeface="Calibri"/>
              <a:sym typeface="Calibri"/>
            </a:endParaRPr>
          </a:p>
          <a:p>
            <a:pPr marL="457200" marR="0" lvl="0" indent="-381000" algn="l" rtl="0">
              <a:spcBef>
                <a:spcPts val="0"/>
              </a:spcBef>
              <a:spcAft>
                <a:spcPts val="0"/>
              </a:spcAft>
              <a:buSzPts val="2400"/>
              <a:buFont typeface="Calibri"/>
              <a:buChar char="●"/>
            </a:pPr>
            <a:r>
              <a:rPr lang="en" sz="2400">
                <a:latin typeface="Calibri"/>
                <a:ea typeface="Calibri"/>
                <a:cs typeface="Calibri"/>
                <a:sym typeface="Calibri"/>
              </a:rPr>
              <a:t>Create new collaborative opportunities for disciplines that may not find online is correct mode </a:t>
            </a:r>
            <a:endParaRPr sz="2400">
              <a:latin typeface="Calibri"/>
              <a:ea typeface="Calibri"/>
              <a:cs typeface="Calibri"/>
              <a:sym typeface="Calibri"/>
            </a:endParaRPr>
          </a:p>
          <a:p>
            <a:pPr marL="457200" marR="0" lvl="0" indent="-381000" algn="l" rtl="0">
              <a:spcBef>
                <a:spcPts val="0"/>
              </a:spcBef>
              <a:spcAft>
                <a:spcPts val="0"/>
              </a:spcAft>
              <a:buSzPts val="2400"/>
              <a:buFont typeface="Calibri"/>
              <a:buChar char="●"/>
            </a:pPr>
            <a:r>
              <a:rPr lang="en" sz="2400">
                <a:latin typeface="Calibri"/>
                <a:ea typeface="Calibri"/>
                <a:cs typeface="Calibri"/>
                <a:sym typeface="Calibri"/>
              </a:rPr>
              <a:t>Eliminate the success gap across underrepresented groups</a:t>
            </a:r>
            <a:endParaRPr sz="2400">
              <a:latin typeface="Calibri"/>
              <a:ea typeface="Calibri"/>
              <a:cs typeface="Calibri"/>
              <a:sym typeface="Calibri"/>
            </a:endParaRPr>
          </a:p>
          <a:p>
            <a:pPr marL="457200" marR="0" lvl="0" indent="-381000" algn="l" rtl="0">
              <a:spcBef>
                <a:spcPts val="0"/>
              </a:spcBef>
              <a:spcAft>
                <a:spcPts val="0"/>
              </a:spcAft>
              <a:buSzPts val="2400"/>
              <a:buFont typeface="Calibri"/>
              <a:buChar char="●"/>
            </a:pPr>
            <a:r>
              <a:rPr lang="en" sz="2400">
                <a:latin typeface="Calibri"/>
                <a:ea typeface="Calibri"/>
                <a:cs typeface="Calibri"/>
                <a:sym typeface="Calibri"/>
              </a:rPr>
              <a:t>Expand use of Open Educational Resources </a:t>
            </a:r>
            <a:endParaRPr sz="2400">
              <a:latin typeface="Calibri"/>
              <a:ea typeface="Calibri"/>
              <a:cs typeface="Calibri"/>
              <a:sym typeface="Calibri"/>
            </a:endParaRPr>
          </a:p>
          <a:p>
            <a:pPr marL="457200" marR="0" lvl="0" indent="-381000" algn="l" rtl="0">
              <a:spcBef>
                <a:spcPts val="0"/>
              </a:spcBef>
              <a:spcAft>
                <a:spcPts val="0"/>
              </a:spcAft>
              <a:buSzPts val="2400"/>
              <a:buFont typeface="Calibri"/>
              <a:buChar char="●"/>
            </a:pPr>
            <a:r>
              <a:rPr lang="en" sz="2400">
                <a:latin typeface="Calibri"/>
                <a:ea typeface="Calibri"/>
                <a:cs typeface="Calibri"/>
                <a:sym typeface="Calibri"/>
              </a:rPr>
              <a:t>Improve outreach to all students</a:t>
            </a:r>
            <a:endParaRPr sz="2400">
              <a:latin typeface="Calibri"/>
              <a:ea typeface="Calibri"/>
              <a:cs typeface="Calibri"/>
              <a:sym typeface="Calibri"/>
            </a:endParaRPr>
          </a:p>
          <a:p>
            <a:pPr marL="457200" marR="0" lvl="0" indent="-381000" algn="l" rtl="0">
              <a:spcBef>
                <a:spcPts val="0"/>
              </a:spcBef>
              <a:spcAft>
                <a:spcPts val="0"/>
              </a:spcAft>
              <a:buSzPts val="2400"/>
              <a:buFont typeface="Calibri"/>
              <a:buChar char="●"/>
            </a:pPr>
            <a:r>
              <a:rPr lang="en" sz="2400">
                <a:latin typeface="Calibri"/>
                <a:ea typeface="Calibri"/>
                <a:cs typeface="Calibri"/>
                <a:sym typeface="Calibri"/>
              </a:rPr>
              <a:t>Continue to provide access to quality education for students with jobs, young children, p</a:t>
            </a:r>
            <a:r>
              <a:rPr lang="en" sz="2400">
                <a:solidFill>
                  <a:schemeClr val="dk1"/>
                </a:solidFill>
                <a:latin typeface="Calibri"/>
                <a:ea typeface="Calibri"/>
                <a:cs typeface="Calibri"/>
                <a:sym typeface="Calibri"/>
              </a:rPr>
              <a:t>hysical or emotional disabilities</a:t>
            </a:r>
            <a:endParaRPr sz="2400">
              <a:solidFill>
                <a:schemeClr val="dk1"/>
              </a:solidFill>
              <a:latin typeface="Calibri"/>
              <a:ea typeface="Calibri"/>
              <a:cs typeface="Calibri"/>
              <a:sym typeface="Calibri"/>
            </a:endParaRPr>
          </a:p>
          <a:p>
            <a:pPr marL="457200" marR="0" lvl="0" indent="-381000" algn="l" rtl="0">
              <a:spcBef>
                <a:spcPts val="0"/>
              </a:spcBef>
              <a:spcAft>
                <a:spcPts val="0"/>
              </a:spcAft>
              <a:buSzPts val="2400"/>
              <a:buFont typeface="Calibri"/>
              <a:buChar char="●"/>
            </a:pPr>
            <a:r>
              <a:rPr lang="en" sz="2400">
                <a:solidFill>
                  <a:schemeClr val="dk1"/>
                </a:solidFill>
                <a:latin typeface="Calibri"/>
                <a:ea typeface="Calibri"/>
                <a:cs typeface="Calibri"/>
                <a:sym typeface="Calibri"/>
              </a:rPr>
              <a:t>Ensure equity in educational opportunities across the 4CD!</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pic>
        <p:nvPicPr>
          <p:cNvPr id="384" name="Google Shape;384;p44"/>
          <p:cNvPicPr preferRelativeResize="0"/>
          <p:nvPr/>
        </p:nvPicPr>
        <p:blipFill>
          <a:blip r:embed="rId3">
            <a:alphaModFix/>
          </a:blip>
          <a:stretch>
            <a:fillRect/>
          </a:stretch>
        </p:blipFill>
        <p:spPr>
          <a:xfrm>
            <a:off x="7220275" y="133275"/>
            <a:ext cx="1796577" cy="5977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45"/>
          <p:cNvSpPr txBox="1"/>
          <p:nvPr/>
        </p:nvSpPr>
        <p:spPr>
          <a:xfrm>
            <a:off x="4537808" y="3210503"/>
            <a:ext cx="95100" cy="210600"/>
          </a:xfrm>
          <a:prstGeom prst="rect">
            <a:avLst/>
          </a:prstGeom>
          <a:noFill/>
          <a:ln>
            <a:noFill/>
          </a:ln>
        </p:spPr>
        <p:txBody>
          <a:bodyPr spcFirstLastPara="1" wrap="square" lIns="0" tIns="950" rIns="0" bIns="0" anchor="t" anchorCtr="0">
            <a:noAutofit/>
          </a:bodyPr>
          <a:lstStyle/>
          <a:p>
            <a:pPr marL="0" marR="0" lvl="0" indent="0" algn="l" rtl="0">
              <a:lnSpc>
                <a:spcPct val="100000"/>
              </a:lnSpc>
              <a:spcBef>
                <a:spcPts val="0"/>
              </a:spcBef>
              <a:spcAft>
                <a:spcPts val="0"/>
              </a:spcAft>
              <a:buNone/>
            </a:pPr>
            <a:r>
              <a:rPr lang="en" sz="1400" b="0" i="0" u="none" strike="noStrike" cap="none">
                <a:solidFill>
                  <a:srgbClr val="FFFFFF"/>
                </a:solidFill>
                <a:latin typeface="Century Gothic"/>
                <a:ea typeface="Century Gothic"/>
                <a:cs typeface="Century Gothic"/>
                <a:sym typeface="Century Gothic"/>
              </a:rPr>
              <a:t>v</a:t>
            </a:r>
            <a:endParaRPr sz="1400" b="0" i="0" u="none" strike="noStrike" cap="none">
              <a:solidFill>
                <a:schemeClr val="dk1"/>
              </a:solidFill>
              <a:latin typeface="Century Gothic"/>
              <a:ea typeface="Century Gothic"/>
              <a:cs typeface="Century Gothic"/>
              <a:sym typeface="Century Gothic"/>
            </a:endParaRPr>
          </a:p>
        </p:txBody>
      </p:sp>
      <p:sp>
        <p:nvSpPr>
          <p:cNvPr id="390" name="Google Shape;390;p45"/>
          <p:cNvSpPr/>
          <p:nvPr/>
        </p:nvSpPr>
        <p:spPr>
          <a:xfrm>
            <a:off x="13432" y="0"/>
            <a:ext cx="9144000" cy="1639500"/>
          </a:xfrm>
          <a:prstGeom prst="rect">
            <a:avLst/>
          </a:prstGeom>
          <a:solidFill>
            <a:srgbClr val="1E4E79"/>
          </a:solidFill>
          <a:ln>
            <a:noFill/>
          </a:ln>
        </p:spPr>
        <p:txBody>
          <a:bodyPr spcFirstLastPara="1" wrap="square" lIns="0" tIns="0" rIns="0" bIns="0" anchor="t" anchorCtr="0">
            <a:noAutofit/>
          </a:bodyPr>
          <a:lstStyle/>
          <a:p>
            <a:pPr marL="12700" lvl="0" indent="0" algn="l" rtl="0">
              <a:spcBef>
                <a:spcPts val="0"/>
              </a:spcBef>
              <a:spcAft>
                <a:spcPts val="0"/>
              </a:spcAft>
              <a:buClr>
                <a:schemeClr val="lt1"/>
              </a:buClr>
              <a:buSzPts val="3300"/>
              <a:buFont typeface="Calibri"/>
              <a:buNone/>
            </a:pPr>
            <a:r>
              <a:rPr lang="en" sz="2400" b="1">
                <a:solidFill>
                  <a:srgbClr val="FFD966"/>
                </a:solidFill>
                <a:latin typeface="Calibri"/>
                <a:ea typeface="Calibri"/>
                <a:cs typeface="Calibri"/>
                <a:sym typeface="Calibri"/>
              </a:rPr>
              <a:t>Distance Education Overview</a:t>
            </a:r>
            <a:r>
              <a:rPr lang="en" sz="3300" b="1">
                <a:solidFill>
                  <a:srgbClr val="FFD966"/>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
        <p:nvSpPr>
          <p:cNvPr id="391" name="Google Shape;391;p45"/>
          <p:cNvSpPr txBox="1">
            <a:spLocks noGrp="1"/>
          </p:cNvSpPr>
          <p:nvPr>
            <p:ph type="title"/>
          </p:nvPr>
        </p:nvSpPr>
        <p:spPr>
          <a:xfrm>
            <a:off x="666549" y="422194"/>
            <a:ext cx="7842900" cy="925200"/>
          </a:xfrm>
          <a:prstGeom prst="rect">
            <a:avLst/>
          </a:prstGeom>
          <a:noFill/>
          <a:ln>
            <a:noFill/>
          </a:ln>
        </p:spPr>
        <p:txBody>
          <a:bodyPr spcFirstLastPara="1" wrap="square" lIns="0" tIns="37150" rIns="0" bIns="0" anchor="ctr" anchorCtr="0">
            <a:noAutofit/>
          </a:bodyPr>
          <a:lstStyle/>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Recap and the Year Ahead</a:t>
            </a:r>
            <a:endParaRPr sz="900" b="1">
              <a:solidFill>
                <a:schemeClr val="lt1"/>
              </a:solidFill>
              <a:latin typeface="Calibri"/>
              <a:ea typeface="Calibri"/>
              <a:cs typeface="Calibri"/>
              <a:sym typeface="Calibri"/>
            </a:endParaRPr>
          </a:p>
        </p:txBody>
      </p:sp>
      <p:sp>
        <p:nvSpPr>
          <p:cNvPr id="392" name="Google Shape;392;p45"/>
          <p:cNvSpPr txBox="1"/>
          <p:nvPr/>
        </p:nvSpPr>
        <p:spPr>
          <a:xfrm>
            <a:off x="0" y="1715700"/>
            <a:ext cx="4537800" cy="2429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200" b="1">
                <a:solidFill>
                  <a:schemeClr val="dk1"/>
                </a:solidFill>
                <a:latin typeface="Calibri"/>
                <a:ea typeface="Calibri"/>
                <a:cs typeface="Calibri"/>
                <a:sym typeface="Calibri"/>
              </a:rPr>
              <a:t>Continued efforts</a:t>
            </a:r>
            <a:endParaRPr sz="2200" b="1">
              <a:solidFill>
                <a:schemeClr val="dk1"/>
              </a:solidFill>
              <a:latin typeface="Calibri"/>
              <a:ea typeface="Calibri"/>
              <a:cs typeface="Calibri"/>
              <a:sym typeface="Calibri"/>
            </a:endParaRPr>
          </a:p>
          <a:p>
            <a:pPr marL="457200" marR="0" lvl="0" indent="-368300" algn="l" rtl="0">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Open Educational Resources</a:t>
            </a:r>
            <a:endParaRPr sz="2200">
              <a:solidFill>
                <a:schemeClr val="dk1"/>
              </a:solidFill>
              <a:latin typeface="Calibri"/>
              <a:ea typeface="Calibri"/>
              <a:cs typeface="Calibri"/>
              <a:sym typeface="Calibri"/>
            </a:endParaRPr>
          </a:p>
          <a:p>
            <a:pPr marL="457200" marR="0" lvl="0" indent="-368300" algn="l" rtl="0">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CVC-OEI </a:t>
            </a:r>
            <a:endParaRPr sz="2200">
              <a:solidFill>
                <a:schemeClr val="dk1"/>
              </a:solidFill>
              <a:latin typeface="Calibri"/>
              <a:ea typeface="Calibri"/>
              <a:cs typeface="Calibri"/>
              <a:sym typeface="Calibri"/>
            </a:endParaRPr>
          </a:p>
          <a:p>
            <a:pPr marL="914400" marR="0" lvl="1" indent="-368300" algn="l" rtl="0">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LMC will apply in September</a:t>
            </a:r>
            <a:endParaRPr sz="2200">
              <a:solidFill>
                <a:schemeClr val="dk1"/>
              </a:solidFill>
              <a:latin typeface="Calibri"/>
              <a:ea typeface="Calibri"/>
              <a:cs typeface="Calibri"/>
              <a:sym typeface="Calibri"/>
            </a:endParaRPr>
          </a:p>
          <a:p>
            <a:pPr marL="914400" marR="0" lvl="1" indent="-368300" algn="l" rtl="0">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Grant work continues</a:t>
            </a:r>
            <a:endParaRPr sz="2200">
              <a:solidFill>
                <a:schemeClr val="dk1"/>
              </a:solidFill>
              <a:latin typeface="Calibri"/>
              <a:ea typeface="Calibri"/>
              <a:cs typeface="Calibri"/>
              <a:sym typeface="Calibri"/>
            </a:endParaRPr>
          </a:p>
          <a:p>
            <a:pPr marL="914400" marR="0" lvl="1" indent="-368300" algn="l" rtl="0">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Peer Online Mentoring</a:t>
            </a:r>
            <a:endParaRPr sz="2200">
              <a:solidFill>
                <a:schemeClr val="dk1"/>
              </a:solidFill>
              <a:latin typeface="Calibri"/>
              <a:ea typeface="Calibri"/>
              <a:cs typeface="Calibri"/>
              <a:sym typeface="Calibri"/>
            </a:endParaRPr>
          </a:p>
          <a:p>
            <a:pPr marL="457200" marR="0" lvl="0" indent="-368300" algn="l" rtl="0">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Professional Development</a:t>
            </a:r>
            <a:endParaRPr sz="22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457200" algn="l" rtl="0">
              <a:spcBef>
                <a:spcPts val="0"/>
              </a:spcBef>
              <a:spcAft>
                <a:spcPts val="0"/>
              </a:spcAft>
              <a:buNone/>
            </a:pPr>
            <a:endParaRPr sz="2400">
              <a:solidFill>
                <a:schemeClr val="dk1"/>
              </a:solidFill>
              <a:latin typeface="Calibri"/>
              <a:ea typeface="Calibri"/>
              <a:cs typeface="Calibri"/>
              <a:sym typeface="Calibri"/>
            </a:endParaRPr>
          </a:p>
        </p:txBody>
      </p:sp>
      <p:pic>
        <p:nvPicPr>
          <p:cNvPr id="393" name="Google Shape;393;p45"/>
          <p:cNvPicPr preferRelativeResize="0"/>
          <p:nvPr/>
        </p:nvPicPr>
        <p:blipFill>
          <a:blip r:embed="rId3">
            <a:alphaModFix/>
          </a:blip>
          <a:stretch>
            <a:fillRect/>
          </a:stretch>
        </p:blipFill>
        <p:spPr>
          <a:xfrm>
            <a:off x="7220275" y="133275"/>
            <a:ext cx="1796577" cy="597700"/>
          </a:xfrm>
          <a:prstGeom prst="rect">
            <a:avLst/>
          </a:prstGeom>
          <a:noFill/>
          <a:ln>
            <a:noFill/>
          </a:ln>
        </p:spPr>
      </p:pic>
      <p:sp>
        <p:nvSpPr>
          <p:cNvPr id="394" name="Google Shape;394;p45"/>
          <p:cNvSpPr txBox="1"/>
          <p:nvPr/>
        </p:nvSpPr>
        <p:spPr>
          <a:xfrm>
            <a:off x="4371325" y="1791900"/>
            <a:ext cx="4537800" cy="2353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400">
                <a:solidFill>
                  <a:schemeClr val="dk1"/>
                </a:solidFill>
                <a:latin typeface="Calibri"/>
                <a:ea typeface="Calibri"/>
                <a:cs typeface="Calibri"/>
                <a:sym typeface="Calibri"/>
              </a:rPr>
              <a:t>New Initiatives </a:t>
            </a:r>
            <a:endParaRPr sz="24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Incarcerated youth  </a:t>
            </a:r>
            <a:endParaRPr sz="22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Student accessibility interns </a:t>
            </a:r>
            <a:endParaRPr sz="22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General Education Online Pathway </a:t>
            </a:r>
            <a:endParaRPr sz="22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Reach underrepresented students online</a:t>
            </a:r>
            <a:endParaRPr sz="22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457200" algn="l" rtl="0">
              <a:spcBef>
                <a:spcPts val="0"/>
              </a:spcBef>
              <a:spcAft>
                <a:spcPts val="0"/>
              </a:spcAft>
              <a:buNone/>
            </a:pPr>
            <a:endParaRPr sz="2400">
              <a:solidFill>
                <a:schemeClr val="dk1"/>
              </a:solidFill>
              <a:latin typeface="Calibri"/>
              <a:ea typeface="Calibri"/>
              <a:cs typeface="Calibri"/>
              <a:sym typeface="Calibri"/>
            </a:endParaRPr>
          </a:p>
        </p:txBody>
      </p:sp>
      <p:sp>
        <p:nvSpPr>
          <p:cNvPr id="395" name="Google Shape;395;p45"/>
          <p:cNvSpPr txBox="1"/>
          <p:nvPr/>
        </p:nvSpPr>
        <p:spPr>
          <a:xfrm>
            <a:off x="945950" y="4221300"/>
            <a:ext cx="6588900" cy="92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latin typeface="Calibri"/>
                <a:ea typeface="Calibri"/>
                <a:cs typeface="Calibri"/>
                <a:sym typeface="Calibri"/>
              </a:rPr>
              <a:t>IMPROVE ONLINE EDUCATION OPPORTUNITIES AND ACCESS FOR ALL 4C STUDENTS!</a:t>
            </a:r>
            <a:endParaRPr sz="2200" b="1">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7"/>
          <p:cNvSpPr txBox="1"/>
          <p:nvPr/>
        </p:nvSpPr>
        <p:spPr>
          <a:xfrm>
            <a:off x="4537808" y="3210503"/>
            <a:ext cx="95100" cy="210600"/>
          </a:xfrm>
          <a:prstGeom prst="rect">
            <a:avLst/>
          </a:prstGeom>
          <a:noFill/>
          <a:ln>
            <a:noFill/>
          </a:ln>
        </p:spPr>
        <p:txBody>
          <a:bodyPr spcFirstLastPara="1" wrap="square" lIns="0" tIns="950" rIns="0" bIns="0" anchor="t" anchorCtr="0">
            <a:noAutofit/>
          </a:bodyPr>
          <a:lstStyle/>
          <a:p>
            <a:pPr marL="0" marR="0" lvl="0" indent="0" algn="l" rtl="0">
              <a:lnSpc>
                <a:spcPct val="100000"/>
              </a:lnSpc>
              <a:spcBef>
                <a:spcPts val="0"/>
              </a:spcBef>
              <a:spcAft>
                <a:spcPts val="0"/>
              </a:spcAft>
              <a:buNone/>
            </a:pPr>
            <a:r>
              <a:rPr lang="en" sz="1400" b="0" i="0" u="none" strike="noStrike" cap="none">
                <a:solidFill>
                  <a:srgbClr val="FFFFFF"/>
                </a:solidFill>
                <a:latin typeface="Century Gothic"/>
                <a:ea typeface="Century Gothic"/>
                <a:cs typeface="Century Gothic"/>
                <a:sym typeface="Century Gothic"/>
              </a:rPr>
              <a:t>v</a:t>
            </a:r>
            <a:endParaRPr sz="1400" b="0" i="0" u="none" strike="noStrike" cap="none">
              <a:solidFill>
                <a:schemeClr val="dk1"/>
              </a:solidFill>
              <a:latin typeface="Century Gothic"/>
              <a:ea typeface="Century Gothic"/>
              <a:cs typeface="Century Gothic"/>
              <a:sym typeface="Century Gothic"/>
            </a:endParaRPr>
          </a:p>
        </p:txBody>
      </p:sp>
      <p:sp>
        <p:nvSpPr>
          <p:cNvPr id="116" name="Google Shape;116;p17"/>
          <p:cNvSpPr/>
          <p:nvPr/>
        </p:nvSpPr>
        <p:spPr>
          <a:xfrm>
            <a:off x="13432" y="0"/>
            <a:ext cx="9144000" cy="1639500"/>
          </a:xfrm>
          <a:prstGeom prst="rect">
            <a:avLst/>
          </a:prstGeom>
          <a:solidFill>
            <a:srgbClr val="1E4E79"/>
          </a:solidFill>
          <a:ln>
            <a:noFill/>
          </a:ln>
        </p:spPr>
        <p:txBody>
          <a:bodyPr spcFirstLastPara="1" wrap="square" lIns="0" tIns="0" rIns="0" bIns="0" anchor="t" anchorCtr="0">
            <a:noAutofit/>
          </a:bodyPr>
          <a:lstStyle/>
          <a:p>
            <a:pPr marL="12700" lvl="0" indent="0" algn="l" rtl="0">
              <a:spcBef>
                <a:spcPts val="0"/>
              </a:spcBef>
              <a:spcAft>
                <a:spcPts val="0"/>
              </a:spcAft>
              <a:buSzPts val="3300"/>
              <a:buNone/>
            </a:pPr>
            <a:r>
              <a:rPr lang="en" sz="2400" b="1">
                <a:solidFill>
                  <a:srgbClr val="FFD966"/>
                </a:solidFill>
                <a:latin typeface="Calibri"/>
                <a:ea typeface="Calibri"/>
                <a:cs typeface="Calibri"/>
                <a:sym typeface="Calibri"/>
              </a:rPr>
              <a:t>Distance Education Overview</a:t>
            </a:r>
            <a:endParaRPr sz="1400">
              <a:solidFill>
                <a:schemeClr val="dk1"/>
              </a:solidFill>
              <a:latin typeface="Calibri"/>
              <a:ea typeface="Calibri"/>
              <a:cs typeface="Calibri"/>
              <a:sym typeface="Calibri"/>
            </a:endParaRPr>
          </a:p>
        </p:txBody>
      </p:sp>
      <p:sp>
        <p:nvSpPr>
          <p:cNvPr id="117" name="Google Shape;117;p17"/>
          <p:cNvSpPr txBox="1">
            <a:spLocks noGrp="1"/>
          </p:cNvSpPr>
          <p:nvPr>
            <p:ph type="title"/>
          </p:nvPr>
        </p:nvSpPr>
        <p:spPr>
          <a:xfrm>
            <a:off x="666549" y="422194"/>
            <a:ext cx="7842900" cy="925200"/>
          </a:xfrm>
          <a:prstGeom prst="rect">
            <a:avLst/>
          </a:prstGeom>
          <a:noFill/>
          <a:ln>
            <a:noFill/>
          </a:ln>
        </p:spPr>
        <p:txBody>
          <a:bodyPr spcFirstLastPara="1" wrap="square" lIns="0" tIns="37150" rIns="0" bIns="0" anchor="ctr" anchorCtr="0">
            <a:noAutofit/>
          </a:bodyPr>
          <a:lstStyle/>
          <a:p>
            <a:pPr marL="12700" lvl="0" indent="0" algn="l" rtl="0">
              <a:lnSpc>
                <a:spcPct val="100000"/>
              </a:lnSpc>
              <a:spcBef>
                <a:spcPts val="0"/>
              </a:spcBef>
              <a:spcAft>
                <a:spcPts val="0"/>
              </a:spcAft>
              <a:buClr>
                <a:schemeClr val="lt1"/>
              </a:buClr>
              <a:buSzPts val="3300"/>
              <a:buFont typeface="Calibri"/>
              <a:buNone/>
            </a:pPr>
            <a:r>
              <a:rPr lang="en" sz="2800" b="1">
                <a:solidFill>
                  <a:srgbClr val="FFFFFF"/>
                </a:solidFill>
              </a:rPr>
              <a:t>Who are our Distance Education students?</a:t>
            </a:r>
            <a:r>
              <a:rPr lang="en" b="1">
                <a:solidFill>
                  <a:srgbClr val="FFFFFF"/>
                </a:solidFill>
              </a:rPr>
              <a:t> </a:t>
            </a:r>
            <a:endParaRPr sz="900" b="1">
              <a:solidFill>
                <a:srgbClr val="FFFFFF"/>
              </a:solidFill>
              <a:latin typeface="Calibri"/>
              <a:ea typeface="Calibri"/>
              <a:cs typeface="Calibri"/>
              <a:sym typeface="Calibri"/>
            </a:endParaRPr>
          </a:p>
        </p:txBody>
      </p:sp>
      <p:sp>
        <p:nvSpPr>
          <p:cNvPr id="118" name="Google Shape;118;p17"/>
          <p:cNvSpPr txBox="1"/>
          <p:nvPr/>
        </p:nvSpPr>
        <p:spPr>
          <a:xfrm>
            <a:off x="85650" y="1578975"/>
            <a:ext cx="8972700" cy="3024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400">
                <a:solidFill>
                  <a:schemeClr val="dk1"/>
                </a:solidFill>
                <a:latin typeface="Calibri"/>
                <a:ea typeface="Calibri"/>
                <a:cs typeface="Calibri"/>
                <a:sym typeface="Calibri"/>
              </a:rPr>
              <a:t> 	</a:t>
            </a:r>
            <a:endParaRPr sz="1100"/>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 sz="2400">
                <a:solidFill>
                  <a:schemeClr val="dk1"/>
                </a:solidFill>
                <a:latin typeface="Calibri"/>
                <a:ea typeface="Calibri"/>
                <a:cs typeface="Calibri"/>
                <a:sym typeface="Calibri"/>
              </a:rPr>
              <a:t>  </a:t>
            </a:r>
            <a:endParaRPr sz="1100"/>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pic>
        <p:nvPicPr>
          <p:cNvPr id="119" name="Google Shape;119;p17"/>
          <p:cNvPicPr preferRelativeResize="0"/>
          <p:nvPr/>
        </p:nvPicPr>
        <p:blipFill>
          <a:blip r:embed="rId3">
            <a:alphaModFix/>
          </a:blip>
          <a:stretch>
            <a:fillRect/>
          </a:stretch>
        </p:blipFill>
        <p:spPr>
          <a:xfrm>
            <a:off x="7220275" y="133275"/>
            <a:ext cx="1796577" cy="597700"/>
          </a:xfrm>
          <a:prstGeom prst="rect">
            <a:avLst/>
          </a:prstGeom>
          <a:noFill/>
          <a:ln>
            <a:noFill/>
          </a:ln>
        </p:spPr>
      </p:pic>
      <p:pic>
        <p:nvPicPr>
          <p:cNvPr id="120" name="Google Shape;120;p17"/>
          <p:cNvPicPr preferRelativeResize="0"/>
          <p:nvPr/>
        </p:nvPicPr>
        <p:blipFill>
          <a:blip r:embed="rId4">
            <a:alphaModFix/>
          </a:blip>
          <a:stretch>
            <a:fillRect/>
          </a:stretch>
        </p:blipFill>
        <p:spPr>
          <a:xfrm>
            <a:off x="303650" y="1717963"/>
            <a:ext cx="3661374" cy="2746025"/>
          </a:xfrm>
          <a:prstGeom prst="rect">
            <a:avLst/>
          </a:prstGeom>
          <a:noFill/>
          <a:ln>
            <a:noFill/>
          </a:ln>
        </p:spPr>
      </p:pic>
      <p:sp>
        <p:nvSpPr>
          <p:cNvPr id="121" name="Google Shape;121;p17"/>
          <p:cNvSpPr txBox="1"/>
          <p:nvPr/>
        </p:nvSpPr>
        <p:spPr>
          <a:xfrm>
            <a:off x="4049150" y="1625450"/>
            <a:ext cx="4967700" cy="34548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Traditional students, 18-24</a:t>
            </a:r>
            <a:endParaRPr sz="22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Non-traditional students, 24 and up</a:t>
            </a:r>
            <a:endParaRPr sz="22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Students who work</a:t>
            </a:r>
            <a:endParaRPr sz="22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Students who have children</a:t>
            </a:r>
            <a:endParaRPr sz="22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Students who take care of parents</a:t>
            </a:r>
            <a:endParaRPr sz="22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Students without transportation or gas money</a:t>
            </a:r>
            <a:endParaRPr sz="22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Students with physical or emotional disabilities</a:t>
            </a:r>
            <a:endParaRPr sz="22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Active military and veterans</a:t>
            </a:r>
            <a:endParaRPr sz="2200">
              <a:solidFill>
                <a:schemeClr val="dk1"/>
              </a:solidFill>
              <a:latin typeface="Calibri"/>
              <a:ea typeface="Calibri"/>
              <a:cs typeface="Calibri"/>
              <a:sym typeface="Calibri"/>
            </a:endParaRPr>
          </a:p>
          <a:p>
            <a:pPr marL="457200" lvl="0" indent="0" algn="l" rtl="0">
              <a:spcBef>
                <a:spcPts val="0"/>
              </a:spcBef>
              <a:spcAft>
                <a:spcPts val="0"/>
              </a:spcAft>
              <a:buNone/>
            </a:pPr>
            <a:endParaRPr sz="1800">
              <a:latin typeface="Calibri"/>
              <a:ea typeface="Calibri"/>
              <a:cs typeface="Calibri"/>
              <a:sym typeface="Calibri"/>
            </a:endParaRPr>
          </a:p>
        </p:txBody>
      </p:sp>
      <p:sp>
        <p:nvSpPr>
          <p:cNvPr id="122" name="Google Shape;122;p17"/>
          <p:cNvSpPr txBox="1"/>
          <p:nvPr/>
        </p:nvSpPr>
        <p:spPr>
          <a:xfrm>
            <a:off x="306438" y="4542450"/>
            <a:ext cx="3655800" cy="48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Dr. Laurie Huffman on a field trip with one of her online classes.</a:t>
            </a:r>
            <a:endParaRPr>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8"/>
          <p:cNvSpPr txBox="1"/>
          <p:nvPr/>
        </p:nvSpPr>
        <p:spPr>
          <a:xfrm>
            <a:off x="4537808" y="3210503"/>
            <a:ext cx="95100" cy="210600"/>
          </a:xfrm>
          <a:prstGeom prst="rect">
            <a:avLst/>
          </a:prstGeom>
          <a:noFill/>
          <a:ln>
            <a:noFill/>
          </a:ln>
        </p:spPr>
        <p:txBody>
          <a:bodyPr spcFirstLastPara="1" wrap="square" lIns="0" tIns="950" rIns="0" bIns="0" anchor="t" anchorCtr="0">
            <a:noAutofit/>
          </a:bodyPr>
          <a:lstStyle/>
          <a:p>
            <a:pPr marL="0" marR="0" lvl="0" indent="0" algn="l" rtl="0">
              <a:lnSpc>
                <a:spcPct val="100000"/>
              </a:lnSpc>
              <a:spcBef>
                <a:spcPts val="0"/>
              </a:spcBef>
              <a:spcAft>
                <a:spcPts val="0"/>
              </a:spcAft>
              <a:buNone/>
            </a:pPr>
            <a:r>
              <a:rPr lang="en" sz="1400" b="0" i="0" u="none" strike="noStrike" cap="none">
                <a:solidFill>
                  <a:srgbClr val="FFFFFF"/>
                </a:solidFill>
                <a:latin typeface="Century Gothic"/>
                <a:ea typeface="Century Gothic"/>
                <a:cs typeface="Century Gothic"/>
                <a:sym typeface="Century Gothic"/>
              </a:rPr>
              <a:t>v</a:t>
            </a:r>
            <a:endParaRPr sz="1400" b="0" i="0" u="none" strike="noStrike" cap="none">
              <a:solidFill>
                <a:schemeClr val="dk1"/>
              </a:solidFill>
              <a:latin typeface="Century Gothic"/>
              <a:ea typeface="Century Gothic"/>
              <a:cs typeface="Century Gothic"/>
              <a:sym typeface="Century Gothic"/>
            </a:endParaRPr>
          </a:p>
        </p:txBody>
      </p:sp>
      <p:sp>
        <p:nvSpPr>
          <p:cNvPr id="128" name="Google Shape;128;p18"/>
          <p:cNvSpPr/>
          <p:nvPr/>
        </p:nvSpPr>
        <p:spPr>
          <a:xfrm>
            <a:off x="13432" y="0"/>
            <a:ext cx="9144000" cy="1639500"/>
          </a:xfrm>
          <a:prstGeom prst="rect">
            <a:avLst/>
          </a:prstGeom>
          <a:solidFill>
            <a:srgbClr val="1E4E79"/>
          </a:solidFill>
          <a:ln>
            <a:noFill/>
          </a:ln>
        </p:spPr>
        <p:txBody>
          <a:bodyPr spcFirstLastPara="1" wrap="square" lIns="0" tIns="0" rIns="0" bIns="0" anchor="t" anchorCtr="0">
            <a:noAutofit/>
          </a:bodyPr>
          <a:lstStyle/>
          <a:p>
            <a:pPr marL="0" lvl="0" indent="0" algn="l" rtl="0">
              <a:spcBef>
                <a:spcPts val="0"/>
              </a:spcBef>
              <a:spcAft>
                <a:spcPts val="0"/>
              </a:spcAft>
              <a:buClr>
                <a:schemeClr val="lt1"/>
              </a:buClr>
              <a:buSzPts val="3300"/>
              <a:buFont typeface="Calibri"/>
              <a:buNone/>
            </a:pPr>
            <a:r>
              <a:rPr lang="en" sz="2400" b="1">
                <a:solidFill>
                  <a:srgbClr val="FFD966"/>
                </a:solidFill>
                <a:latin typeface="Calibri"/>
                <a:ea typeface="Calibri"/>
                <a:cs typeface="Calibri"/>
                <a:sym typeface="Calibri"/>
              </a:rPr>
              <a:t>Distance Education Overview</a:t>
            </a:r>
            <a:endParaRPr sz="2400" b="1">
              <a:solidFill>
                <a:srgbClr val="FFD966"/>
              </a:solidFill>
              <a:latin typeface="Calibri"/>
              <a:ea typeface="Calibri"/>
              <a:cs typeface="Calibri"/>
              <a:sym typeface="Calibri"/>
            </a:endParaRPr>
          </a:p>
        </p:txBody>
      </p:sp>
      <p:sp>
        <p:nvSpPr>
          <p:cNvPr id="129" name="Google Shape;129;p18"/>
          <p:cNvSpPr txBox="1">
            <a:spLocks noGrp="1"/>
          </p:cNvSpPr>
          <p:nvPr>
            <p:ph type="title"/>
          </p:nvPr>
        </p:nvSpPr>
        <p:spPr>
          <a:xfrm>
            <a:off x="349874" y="422194"/>
            <a:ext cx="7842900" cy="925200"/>
          </a:xfrm>
          <a:prstGeom prst="rect">
            <a:avLst/>
          </a:prstGeom>
          <a:noFill/>
          <a:ln>
            <a:noFill/>
          </a:ln>
        </p:spPr>
        <p:txBody>
          <a:bodyPr spcFirstLastPara="1" wrap="square" lIns="0" tIns="37150" rIns="0" bIns="0" anchor="ctr" anchorCtr="0">
            <a:noAutofit/>
          </a:bodyPr>
          <a:lstStyle/>
          <a:p>
            <a:pPr marL="0" lvl="0" indent="0" algn="l" rtl="0">
              <a:lnSpc>
                <a:spcPct val="100000"/>
              </a:lnSpc>
              <a:spcBef>
                <a:spcPts val="0"/>
              </a:spcBef>
              <a:spcAft>
                <a:spcPts val="0"/>
              </a:spcAft>
              <a:buClr>
                <a:schemeClr val="lt1"/>
              </a:buClr>
              <a:buSzPts val="3300"/>
              <a:buFont typeface="Calibri"/>
              <a:buNone/>
            </a:pPr>
            <a:r>
              <a:rPr lang="en" sz="2800" b="1">
                <a:solidFill>
                  <a:srgbClr val="FFFFFF"/>
                </a:solidFill>
              </a:rPr>
              <a:t>Who are our Distance Education students?</a:t>
            </a:r>
            <a:r>
              <a:rPr lang="en" b="1">
                <a:solidFill>
                  <a:srgbClr val="FFFFFF"/>
                </a:solidFill>
              </a:rPr>
              <a:t> </a:t>
            </a:r>
            <a:r>
              <a:rPr lang="en" sz="2400" b="1">
                <a:solidFill>
                  <a:srgbClr val="FFD966"/>
                </a:solidFill>
              </a:rPr>
              <a:t> </a:t>
            </a:r>
            <a:endParaRPr sz="2400" b="1">
              <a:solidFill>
                <a:srgbClr val="FFD966"/>
              </a:solidFill>
            </a:endParaRPr>
          </a:p>
        </p:txBody>
      </p:sp>
      <p:sp>
        <p:nvSpPr>
          <p:cNvPr id="130" name="Google Shape;130;p18"/>
          <p:cNvSpPr txBox="1"/>
          <p:nvPr/>
        </p:nvSpPr>
        <p:spPr>
          <a:xfrm>
            <a:off x="79350" y="1713525"/>
            <a:ext cx="9064500" cy="3894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pic>
        <p:nvPicPr>
          <p:cNvPr id="131" name="Google Shape;131;p18"/>
          <p:cNvPicPr preferRelativeResize="0"/>
          <p:nvPr/>
        </p:nvPicPr>
        <p:blipFill>
          <a:blip r:embed="rId3">
            <a:alphaModFix/>
          </a:blip>
          <a:stretch>
            <a:fillRect/>
          </a:stretch>
        </p:blipFill>
        <p:spPr>
          <a:xfrm>
            <a:off x="7220275" y="133275"/>
            <a:ext cx="1796577" cy="597700"/>
          </a:xfrm>
          <a:prstGeom prst="rect">
            <a:avLst/>
          </a:prstGeom>
          <a:noFill/>
          <a:ln>
            <a:noFill/>
          </a:ln>
        </p:spPr>
      </p:pic>
      <p:pic>
        <p:nvPicPr>
          <p:cNvPr id="132" name="Google Shape;132;p18" descr="Full-time 4CD Employee Kristy Myers discusses how Distance Education allowed her to work toward her goal of earning her Bachelor's Degree." title="Distance Ed helps young mom &amp; 4CD employee achieve goals">
            <a:hlinkClick r:id="rId4"/>
          </p:cNvPr>
          <p:cNvPicPr preferRelativeResize="0"/>
          <p:nvPr/>
        </p:nvPicPr>
        <p:blipFill>
          <a:blip r:embed="rId5">
            <a:alphaModFix/>
          </a:blip>
          <a:stretch>
            <a:fillRect/>
          </a:stretch>
        </p:blipFill>
        <p:spPr>
          <a:xfrm>
            <a:off x="1230400" y="1753700"/>
            <a:ext cx="4572000" cy="3429000"/>
          </a:xfrm>
          <a:prstGeom prst="rect">
            <a:avLst/>
          </a:prstGeom>
          <a:noFill/>
          <a:ln>
            <a:noFill/>
          </a:ln>
        </p:spPr>
      </p:pic>
      <p:sp>
        <p:nvSpPr>
          <p:cNvPr id="133" name="Google Shape;133;p18"/>
          <p:cNvSpPr txBox="1"/>
          <p:nvPr/>
        </p:nvSpPr>
        <p:spPr>
          <a:xfrm>
            <a:off x="6386475" y="1794900"/>
            <a:ext cx="2256300" cy="334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alibri"/>
                <a:ea typeface="Calibri"/>
                <a:cs typeface="Calibri"/>
                <a:sym typeface="Calibri"/>
              </a:rPr>
              <a:t>Kristy Myers</a:t>
            </a:r>
            <a:endParaRPr sz="18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Full-time District Payroll Specialist at 4CD</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Classified Senate President</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Small business entrepreneur </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Mother with two young children</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STUDENT AT </a:t>
            </a:r>
            <a:r>
              <a:rPr lang="en" b="1">
                <a:latin typeface="Calibri"/>
                <a:ea typeface="Calibri"/>
                <a:cs typeface="Calibri"/>
                <a:sym typeface="Calibri"/>
              </a:rPr>
              <a:t>LMC, CCC, DVC and CSUCI</a:t>
            </a:r>
            <a:endParaRPr b="1">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9"/>
          <p:cNvSpPr txBox="1"/>
          <p:nvPr/>
        </p:nvSpPr>
        <p:spPr>
          <a:xfrm>
            <a:off x="4537808" y="3210503"/>
            <a:ext cx="95100" cy="210600"/>
          </a:xfrm>
          <a:prstGeom prst="rect">
            <a:avLst/>
          </a:prstGeom>
          <a:noFill/>
          <a:ln>
            <a:noFill/>
          </a:ln>
        </p:spPr>
        <p:txBody>
          <a:bodyPr spcFirstLastPara="1" wrap="square" lIns="0" tIns="950" rIns="0" bIns="0" anchor="t" anchorCtr="0">
            <a:noAutofit/>
          </a:bodyPr>
          <a:lstStyle/>
          <a:p>
            <a:pPr marL="0" marR="0" lvl="0" indent="0" algn="l" rtl="0">
              <a:lnSpc>
                <a:spcPct val="100000"/>
              </a:lnSpc>
              <a:spcBef>
                <a:spcPts val="0"/>
              </a:spcBef>
              <a:spcAft>
                <a:spcPts val="0"/>
              </a:spcAft>
              <a:buNone/>
            </a:pPr>
            <a:r>
              <a:rPr lang="en" sz="1400" b="0" i="0" u="none" strike="noStrike" cap="none">
                <a:solidFill>
                  <a:srgbClr val="FFFFFF"/>
                </a:solidFill>
                <a:latin typeface="Century Gothic"/>
                <a:ea typeface="Century Gothic"/>
                <a:cs typeface="Century Gothic"/>
                <a:sym typeface="Century Gothic"/>
              </a:rPr>
              <a:t>v</a:t>
            </a:r>
            <a:endParaRPr sz="1400" b="0" i="0" u="none" strike="noStrike" cap="none">
              <a:solidFill>
                <a:schemeClr val="dk1"/>
              </a:solidFill>
              <a:latin typeface="Century Gothic"/>
              <a:ea typeface="Century Gothic"/>
              <a:cs typeface="Century Gothic"/>
              <a:sym typeface="Century Gothic"/>
            </a:endParaRPr>
          </a:p>
        </p:txBody>
      </p:sp>
      <p:sp>
        <p:nvSpPr>
          <p:cNvPr id="139" name="Google Shape;139;p19"/>
          <p:cNvSpPr/>
          <p:nvPr/>
        </p:nvSpPr>
        <p:spPr>
          <a:xfrm>
            <a:off x="13432" y="0"/>
            <a:ext cx="9144000" cy="1639500"/>
          </a:xfrm>
          <a:prstGeom prst="rect">
            <a:avLst/>
          </a:prstGeom>
          <a:solidFill>
            <a:srgbClr val="1E4E79"/>
          </a:solidFill>
          <a:ln>
            <a:noFill/>
          </a:ln>
        </p:spPr>
        <p:txBody>
          <a:bodyPr spcFirstLastPara="1" wrap="square" lIns="0" tIns="0" rIns="0" bIns="0" anchor="t" anchorCtr="0">
            <a:noAutofit/>
          </a:bodyPr>
          <a:lstStyle/>
          <a:p>
            <a:pPr marL="12700" lvl="0" indent="0" algn="l" rtl="0">
              <a:spcBef>
                <a:spcPts val="0"/>
              </a:spcBef>
              <a:spcAft>
                <a:spcPts val="0"/>
              </a:spcAft>
              <a:buClr>
                <a:schemeClr val="lt1"/>
              </a:buClr>
              <a:buSzPts val="3300"/>
              <a:buFont typeface="Calibri"/>
              <a:buNone/>
            </a:pPr>
            <a:r>
              <a:rPr lang="en" sz="2400" b="1">
                <a:solidFill>
                  <a:srgbClr val="FFD966"/>
                </a:solidFill>
                <a:latin typeface="Calibri"/>
                <a:ea typeface="Calibri"/>
                <a:cs typeface="Calibri"/>
                <a:sym typeface="Calibri"/>
              </a:rPr>
              <a:t>Distance Education Overview</a:t>
            </a:r>
            <a:endParaRPr sz="1400">
              <a:solidFill>
                <a:schemeClr val="dk1"/>
              </a:solidFill>
              <a:latin typeface="Calibri"/>
              <a:ea typeface="Calibri"/>
              <a:cs typeface="Calibri"/>
              <a:sym typeface="Calibri"/>
            </a:endParaRPr>
          </a:p>
        </p:txBody>
      </p:sp>
      <p:sp>
        <p:nvSpPr>
          <p:cNvPr id="140" name="Google Shape;140;p19"/>
          <p:cNvSpPr txBox="1">
            <a:spLocks noGrp="1"/>
          </p:cNvSpPr>
          <p:nvPr>
            <p:ph type="title"/>
          </p:nvPr>
        </p:nvSpPr>
        <p:spPr>
          <a:xfrm>
            <a:off x="172100" y="422200"/>
            <a:ext cx="8647200" cy="1027500"/>
          </a:xfrm>
          <a:prstGeom prst="rect">
            <a:avLst/>
          </a:prstGeom>
          <a:noFill/>
          <a:ln>
            <a:noFill/>
          </a:ln>
        </p:spPr>
        <p:txBody>
          <a:bodyPr spcFirstLastPara="1" wrap="square" lIns="0" tIns="37150" rIns="0" bIns="0" anchor="ctr" anchorCtr="0">
            <a:noAutofit/>
          </a:bodyPr>
          <a:lstStyle/>
          <a:p>
            <a:pPr marL="12700" lvl="0" indent="0" algn="l" rtl="0">
              <a:lnSpc>
                <a:spcPct val="100000"/>
              </a:lnSpc>
              <a:spcBef>
                <a:spcPts val="0"/>
              </a:spcBef>
              <a:spcAft>
                <a:spcPts val="0"/>
              </a:spcAft>
              <a:buClr>
                <a:schemeClr val="lt1"/>
              </a:buClr>
              <a:buSzPts val="3300"/>
              <a:buFont typeface="Calibri"/>
              <a:buNone/>
            </a:pPr>
            <a:endParaRPr sz="2400" b="1">
              <a:solidFill>
                <a:srgbClr val="FFD966"/>
              </a:solidFill>
            </a:endParaRPr>
          </a:p>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Students Taking Online DE Courses at 4CD</a:t>
            </a:r>
            <a:endParaRPr b="1">
              <a:solidFill>
                <a:schemeClr val="lt1"/>
              </a:solidFill>
            </a:endParaRPr>
          </a:p>
        </p:txBody>
      </p:sp>
      <p:sp>
        <p:nvSpPr>
          <p:cNvPr id="141" name="Google Shape;141;p19"/>
          <p:cNvSpPr txBox="1"/>
          <p:nvPr/>
        </p:nvSpPr>
        <p:spPr>
          <a:xfrm>
            <a:off x="0" y="1639500"/>
            <a:ext cx="8972700" cy="3412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400">
                <a:solidFill>
                  <a:schemeClr val="dk1"/>
                </a:solidFill>
                <a:latin typeface="Calibri"/>
                <a:ea typeface="Calibri"/>
                <a:cs typeface="Calibri"/>
                <a:sym typeface="Calibri"/>
              </a:rPr>
              <a:t> 	</a:t>
            </a:r>
            <a:endParaRPr sz="1100"/>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Clr>
                <a:srgbClr val="000000"/>
              </a:buClr>
              <a:buFont typeface="Arial"/>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p:txBody>
      </p:sp>
      <p:pic>
        <p:nvPicPr>
          <p:cNvPr id="142" name="Google Shape;142;p19"/>
          <p:cNvPicPr preferRelativeResize="0"/>
          <p:nvPr/>
        </p:nvPicPr>
        <p:blipFill>
          <a:blip r:embed="rId3">
            <a:alphaModFix/>
          </a:blip>
          <a:stretch>
            <a:fillRect/>
          </a:stretch>
        </p:blipFill>
        <p:spPr>
          <a:xfrm>
            <a:off x="7220275" y="133275"/>
            <a:ext cx="1796577" cy="597700"/>
          </a:xfrm>
          <a:prstGeom prst="rect">
            <a:avLst/>
          </a:prstGeom>
          <a:noFill/>
          <a:ln>
            <a:noFill/>
          </a:ln>
        </p:spPr>
      </p:pic>
      <p:sp>
        <p:nvSpPr>
          <p:cNvPr id="143" name="Google Shape;143;p19"/>
          <p:cNvSpPr txBox="1"/>
          <p:nvPr/>
        </p:nvSpPr>
        <p:spPr>
          <a:xfrm>
            <a:off x="7502850" y="4302550"/>
            <a:ext cx="1470000" cy="92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Source: 4CD Research</a:t>
            </a:r>
            <a:endParaRPr>
              <a:latin typeface="Calibri"/>
              <a:ea typeface="Calibri"/>
              <a:cs typeface="Calibri"/>
              <a:sym typeface="Calibri"/>
            </a:endParaRPr>
          </a:p>
        </p:txBody>
      </p:sp>
      <p:pic>
        <p:nvPicPr>
          <p:cNvPr id="144" name="Google Shape;144;p19"/>
          <p:cNvPicPr preferRelativeResize="0"/>
          <p:nvPr/>
        </p:nvPicPr>
        <p:blipFill>
          <a:blip r:embed="rId4">
            <a:alphaModFix/>
          </a:blip>
          <a:stretch>
            <a:fillRect/>
          </a:stretch>
        </p:blipFill>
        <p:spPr>
          <a:xfrm>
            <a:off x="499625" y="1639500"/>
            <a:ext cx="7003225" cy="3504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0"/>
          <p:cNvSpPr txBox="1"/>
          <p:nvPr/>
        </p:nvSpPr>
        <p:spPr>
          <a:xfrm>
            <a:off x="4537808" y="3210503"/>
            <a:ext cx="95100" cy="210600"/>
          </a:xfrm>
          <a:prstGeom prst="rect">
            <a:avLst/>
          </a:prstGeom>
          <a:noFill/>
          <a:ln>
            <a:noFill/>
          </a:ln>
        </p:spPr>
        <p:txBody>
          <a:bodyPr spcFirstLastPara="1" wrap="square" lIns="0" tIns="950" rIns="0" bIns="0" anchor="t" anchorCtr="0">
            <a:noAutofit/>
          </a:bodyPr>
          <a:lstStyle/>
          <a:p>
            <a:pPr marL="0" marR="0" lvl="0" indent="0" algn="l" rtl="0">
              <a:lnSpc>
                <a:spcPct val="100000"/>
              </a:lnSpc>
              <a:spcBef>
                <a:spcPts val="0"/>
              </a:spcBef>
              <a:spcAft>
                <a:spcPts val="0"/>
              </a:spcAft>
              <a:buNone/>
            </a:pPr>
            <a:r>
              <a:rPr lang="en" sz="1400" b="0" i="0" u="none" strike="noStrike" cap="none">
                <a:solidFill>
                  <a:srgbClr val="FFFFFF"/>
                </a:solidFill>
                <a:latin typeface="Century Gothic"/>
                <a:ea typeface="Century Gothic"/>
                <a:cs typeface="Century Gothic"/>
                <a:sym typeface="Century Gothic"/>
              </a:rPr>
              <a:t>v</a:t>
            </a:r>
            <a:endParaRPr sz="1400" b="0" i="0" u="none" strike="noStrike" cap="none">
              <a:solidFill>
                <a:schemeClr val="dk1"/>
              </a:solidFill>
              <a:latin typeface="Century Gothic"/>
              <a:ea typeface="Century Gothic"/>
              <a:cs typeface="Century Gothic"/>
              <a:sym typeface="Century Gothic"/>
            </a:endParaRPr>
          </a:p>
        </p:txBody>
      </p:sp>
      <p:sp>
        <p:nvSpPr>
          <p:cNvPr id="150" name="Google Shape;150;p20"/>
          <p:cNvSpPr/>
          <p:nvPr/>
        </p:nvSpPr>
        <p:spPr>
          <a:xfrm>
            <a:off x="13432" y="0"/>
            <a:ext cx="9144000" cy="1639500"/>
          </a:xfrm>
          <a:prstGeom prst="rect">
            <a:avLst/>
          </a:prstGeom>
          <a:solidFill>
            <a:srgbClr val="1E4E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51" name="Google Shape;151;p20"/>
          <p:cNvSpPr txBox="1">
            <a:spLocks noGrp="1"/>
          </p:cNvSpPr>
          <p:nvPr>
            <p:ph type="title"/>
          </p:nvPr>
        </p:nvSpPr>
        <p:spPr>
          <a:xfrm>
            <a:off x="395799" y="357144"/>
            <a:ext cx="7842900" cy="925200"/>
          </a:xfrm>
          <a:prstGeom prst="rect">
            <a:avLst/>
          </a:prstGeom>
          <a:noFill/>
          <a:ln>
            <a:noFill/>
          </a:ln>
        </p:spPr>
        <p:txBody>
          <a:bodyPr spcFirstLastPara="1" wrap="square" lIns="0" tIns="37150" rIns="0" bIns="0" anchor="ctr" anchorCtr="0">
            <a:noAutofit/>
          </a:bodyPr>
          <a:lstStyle/>
          <a:p>
            <a:pPr marL="12700" lvl="0" indent="0" algn="l" rtl="0">
              <a:lnSpc>
                <a:spcPct val="100000"/>
              </a:lnSpc>
              <a:spcBef>
                <a:spcPts val="0"/>
              </a:spcBef>
              <a:spcAft>
                <a:spcPts val="0"/>
              </a:spcAft>
              <a:buClr>
                <a:schemeClr val="lt1"/>
              </a:buClr>
              <a:buSzPts val="3300"/>
              <a:buFont typeface="Calibri"/>
              <a:buNone/>
            </a:pPr>
            <a:r>
              <a:rPr lang="en" sz="2400" b="1">
                <a:solidFill>
                  <a:srgbClr val="FFD966"/>
                </a:solidFill>
              </a:rPr>
              <a:t>Distance Education Overview</a:t>
            </a:r>
            <a:r>
              <a:rPr lang="en" b="1">
                <a:solidFill>
                  <a:srgbClr val="FFD966"/>
                </a:solidFill>
              </a:rPr>
              <a:t> </a:t>
            </a:r>
            <a:endParaRPr b="1">
              <a:solidFill>
                <a:srgbClr val="FFD966"/>
              </a:solidFill>
            </a:endParaRPr>
          </a:p>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Success Rates Increasing Overall and Online  </a:t>
            </a:r>
            <a:endParaRPr b="1">
              <a:solidFill>
                <a:schemeClr val="lt1"/>
              </a:solidFill>
            </a:endParaRPr>
          </a:p>
        </p:txBody>
      </p:sp>
      <p:pic>
        <p:nvPicPr>
          <p:cNvPr id="152" name="Google Shape;152;p20"/>
          <p:cNvPicPr preferRelativeResize="0"/>
          <p:nvPr/>
        </p:nvPicPr>
        <p:blipFill>
          <a:blip r:embed="rId3">
            <a:alphaModFix/>
          </a:blip>
          <a:stretch>
            <a:fillRect/>
          </a:stretch>
        </p:blipFill>
        <p:spPr>
          <a:xfrm>
            <a:off x="7220275" y="133275"/>
            <a:ext cx="1796577" cy="597700"/>
          </a:xfrm>
          <a:prstGeom prst="rect">
            <a:avLst/>
          </a:prstGeom>
          <a:noFill/>
          <a:ln>
            <a:noFill/>
          </a:ln>
        </p:spPr>
      </p:pic>
      <p:sp>
        <p:nvSpPr>
          <p:cNvPr id="153" name="Google Shape;153;p20"/>
          <p:cNvSpPr txBox="1"/>
          <p:nvPr/>
        </p:nvSpPr>
        <p:spPr>
          <a:xfrm>
            <a:off x="3550700" y="534925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a:p>
            <a:pPr marL="0" lvl="0" indent="0" algn="l" rtl="0">
              <a:spcBef>
                <a:spcPts val="0"/>
              </a:spcBef>
              <a:spcAft>
                <a:spcPts val="0"/>
              </a:spcAft>
              <a:buNone/>
            </a:pPr>
            <a:r>
              <a:rPr lang="en"/>
              <a:t> </a:t>
            </a:r>
            <a:endParaRPr/>
          </a:p>
        </p:txBody>
      </p:sp>
      <p:sp>
        <p:nvSpPr>
          <p:cNvPr id="154" name="Google Shape;154;p20"/>
          <p:cNvSpPr txBox="1"/>
          <p:nvPr/>
        </p:nvSpPr>
        <p:spPr>
          <a:xfrm>
            <a:off x="6865225" y="1841775"/>
            <a:ext cx="2151600" cy="325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b="1">
              <a:latin typeface="Calibri"/>
              <a:ea typeface="Calibri"/>
              <a:cs typeface="Calibri"/>
              <a:sym typeface="Calibri"/>
            </a:endParaRPr>
          </a:p>
        </p:txBody>
      </p:sp>
      <p:pic>
        <p:nvPicPr>
          <p:cNvPr id="155" name="Google Shape;155;p20"/>
          <p:cNvPicPr preferRelativeResize="0"/>
          <p:nvPr/>
        </p:nvPicPr>
        <p:blipFill>
          <a:blip r:embed="rId4">
            <a:alphaModFix/>
          </a:blip>
          <a:stretch>
            <a:fillRect/>
          </a:stretch>
        </p:blipFill>
        <p:spPr>
          <a:xfrm>
            <a:off x="1612250" y="1689800"/>
            <a:ext cx="5410010" cy="3252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1"/>
          <p:cNvSpPr txBox="1"/>
          <p:nvPr/>
        </p:nvSpPr>
        <p:spPr>
          <a:xfrm>
            <a:off x="4537808" y="3210503"/>
            <a:ext cx="95100" cy="210600"/>
          </a:xfrm>
          <a:prstGeom prst="rect">
            <a:avLst/>
          </a:prstGeom>
          <a:noFill/>
          <a:ln>
            <a:noFill/>
          </a:ln>
        </p:spPr>
        <p:txBody>
          <a:bodyPr spcFirstLastPara="1" wrap="square" lIns="0" tIns="950" rIns="0" bIns="0" anchor="t" anchorCtr="0">
            <a:noAutofit/>
          </a:bodyPr>
          <a:lstStyle/>
          <a:p>
            <a:pPr marL="0" marR="0" lvl="0" indent="0" algn="l" rtl="0">
              <a:lnSpc>
                <a:spcPct val="100000"/>
              </a:lnSpc>
              <a:spcBef>
                <a:spcPts val="0"/>
              </a:spcBef>
              <a:spcAft>
                <a:spcPts val="0"/>
              </a:spcAft>
              <a:buNone/>
            </a:pPr>
            <a:r>
              <a:rPr lang="en" sz="1400" b="0" i="0" u="none" strike="noStrike" cap="none">
                <a:solidFill>
                  <a:srgbClr val="FFFFFF"/>
                </a:solidFill>
                <a:latin typeface="Century Gothic"/>
                <a:ea typeface="Century Gothic"/>
                <a:cs typeface="Century Gothic"/>
                <a:sym typeface="Century Gothic"/>
              </a:rPr>
              <a:t>v</a:t>
            </a:r>
            <a:endParaRPr sz="1400" b="0" i="0" u="none" strike="noStrike" cap="none">
              <a:solidFill>
                <a:schemeClr val="dk1"/>
              </a:solidFill>
              <a:latin typeface="Century Gothic"/>
              <a:ea typeface="Century Gothic"/>
              <a:cs typeface="Century Gothic"/>
              <a:sym typeface="Century Gothic"/>
            </a:endParaRPr>
          </a:p>
        </p:txBody>
      </p:sp>
      <p:sp>
        <p:nvSpPr>
          <p:cNvPr id="161" name="Google Shape;161;p21"/>
          <p:cNvSpPr/>
          <p:nvPr/>
        </p:nvSpPr>
        <p:spPr>
          <a:xfrm>
            <a:off x="13432" y="0"/>
            <a:ext cx="9144000" cy="1639500"/>
          </a:xfrm>
          <a:prstGeom prst="rect">
            <a:avLst/>
          </a:prstGeom>
          <a:solidFill>
            <a:srgbClr val="1E4E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2" name="Google Shape;162;p21"/>
          <p:cNvSpPr txBox="1">
            <a:spLocks noGrp="1"/>
          </p:cNvSpPr>
          <p:nvPr>
            <p:ph type="title"/>
          </p:nvPr>
        </p:nvSpPr>
        <p:spPr>
          <a:xfrm>
            <a:off x="79350" y="224750"/>
            <a:ext cx="8698800" cy="1359000"/>
          </a:xfrm>
          <a:prstGeom prst="rect">
            <a:avLst/>
          </a:prstGeom>
          <a:noFill/>
          <a:ln>
            <a:noFill/>
          </a:ln>
        </p:spPr>
        <p:txBody>
          <a:bodyPr spcFirstLastPara="1" wrap="square" lIns="0" tIns="37150" rIns="0" bIns="0" anchor="ctr" anchorCtr="0">
            <a:noAutofit/>
          </a:bodyPr>
          <a:lstStyle/>
          <a:p>
            <a:pPr marL="12700" lvl="0" indent="0" algn="l" rtl="0">
              <a:lnSpc>
                <a:spcPct val="100000"/>
              </a:lnSpc>
              <a:spcBef>
                <a:spcPts val="0"/>
              </a:spcBef>
              <a:spcAft>
                <a:spcPts val="0"/>
              </a:spcAft>
              <a:buClr>
                <a:schemeClr val="lt1"/>
              </a:buClr>
              <a:buSzPts val="3300"/>
              <a:buFont typeface="Calibri"/>
              <a:buNone/>
            </a:pPr>
            <a:r>
              <a:rPr lang="en" sz="2400" b="1">
                <a:solidFill>
                  <a:srgbClr val="FFD966"/>
                </a:solidFill>
              </a:rPr>
              <a:t>Distance Education Overview</a:t>
            </a:r>
            <a:r>
              <a:rPr lang="en" b="1">
                <a:solidFill>
                  <a:srgbClr val="FFD966"/>
                </a:solidFill>
              </a:rPr>
              <a:t> </a:t>
            </a:r>
            <a:endParaRPr sz="2400" b="1">
              <a:solidFill>
                <a:schemeClr val="lt1"/>
              </a:solidFill>
            </a:endParaRPr>
          </a:p>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Success Rates Improve, but Gaps Persist in Underrepresented Populations</a:t>
            </a:r>
            <a:endParaRPr b="1">
              <a:solidFill>
                <a:schemeClr val="lt1"/>
              </a:solidFill>
            </a:endParaRPr>
          </a:p>
        </p:txBody>
      </p:sp>
      <p:sp>
        <p:nvSpPr>
          <p:cNvPr id="163" name="Google Shape;163;p21"/>
          <p:cNvSpPr txBox="1"/>
          <p:nvPr/>
        </p:nvSpPr>
        <p:spPr>
          <a:xfrm>
            <a:off x="0" y="1639500"/>
            <a:ext cx="8972700" cy="4087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400">
                <a:solidFill>
                  <a:schemeClr val="dk1"/>
                </a:solidFill>
                <a:latin typeface="Calibri"/>
                <a:ea typeface="Calibri"/>
                <a:cs typeface="Calibri"/>
                <a:sym typeface="Calibri"/>
              </a:rPr>
              <a:t> 	</a:t>
            </a:r>
            <a:endParaRPr sz="1100"/>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 sz="2400">
                <a:solidFill>
                  <a:schemeClr val="dk1"/>
                </a:solidFill>
                <a:latin typeface="Calibri"/>
                <a:ea typeface="Calibri"/>
                <a:cs typeface="Calibri"/>
                <a:sym typeface="Calibri"/>
              </a:rPr>
              <a:t>  </a:t>
            </a:r>
            <a:endParaRPr sz="1100"/>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pic>
        <p:nvPicPr>
          <p:cNvPr id="164" name="Google Shape;164;p21"/>
          <p:cNvPicPr preferRelativeResize="0"/>
          <p:nvPr/>
        </p:nvPicPr>
        <p:blipFill>
          <a:blip r:embed="rId3">
            <a:alphaModFix/>
          </a:blip>
          <a:stretch>
            <a:fillRect/>
          </a:stretch>
        </p:blipFill>
        <p:spPr>
          <a:xfrm>
            <a:off x="7220275" y="133275"/>
            <a:ext cx="1796577" cy="597700"/>
          </a:xfrm>
          <a:prstGeom prst="rect">
            <a:avLst/>
          </a:prstGeom>
          <a:noFill/>
          <a:ln>
            <a:noFill/>
          </a:ln>
        </p:spPr>
      </p:pic>
      <p:pic>
        <p:nvPicPr>
          <p:cNvPr id="165" name="Google Shape;165;p21"/>
          <p:cNvPicPr preferRelativeResize="0"/>
          <p:nvPr/>
        </p:nvPicPr>
        <p:blipFill>
          <a:blip r:embed="rId4">
            <a:alphaModFix/>
          </a:blip>
          <a:stretch>
            <a:fillRect/>
          </a:stretch>
        </p:blipFill>
        <p:spPr>
          <a:xfrm>
            <a:off x="686325" y="1690700"/>
            <a:ext cx="7782400" cy="3452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2"/>
          <p:cNvSpPr txBox="1"/>
          <p:nvPr/>
        </p:nvSpPr>
        <p:spPr>
          <a:xfrm>
            <a:off x="4537808" y="3210503"/>
            <a:ext cx="95100" cy="210600"/>
          </a:xfrm>
          <a:prstGeom prst="rect">
            <a:avLst/>
          </a:prstGeom>
          <a:noFill/>
          <a:ln>
            <a:noFill/>
          </a:ln>
        </p:spPr>
        <p:txBody>
          <a:bodyPr spcFirstLastPara="1" wrap="square" lIns="0" tIns="950" rIns="0" bIns="0" anchor="t" anchorCtr="0">
            <a:noAutofit/>
          </a:bodyPr>
          <a:lstStyle/>
          <a:p>
            <a:pPr marL="0" marR="0" lvl="0" indent="0" algn="l" rtl="0">
              <a:lnSpc>
                <a:spcPct val="100000"/>
              </a:lnSpc>
              <a:spcBef>
                <a:spcPts val="0"/>
              </a:spcBef>
              <a:spcAft>
                <a:spcPts val="0"/>
              </a:spcAft>
              <a:buNone/>
            </a:pPr>
            <a:r>
              <a:rPr lang="en" sz="1400" b="0" i="0" u="none" strike="noStrike" cap="none">
                <a:solidFill>
                  <a:srgbClr val="FFFFFF"/>
                </a:solidFill>
                <a:latin typeface="Century Gothic"/>
                <a:ea typeface="Century Gothic"/>
                <a:cs typeface="Century Gothic"/>
                <a:sym typeface="Century Gothic"/>
              </a:rPr>
              <a:t>v</a:t>
            </a:r>
            <a:endParaRPr sz="1400" b="0" i="0" u="none" strike="noStrike" cap="none">
              <a:solidFill>
                <a:schemeClr val="dk1"/>
              </a:solidFill>
              <a:latin typeface="Century Gothic"/>
              <a:ea typeface="Century Gothic"/>
              <a:cs typeface="Century Gothic"/>
              <a:sym typeface="Century Gothic"/>
            </a:endParaRPr>
          </a:p>
        </p:txBody>
      </p:sp>
      <p:sp>
        <p:nvSpPr>
          <p:cNvPr id="171" name="Google Shape;171;p22"/>
          <p:cNvSpPr/>
          <p:nvPr/>
        </p:nvSpPr>
        <p:spPr>
          <a:xfrm>
            <a:off x="13432" y="0"/>
            <a:ext cx="9144000" cy="1639500"/>
          </a:xfrm>
          <a:prstGeom prst="rect">
            <a:avLst/>
          </a:prstGeom>
          <a:solidFill>
            <a:srgbClr val="1E4E79"/>
          </a:solidFill>
          <a:ln>
            <a:noFill/>
          </a:ln>
        </p:spPr>
        <p:txBody>
          <a:bodyPr spcFirstLastPara="1" wrap="square" lIns="0" tIns="0" rIns="0" bIns="0" anchor="t" anchorCtr="0">
            <a:noAutofit/>
          </a:bodyPr>
          <a:lstStyle/>
          <a:p>
            <a:pPr marL="12700" lvl="0" indent="0" algn="l" rtl="0">
              <a:spcBef>
                <a:spcPts val="0"/>
              </a:spcBef>
              <a:spcAft>
                <a:spcPts val="0"/>
              </a:spcAft>
              <a:buClr>
                <a:schemeClr val="lt1"/>
              </a:buClr>
              <a:buSzPts val="3300"/>
              <a:buFont typeface="Calibri"/>
              <a:buNone/>
            </a:pPr>
            <a:r>
              <a:rPr lang="en" sz="2400" b="1">
                <a:solidFill>
                  <a:srgbClr val="FFD966"/>
                </a:solidFill>
                <a:latin typeface="Calibri"/>
                <a:ea typeface="Calibri"/>
                <a:cs typeface="Calibri"/>
                <a:sym typeface="Calibri"/>
              </a:rPr>
              <a:t>Distance Education Overview</a:t>
            </a:r>
            <a:r>
              <a:rPr lang="en" sz="3300" b="1">
                <a:solidFill>
                  <a:srgbClr val="FFD966"/>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
        <p:nvSpPr>
          <p:cNvPr id="172" name="Google Shape;172;p22"/>
          <p:cNvSpPr txBox="1">
            <a:spLocks noGrp="1"/>
          </p:cNvSpPr>
          <p:nvPr>
            <p:ph type="title"/>
          </p:nvPr>
        </p:nvSpPr>
        <p:spPr>
          <a:xfrm>
            <a:off x="413725" y="636275"/>
            <a:ext cx="8452200" cy="932100"/>
          </a:xfrm>
          <a:prstGeom prst="rect">
            <a:avLst/>
          </a:prstGeom>
          <a:noFill/>
          <a:ln>
            <a:noFill/>
          </a:ln>
        </p:spPr>
        <p:txBody>
          <a:bodyPr spcFirstLastPara="1" wrap="square" lIns="0" tIns="37150" rIns="0" bIns="0" anchor="ctr" anchorCtr="0">
            <a:noAutofit/>
          </a:bodyPr>
          <a:lstStyle/>
          <a:p>
            <a:pPr marL="12700" lvl="0" indent="0" algn="l" rtl="0">
              <a:lnSpc>
                <a:spcPct val="100000"/>
              </a:lnSpc>
              <a:spcBef>
                <a:spcPts val="0"/>
              </a:spcBef>
              <a:spcAft>
                <a:spcPts val="0"/>
              </a:spcAft>
              <a:buClr>
                <a:schemeClr val="lt1"/>
              </a:buClr>
              <a:buSzPts val="3300"/>
              <a:buFont typeface="Calibri"/>
              <a:buNone/>
            </a:pPr>
            <a:r>
              <a:rPr lang="en" b="1">
                <a:solidFill>
                  <a:schemeClr val="lt1"/>
                </a:solidFill>
              </a:rPr>
              <a:t> Districtwide Distance Education Council (DDEC)</a:t>
            </a:r>
            <a:endParaRPr sz="900" b="1">
              <a:solidFill>
                <a:schemeClr val="lt1"/>
              </a:solidFill>
              <a:latin typeface="Calibri"/>
              <a:ea typeface="Calibri"/>
              <a:cs typeface="Calibri"/>
              <a:sym typeface="Calibri"/>
            </a:endParaRPr>
          </a:p>
        </p:txBody>
      </p:sp>
      <p:sp>
        <p:nvSpPr>
          <p:cNvPr id="173" name="Google Shape;173;p22"/>
          <p:cNvSpPr txBox="1"/>
          <p:nvPr/>
        </p:nvSpPr>
        <p:spPr>
          <a:xfrm>
            <a:off x="279400" y="1816100"/>
            <a:ext cx="8706600" cy="2984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200">
                <a:latin typeface="Calibri"/>
                <a:ea typeface="Calibri"/>
                <a:cs typeface="Calibri"/>
                <a:sym typeface="Calibri"/>
              </a:rPr>
              <a:t>The DDEC includes members across three campuses with a focus on effective, equitable Distance Education across the District.</a:t>
            </a:r>
            <a:endParaRPr sz="2200">
              <a:latin typeface="Calibri"/>
              <a:ea typeface="Calibri"/>
              <a:cs typeface="Calibri"/>
              <a:sym typeface="Calibri"/>
            </a:endParaRPr>
          </a:p>
          <a:p>
            <a:pPr marL="0" marR="0" lvl="0" indent="0" algn="l" rtl="0">
              <a:spcBef>
                <a:spcPts val="0"/>
              </a:spcBef>
              <a:spcAft>
                <a:spcPts val="0"/>
              </a:spcAft>
              <a:buNone/>
            </a:pPr>
            <a:r>
              <a:rPr lang="en" sz="2200">
                <a:solidFill>
                  <a:schemeClr val="dk1"/>
                </a:solidFill>
                <a:latin typeface="Calibri"/>
                <a:ea typeface="Calibri"/>
                <a:cs typeface="Calibri"/>
                <a:sym typeface="Calibri"/>
              </a:rPr>
              <a:t>  </a:t>
            </a:r>
            <a:endParaRPr sz="22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2200">
                <a:solidFill>
                  <a:schemeClr val="dk1"/>
                </a:solidFill>
                <a:latin typeface="Calibri"/>
                <a:ea typeface="Calibri"/>
                <a:cs typeface="Calibri"/>
                <a:sym typeface="Calibri"/>
              </a:rPr>
              <a:t>This </a:t>
            </a:r>
            <a:r>
              <a:rPr lang="en" sz="2200">
                <a:latin typeface="Calibri"/>
                <a:ea typeface="Calibri"/>
                <a:cs typeface="Calibri"/>
                <a:sym typeface="Calibri"/>
              </a:rPr>
              <a:t>DDEC </a:t>
            </a:r>
            <a:r>
              <a:rPr lang="en" sz="2200">
                <a:solidFill>
                  <a:schemeClr val="dk1"/>
                </a:solidFill>
                <a:latin typeface="Calibri"/>
                <a:ea typeface="Calibri"/>
                <a:cs typeface="Calibri"/>
                <a:sym typeface="Calibri"/>
              </a:rPr>
              <a:t>has been established to provide strategic direction, guidance and support to each college and District leadership to ensure that distance education is an effective and consistent part of how the District meets its mission.  The </a:t>
            </a:r>
            <a:r>
              <a:rPr lang="en" sz="2200">
                <a:latin typeface="Calibri"/>
                <a:ea typeface="Calibri"/>
                <a:cs typeface="Calibri"/>
                <a:sym typeface="Calibri"/>
              </a:rPr>
              <a:t>DDEC</a:t>
            </a:r>
            <a:r>
              <a:rPr lang="en" sz="2200">
                <a:solidFill>
                  <a:schemeClr val="dk1"/>
                </a:solidFill>
                <a:latin typeface="Calibri"/>
                <a:ea typeface="Calibri"/>
                <a:cs typeface="Calibri"/>
                <a:sym typeface="Calibri"/>
              </a:rPr>
              <a:t> will be the primary mechanism by which this can be achieved and maintained.</a:t>
            </a:r>
            <a:endParaRPr sz="22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pic>
        <p:nvPicPr>
          <p:cNvPr id="174" name="Google Shape;174;p22"/>
          <p:cNvPicPr preferRelativeResize="0"/>
          <p:nvPr/>
        </p:nvPicPr>
        <p:blipFill>
          <a:blip r:embed="rId3">
            <a:alphaModFix/>
          </a:blip>
          <a:stretch>
            <a:fillRect/>
          </a:stretch>
        </p:blipFill>
        <p:spPr>
          <a:xfrm>
            <a:off x="7220275" y="133275"/>
            <a:ext cx="1796577" cy="5977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2009</Words>
  <Application>Microsoft Macintosh PowerPoint</Application>
  <PresentationFormat>On-screen Show (16:9)</PresentationFormat>
  <Paragraphs>378</Paragraphs>
  <Slides>32</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Impact</vt:lpstr>
      <vt:lpstr>Century Gothic</vt:lpstr>
      <vt:lpstr>Georgia</vt:lpstr>
      <vt:lpstr>Calibri</vt:lpstr>
      <vt:lpstr>Arial</vt:lpstr>
      <vt:lpstr>Office Theme</vt:lpstr>
      <vt:lpstr>PowerPoint Presentation</vt:lpstr>
      <vt:lpstr>  Introductions: Districtwide DE Team Leaders</vt:lpstr>
      <vt:lpstr>  Distance Education</vt:lpstr>
      <vt:lpstr>Who are our Distance Education students? </vt:lpstr>
      <vt:lpstr>Who are our Distance Education students?  </vt:lpstr>
      <vt:lpstr> Students Taking Online DE Courses at 4CD</vt:lpstr>
      <vt:lpstr>Distance Education Overview  Success Rates Increasing Overall and Online  </vt:lpstr>
      <vt:lpstr>Distance Education Overview  Success Rates Improve, but Gaps Persist in Underrepresented Populations</vt:lpstr>
      <vt:lpstr> Districtwide Distance Education Council (DDEC)</vt:lpstr>
      <vt:lpstr> DDEC Members </vt:lpstr>
      <vt:lpstr> DDEC Initiatives and Projects</vt:lpstr>
      <vt:lpstr> Initiative 1  Open Educational Resources (OER)</vt:lpstr>
      <vt:lpstr> Initiative 1  Open Educational Resources</vt:lpstr>
      <vt:lpstr>Initiative 2 California Virtual Campus - Online Education Initiative</vt:lpstr>
      <vt:lpstr>Initiative 2 CVC- OEI Grant: Contra Costa College</vt:lpstr>
      <vt:lpstr>Initiative 2 CVC- OEI Grant: Contra Costa College</vt:lpstr>
      <vt:lpstr>Initiative 2 CVC- OEI Grant: Contra Costa College</vt:lpstr>
      <vt:lpstr>Initiative 2 CVC- OEI Grant: Contra Costa College</vt:lpstr>
      <vt:lpstr> Initiative 2 CVC- OEI Grant: Diablo Valley College  . </vt:lpstr>
      <vt:lpstr> Initiative 2 CVC- OEI Grant: Diablo Valley College  . </vt:lpstr>
      <vt:lpstr> Initiative 2 CVC- OEI Grant: Los Medanos College</vt:lpstr>
      <vt:lpstr> Initiative 2 CVC- OEI Grant: Los Medanos College </vt:lpstr>
      <vt:lpstr>Initiative 3 Districtwide Professional Development</vt:lpstr>
      <vt:lpstr>  Initiative 3 Districtwide Professional Development </vt:lpstr>
      <vt:lpstr>  Initiative 3 Districtwide Professional Development </vt:lpstr>
      <vt:lpstr>  Initiative 3 Districtwide Professional Development </vt:lpstr>
      <vt:lpstr>  Initiative 3 Districtwide Professional Development </vt:lpstr>
      <vt:lpstr> Newer Initiatives for the year ahead  . </vt:lpstr>
      <vt:lpstr> Calbright College - the 115th  Opening October 2019 </vt:lpstr>
      <vt:lpstr> Calbright College - the 115th  . </vt:lpstr>
      <vt:lpstr>4CD Goals for 2019-2020 for Distance Ed</vt:lpstr>
      <vt:lpstr>Recap and the Year Ahead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cp:revision>
  <dcterms:modified xsi:type="dcterms:W3CDTF">2019-07-31T21:43:39Z</dcterms:modified>
</cp:coreProperties>
</file>