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7" r:id="rId4"/>
  </p:sldMasterIdLst>
  <p:notesMasterIdLst>
    <p:notesMasterId r:id="rId20"/>
  </p:notesMasterIdLst>
  <p:sldIdLst>
    <p:sldId id="256" r:id="rId5"/>
    <p:sldId id="257" r:id="rId6"/>
    <p:sldId id="311" r:id="rId7"/>
    <p:sldId id="321" r:id="rId8"/>
    <p:sldId id="313" r:id="rId9"/>
    <p:sldId id="314" r:id="rId10"/>
    <p:sldId id="315" r:id="rId11"/>
    <p:sldId id="324" r:id="rId12"/>
    <p:sldId id="325" r:id="rId13"/>
    <p:sldId id="326" r:id="rId14"/>
    <p:sldId id="322" r:id="rId15"/>
    <p:sldId id="304" r:id="rId16"/>
    <p:sldId id="323" r:id="rId17"/>
    <p:sldId id="327" r:id="rId18"/>
    <p:sldId id="32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0" d="100"/>
          <a:sy n="100" d="100"/>
        </p:scale>
        <p:origin x="40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10568-1E1C-480B-B0B5-EAC977D35952}" type="datetimeFigureOut">
              <a:rPr lang="en-US" smtClean="0"/>
              <a:t>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9A1A0-A30A-43C7-BF71-7475917DF515}" type="slidenum">
              <a:rPr lang="en-US" smtClean="0"/>
              <a:t>‹#›</a:t>
            </a:fld>
            <a:endParaRPr lang="en-US"/>
          </a:p>
        </p:txBody>
      </p:sp>
    </p:spTree>
    <p:extLst>
      <p:ext uri="{BB962C8B-B14F-4D97-AF65-F5344CB8AC3E}">
        <p14:creationId xmlns:p14="http://schemas.microsoft.com/office/powerpoint/2010/main" val="170606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EACAB0F-FA3E-48DC-ACF0-35B23CEEAD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36D685F-BA28-43DA-B3C6-6BDC9EB04A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8DB82B39-EB9A-4502-BB52-8212AE39E4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B603DB-63A7-4969-9A41-55721BC5EDEB}"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searching for a student by name, multiple entries might populate a match.  Be sure to select the correct student.</a:t>
            </a:r>
          </a:p>
        </p:txBody>
      </p:sp>
      <p:sp>
        <p:nvSpPr>
          <p:cNvPr id="4" name="Slide Number Placeholder 3"/>
          <p:cNvSpPr>
            <a:spLocks noGrp="1"/>
          </p:cNvSpPr>
          <p:nvPr>
            <p:ph type="sldNum" sz="quarter" idx="5"/>
          </p:nvPr>
        </p:nvSpPr>
        <p:spPr/>
        <p:txBody>
          <a:bodyPr/>
          <a:lstStyle/>
          <a:p>
            <a:fld id="{668F2EF2-E726-4DD9-A9E8-1F7C57DB7EDF}" type="slidenum">
              <a:rPr lang="en-US" altLang="en-US" smtClean="0"/>
              <a:pPr/>
              <a:t>4</a:t>
            </a:fld>
            <a:endParaRPr lang="en-US" altLang="en-US"/>
          </a:p>
        </p:txBody>
      </p:sp>
    </p:spTree>
    <p:extLst>
      <p:ext uri="{BB962C8B-B14F-4D97-AF65-F5344CB8AC3E}">
        <p14:creationId xmlns:p14="http://schemas.microsoft.com/office/powerpoint/2010/main" val="56967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E717642-7AA3-4D4B-987F-B2222AFABE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3F075AF-873C-49DC-A1C2-79C4AAB8FF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 is important to keep in mind that although add authorization has been assigned, it is not active until the first class meeting.  The student will receive an InSite email once add authorization is approved giving them the start and end date that add authorization is active.  Active on the start date of the course and expires on the last date to add.</a:t>
            </a:r>
          </a:p>
        </p:txBody>
      </p:sp>
      <p:sp>
        <p:nvSpPr>
          <p:cNvPr id="35844" name="Slide Number Placeholder 3">
            <a:extLst>
              <a:ext uri="{FF2B5EF4-FFF2-40B4-BE49-F238E27FC236}">
                <a16:creationId xmlns:a16="http://schemas.microsoft.com/office/drawing/2014/main" id="{BA49E879-68E7-4387-AC36-8CCC891179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926FE4-A247-4164-880D-58ACCF47F286}"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455198A-38EA-4147-B041-851A185F8A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575500E-5371-45F2-ABAC-9F79DA2BAB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something important for faculty to monitor as students who have been granted add authorization must add the course by the end of the add period or a late add petition is required.</a:t>
            </a:r>
          </a:p>
        </p:txBody>
      </p:sp>
      <p:sp>
        <p:nvSpPr>
          <p:cNvPr id="37892" name="Slide Number Placeholder 3">
            <a:extLst>
              <a:ext uri="{FF2B5EF4-FFF2-40B4-BE49-F238E27FC236}">
                <a16:creationId xmlns:a16="http://schemas.microsoft.com/office/drawing/2014/main" id="{1AA1397C-1CB8-42A6-8A90-060410E780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1A8164-44EE-4DA0-906C-0E09E4F51B39}"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CCE3ED6-61E0-4E9B-854F-D5EDA76D59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152AD5C-3404-43CD-972B-43C09BA170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Only students who are No Shows (NS) should be marked with the “Never Attended” box checked.  If you have students who are NS-No Shows and you do not mark them in the multi-purpose roster, you can indicate the NS drops on your census roster.  This is important because Title 5 requires mandatory reporting of all NS students.  Students may also be dropped after the first date of attendance by entering the “Last Date of Attendance”.  This might happen when a student is only present the first day of class and then does not return.  Or, you may have students who attend throughout the term and then stop attending.  One important thing to note is that all drops by students and faculty must be completed by the deadline date which is at the 75% mark of the course.  Grades are due within three working days of the course end date.  You will click on the “Final Grade” tab to use the drop-down arrow to select the final grade for each student.  If your class is marked as SC and students have elected the P/NP option rather than letter grading, you will enter the letter grade that the student earned.  A-C grades will automatically convert to P and D-F grades will convert to NP.  If you have a student with an unforeseen emergency at the end of the term, they might request an incomplete contract with you.  You will enter the grade earned of IB, IC, ID, IF, and the expiration date that the incomplete must be completed which cannot exceed more than one year.</a:t>
            </a:r>
          </a:p>
        </p:txBody>
      </p:sp>
      <p:sp>
        <p:nvSpPr>
          <p:cNvPr id="40964" name="Slide Number Placeholder 3">
            <a:extLst>
              <a:ext uri="{FF2B5EF4-FFF2-40B4-BE49-F238E27FC236}">
                <a16:creationId xmlns:a16="http://schemas.microsoft.com/office/drawing/2014/main" id="{9D15A0DE-E1F5-473D-969A-7D7721D91B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76EEA2-D925-4E0B-9583-F51B55059E26}"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1/20/2023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50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306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368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4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736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66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881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533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485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1058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90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29340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72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8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70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6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40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106529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admissions@losmedanos.edu" TargetMode="External"/><Relationship Id="rId2" Type="http://schemas.openxmlformats.org/officeDocument/2006/relationships/hyperlink" Target="mailto:InSite@InSite.4cd.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admissions@losmedanos.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44C0-1CC5-435D-8031-33918C0D8A43}"/>
              </a:ext>
            </a:extLst>
          </p:cNvPr>
          <p:cNvSpPr>
            <a:spLocks noGrp="1"/>
          </p:cNvSpPr>
          <p:nvPr>
            <p:ph type="ctrTitle"/>
          </p:nvPr>
        </p:nvSpPr>
        <p:spPr/>
        <p:txBody>
          <a:bodyPr/>
          <a:lstStyle/>
          <a:p>
            <a:r>
              <a:rPr lang="en-US" dirty="0"/>
              <a:t>A&amp;R Updates for Faculty</a:t>
            </a:r>
          </a:p>
        </p:txBody>
      </p:sp>
      <p:sp>
        <p:nvSpPr>
          <p:cNvPr id="3" name="Subtitle 2">
            <a:extLst>
              <a:ext uri="{FF2B5EF4-FFF2-40B4-BE49-F238E27FC236}">
                <a16:creationId xmlns:a16="http://schemas.microsoft.com/office/drawing/2014/main" id="{007F048E-9B49-4363-940C-1E826B04F4C1}"/>
              </a:ext>
            </a:extLst>
          </p:cNvPr>
          <p:cNvSpPr>
            <a:spLocks noGrp="1"/>
          </p:cNvSpPr>
          <p:nvPr>
            <p:ph type="subTitle" idx="1"/>
          </p:nvPr>
        </p:nvSpPr>
        <p:spPr/>
        <p:txBody>
          <a:bodyPr/>
          <a:lstStyle/>
          <a:p>
            <a:r>
              <a:rPr lang="en-US" b="1" dirty="0"/>
              <a:t>Opening Day</a:t>
            </a:r>
          </a:p>
          <a:p>
            <a:r>
              <a:rPr lang="en-US" b="1" dirty="0"/>
              <a:t>Spring 2023</a:t>
            </a:r>
          </a:p>
        </p:txBody>
      </p:sp>
      <p:pic>
        <p:nvPicPr>
          <p:cNvPr id="4" name="Picture 3">
            <a:extLst>
              <a:ext uri="{FF2B5EF4-FFF2-40B4-BE49-F238E27FC236}">
                <a16:creationId xmlns:a16="http://schemas.microsoft.com/office/drawing/2014/main" id="{4F7DEB30-7A61-4835-8538-0D96C2A29F01}"/>
              </a:ext>
            </a:extLst>
          </p:cNvPr>
          <p:cNvPicPr>
            <a:picLocks noChangeAspect="1"/>
          </p:cNvPicPr>
          <p:nvPr/>
        </p:nvPicPr>
        <p:blipFill>
          <a:blip r:embed="rId2"/>
          <a:stretch>
            <a:fillRect/>
          </a:stretch>
        </p:blipFill>
        <p:spPr>
          <a:xfrm>
            <a:off x="4687062" y="278340"/>
            <a:ext cx="2476500" cy="9715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0827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5627ED-C60B-4804-918D-694A05AA4336}"/>
              </a:ext>
            </a:extLst>
          </p:cNvPr>
          <p:cNvPicPr>
            <a:picLocks noGrp="1" noChangeAspect="1"/>
          </p:cNvPicPr>
          <p:nvPr>
            <p:ph idx="1"/>
          </p:nvPr>
        </p:nvPicPr>
        <p:blipFill>
          <a:blip r:embed="rId2"/>
          <a:stretch>
            <a:fillRect/>
          </a:stretch>
        </p:blipFill>
        <p:spPr>
          <a:xfrm>
            <a:off x="2785872" y="662093"/>
            <a:ext cx="6949439" cy="5533814"/>
          </a:xfrm>
          <a:prstGeom prst="rect">
            <a:avLst/>
          </a:prstGeom>
        </p:spPr>
      </p:pic>
    </p:spTree>
    <p:extLst>
      <p:ext uri="{BB962C8B-B14F-4D97-AF65-F5344CB8AC3E}">
        <p14:creationId xmlns:p14="http://schemas.microsoft.com/office/powerpoint/2010/main" val="129232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4C36-DEAC-4361-8D52-77F449AB0BBE}"/>
              </a:ext>
            </a:extLst>
          </p:cNvPr>
          <p:cNvSpPr>
            <a:spLocks noGrp="1"/>
          </p:cNvSpPr>
          <p:nvPr>
            <p:ph type="title"/>
          </p:nvPr>
        </p:nvSpPr>
        <p:spPr/>
        <p:txBody>
          <a:bodyPr/>
          <a:lstStyle/>
          <a:p>
            <a:r>
              <a:rPr lang="en-US" b="1" dirty="0"/>
              <a:t>Drop Process Updates</a:t>
            </a:r>
          </a:p>
        </p:txBody>
      </p:sp>
      <p:sp>
        <p:nvSpPr>
          <p:cNvPr id="3" name="Content Placeholder 2">
            <a:extLst>
              <a:ext uri="{FF2B5EF4-FFF2-40B4-BE49-F238E27FC236}">
                <a16:creationId xmlns:a16="http://schemas.microsoft.com/office/drawing/2014/main" id="{8A293496-1B42-4006-999A-91E71D420424}"/>
              </a:ext>
            </a:extLst>
          </p:cNvPr>
          <p:cNvSpPr>
            <a:spLocks noGrp="1"/>
          </p:cNvSpPr>
          <p:nvPr>
            <p:ph idx="1"/>
          </p:nvPr>
        </p:nvSpPr>
        <p:spPr/>
        <p:txBody>
          <a:bodyPr>
            <a:normAutofit/>
          </a:bodyPr>
          <a:lstStyle/>
          <a:p>
            <a:pPr marL="0" indent="0">
              <a:buNone/>
            </a:pPr>
            <a:r>
              <a:rPr lang="en-US" sz="3600" b="1" u="sng" dirty="0"/>
              <a:t>Never Attended: </a:t>
            </a:r>
          </a:p>
          <a:p>
            <a:pPr marL="0" indent="0">
              <a:buNone/>
            </a:pPr>
            <a:r>
              <a:rPr lang="en-US" sz="3600" dirty="0"/>
              <a:t>Section Start Date-One Day Prior to Census</a:t>
            </a:r>
          </a:p>
          <a:p>
            <a:pPr marL="0" indent="0">
              <a:buNone/>
            </a:pPr>
            <a:r>
              <a:rPr lang="en-US" sz="3600" b="1" u="sng" dirty="0"/>
              <a:t>Last Date of Attendance:</a:t>
            </a:r>
          </a:p>
          <a:p>
            <a:pPr marL="0" indent="0">
              <a:buNone/>
            </a:pPr>
            <a:r>
              <a:rPr lang="en-US" sz="3600" dirty="0"/>
              <a:t>Start Date-Last Date to Drop </a:t>
            </a:r>
          </a:p>
        </p:txBody>
      </p:sp>
    </p:spTree>
    <p:extLst>
      <p:ext uri="{BB962C8B-B14F-4D97-AF65-F5344CB8AC3E}">
        <p14:creationId xmlns:p14="http://schemas.microsoft.com/office/powerpoint/2010/main" val="4062087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0D4DB6A-3F57-49D2-86BF-FF1BF06815BC}"/>
              </a:ext>
            </a:extLst>
          </p:cNvPr>
          <p:cNvSpPr>
            <a:spLocks noGrp="1"/>
          </p:cNvSpPr>
          <p:nvPr>
            <p:ph type="title"/>
          </p:nvPr>
        </p:nvSpPr>
        <p:spPr>
          <a:xfrm>
            <a:off x="2700338" y="685800"/>
            <a:ext cx="6799262" cy="1066800"/>
          </a:xfrm>
        </p:spPr>
        <p:txBody>
          <a:bodyPr rtlCol="0">
            <a:normAutofit fontScale="90000"/>
          </a:bodyPr>
          <a:lstStyle/>
          <a:p>
            <a:pPr>
              <a:defRPr/>
            </a:pPr>
            <a:r>
              <a:rPr lang="en-US" altLang="en-US" b="1" dirty="0">
                <a:solidFill>
                  <a:schemeClr val="tx1">
                    <a:lumMod val="85000"/>
                    <a:lumOff val="15000"/>
                  </a:schemeClr>
                </a:solidFill>
              </a:rPr>
              <a:t>Multi Purpose Roster</a:t>
            </a:r>
            <a:br>
              <a:rPr lang="en-US" altLang="en-US" b="1" dirty="0">
                <a:solidFill>
                  <a:schemeClr val="tx1">
                    <a:lumMod val="85000"/>
                    <a:lumOff val="15000"/>
                  </a:schemeClr>
                </a:solidFill>
              </a:rPr>
            </a:br>
            <a:r>
              <a:rPr lang="en-US" altLang="en-US" b="1" dirty="0">
                <a:solidFill>
                  <a:schemeClr val="tx1">
                    <a:lumMod val="85000"/>
                    <a:lumOff val="15000"/>
                  </a:schemeClr>
                </a:solidFill>
              </a:rPr>
              <a:t>Dropping &amp; Grading</a:t>
            </a:r>
          </a:p>
        </p:txBody>
      </p:sp>
      <p:pic>
        <p:nvPicPr>
          <p:cNvPr id="39939" name="Picture 2">
            <a:extLst>
              <a:ext uri="{FF2B5EF4-FFF2-40B4-BE49-F238E27FC236}">
                <a16:creationId xmlns:a16="http://schemas.microsoft.com/office/drawing/2014/main" id="{3BA56900-D017-4DFB-B49B-CA1441D29F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5559" y="1905000"/>
            <a:ext cx="7404241" cy="413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007A2C5-08EC-49FD-BFDD-3305FF1F26C7}"/>
              </a:ext>
            </a:extLst>
          </p:cNvPr>
          <p:cNvSpPr txBox="1"/>
          <p:nvPr/>
        </p:nvSpPr>
        <p:spPr>
          <a:xfrm>
            <a:off x="4724400" y="2438401"/>
            <a:ext cx="3962400" cy="646113"/>
          </a:xfrm>
          <a:prstGeom prst="rect">
            <a:avLst/>
          </a:prstGeom>
          <a:noFill/>
        </p:spPr>
        <p:txBody>
          <a:bodyPr>
            <a:spAutoFit/>
          </a:bodyPr>
          <a:lstStyle/>
          <a:p>
            <a:pPr>
              <a:defRPr/>
            </a:pPr>
            <a:r>
              <a:rPr lang="en-US" dirty="0">
                <a:solidFill>
                  <a:schemeClr val="accent6">
                    <a:lumMod val="50000"/>
                  </a:schemeClr>
                </a:solidFill>
              </a:rPr>
              <a:t>Never Attended, Last Date Attended &amp; Final Grade are entered here</a:t>
            </a:r>
          </a:p>
        </p:txBody>
      </p:sp>
      <p:cxnSp>
        <p:nvCxnSpPr>
          <p:cNvPr id="5" name="Straight Arrow Connector 4">
            <a:extLst>
              <a:ext uri="{FF2B5EF4-FFF2-40B4-BE49-F238E27FC236}">
                <a16:creationId xmlns:a16="http://schemas.microsoft.com/office/drawing/2014/main" id="{C8CF123E-73A1-421A-8B7A-A9868A400E0F}"/>
              </a:ext>
            </a:extLst>
          </p:cNvPr>
          <p:cNvCxnSpPr/>
          <p:nvPr/>
        </p:nvCxnSpPr>
        <p:spPr>
          <a:xfrm flipH="1">
            <a:off x="5300139" y="3648266"/>
            <a:ext cx="762000" cy="649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B457571-7898-4EC6-B6E8-7EECD20C3845}"/>
              </a:ext>
            </a:extLst>
          </p:cNvPr>
          <p:cNvCxnSpPr/>
          <p:nvPr/>
        </p:nvCxnSpPr>
        <p:spPr>
          <a:xfrm flipH="1">
            <a:off x="5997053" y="3648268"/>
            <a:ext cx="65087" cy="725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BE1C9D3-B07A-49C1-93ED-DF94098C47C6}"/>
              </a:ext>
            </a:extLst>
          </p:cNvPr>
          <p:cNvCxnSpPr/>
          <p:nvPr/>
        </p:nvCxnSpPr>
        <p:spPr>
          <a:xfrm>
            <a:off x="6062139" y="3648267"/>
            <a:ext cx="685800" cy="725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4C36-DEAC-4361-8D52-77F449AB0BBE}"/>
              </a:ext>
            </a:extLst>
          </p:cNvPr>
          <p:cNvSpPr>
            <a:spLocks noGrp="1"/>
          </p:cNvSpPr>
          <p:nvPr>
            <p:ph type="title"/>
          </p:nvPr>
        </p:nvSpPr>
        <p:spPr/>
        <p:txBody>
          <a:bodyPr/>
          <a:lstStyle/>
          <a:p>
            <a:r>
              <a:rPr lang="en-US" b="1" dirty="0"/>
              <a:t>Drop Email Results</a:t>
            </a:r>
          </a:p>
        </p:txBody>
      </p:sp>
      <p:sp>
        <p:nvSpPr>
          <p:cNvPr id="3" name="Content Placeholder 2">
            <a:extLst>
              <a:ext uri="{FF2B5EF4-FFF2-40B4-BE49-F238E27FC236}">
                <a16:creationId xmlns:a16="http://schemas.microsoft.com/office/drawing/2014/main" id="{8A293496-1B42-4006-999A-91E71D420424}"/>
              </a:ext>
            </a:extLst>
          </p:cNvPr>
          <p:cNvSpPr>
            <a:spLocks noGrp="1"/>
          </p:cNvSpPr>
          <p:nvPr>
            <p:ph idx="1"/>
          </p:nvPr>
        </p:nvSpPr>
        <p:spPr/>
        <p:txBody>
          <a:bodyPr>
            <a:normAutofit fontScale="55000" lnSpcReduction="20000"/>
          </a:bodyPr>
          <a:lstStyle/>
          <a:p>
            <a:pPr marL="0" indent="0">
              <a:buNone/>
            </a:pPr>
            <a:r>
              <a:rPr lang="en-US" sz="3600" dirty="0"/>
              <a:t>Email: </a:t>
            </a:r>
            <a:r>
              <a:rPr lang="en-US" sz="3600" dirty="0">
                <a:solidFill>
                  <a:srgbClr val="0070C0"/>
                </a:solidFill>
                <a:hlinkClick r:id="rId2">
                  <a:extLst>
                    <a:ext uri="{A12FA001-AC4F-418D-AE19-62706E023703}">
                      <ahyp:hlinkClr xmlns:ahyp="http://schemas.microsoft.com/office/drawing/2018/hyperlinkcolor" val="tx"/>
                    </a:ext>
                  </a:extLst>
                </a:hlinkClick>
              </a:rPr>
              <a:t>InSite@InSite.4cd.edu</a:t>
            </a:r>
            <a:r>
              <a:rPr lang="en-US" sz="3600" dirty="0">
                <a:solidFill>
                  <a:srgbClr val="0070C0"/>
                </a:solidFill>
              </a:rPr>
              <a:t> </a:t>
            </a:r>
          </a:p>
          <a:p>
            <a:pPr marL="0" indent="0">
              <a:buNone/>
            </a:pPr>
            <a:r>
              <a:rPr lang="en-US" sz="3600" dirty="0"/>
              <a:t>Subject: Drop results for section COURSE-#-SECT</a:t>
            </a:r>
          </a:p>
          <a:p>
            <a:pPr marL="0" indent="0">
              <a:buNone/>
            </a:pPr>
            <a:r>
              <a:rPr lang="en-US" dirty="0"/>
              <a:t>The following students were successfully dropped today by (Faculty Name) via the multi-purpose roster:</a:t>
            </a:r>
            <a:br>
              <a:rPr lang="en-US" dirty="0"/>
            </a:br>
            <a:br>
              <a:rPr lang="en-US" dirty="0"/>
            </a:br>
            <a:r>
              <a:rPr lang="en-US" dirty="0"/>
              <a:t>1111111 Sample, Student</a:t>
            </a:r>
            <a:br>
              <a:rPr lang="en-US" dirty="0"/>
            </a:br>
            <a:r>
              <a:rPr lang="en-US" dirty="0"/>
              <a:t>2222222 Sample, Student</a:t>
            </a:r>
            <a:br>
              <a:rPr lang="en-US" dirty="0"/>
            </a:br>
            <a:br>
              <a:rPr lang="en-US" dirty="0"/>
            </a:br>
            <a:br>
              <a:rPr lang="en-US" dirty="0"/>
            </a:br>
            <a:r>
              <a:rPr lang="en-US" dirty="0"/>
              <a:t>The following students were </a:t>
            </a:r>
            <a:r>
              <a:rPr lang="en-US" b="1" u="sng" dirty="0"/>
              <a:t>NOT</a:t>
            </a:r>
            <a:r>
              <a:rPr lang="en-US" dirty="0"/>
              <a:t> dropped today via the multi-purpose roster:</a:t>
            </a:r>
            <a:br>
              <a:rPr lang="en-US" dirty="0"/>
            </a:br>
            <a:br>
              <a:rPr lang="en-US" dirty="0"/>
            </a:br>
            <a:r>
              <a:rPr lang="en-US" b="1" dirty="0"/>
              <a:t>NOTE:</a:t>
            </a:r>
            <a:r>
              <a:rPr lang="en-US" dirty="0"/>
              <a:t> These students will remain on your roster, and the entries you made when attempting to drop them will be cleared. </a:t>
            </a:r>
            <a:br>
              <a:rPr lang="en-US" dirty="0"/>
            </a:br>
            <a:r>
              <a:rPr lang="en-US" dirty="0"/>
              <a:t>Please contact your campus Admissions office for assistance if needed.</a:t>
            </a:r>
          </a:p>
          <a:p>
            <a:pPr marL="0" indent="0">
              <a:lnSpc>
                <a:spcPct val="120000"/>
              </a:lnSpc>
              <a:spcBef>
                <a:spcPts val="0"/>
              </a:spcBef>
              <a:spcAft>
                <a:spcPts val="0"/>
              </a:spcAft>
              <a:buNone/>
            </a:pPr>
            <a:br>
              <a:rPr lang="en-US" dirty="0"/>
            </a:br>
            <a:r>
              <a:rPr lang="en-US" dirty="0"/>
              <a:t>2333333 Smith, John - After drop grade </a:t>
            </a:r>
            <a:r>
              <a:rPr lang="en-US" dirty="0" err="1"/>
              <a:t>req'd</a:t>
            </a:r>
            <a:r>
              <a:rPr lang="en-US" dirty="0"/>
              <a:t> date </a:t>
            </a:r>
            <a:r>
              <a:rPr lang="en-US" dirty="0">
                <a:solidFill>
                  <a:schemeClr val="tx1"/>
                </a:solidFill>
              </a:rPr>
              <a:t>(This means you attempted to drop a student as NS on or after census.)</a:t>
            </a:r>
            <a:br>
              <a:rPr lang="en-US" dirty="0"/>
            </a:br>
            <a:r>
              <a:rPr lang="en-US" dirty="0"/>
              <a:t>2444444 Smith, Jane - After drop end date (This means you attempted to drop a student after the last date to drop.)</a:t>
            </a:r>
          </a:p>
          <a:p>
            <a:pPr marL="0" indent="0">
              <a:lnSpc>
                <a:spcPct val="120000"/>
              </a:lnSpc>
              <a:spcBef>
                <a:spcPts val="0"/>
              </a:spcBef>
              <a:spcAft>
                <a:spcPts val="0"/>
              </a:spcAft>
              <a:buNone/>
            </a:pPr>
            <a:r>
              <a:rPr lang="en-US" dirty="0"/>
              <a:t>2555555 Sample, Student - Student has restrictions preventing drop (Forward this to </a:t>
            </a:r>
            <a:r>
              <a:rPr lang="en-US" dirty="0">
                <a:solidFill>
                  <a:srgbClr val="0070C0"/>
                </a:solidFill>
                <a:hlinkClick r:id="rId3">
                  <a:extLst>
                    <a:ext uri="{A12FA001-AC4F-418D-AE19-62706E023703}">
                      <ahyp:hlinkClr xmlns:ahyp="http://schemas.microsoft.com/office/drawing/2018/hyperlinkcolor" val="tx"/>
                    </a:ext>
                  </a:extLst>
                </a:hlinkClick>
              </a:rPr>
              <a:t>admissions@losmedanos.edu</a:t>
            </a:r>
            <a:r>
              <a:rPr lang="en-US" dirty="0">
                <a:solidFill>
                  <a:srgbClr val="0070C0"/>
                </a:solidFill>
              </a:rPr>
              <a:t> </a:t>
            </a:r>
            <a:r>
              <a:rPr lang="en-US" dirty="0"/>
              <a:t>for assistance.)</a:t>
            </a:r>
          </a:p>
          <a:p>
            <a:pPr marL="0" indent="0">
              <a:buNone/>
            </a:pPr>
            <a:endParaRPr lang="en-US" dirty="0"/>
          </a:p>
          <a:p>
            <a:pPr marL="0" indent="0">
              <a:buNone/>
            </a:pPr>
            <a:endParaRPr lang="en-US" sz="3600" dirty="0"/>
          </a:p>
        </p:txBody>
      </p:sp>
    </p:spTree>
    <p:extLst>
      <p:ext uri="{BB962C8B-B14F-4D97-AF65-F5344CB8AC3E}">
        <p14:creationId xmlns:p14="http://schemas.microsoft.com/office/powerpoint/2010/main" val="271766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4C36-DEAC-4361-8D52-77F449AB0BBE}"/>
              </a:ext>
            </a:extLst>
          </p:cNvPr>
          <p:cNvSpPr>
            <a:spLocks noGrp="1"/>
          </p:cNvSpPr>
          <p:nvPr>
            <p:ph type="title"/>
          </p:nvPr>
        </p:nvSpPr>
        <p:spPr/>
        <p:txBody>
          <a:bodyPr/>
          <a:lstStyle/>
          <a:p>
            <a:r>
              <a:rPr lang="en-US" b="1" dirty="0"/>
              <a:t>Census Roster Updates</a:t>
            </a:r>
          </a:p>
        </p:txBody>
      </p:sp>
      <p:pic>
        <p:nvPicPr>
          <p:cNvPr id="5" name="Content Placeholder 4">
            <a:extLst>
              <a:ext uri="{FF2B5EF4-FFF2-40B4-BE49-F238E27FC236}">
                <a16:creationId xmlns:a16="http://schemas.microsoft.com/office/drawing/2014/main" id="{A342F886-A139-4B16-AC36-75BB1A16C6C1}"/>
              </a:ext>
            </a:extLst>
          </p:cNvPr>
          <p:cNvPicPr>
            <a:picLocks noGrp="1" noChangeAspect="1"/>
          </p:cNvPicPr>
          <p:nvPr>
            <p:ph idx="1"/>
          </p:nvPr>
        </p:nvPicPr>
        <p:blipFill>
          <a:blip r:embed="rId2"/>
          <a:stretch>
            <a:fillRect/>
          </a:stretch>
        </p:blipFill>
        <p:spPr>
          <a:xfrm>
            <a:off x="1946432" y="2557463"/>
            <a:ext cx="8299135" cy="3317875"/>
          </a:xfrm>
          <a:prstGeom prst="rect">
            <a:avLst/>
          </a:prstGeom>
        </p:spPr>
      </p:pic>
    </p:spTree>
    <p:extLst>
      <p:ext uri="{BB962C8B-B14F-4D97-AF65-F5344CB8AC3E}">
        <p14:creationId xmlns:p14="http://schemas.microsoft.com/office/powerpoint/2010/main" val="53211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AA6F6-80ED-47FC-AE7F-A66EFAEF2BB2}"/>
              </a:ext>
            </a:extLst>
          </p:cNvPr>
          <p:cNvSpPr>
            <a:spLocks noGrp="1"/>
          </p:cNvSpPr>
          <p:nvPr>
            <p:ph type="title"/>
          </p:nvPr>
        </p:nvSpPr>
        <p:spPr/>
        <p:txBody>
          <a:bodyPr/>
          <a:lstStyle/>
          <a:p>
            <a:r>
              <a:rPr lang="en-US" b="1" dirty="0"/>
              <a:t>THANK YOU!</a:t>
            </a:r>
          </a:p>
        </p:txBody>
      </p:sp>
      <p:sp>
        <p:nvSpPr>
          <p:cNvPr id="3" name="Content Placeholder 2">
            <a:extLst>
              <a:ext uri="{FF2B5EF4-FFF2-40B4-BE49-F238E27FC236}">
                <a16:creationId xmlns:a16="http://schemas.microsoft.com/office/drawing/2014/main" id="{B4A0FA8E-5EB6-47F0-BF5F-209FAD2746AC}"/>
              </a:ext>
            </a:extLst>
          </p:cNvPr>
          <p:cNvSpPr>
            <a:spLocks noGrp="1"/>
          </p:cNvSpPr>
          <p:nvPr>
            <p:ph idx="1"/>
          </p:nvPr>
        </p:nvSpPr>
        <p:spPr/>
        <p:txBody>
          <a:bodyPr>
            <a:normAutofit/>
          </a:bodyPr>
          <a:lstStyle/>
          <a:p>
            <a:pPr marL="0" indent="0" algn="r">
              <a:buNone/>
            </a:pPr>
            <a:r>
              <a:rPr lang="en-US" sz="4400" b="1" dirty="0"/>
              <a:t>LMC Admissions and Records Team</a:t>
            </a:r>
          </a:p>
          <a:p>
            <a:pPr marL="0" indent="0" algn="r">
              <a:buNone/>
            </a:pPr>
            <a:r>
              <a:rPr lang="en-US" sz="4400" dirty="0">
                <a:hlinkClick r:id="rId2"/>
              </a:rPr>
              <a:t>admissions@losmedanos.edu</a:t>
            </a:r>
            <a:endParaRPr lang="en-US" sz="4400" dirty="0"/>
          </a:p>
          <a:p>
            <a:pPr marL="0" indent="0" algn="r">
              <a:buNone/>
            </a:pPr>
            <a:r>
              <a:rPr lang="en-US" sz="4400" dirty="0"/>
              <a:t>925-473-7500</a:t>
            </a:r>
          </a:p>
        </p:txBody>
      </p:sp>
      <p:pic>
        <p:nvPicPr>
          <p:cNvPr id="4" name="Picture 3">
            <a:extLst>
              <a:ext uri="{FF2B5EF4-FFF2-40B4-BE49-F238E27FC236}">
                <a16:creationId xmlns:a16="http://schemas.microsoft.com/office/drawing/2014/main" id="{A198DFA9-A367-4687-AC26-758DACB4BEC6}"/>
              </a:ext>
            </a:extLst>
          </p:cNvPr>
          <p:cNvPicPr>
            <a:picLocks noChangeAspect="1"/>
          </p:cNvPicPr>
          <p:nvPr/>
        </p:nvPicPr>
        <p:blipFill>
          <a:blip r:embed="rId3"/>
          <a:stretch>
            <a:fillRect/>
          </a:stretch>
        </p:blipFill>
        <p:spPr>
          <a:xfrm>
            <a:off x="797814" y="5141723"/>
            <a:ext cx="2476500" cy="9715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5934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4C36-DEAC-4361-8D52-77F449AB0BBE}"/>
              </a:ext>
            </a:extLst>
          </p:cNvPr>
          <p:cNvSpPr>
            <a:spLocks noGrp="1"/>
          </p:cNvSpPr>
          <p:nvPr>
            <p:ph type="title"/>
          </p:nvPr>
        </p:nvSpPr>
        <p:spPr/>
        <p:txBody>
          <a:bodyPr/>
          <a:lstStyle/>
          <a:p>
            <a:r>
              <a:rPr lang="en-US" b="1" dirty="0"/>
              <a:t>Add Authorization Process</a:t>
            </a:r>
          </a:p>
        </p:txBody>
      </p:sp>
      <p:sp>
        <p:nvSpPr>
          <p:cNvPr id="3" name="Content Placeholder 2">
            <a:extLst>
              <a:ext uri="{FF2B5EF4-FFF2-40B4-BE49-F238E27FC236}">
                <a16:creationId xmlns:a16="http://schemas.microsoft.com/office/drawing/2014/main" id="{8A293496-1B42-4006-999A-91E71D420424}"/>
              </a:ext>
            </a:extLst>
          </p:cNvPr>
          <p:cNvSpPr>
            <a:spLocks noGrp="1"/>
          </p:cNvSpPr>
          <p:nvPr>
            <p:ph idx="1"/>
          </p:nvPr>
        </p:nvSpPr>
        <p:spPr/>
        <p:txBody>
          <a:bodyPr>
            <a:normAutofit/>
          </a:bodyPr>
          <a:lstStyle/>
          <a:p>
            <a:pPr marL="0" indent="0">
              <a:buNone/>
            </a:pPr>
            <a:r>
              <a:rPr lang="en-US" sz="3600" dirty="0"/>
              <a:t>From the start date of the section until the last date to add, you may grant add authorization to students interested in adding your class.</a:t>
            </a:r>
          </a:p>
        </p:txBody>
      </p:sp>
    </p:spTree>
    <p:extLst>
      <p:ext uri="{BB962C8B-B14F-4D97-AF65-F5344CB8AC3E}">
        <p14:creationId xmlns:p14="http://schemas.microsoft.com/office/powerpoint/2010/main" val="301672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9BD31E2-BA38-4322-BA9E-054025314DD0}"/>
              </a:ext>
            </a:extLst>
          </p:cNvPr>
          <p:cNvSpPr>
            <a:spLocks noGrp="1"/>
          </p:cNvSpPr>
          <p:nvPr>
            <p:ph type="title"/>
          </p:nvPr>
        </p:nvSpPr>
        <p:spPr>
          <a:xfrm>
            <a:off x="2794001" y="573089"/>
            <a:ext cx="6348413" cy="646112"/>
          </a:xfrm>
        </p:spPr>
        <p:txBody>
          <a:bodyPr>
            <a:normAutofit/>
          </a:bodyPr>
          <a:lstStyle/>
          <a:p>
            <a:pPr eaLnBrk="1" hangingPunct="1"/>
            <a:r>
              <a:rPr lang="en-US" altLang="en-US" sz="2400" b="1" dirty="0">
                <a:ln>
                  <a:noFill/>
                </a:ln>
              </a:rPr>
              <a:t>Multi-Purpose Roster – Add Authorizations</a:t>
            </a:r>
          </a:p>
        </p:txBody>
      </p:sp>
      <p:grpSp>
        <p:nvGrpSpPr>
          <p:cNvPr id="31747" name="Group 2">
            <a:extLst>
              <a:ext uri="{FF2B5EF4-FFF2-40B4-BE49-F238E27FC236}">
                <a16:creationId xmlns:a16="http://schemas.microsoft.com/office/drawing/2014/main" id="{4CCEFBCD-3F16-4D08-97C4-56571B268759}"/>
              </a:ext>
            </a:extLst>
          </p:cNvPr>
          <p:cNvGrpSpPr>
            <a:grpSpLocks/>
          </p:cNvGrpSpPr>
          <p:nvPr/>
        </p:nvGrpSpPr>
        <p:grpSpPr bwMode="auto">
          <a:xfrm>
            <a:off x="2454547" y="1350963"/>
            <a:ext cx="7315200" cy="4765675"/>
            <a:chOff x="1011537" y="488651"/>
            <a:chExt cx="9803001" cy="6238947"/>
          </a:xfrm>
        </p:grpSpPr>
        <p:grpSp>
          <p:nvGrpSpPr>
            <p:cNvPr id="31752" name="Group 3">
              <a:extLst>
                <a:ext uri="{FF2B5EF4-FFF2-40B4-BE49-F238E27FC236}">
                  <a16:creationId xmlns:a16="http://schemas.microsoft.com/office/drawing/2014/main" id="{B24AA4A7-DE10-439F-AEF4-829F9252818A}"/>
                </a:ext>
              </a:extLst>
            </p:cNvPr>
            <p:cNvGrpSpPr>
              <a:grpSpLocks/>
            </p:cNvGrpSpPr>
            <p:nvPr/>
          </p:nvGrpSpPr>
          <p:grpSpPr bwMode="auto">
            <a:xfrm>
              <a:off x="1011537" y="488651"/>
              <a:ext cx="9803001" cy="6238947"/>
              <a:chOff x="1011537" y="488651"/>
              <a:chExt cx="9803001" cy="6238947"/>
            </a:xfrm>
          </p:grpSpPr>
          <p:pic>
            <p:nvPicPr>
              <p:cNvPr id="31754" name="Picture 5">
                <a:extLst>
                  <a:ext uri="{FF2B5EF4-FFF2-40B4-BE49-F238E27FC236}">
                    <a16:creationId xmlns:a16="http://schemas.microsoft.com/office/drawing/2014/main" id="{6EB66A1F-0E8F-4170-9359-03BF1E1DB9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537" y="488651"/>
                <a:ext cx="9803001" cy="623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6">
                <a:extLst>
                  <a:ext uri="{FF2B5EF4-FFF2-40B4-BE49-F238E27FC236}">
                    <a16:creationId xmlns:a16="http://schemas.microsoft.com/office/drawing/2014/main" id="{58110FDF-8313-48CC-AE09-A1E006E899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3415" y="6076583"/>
                <a:ext cx="861647" cy="35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53" name="Picture 4">
              <a:extLst>
                <a:ext uri="{FF2B5EF4-FFF2-40B4-BE49-F238E27FC236}">
                  <a16:creationId xmlns:a16="http://schemas.microsoft.com/office/drawing/2014/main" id="{0D8CD413-AACE-4F79-A560-20608A3804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4325" y="6112267"/>
              <a:ext cx="1745872" cy="34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ounded Rectangle 7">
            <a:extLst>
              <a:ext uri="{FF2B5EF4-FFF2-40B4-BE49-F238E27FC236}">
                <a16:creationId xmlns:a16="http://schemas.microsoft.com/office/drawing/2014/main" id="{4B1BF69C-C1E2-4BC2-8266-B31C2D569818}"/>
              </a:ext>
            </a:extLst>
          </p:cNvPr>
          <p:cNvSpPr/>
          <p:nvPr/>
        </p:nvSpPr>
        <p:spPr>
          <a:xfrm>
            <a:off x="5465763" y="3733800"/>
            <a:ext cx="914400" cy="1600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49" name="Picture 8">
            <a:extLst>
              <a:ext uri="{FF2B5EF4-FFF2-40B4-BE49-F238E27FC236}">
                <a16:creationId xmlns:a16="http://schemas.microsoft.com/office/drawing/2014/main" id="{595CCEBA-50DB-44C5-91D7-0C4F8FB93C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00084" y="3387634"/>
            <a:ext cx="13271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E769997-B74F-4085-B154-07A85E3BA747}"/>
              </a:ext>
            </a:extLst>
          </p:cNvPr>
          <p:cNvSpPr txBox="1"/>
          <p:nvPr/>
        </p:nvSpPr>
        <p:spPr>
          <a:xfrm>
            <a:off x="6477000" y="2354263"/>
            <a:ext cx="1905000" cy="646112"/>
          </a:xfrm>
          <a:prstGeom prst="rect">
            <a:avLst/>
          </a:prstGeom>
          <a:noFill/>
        </p:spPr>
        <p:txBody>
          <a:bodyPr>
            <a:spAutoFit/>
          </a:bodyPr>
          <a:lstStyle/>
          <a:p>
            <a:pPr>
              <a:defRPr/>
            </a:pPr>
            <a:r>
              <a:rPr lang="en-US" dirty="0">
                <a:solidFill>
                  <a:schemeClr val="accent2">
                    <a:lumMod val="75000"/>
                  </a:schemeClr>
                </a:solidFill>
              </a:rPr>
              <a:t>Enter Student ID </a:t>
            </a:r>
          </a:p>
          <a:p>
            <a:pPr>
              <a:defRPr/>
            </a:pPr>
            <a:r>
              <a:rPr lang="en-US" dirty="0">
                <a:solidFill>
                  <a:schemeClr val="accent2">
                    <a:lumMod val="75000"/>
                  </a:schemeClr>
                </a:solidFill>
              </a:rPr>
              <a:t>to authorize add</a:t>
            </a:r>
            <a:endParaRPr lang="en-US" dirty="0"/>
          </a:p>
        </p:txBody>
      </p:sp>
      <p:cxnSp>
        <p:nvCxnSpPr>
          <p:cNvPr id="13" name="Straight Arrow Connector 12">
            <a:extLst>
              <a:ext uri="{FF2B5EF4-FFF2-40B4-BE49-F238E27FC236}">
                <a16:creationId xmlns:a16="http://schemas.microsoft.com/office/drawing/2014/main" id="{CD7AACA1-B2E1-4931-AE1B-563A2D6739A2}"/>
              </a:ext>
            </a:extLst>
          </p:cNvPr>
          <p:cNvCxnSpPr/>
          <p:nvPr/>
        </p:nvCxnSpPr>
        <p:spPr>
          <a:xfrm>
            <a:off x="7391400" y="3000376"/>
            <a:ext cx="484188" cy="352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2930-FEEE-4BB0-9D53-760940649FC5}"/>
              </a:ext>
            </a:extLst>
          </p:cNvPr>
          <p:cNvSpPr>
            <a:spLocks noGrp="1"/>
          </p:cNvSpPr>
          <p:nvPr>
            <p:ph type="title"/>
          </p:nvPr>
        </p:nvSpPr>
        <p:spPr>
          <a:xfrm>
            <a:off x="2700866" y="915338"/>
            <a:ext cx="6798735" cy="303863"/>
          </a:xfrm>
        </p:spPr>
        <p:txBody>
          <a:bodyPr>
            <a:normAutofit fontScale="90000"/>
          </a:bodyPr>
          <a:lstStyle/>
          <a:p>
            <a:r>
              <a:rPr lang="en-US" altLang="en-US" sz="3200" b="1" dirty="0">
                <a:ln>
                  <a:noFill/>
                </a:ln>
              </a:rPr>
              <a:t>Multi-Purpose Roster – Add Authorizations</a:t>
            </a:r>
            <a:endParaRPr lang="en-US" sz="3200" dirty="0"/>
          </a:p>
        </p:txBody>
      </p:sp>
      <p:pic>
        <p:nvPicPr>
          <p:cNvPr id="4" name="Picture 2">
            <a:extLst>
              <a:ext uri="{FF2B5EF4-FFF2-40B4-BE49-F238E27FC236}">
                <a16:creationId xmlns:a16="http://schemas.microsoft.com/office/drawing/2014/main" id="{8386B1E1-ADEF-4932-B5CA-75A4FD15B2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866" y="1492074"/>
            <a:ext cx="6671735" cy="474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FD35BD05-212B-4975-9A02-9D6B99D9D7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5712" y="3623168"/>
            <a:ext cx="1766888"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7FEC13D-3EFE-409D-B622-D24A7E03C666}"/>
              </a:ext>
            </a:extLst>
          </p:cNvPr>
          <p:cNvSpPr txBox="1"/>
          <p:nvPr/>
        </p:nvSpPr>
        <p:spPr>
          <a:xfrm>
            <a:off x="6070781" y="2307301"/>
            <a:ext cx="2209800" cy="922338"/>
          </a:xfrm>
          <a:prstGeom prst="rect">
            <a:avLst/>
          </a:prstGeom>
          <a:noFill/>
        </p:spPr>
        <p:txBody>
          <a:bodyPr>
            <a:spAutoFit/>
          </a:bodyPr>
          <a:lstStyle/>
          <a:p>
            <a:pPr>
              <a:defRPr/>
            </a:pPr>
            <a:r>
              <a:rPr lang="en-US" dirty="0">
                <a:solidFill>
                  <a:schemeClr val="accent2">
                    <a:lumMod val="75000"/>
                  </a:schemeClr>
                </a:solidFill>
              </a:rPr>
              <a:t>Or search by student name</a:t>
            </a:r>
            <a:endParaRPr lang="en-US" dirty="0"/>
          </a:p>
          <a:p>
            <a:pPr>
              <a:defRPr/>
            </a:pPr>
            <a:endParaRPr lang="en-US" dirty="0"/>
          </a:p>
        </p:txBody>
      </p:sp>
      <p:cxnSp>
        <p:nvCxnSpPr>
          <p:cNvPr id="11" name="Straight Arrow Connector 10">
            <a:extLst>
              <a:ext uri="{FF2B5EF4-FFF2-40B4-BE49-F238E27FC236}">
                <a16:creationId xmlns:a16="http://schemas.microsoft.com/office/drawing/2014/main" id="{3170192D-3555-4164-B5D1-CD335642481F}"/>
              </a:ext>
            </a:extLst>
          </p:cNvPr>
          <p:cNvCxnSpPr/>
          <p:nvPr/>
        </p:nvCxnSpPr>
        <p:spPr>
          <a:xfrm>
            <a:off x="7252494" y="3049795"/>
            <a:ext cx="706437"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36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EF8546B-42C3-4069-AF7E-2BC90021C2DC}"/>
              </a:ext>
            </a:extLst>
          </p:cNvPr>
          <p:cNvSpPr>
            <a:spLocks noGrp="1"/>
          </p:cNvSpPr>
          <p:nvPr>
            <p:ph type="title"/>
          </p:nvPr>
        </p:nvSpPr>
        <p:spPr>
          <a:xfrm>
            <a:off x="2971801" y="771525"/>
            <a:ext cx="6348413" cy="533400"/>
          </a:xfrm>
        </p:spPr>
        <p:txBody>
          <a:bodyPr>
            <a:normAutofit/>
          </a:bodyPr>
          <a:lstStyle/>
          <a:p>
            <a:pPr eaLnBrk="1" hangingPunct="1"/>
            <a:r>
              <a:rPr lang="en-US" altLang="en-US" sz="2400" b="1">
                <a:ln>
                  <a:noFill/>
                </a:ln>
              </a:rPr>
              <a:t>Multi-Purpose Roster – Add Authorizations</a:t>
            </a:r>
          </a:p>
        </p:txBody>
      </p:sp>
      <p:grpSp>
        <p:nvGrpSpPr>
          <p:cNvPr id="3" name="Group 2">
            <a:extLst>
              <a:ext uri="{FF2B5EF4-FFF2-40B4-BE49-F238E27FC236}">
                <a16:creationId xmlns:a16="http://schemas.microsoft.com/office/drawing/2014/main" id="{351B9636-44C7-4C56-A5EE-23E5D5C39DAC}"/>
              </a:ext>
            </a:extLst>
          </p:cNvPr>
          <p:cNvGrpSpPr/>
          <p:nvPr/>
        </p:nvGrpSpPr>
        <p:grpSpPr>
          <a:xfrm>
            <a:off x="2224088" y="1600200"/>
            <a:ext cx="7758112" cy="4307682"/>
            <a:chOff x="1011537" y="488651"/>
            <a:chExt cx="9803001" cy="6238947"/>
          </a:xfrm>
          <a:noFill/>
        </p:grpSpPr>
        <p:pic>
          <p:nvPicPr>
            <p:cNvPr id="4" name="Picture 3">
              <a:extLst>
                <a:ext uri="{FF2B5EF4-FFF2-40B4-BE49-F238E27FC236}">
                  <a16:creationId xmlns:a16="http://schemas.microsoft.com/office/drawing/2014/main" id="{E516E02D-E577-413F-8F4A-5DAC6186643D}"/>
                </a:ext>
              </a:extLst>
            </p:cNvPr>
            <p:cNvPicPr>
              <a:picLocks noChangeAspect="1"/>
            </p:cNvPicPr>
            <p:nvPr/>
          </p:nvPicPr>
          <p:blipFill>
            <a:blip r:embed="rId2">
              <a:duotone>
                <a:schemeClr val="accent1">
                  <a:shade val="45000"/>
                  <a:satMod val="135000"/>
                </a:schemeClr>
                <a:prstClr val="white"/>
              </a:duotone>
            </a:blip>
            <a:stretch>
              <a:fillRect/>
            </a:stretch>
          </p:blipFill>
          <p:spPr>
            <a:xfrm>
              <a:off x="1011537" y="488651"/>
              <a:ext cx="9803001" cy="6238947"/>
            </a:xfrm>
            <a:prstGeom prst="rect">
              <a:avLst/>
            </a:prstGeom>
            <a:grpFill/>
          </p:spPr>
        </p:pic>
        <p:pic>
          <p:nvPicPr>
            <p:cNvPr id="5" name="Picture 4">
              <a:extLst>
                <a:ext uri="{FF2B5EF4-FFF2-40B4-BE49-F238E27FC236}">
                  <a16:creationId xmlns:a16="http://schemas.microsoft.com/office/drawing/2014/main" id="{52C43A01-46B4-4541-9AE2-E55AE37F2927}"/>
                </a:ext>
              </a:extLst>
            </p:cNvPr>
            <p:cNvPicPr>
              <a:picLocks noChangeAspect="1"/>
            </p:cNvPicPr>
            <p:nvPr/>
          </p:nvPicPr>
          <p:blipFill>
            <a:blip r:embed="rId3">
              <a:duotone>
                <a:schemeClr val="accent1">
                  <a:shade val="45000"/>
                  <a:satMod val="135000"/>
                </a:schemeClr>
                <a:prstClr val="white"/>
              </a:duotone>
            </a:blip>
            <a:stretch>
              <a:fillRect/>
            </a:stretch>
          </p:blipFill>
          <p:spPr>
            <a:xfrm>
              <a:off x="7983415" y="6076583"/>
              <a:ext cx="861647" cy="355429"/>
            </a:xfrm>
            <a:prstGeom prst="rect">
              <a:avLst/>
            </a:prstGeom>
            <a:grpFill/>
          </p:spPr>
        </p:pic>
      </p:grpSp>
      <p:pic>
        <p:nvPicPr>
          <p:cNvPr id="33796" name="Picture 6">
            <a:extLst>
              <a:ext uri="{FF2B5EF4-FFF2-40B4-BE49-F238E27FC236}">
                <a16:creationId xmlns:a16="http://schemas.microsoft.com/office/drawing/2014/main" id="{7F4C446C-281B-41DE-ACC2-2ECB3196F0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421064"/>
            <a:ext cx="39830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84AC88F-5BF9-46B2-82EB-5CD972AAEB1D}"/>
              </a:ext>
            </a:extLst>
          </p:cNvPr>
          <p:cNvSpPr txBox="1"/>
          <p:nvPr/>
        </p:nvSpPr>
        <p:spPr>
          <a:xfrm>
            <a:off x="5521326" y="2420939"/>
            <a:ext cx="3089275" cy="369887"/>
          </a:xfrm>
          <a:prstGeom prst="rect">
            <a:avLst/>
          </a:prstGeom>
          <a:noFill/>
        </p:spPr>
        <p:txBody>
          <a:bodyPr>
            <a:spAutoFit/>
          </a:bodyPr>
          <a:lstStyle/>
          <a:p>
            <a:pPr>
              <a:defRPr/>
            </a:pPr>
            <a:r>
              <a:rPr lang="en-US" dirty="0">
                <a:solidFill>
                  <a:schemeClr val="accent6">
                    <a:lumMod val="50000"/>
                  </a:schemeClr>
                </a:solidFill>
              </a:rPr>
              <a:t>Select student and confirm</a:t>
            </a:r>
          </a:p>
        </p:txBody>
      </p:sp>
      <p:cxnSp>
        <p:nvCxnSpPr>
          <p:cNvPr id="10" name="Straight Arrow Connector 9">
            <a:extLst>
              <a:ext uri="{FF2B5EF4-FFF2-40B4-BE49-F238E27FC236}">
                <a16:creationId xmlns:a16="http://schemas.microsoft.com/office/drawing/2014/main" id="{D004C1D8-B8CD-4E22-BAD5-A79635409DF1}"/>
              </a:ext>
            </a:extLst>
          </p:cNvPr>
          <p:cNvCxnSpPr/>
          <p:nvPr/>
        </p:nvCxnSpPr>
        <p:spPr>
          <a:xfrm flipH="1">
            <a:off x="6183314" y="2790826"/>
            <a:ext cx="750887" cy="561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EB8995D-0751-4036-9086-E623E0B698A0}"/>
              </a:ext>
            </a:extLst>
          </p:cNvPr>
          <p:cNvSpPr/>
          <p:nvPr/>
        </p:nvSpPr>
        <p:spPr>
          <a:xfrm>
            <a:off x="5521326" y="4211638"/>
            <a:ext cx="727075" cy="142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D08CD90-459F-469D-BE33-16D39672BA60}"/>
              </a:ext>
            </a:extLst>
          </p:cNvPr>
          <p:cNvSpPr>
            <a:spLocks noGrp="1"/>
          </p:cNvSpPr>
          <p:nvPr>
            <p:ph type="title"/>
          </p:nvPr>
        </p:nvSpPr>
        <p:spPr>
          <a:xfrm>
            <a:off x="2997201" y="604838"/>
            <a:ext cx="6348413" cy="457200"/>
          </a:xfrm>
        </p:spPr>
        <p:txBody>
          <a:bodyPr>
            <a:normAutofit/>
          </a:bodyPr>
          <a:lstStyle/>
          <a:p>
            <a:pPr eaLnBrk="1" hangingPunct="1"/>
            <a:r>
              <a:rPr lang="en-US" altLang="en-US" sz="2400" b="1">
                <a:ln>
                  <a:noFill/>
                </a:ln>
              </a:rPr>
              <a:t>Multi-Purpose Roster – Add Authorizations</a:t>
            </a:r>
          </a:p>
        </p:txBody>
      </p:sp>
      <p:pic>
        <p:nvPicPr>
          <p:cNvPr id="34819" name="Picture 2">
            <a:extLst>
              <a:ext uri="{FF2B5EF4-FFF2-40B4-BE49-F238E27FC236}">
                <a16:creationId xmlns:a16="http://schemas.microsoft.com/office/drawing/2014/main" id="{7F00E355-8349-45E4-8441-7A7365BDE2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74750"/>
            <a:ext cx="71628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E57E7202-54A3-4D61-9600-36DAB7A566E3}"/>
              </a:ext>
            </a:extLst>
          </p:cNvPr>
          <p:cNvSpPr/>
          <p:nvPr/>
        </p:nvSpPr>
        <p:spPr>
          <a:xfrm>
            <a:off x="5715000" y="4191000"/>
            <a:ext cx="914400" cy="1905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4BB7D015-B8DE-4D32-8E24-94B8E09A83FE}"/>
              </a:ext>
            </a:extLst>
          </p:cNvPr>
          <p:cNvSpPr txBox="1"/>
          <p:nvPr/>
        </p:nvSpPr>
        <p:spPr>
          <a:xfrm>
            <a:off x="6629401" y="2249488"/>
            <a:ext cx="1876219" cy="646331"/>
          </a:xfrm>
          <a:prstGeom prst="rect">
            <a:avLst/>
          </a:prstGeom>
          <a:noFill/>
        </p:spPr>
        <p:txBody>
          <a:bodyPr wrap="none">
            <a:spAutoFit/>
          </a:bodyPr>
          <a:lstStyle/>
          <a:p>
            <a:pPr>
              <a:defRPr/>
            </a:pPr>
            <a:r>
              <a:rPr lang="en-US" dirty="0">
                <a:solidFill>
                  <a:schemeClr val="accent6">
                    <a:lumMod val="50000"/>
                  </a:schemeClr>
                </a:solidFill>
              </a:rPr>
              <a:t>Add Authorization</a:t>
            </a:r>
          </a:p>
          <a:p>
            <a:pPr>
              <a:defRPr/>
            </a:pPr>
            <a:r>
              <a:rPr lang="en-US" dirty="0">
                <a:solidFill>
                  <a:schemeClr val="accent6">
                    <a:lumMod val="50000"/>
                  </a:schemeClr>
                </a:solidFill>
              </a:rPr>
              <a:t>is assigned</a:t>
            </a:r>
          </a:p>
        </p:txBody>
      </p:sp>
      <p:cxnSp>
        <p:nvCxnSpPr>
          <p:cNvPr id="7" name="Straight Arrow Connector 6">
            <a:extLst>
              <a:ext uri="{FF2B5EF4-FFF2-40B4-BE49-F238E27FC236}">
                <a16:creationId xmlns:a16="http://schemas.microsoft.com/office/drawing/2014/main" id="{8D5DC868-9DD1-49CF-8B07-BA36211E2ADF}"/>
              </a:ext>
            </a:extLst>
          </p:cNvPr>
          <p:cNvCxnSpPr/>
          <p:nvPr/>
        </p:nvCxnSpPr>
        <p:spPr>
          <a:xfrm flipH="1">
            <a:off x="7086600" y="3009900"/>
            <a:ext cx="304800" cy="259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9B823EA-523A-4B0E-919D-6C4EA220A5C5}"/>
              </a:ext>
            </a:extLst>
          </p:cNvPr>
          <p:cNvSpPr>
            <a:spLocks noGrp="1"/>
          </p:cNvSpPr>
          <p:nvPr>
            <p:ph type="title"/>
          </p:nvPr>
        </p:nvSpPr>
        <p:spPr>
          <a:xfrm>
            <a:off x="2133601" y="609600"/>
            <a:ext cx="6348413" cy="533400"/>
          </a:xfrm>
        </p:spPr>
        <p:txBody>
          <a:bodyPr>
            <a:normAutofit/>
          </a:bodyPr>
          <a:lstStyle/>
          <a:p>
            <a:pPr eaLnBrk="1" hangingPunct="1"/>
            <a:r>
              <a:rPr lang="en-US" altLang="en-US" sz="2400" b="1">
                <a:ln>
                  <a:noFill/>
                </a:ln>
              </a:rPr>
              <a:t>Multi-Purpose Roster – Add Authorizations</a:t>
            </a:r>
          </a:p>
        </p:txBody>
      </p:sp>
      <p:grpSp>
        <p:nvGrpSpPr>
          <p:cNvPr id="36867" name="Group 2">
            <a:extLst>
              <a:ext uri="{FF2B5EF4-FFF2-40B4-BE49-F238E27FC236}">
                <a16:creationId xmlns:a16="http://schemas.microsoft.com/office/drawing/2014/main" id="{CCC6C1B0-B5AE-4006-BF9C-145A2B8B990F}"/>
              </a:ext>
            </a:extLst>
          </p:cNvPr>
          <p:cNvGrpSpPr>
            <a:grpSpLocks/>
          </p:cNvGrpSpPr>
          <p:nvPr/>
        </p:nvGrpSpPr>
        <p:grpSpPr bwMode="auto">
          <a:xfrm>
            <a:off x="2209800" y="1676400"/>
            <a:ext cx="7772400" cy="4311650"/>
            <a:chOff x="1011537" y="488651"/>
            <a:chExt cx="9803001" cy="6238947"/>
          </a:xfrm>
        </p:grpSpPr>
        <p:grpSp>
          <p:nvGrpSpPr>
            <p:cNvPr id="36873" name="Group 3">
              <a:extLst>
                <a:ext uri="{FF2B5EF4-FFF2-40B4-BE49-F238E27FC236}">
                  <a16:creationId xmlns:a16="http://schemas.microsoft.com/office/drawing/2014/main" id="{6BD359A3-02B5-4D6F-AB26-8A658A900297}"/>
                </a:ext>
              </a:extLst>
            </p:cNvPr>
            <p:cNvGrpSpPr>
              <a:grpSpLocks/>
            </p:cNvGrpSpPr>
            <p:nvPr/>
          </p:nvGrpSpPr>
          <p:grpSpPr bwMode="auto">
            <a:xfrm>
              <a:off x="1011537" y="488651"/>
              <a:ext cx="9803001" cy="6238947"/>
              <a:chOff x="1011537" y="488651"/>
              <a:chExt cx="9803001" cy="6238947"/>
            </a:xfrm>
          </p:grpSpPr>
          <p:pic>
            <p:nvPicPr>
              <p:cNvPr id="36875" name="Picture 5">
                <a:extLst>
                  <a:ext uri="{FF2B5EF4-FFF2-40B4-BE49-F238E27FC236}">
                    <a16:creationId xmlns:a16="http://schemas.microsoft.com/office/drawing/2014/main" id="{A14485C8-B129-47CA-B947-A87417328E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537" y="488651"/>
                <a:ext cx="9803001" cy="623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6">
                <a:extLst>
                  <a:ext uri="{FF2B5EF4-FFF2-40B4-BE49-F238E27FC236}">
                    <a16:creationId xmlns:a16="http://schemas.microsoft.com/office/drawing/2014/main" id="{64A23CCD-D7E9-43D0-BCE9-FC4BBA2F76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3415" y="6076583"/>
                <a:ext cx="861647" cy="35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74" name="Picture 4">
              <a:extLst>
                <a:ext uri="{FF2B5EF4-FFF2-40B4-BE49-F238E27FC236}">
                  <a16:creationId xmlns:a16="http://schemas.microsoft.com/office/drawing/2014/main" id="{122D2B13-6883-4F4D-96C0-F5215804D1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40246" y="5593727"/>
              <a:ext cx="7420675" cy="41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ounded Rectangle 7">
            <a:extLst>
              <a:ext uri="{FF2B5EF4-FFF2-40B4-BE49-F238E27FC236}">
                <a16:creationId xmlns:a16="http://schemas.microsoft.com/office/drawing/2014/main" id="{34192423-A16B-4EFC-820C-7E94400309FD}"/>
              </a:ext>
            </a:extLst>
          </p:cNvPr>
          <p:cNvSpPr/>
          <p:nvPr/>
        </p:nvSpPr>
        <p:spPr>
          <a:xfrm>
            <a:off x="5551488" y="3938589"/>
            <a:ext cx="914400" cy="18446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a:extLst>
              <a:ext uri="{FF2B5EF4-FFF2-40B4-BE49-F238E27FC236}">
                <a16:creationId xmlns:a16="http://schemas.microsoft.com/office/drawing/2014/main" id="{728E1690-02FC-4A44-9DAE-710C95A35644}"/>
              </a:ext>
            </a:extLst>
          </p:cNvPr>
          <p:cNvSpPr txBox="1"/>
          <p:nvPr/>
        </p:nvSpPr>
        <p:spPr>
          <a:xfrm>
            <a:off x="6705600" y="1516661"/>
            <a:ext cx="3276600" cy="1200329"/>
          </a:xfrm>
          <a:prstGeom prst="rect">
            <a:avLst/>
          </a:prstGeom>
          <a:noFill/>
        </p:spPr>
        <p:txBody>
          <a:bodyPr>
            <a:spAutoFit/>
          </a:bodyPr>
          <a:lstStyle/>
          <a:p>
            <a:pPr>
              <a:defRPr/>
            </a:pPr>
            <a:r>
              <a:rPr lang="en-US" dirty="0">
                <a:solidFill>
                  <a:schemeClr val="accent6">
                    <a:lumMod val="50000"/>
                  </a:schemeClr>
                </a:solidFill>
              </a:rPr>
              <a:t>Authorized students are not prompted for code at registration. Registered students appear on your roster and are noted here.</a:t>
            </a:r>
          </a:p>
        </p:txBody>
      </p:sp>
      <p:cxnSp>
        <p:nvCxnSpPr>
          <p:cNvPr id="11" name="Straight Arrow Connector 10">
            <a:extLst>
              <a:ext uri="{FF2B5EF4-FFF2-40B4-BE49-F238E27FC236}">
                <a16:creationId xmlns:a16="http://schemas.microsoft.com/office/drawing/2014/main" id="{15A86FDE-864C-4F95-BF9F-FF2319FD2979}"/>
              </a:ext>
            </a:extLst>
          </p:cNvPr>
          <p:cNvCxnSpPr/>
          <p:nvPr/>
        </p:nvCxnSpPr>
        <p:spPr>
          <a:xfrm>
            <a:off x="7195344" y="2973139"/>
            <a:ext cx="685800" cy="2606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4C36-DEAC-4361-8D52-77F449AB0BBE}"/>
              </a:ext>
            </a:extLst>
          </p:cNvPr>
          <p:cNvSpPr>
            <a:spLocks noGrp="1"/>
          </p:cNvSpPr>
          <p:nvPr>
            <p:ph type="title"/>
          </p:nvPr>
        </p:nvSpPr>
        <p:spPr/>
        <p:txBody>
          <a:bodyPr/>
          <a:lstStyle/>
          <a:p>
            <a:r>
              <a:rPr lang="en-US" b="1" dirty="0"/>
              <a:t>Late Add Petition Update</a:t>
            </a:r>
          </a:p>
        </p:txBody>
      </p:sp>
      <p:sp>
        <p:nvSpPr>
          <p:cNvPr id="3" name="Content Placeholder 2">
            <a:extLst>
              <a:ext uri="{FF2B5EF4-FFF2-40B4-BE49-F238E27FC236}">
                <a16:creationId xmlns:a16="http://schemas.microsoft.com/office/drawing/2014/main" id="{8A293496-1B42-4006-999A-91E71D420424}"/>
              </a:ext>
            </a:extLst>
          </p:cNvPr>
          <p:cNvSpPr>
            <a:spLocks noGrp="1"/>
          </p:cNvSpPr>
          <p:nvPr>
            <p:ph idx="1"/>
          </p:nvPr>
        </p:nvSpPr>
        <p:spPr/>
        <p:txBody>
          <a:bodyPr>
            <a:normAutofit lnSpcReduction="10000"/>
          </a:bodyPr>
          <a:lstStyle/>
          <a:p>
            <a:pPr>
              <a:buFont typeface="Wingdings" panose="05000000000000000000" pitchFamily="2" charset="2"/>
              <a:buChar char="Ø"/>
            </a:pPr>
            <a:r>
              <a:rPr lang="en-US" sz="3600" b="1" dirty="0"/>
              <a:t>NEW</a:t>
            </a:r>
            <a:r>
              <a:rPr lang="en-US" sz="3600" dirty="0"/>
              <a:t>-Faculty Initiated from LMC Faculty Forms </a:t>
            </a:r>
          </a:p>
          <a:p>
            <a:pPr>
              <a:buFont typeface="Wingdings" panose="05000000000000000000" pitchFamily="2" charset="2"/>
              <a:buChar char="Ø"/>
            </a:pPr>
            <a:r>
              <a:rPr lang="en-US" sz="3600" dirty="0"/>
              <a:t>Electronically routes to student for signature.</a:t>
            </a:r>
          </a:p>
          <a:p>
            <a:pPr>
              <a:buFont typeface="Wingdings" panose="05000000000000000000" pitchFamily="2" charset="2"/>
              <a:buChar char="Ø"/>
            </a:pPr>
            <a:r>
              <a:rPr lang="en-US" sz="3600" dirty="0"/>
              <a:t>Requires Director of A&amp;R signature or Instructional Dean signature.</a:t>
            </a:r>
          </a:p>
          <a:p>
            <a:pPr>
              <a:buFont typeface="Wingdings" panose="05000000000000000000" pitchFamily="2" charset="2"/>
              <a:buChar char="Ø"/>
            </a:pPr>
            <a:r>
              <a:rPr lang="en-US" sz="3600" dirty="0"/>
              <a:t>Manual registration by A&amp;R Team.</a:t>
            </a:r>
          </a:p>
        </p:txBody>
      </p:sp>
    </p:spTree>
    <p:extLst>
      <p:ext uri="{BB962C8B-B14F-4D97-AF65-F5344CB8AC3E}">
        <p14:creationId xmlns:p14="http://schemas.microsoft.com/office/powerpoint/2010/main" val="123020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E51A39-470A-407B-BF64-7BA39B1CAAAE}"/>
              </a:ext>
            </a:extLst>
          </p:cNvPr>
          <p:cNvPicPr>
            <a:picLocks noGrp="1" noChangeAspect="1"/>
          </p:cNvPicPr>
          <p:nvPr>
            <p:ph idx="1"/>
          </p:nvPr>
        </p:nvPicPr>
        <p:blipFill>
          <a:blip r:embed="rId2"/>
          <a:stretch>
            <a:fillRect/>
          </a:stretch>
        </p:blipFill>
        <p:spPr>
          <a:xfrm>
            <a:off x="712503" y="685991"/>
            <a:ext cx="10873821" cy="4422457"/>
          </a:xfrm>
          <a:prstGeom prst="rect">
            <a:avLst/>
          </a:prstGeom>
        </p:spPr>
      </p:pic>
    </p:spTree>
    <p:extLst>
      <p:ext uri="{BB962C8B-B14F-4D97-AF65-F5344CB8AC3E}">
        <p14:creationId xmlns:p14="http://schemas.microsoft.com/office/powerpoint/2010/main" val="1714286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95B4CD210A1F43969F78D1D3965D78" ma:contentTypeVersion="14" ma:contentTypeDescription="Create a new document." ma:contentTypeScope="" ma:versionID="6694e285ec6770ed603d1726ce71f695">
  <xsd:schema xmlns:xsd="http://www.w3.org/2001/XMLSchema" xmlns:xs="http://www.w3.org/2001/XMLSchema" xmlns:p="http://schemas.microsoft.com/office/2006/metadata/properties" xmlns:ns3="b7d5437e-2725-4988-9133-180592114160" xmlns:ns4="ae9481b2-fdf4-4fc3-8daf-ff95b2654104" targetNamespace="http://schemas.microsoft.com/office/2006/metadata/properties" ma:root="true" ma:fieldsID="21e711c5f2a13ec9df8cd354ea0a9253" ns3:_="" ns4:_="">
    <xsd:import namespace="b7d5437e-2725-4988-9133-180592114160"/>
    <xsd:import namespace="ae9481b2-fdf4-4fc3-8daf-ff95b265410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5437e-2725-4988-9133-1805921141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481b2-fdf4-4fc3-8daf-ff95b26541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ED41F6-9920-40F8-9397-3C24690F9C41}">
  <ds:schemaRefs>
    <ds:schemaRef ds:uri="http://schemas.microsoft.com/sharepoint/v3/contenttype/forms"/>
  </ds:schemaRefs>
</ds:datastoreItem>
</file>

<file path=customXml/itemProps2.xml><?xml version="1.0" encoding="utf-8"?>
<ds:datastoreItem xmlns:ds="http://schemas.openxmlformats.org/officeDocument/2006/customXml" ds:itemID="{C118D2EF-5FAF-478D-96A5-2487868A3B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d5437e-2725-4988-9133-180592114160"/>
    <ds:schemaRef ds:uri="ae9481b2-fdf4-4fc3-8daf-ff95b26541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17E442-5735-4564-8388-C9CBE30EB40E}">
  <ds:schemaRefs>
    <ds:schemaRef ds:uri="http://purl.org/dc/dcmitype/"/>
    <ds:schemaRef ds:uri="b7d5437e-2725-4988-9133-180592114160"/>
    <ds:schemaRef ds:uri="http://schemas.microsoft.com/office/2006/metadata/properties"/>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ae9481b2-fdf4-4fc3-8daf-ff95b2654104"/>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Organic</Template>
  <TotalTime>110</TotalTime>
  <Words>802</Words>
  <Application>Microsoft Office PowerPoint</Application>
  <PresentationFormat>Widescreen</PresentationFormat>
  <Paragraphs>49</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Wingdings</vt:lpstr>
      <vt:lpstr>Organic</vt:lpstr>
      <vt:lpstr>A&amp;R Updates for Faculty</vt:lpstr>
      <vt:lpstr>Add Authorization Process</vt:lpstr>
      <vt:lpstr>Multi-Purpose Roster – Add Authorizations</vt:lpstr>
      <vt:lpstr>Multi-Purpose Roster – Add Authorizations</vt:lpstr>
      <vt:lpstr>Multi-Purpose Roster – Add Authorizations</vt:lpstr>
      <vt:lpstr>Multi-Purpose Roster – Add Authorizations</vt:lpstr>
      <vt:lpstr>Multi-Purpose Roster – Add Authorizations</vt:lpstr>
      <vt:lpstr>Late Add Petition Update</vt:lpstr>
      <vt:lpstr>PowerPoint Presentation</vt:lpstr>
      <vt:lpstr>PowerPoint Presentation</vt:lpstr>
      <vt:lpstr>Drop Process Updates</vt:lpstr>
      <vt:lpstr>Multi Purpose Roster Dropping &amp; Grading</vt:lpstr>
      <vt:lpstr>Drop Email Results</vt:lpstr>
      <vt:lpstr>Census Roster Updates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Rikki</dc:creator>
  <cp:lastModifiedBy>Hall, Rikki</cp:lastModifiedBy>
  <cp:revision>3</cp:revision>
  <dcterms:created xsi:type="dcterms:W3CDTF">2023-01-18T20:41:32Z</dcterms:created>
  <dcterms:modified xsi:type="dcterms:W3CDTF">2023-01-20T19:43:16Z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0x0101003B95B4CD210A1F43969F78D1D3965D78</vt:lpwstr>
  </property>
</Properties>
</file>