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9"/>
  </p:notesMasterIdLst>
  <p:sldIdLst>
    <p:sldId id="256" r:id="rId2"/>
    <p:sldId id="269" r:id="rId3"/>
    <p:sldId id="268" r:id="rId4"/>
    <p:sldId id="270" r:id="rId5"/>
    <p:sldId id="266" r:id="rId6"/>
    <p:sldId id="275" r:id="rId7"/>
    <p:sldId id="263" r:id="rId8"/>
    <p:sldId id="257" r:id="rId9"/>
    <p:sldId id="259" r:id="rId10"/>
    <p:sldId id="280" r:id="rId11"/>
    <p:sldId id="278" r:id="rId12"/>
    <p:sldId id="274" r:id="rId13"/>
    <p:sldId id="277" r:id="rId14"/>
    <p:sldId id="282" r:id="rId15"/>
    <p:sldId id="281" r:id="rId16"/>
    <p:sldId id="279" r:id="rId17"/>
    <p:sldId id="262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92" autoAdjust="0"/>
    <p:restoredTop sz="95011" autoAdjust="0"/>
  </p:normalViewPr>
  <p:slideViewPr>
    <p:cSldViewPr snapToGrid="0">
      <p:cViewPr varScale="1">
        <p:scale>
          <a:sx n="63" d="100"/>
          <a:sy n="63" d="100"/>
        </p:scale>
        <p:origin x="7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FF784A-0A5E-42AD-861E-E1E85E40D73C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C7C0FF2-7F05-4217-A6DC-E9D804EE08D1}">
      <dgm:prSet phldrT="[Text]"/>
      <dgm:spPr/>
      <dgm:t>
        <a:bodyPr/>
        <a:lstStyle/>
        <a:p>
          <a:pPr algn="ctr"/>
          <a:r>
            <a:rPr lang="en-US" dirty="0" smtClean="0"/>
            <a:t>Standard I—Mission, Institutional Effectiveness, and Integrity</a:t>
          </a:r>
          <a:endParaRPr lang="en-US" dirty="0"/>
        </a:p>
      </dgm:t>
    </dgm:pt>
    <dgm:pt modelId="{AEE64DC1-7528-46CC-88C3-2A6DECD234D3}" type="parTrans" cxnId="{40C56748-A9C0-4CC5-995B-167FDB353771}">
      <dgm:prSet/>
      <dgm:spPr/>
      <dgm:t>
        <a:bodyPr/>
        <a:lstStyle/>
        <a:p>
          <a:pPr algn="ctr"/>
          <a:endParaRPr lang="en-US"/>
        </a:p>
      </dgm:t>
    </dgm:pt>
    <dgm:pt modelId="{C6A7BD81-BF80-4588-A306-5EA09F10EEFB}" type="sibTrans" cxnId="{40C56748-A9C0-4CC5-995B-167FDB353771}">
      <dgm:prSet/>
      <dgm:spPr/>
      <dgm:t>
        <a:bodyPr/>
        <a:lstStyle/>
        <a:p>
          <a:pPr algn="ctr"/>
          <a:endParaRPr lang="en-US"/>
        </a:p>
      </dgm:t>
    </dgm:pt>
    <dgm:pt modelId="{FBB66E81-5BEC-49E7-AEFA-77FF308801BA}">
      <dgm:prSet phldrT="[Text]"/>
      <dgm:spPr/>
      <dgm:t>
        <a:bodyPr/>
        <a:lstStyle/>
        <a:p>
          <a:pPr algn="ctr"/>
          <a:r>
            <a:rPr lang="en-US" dirty="0" smtClean="0"/>
            <a:t>Standard IIB—Library and Learning Resources</a:t>
          </a:r>
          <a:endParaRPr lang="en-US" dirty="0"/>
        </a:p>
      </dgm:t>
    </dgm:pt>
    <dgm:pt modelId="{6368B9DC-7840-4C95-A415-59353CF8C3E6}" type="parTrans" cxnId="{1F4FABC2-7E82-4FC3-BE6B-5F1751923E5A}">
      <dgm:prSet/>
      <dgm:spPr/>
      <dgm:t>
        <a:bodyPr/>
        <a:lstStyle/>
        <a:p>
          <a:pPr algn="ctr"/>
          <a:endParaRPr lang="en-US"/>
        </a:p>
      </dgm:t>
    </dgm:pt>
    <dgm:pt modelId="{5E968A43-8038-4E50-B7A9-4FD4BF812435}" type="sibTrans" cxnId="{1F4FABC2-7E82-4FC3-BE6B-5F1751923E5A}">
      <dgm:prSet/>
      <dgm:spPr/>
      <dgm:t>
        <a:bodyPr/>
        <a:lstStyle/>
        <a:p>
          <a:pPr algn="ctr"/>
          <a:endParaRPr lang="en-US"/>
        </a:p>
      </dgm:t>
    </dgm:pt>
    <dgm:pt modelId="{F74F026C-35DE-4D77-BE68-B1D3C446B74F}">
      <dgm:prSet phldrT="[Text]"/>
      <dgm:spPr/>
      <dgm:t>
        <a:bodyPr/>
        <a:lstStyle/>
        <a:p>
          <a:pPr algn="ctr"/>
          <a:r>
            <a:rPr lang="en-US" dirty="0" smtClean="0"/>
            <a:t>Standard IIC—Student Services </a:t>
          </a:r>
          <a:endParaRPr lang="en-US" dirty="0"/>
        </a:p>
      </dgm:t>
    </dgm:pt>
    <dgm:pt modelId="{85AD08C8-A192-4FBB-A07A-B8D1068023B1}" type="parTrans" cxnId="{9E631C72-4F0D-452C-ACD1-A8E9635B5733}">
      <dgm:prSet/>
      <dgm:spPr/>
      <dgm:t>
        <a:bodyPr/>
        <a:lstStyle/>
        <a:p>
          <a:pPr algn="ctr"/>
          <a:endParaRPr lang="en-US"/>
        </a:p>
      </dgm:t>
    </dgm:pt>
    <dgm:pt modelId="{4C8ED793-135D-46F9-8586-D3E0520DB458}" type="sibTrans" cxnId="{9E631C72-4F0D-452C-ACD1-A8E9635B5733}">
      <dgm:prSet/>
      <dgm:spPr/>
      <dgm:t>
        <a:bodyPr/>
        <a:lstStyle/>
        <a:p>
          <a:pPr algn="ctr"/>
          <a:endParaRPr lang="en-US"/>
        </a:p>
      </dgm:t>
    </dgm:pt>
    <dgm:pt modelId="{8CFF72AB-B279-464D-A69E-314C496631A6}">
      <dgm:prSet phldrT="[Text]"/>
      <dgm:spPr/>
      <dgm:t>
        <a:bodyPr/>
        <a:lstStyle/>
        <a:p>
          <a:pPr algn="ctr"/>
          <a:r>
            <a:rPr lang="en-US" dirty="0" smtClean="0"/>
            <a:t>Standard III—Human Resources, Facilities, Technology, and Finance</a:t>
          </a:r>
          <a:endParaRPr lang="en-US" dirty="0"/>
        </a:p>
      </dgm:t>
    </dgm:pt>
    <dgm:pt modelId="{7ED176CF-4A4C-4EF0-B877-A6B4BDB8EE05}" type="parTrans" cxnId="{7A006500-CEE4-4099-8EE9-C53B32CF9880}">
      <dgm:prSet/>
      <dgm:spPr/>
      <dgm:t>
        <a:bodyPr/>
        <a:lstStyle/>
        <a:p>
          <a:pPr algn="ctr"/>
          <a:endParaRPr lang="en-US"/>
        </a:p>
      </dgm:t>
    </dgm:pt>
    <dgm:pt modelId="{8173400F-D421-4646-983D-DC6E48F509DA}" type="sibTrans" cxnId="{7A006500-CEE4-4099-8EE9-C53B32CF9880}">
      <dgm:prSet/>
      <dgm:spPr/>
      <dgm:t>
        <a:bodyPr/>
        <a:lstStyle/>
        <a:p>
          <a:pPr algn="ctr"/>
          <a:endParaRPr lang="en-US"/>
        </a:p>
      </dgm:t>
    </dgm:pt>
    <dgm:pt modelId="{C17DE331-338E-4DF0-BDE3-E56EABE31E7F}">
      <dgm:prSet phldrT="[Text]"/>
      <dgm:spPr/>
      <dgm:t>
        <a:bodyPr/>
        <a:lstStyle/>
        <a:p>
          <a:pPr algn="ctr"/>
          <a:r>
            <a:rPr lang="en-US" dirty="0" smtClean="0"/>
            <a:t>Standard IV—Decision Making and Leadership</a:t>
          </a:r>
          <a:endParaRPr lang="en-US" dirty="0"/>
        </a:p>
      </dgm:t>
    </dgm:pt>
    <dgm:pt modelId="{97198A6A-D45B-4DBC-911D-2C130758580D}" type="parTrans" cxnId="{4FC55ACE-E25A-4953-918D-D3300687C457}">
      <dgm:prSet/>
      <dgm:spPr/>
      <dgm:t>
        <a:bodyPr/>
        <a:lstStyle/>
        <a:p>
          <a:pPr algn="ctr"/>
          <a:endParaRPr lang="en-US"/>
        </a:p>
      </dgm:t>
    </dgm:pt>
    <dgm:pt modelId="{AB82A89C-E5E0-41F1-8136-706B373C9AE1}" type="sibTrans" cxnId="{4FC55ACE-E25A-4953-918D-D3300687C457}">
      <dgm:prSet/>
      <dgm:spPr/>
      <dgm:t>
        <a:bodyPr/>
        <a:lstStyle/>
        <a:p>
          <a:pPr algn="ctr"/>
          <a:endParaRPr lang="en-US"/>
        </a:p>
      </dgm:t>
    </dgm:pt>
    <dgm:pt modelId="{E12842F4-4A9D-4276-AF9C-4DCCE12F273F}">
      <dgm:prSet/>
      <dgm:spPr/>
      <dgm:t>
        <a:bodyPr/>
        <a:lstStyle/>
        <a:p>
          <a:pPr algn="ctr"/>
          <a:r>
            <a:rPr lang="en-US" dirty="0" smtClean="0"/>
            <a:t>Standard IIA--Instruction</a:t>
          </a:r>
          <a:endParaRPr lang="en-US" dirty="0"/>
        </a:p>
      </dgm:t>
    </dgm:pt>
    <dgm:pt modelId="{0D0E4A7F-DC78-43E7-9D22-9ED6119C8CDB}" type="parTrans" cxnId="{9D28FF76-AED6-4906-84A6-D6FDA67218BC}">
      <dgm:prSet/>
      <dgm:spPr/>
      <dgm:t>
        <a:bodyPr/>
        <a:lstStyle/>
        <a:p>
          <a:pPr algn="ctr"/>
          <a:endParaRPr lang="en-US"/>
        </a:p>
      </dgm:t>
    </dgm:pt>
    <dgm:pt modelId="{21C332F0-20F7-4D37-94A8-75D86697BDD7}" type="sibTrans" cxnId="{9D28FF76-AED6-4906-84A6-D6FDA67218BC}">
      <dgm:prSet/>
      <dgm:spPr/>
      <dgm:t>
        <a:bodyPr/>
        <a:lstStyle/>
        <a:p>
          <a:pPr algn="ctr"/>
          <a:endParaRPr lang="en-US"/>
        </a:p>
      </dgm:t>
    </dgm:pt>
    <dgm:pt modelId="{2BEAA9B2-46A7-467C-95E9-8EF28563F441}" type="pres">
      <dgm:prSet presAssocID="{99FF784A-0A5E-42AD-861E-E1E85E40D7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68C1D8-5D0D-4EA2-9269-EECF2195C13F}" type="pres">
      <dgm:prSet presAssocID="{AC7C0FF2-7F05-4217-A6DC-E9D804EE08D1}" presName="node" presStyleLbl="node1" presStyleIdx="0" presStyleCnt="6" custScaleY="383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448A26-5FB6-40B4-BEB7-53F80EDFF8AC}" type="pres">
      <dgm:prSet presAssocID="{C6A7BD81-BF80-4588-A306-5EA09F10EEFB}" presName="sibTrans" presStyleCnt="0"/>
      <dgm:spPr/>
    </dgm:pt>
    <dgm:pt modelId="{F16C9F23-967A-4A5E-8F29-9494D4E26001}" type="pres">
      <dgm:prSet presAssocID="{E12842F4-4A9D-4276-AF9C-4DCCE12F273F}" presName="node" presStyleLbl="node1" presStyleIdx="1" presStyleCnt="6" custScaleY="39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71FBBE-911F-4E1F-9DF6-2CAB63B2744F}" type="pres">
      <dgm:prSet presAssocID="{21C332F0-20F7-4D37-94A8-75D86697BDD7}" presName="sibTrans" presStyleCnt="0"/>
      <dgm:spPr/>
    </dgm:pt>
    <dgm:pt modelId="{E7C8B05B-827B-4E7D-91B1-DF58958E9D1B}" type="pres">
      <dgm:prSet presAssocID="{FBB66E81-5BEC-49E7-AEFA-77FF308801BA}" presName="node" presStyleLbl="node1" presStyleIdx="2" presStyleCnt="6" custScaleY="39344" custLinFactX="10032" custLinFactNeighborX="100000" custLinFactNeighborY="34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2E1DC-D0B7-4361-B605-5FE0D0137506}" type="pres">
      <dgm:prSet presAssocID="{5E968A43-8038-4E50-B7A9-4FD4BF812435}" presName="sibTrans" presStyleCnt="0"/>
      <dgm:spPr/>
    </dgm:pt>
    <dgm:pt modelId="{F87F20BE-E579-48E0-A974-ABA6DD593D27}" type="pres">
      <dgm:prSet presAssocID="{F74F026C-35DE-4D77-BE68-B1D3C446B74F}" presName="node" presStyleLbl="node1" presStyleIdx="3" presStyleCnt="6" custScaleY="34508" custLinFactNeighborX="32" custLinFactNeighborY="594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2CB561-2EF2-43EF-86C4-E5AF3A80EA9F}" type="pres">
      <dgm:prSet presAssocID="{4C8ED793-135D-46F9-8586-D3E0520DB458}" presName="sibTrans" presStyleCnt="0"/>
      <dgm:spPr/>
    </dgm:pt>
    <dgm:pt modelId="{6B9A99C1-72FD-49F6-8B80-B8C8337BBE73}" type="pres">
      <dgm:prSet presAssocID="{8CFF72AB-B279-464D-A69E-314C496631A6}" presName="node" presStyleLbl="node1" presStyleIdx="4" presStyleCnt="6" custScaleY="39765" custLinFactNeighborX="-19" custLinFactNeighborY="-55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6B9208-9662-46BA-AE5D-754BC82AC329}" type="pres">
      <dgm:prSet presAssocID="{8173400F-D421-4646-983D-DC6E48F509DA}" presName="sibTrans" presStyleCnt="0"/>
      <dgm:spPr/>
    </dgm:pt>
    <dgm:pt modelId="{A66CCE02-89F5-47C9-A93A-6020FCA37650}" type="pres">
      <dgm:prSet presAssocID="{C17DE331-338E-4DF0-BDE3-E56EABE31E7F}" presName="node" presStyleLbl="node1" presStyleIdx="5" presStyleCnt="6" custScaleY="35881" custLinFactX="-9168" custLinFactNeighborX="-100000" custLinFactNeighborY="29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DE158E-64AB-2047-9899-013A150EC224}" type="presOf" srcId="{FBB66E81-5BEC-49E7-AEFA-77FF308801BA}" destId="{E7C8B05B-827B-4E7D-91B1-DF58958E9D1B}" srcOrd="0" destOrd="0" presId="urn:microsoft.com/office/officeart/2005/8/layout/default"/>
    <dgm:cxn modelId="{4FC55ACE-E25A-4953-918D-D3300687C457}" srcId="{99FF784A-0A5E-42AD-861E-E1E85E40D73C}" destId="{C17DE331-338E-4DF0-BDE3-E56EABE31E7F}" srcOrd="5" destOrd="0" parTransId="{97198A6A-D45B-4DBC-911D-2C130758580D}" sibTransId="{AB82A89C-E5E0-41F1-8136-706B373C9AE1}"/>
    <dgm:cxn modelId="{57F0766F-3055-E547-BF66-AF1A2070E19D}" type="presOf" srcId="{8CFF72AB-B279-464D-A69E-314C496631A6}" destId="{6B9A99C1-72FD-49F6-8B80-B8C8337BBE73}" srcOrd="0" destOrd="0" presId="urn:microsoft.com/office/officeart/2005/8/layout/default"/>
    <dgm:cxn modelId="{EF053EC3-F2EB-1C45-AB6B-5FA52AB1FE6C}" type="presOf" srcId="{E12842F4-4A9D-4276-AF9C-4DCCE12F273F}" destId="{F16C9F23-967A-4A5E-8F29-9494D4E26001}" srcOrd="0" destOrd="0" presId="urn:microsoft.com/office/officeart/2005/8/layout/default"/>
    <dgm:cxn modelId="{9E631C72-4F0D-452C-ACD1-A8E9635B5733}" srcId="{99FF784A-0A5E-42AD-861E-E1E85E40D73C}" destId="{F74F026C-35DE-4D77-BE68-B1D3C446B74F}" srcOrd="3" destOrd="0" parTransId="{85AD08C8-A192-4FBB-A07A-B8D1068023B1}" sibTransId="{4C8ED793-135D-46F9-8586-D3E0520DB458}"/>
    <dgm:cxn modelId="{9D28FF76-AED6-4906-84A6-D6FDA67218BC}" srcId="{99FF784A-0A5E-42AD-861E-E1E85E40D73C}" destId="{E12842F4-4A9D-4276-AF9C-4DCCE12F273F}" srcOrd="1" destOrd="0" parTransId="{0D0E4A7F-DC78-43E7-9D22-9ED6119C8CDB}" sibTransId="{21C332F0-20F7-4D37-94A8-75D86697BDD7}"/>
    <dgm:cxn modelId="{40C56748-A9C0-4CC5-995B-167FDB353771}" srcId="{99FF784A-0A5E-42AD-861E-E1E85E40D73C}" destId="{AC7C0FF2-7F05-4217-A6DC-E9D804EE08D1}" srcOrd="0" destOrd="0" parTransId="{AEE64DC1-7528-46CC-88C3-2A6DECD234D3}" sibTransId="{C6A7BD81-BF80-4588-A306-5EA09F10EEFB}"/>
    <dgm:cxn modelId="{ADA72050-8CCC-8740-A3FF-122E66E88323}" type="presOf" srcId="{F74F026C-35DE-4D77-BE68-B1D3C446B74F}" destId="{F87F20BE-E579-48E0-A974-ABA6DD593D27}" srcOrd="0" destOrd="0" presId="urn:microsoft.com/office/officeart/2005/8/layout/default"/>
    <dgm:cxn modelId="{7A006500-CEE4-4099-8EE9-C53B32CF9880}" srcId="{99FF784A-0A5E-42AD-861E-E1E85E40D73C}" destId="{8CFF72AB-B279-464D-A69E-314C496631A6}" srcOrd="4" destOrd="0" parTransId="{7ED176CF-4A4C-4EF0-B877-A6B4BDB8EE05}" sibTransId="{8173400F-D421-4646-983D-DC6E48F509DA}"/>
    <dgm:cxn modelId="{8FFBD7F5-D660-9740-B423-8D7AF6E89B8F}" type="presOf" srcId="{C17DE331-338E-4DF0-BDE3-E56EABE31E7F}" destId="{A66CCE02-89F5-47C9-A93A-6020FCA37650}" srcOrd="0" destOrd="0" presId="urn:microsoft.com/office/officeart/2005/8/layout/default"/>
    <dgm:cxn modelId="{285E5CD2-F220-0340-B4C7-379BD640B031}" type="presOf" srcId="{AC7C0FF2-7F05-4217-A6DC-E9D804EE08D1}" destId="{5568C1D8-5D0D-4EA2-9269-EECF2195C13F}" srcOrd="0" destOrd="0" presId="urn:microsoft.com/office/officeart/2005/8/layout/default"/>
    <dgm:cxn modelId="{AD6554B6-D0A1-F94C-94E3-631FD25DC87E}" type="presOf" srcId="{99FF784A-0A5E-42AD-861E-E1E85E40D73C}" destId="{2BEAA9B2-46A7-467C-95E9-8EF28563F441}" srcOrd="0" destOrd="0" presId="urn:microsoft.com/office/officeart/2005/8/layout/default"/>
    <dgm:cxn modelId="{1F4FABC2-7E82-4FC3-BE6B-5F1751923E5A}" srcId="{99FF784A-0A5E-42AD-861E-E1E85E40D73C}" destId="{FBB66E81-5BEC-49E7-AEFA-77FF308801BA}" srcOrd="2" destOrd="0" parTransId="{6368B9DC-7840-4C95-A415-59353CF8C3E6}" sibTransId="{5E968A43-8038-4E50-B7A9-4FD4BF812435}"/>
    <dgm:cxn modelId="{4A7126B9-111F-9848-9396-D783F8F26336}" type="presParOf" srcId="{2BEAA9B2-46A7-467C-95E9-8EF28563F441}" destId="{5568C1D8-5D0D-4EA2-9269-EECF2195C13F}" srcOrd="0" destOrd="0" presId="urn:microsoft.com/office/officeart/2005/8/layout/default"/>
    <dgm:cxn modelId="{DBC9D671-0910-C548-8890-9A3370DD5B2A}" type="presParOf" srcId="{2BEAA9B2-46A7-467C-95E9-8EF28563F441}" destId="{EC448A26-5FB6-40B4-BEB7-53F80EDFF8AC}" srcOrd="1" destOrd="0" presId="urn:microsoft.com/office/officeart/2005/8/layout/default"/>
    <dgm:cxn modelId="{7DB9A9ED-1CF8-4940-A23F-8527C4B5F05A}" type="presParOf" srcId="{2BEAA9B2-46A7-467C-95E9-8EF28563F441}" destId="{F16C9F23-967A-4A5E-8F29-9494D4E26001}" srcOrd="2" destOrd="0" presId="urn:microsoft.com/office/officeart/2005/8/layout/default"/>
    <dgm:cxn modelId="{4D2852C8-D1D6-8544-AF77-E6078C725F25}" type="presParOf" srcId="{2BEAA9B2-46A7-467C-95E9-8EF28563F441}" destId="{B771FBBE-911F-4E1F-9DF6-2CAB63B2744F}" srcOrd="3" destOrd="0" presId="urn:microsoft.com/office/officeart/2005/8/layout/default"/>
    <dgm:cxn modelId="{7359A263-5828-E440-BEC5-DD41EB8F5656}" type="presParOf" srcId="{2BEAA9B2-46A7-467C-95E9-8EF28563F441}" destId="{E7C8B05B-827B-4E7D-91B1-DF58958E9D1B}" srcOrd="4" destOrd="0" presId="urn:microsoft.com/office/officeart/2005/8/layout/default"/>
    <dgm:cxn modelId="{B1599C51-0146-9C45-A5A3-5EF3527B7A7D}" type="presParOf" srcId="{2BEAA9B2-46A7-467C-95E9-8EF28563F441}" destId="{1162E1DC-D0B7-4361-B605-5FE0D0137506}" srcOrd="5" destOrd="0" presId="urn:microsoft.com/office/officeart/2005/8/layout/default"/>
    <dgm:cxn modelId="{C984CA8C-2677-934F-8D96-851AF0B581ED}" type="presParOf" srcId="{2BEAA9B2-46A7-467C-95E9-8EF28563F441}" destId="{F87F20BE-E579-48E0-A974-ABA6DD593D27}" srcOrd="6" destOrd="0" presId="urn:microsoft.com/office/officeart/2005/8/layout/default"/>
    <dgm:cxn modelId="{31D7CD02-550F-7B43-B6AB-25E1D2F03859}" type="presParOf" srcId="{2BEAA9B2-46A7-467C-95E9-8EF28563F441}" destId="{DE2CB561-2EF2-43EF-86C4-E5AF3A80EA9F}" srcOrd="7" destOrd="0" presId="urn:microsoft.com/office/officeart/2005/8/layout/default"/>
    <dgm:cxn modelId="{49466484-2650-E540-BFF5-0F7986059F43}" type="presParOf" srcId="{2BEAA9B2-46A7-467C-95E9-8EF28563F441}" destId="{6B9A99C1-72FD-49F6-8B80-B8C8337BBE73}" srcOrd="8" destOrd="0" presId="urn:microsoft.com/office/officeart/2005/8/layout/default"/>
    <dgm:cxn modelId="{489314B0-52CB-AC49-A717-0429810EBB7E}" type="presParOf" srcId="{2BEAA9B2-46A7-467C-95E9-8EF28563F441}" destId="{A96B9208-9662-46BA-AE5D-754BC82AC329}" srcOrd="9" destOrd="0" presId="urn:microsoft.com/office/officeart/2005/8/layout/default"/>
    <dgm:cxn modelId="{B4CF71F2-9069-D64D-B426-4429B094500B}" type="presParOf" srcId="{2BEAA9B2-46A7-467C-95E9-8EF28563F441}" destId="{A66CCE02-89F5-47C9-A93A-6020FCA3765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8C1D8-5D0D-4EA2-9269-EECF2195C13F}">
      <dsp:nvSpPr>
        <dsp:cNvPr id="0" name=""/>
        <dsp:cNvSpPr/>
      </dsp:nvSpPr>
      <dsp:spPr>
        <a:xfrm>
          <a:off x="1276" y="137205"/>
          <a:ext cx="4977033" cy="114434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Standard I—Mission, Institutional Effectiveness, and Integrity</a:t>
          </a:r>
          <a:endParaRPr lang="en-US" sz="2700" kern="1200" dirty="0"/>
        </a:p>
      </dsp:txBody>
      <dsp:txXfrm>
        <a:off x="1276" y="137205"/>
        <a:ext cx="4977033" cy="1144349"/>
      </dsp:txXfrm>
    </dsp:sp>
    <dsp:sp modelId="{F16C9F23-967A-4A5E-8F29-9494D4E26001}">
      <dsp:nvSpPr>
        <dsp:cNvPr id="0" name=""/>
        <dsp:cNvSpPr/>
      </dsp:nvSpPr>
      <dsp:spPr>
        <a:xfrm>
          <a:off x="5476013" y="118586"/>
          <a:ext cx="4977033" cy="118158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Standard IIA--Instruction</a:t>
          </a:r>
          <a:endParaRPr lang="en-US" sz="2700" kern="1200" dirty="0"/>
        </a:p>
      </dsp:txBody>
      <dsp:txXfrm>
        <a:off x="5476013" y="118586"/>
        <a:ext cx="4977033" cy="1181587"/>
      </dsp:txXfrm>
    </dsp:sp>
    <dsp:sp modelId="{E7C8B05B-827B-4E7D-91B1-DF58958E9D1B}">
      <dsp:nvSpPr>
        <dsp:cNvPr id="0" name=""/>
        <dsp:cNvSpPr/>
      </dsp:nvSpPr>
      <dsp:spPr>
        <a:xfrm>
          <a:off x="5477289" y="1900245"/>
          <a:ext cx="4977033" cy="117489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Standard IIB—Library and Learning Resources</a:t>
          </a:r>
          <a:endParaRPr lang="en-US" sz="2700" kern="1200" dirty="0"/>
        </a:p>
      </dsp:txBody>
      <dsp:txXfrm>
        <a:off x="5477289" y="1900245"/>
        <a:ext cx="4977033" cy="1174898"/>
      </dsp:txXfrm>
    </dsp:sp>
    <dsp:sp modelId="{F87F20BE-E579-48E0-A974-ABA6DD593D27}">
      <dsp:nvSpPr>
        <dsp:cNvPr id="0" name=""/>
        <dsp:cNvSpPr/>
      </dsp:nvSpPr>
      <dsp:spPr>
        <a:xfrm>
          <a:off x="5477289" y="3645034"/>
          <a:ext cx="4977033" cy="103048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Standard IIC—Student Services </a:t>
          </a:r>
          <a:endParaRPr lang="en-US" sz="2700" kern="1200" dirty="0"/>
        </a:p>
      </dsp:txBody>
      <dsp:txXfrm>
        <a:off x="5477289" y="3645034"/>
        <a:ext cx="4977033" cy="1030484"/>
      </dsp:txXfrm>
    </dsp:sp>
    <dsp:sp modelId="{6B9A99C1-72FD-49F6-8B80-B8C8337BBE73}">
      <dsp:nvSpPr>
        <dsp:cNvPr id="0" name=""/>
        <dsp:cNvSpPr/>
      </dsp:nvSpPr>
      <dsp:spPr>
        <a:xfrm>
          <a:off x="330" y="1825161"/>
          <a:ext cx="4977033" cy="118747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Standard III—Human Resources, Facilities, Technology, and Finance</a:t>
          </a:r>
          <a:endParaRPr lang="en-US" sz="2700" kern="1200" dirty="0"/>
        </a:p>
      </dsp:txBody>
      <dsp:txXfrm>
        <a:off x="330" y="1825161"/>
        <a:ext cx="4977033" cy="1187470"/>
      </dsp:txXfrm>
    </dsp:sp>
    <dsp:sp modelId="{A66CCE02-89F5-47C9-A93A-6020FCA37650}">
      <dsp:nvSpPr>
        <dsp:cNvPr id="0" name=""/>
        <dsp:cNvSpPr/>
      </dsp:nvSpPr>
      <dsp:spPr>
        <a:xfrm>
          <a:off x="42685" y="3617282"/>
          <a:ext cx="4977033" cy="107148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Standard IV—Decision Making and Leadership</a:t>
          </a:r>
          <a:endParaRPr lang="en-US" sz="2700" kern="1200" dirty="0"/>
        </a:p>
      </dsp:txBody>
      <dsp:txXfrm>
        <a:off x="42685" y="3617282"/>
        <a:ext cx="4977033" cy="1071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DACE3BF-D5D3-4485-B02E-EF78AAD436A3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53AA6D-BA75-4780-A6EE-A4292BB0F7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90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Bob</a:t>
            </a:r>
          </a:p>
          <a:p>
            <a:pPr marL="232943" marR="0" lvl="0" indent="-23294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What is accreditation/Why accreditation</a:t>
            </a:r>
          </a:p>
          <a:p>
            <a:pPr marL="232943" indent="-232943">
              <a:buFont typeface="+mj-lt"/>
              <a:buAutoNum type="arabicPeriod"/>
            </a:pPr>
            <a:r>
              <a:rPr lang="en-US" dirty="0" smtClean="0"/>
              <a:t>Timeline/Tasks</a:t>
            </a:r>
          </a:p>
          <a:p>
            <a:pPr marL="232943" indent="-232943">
              <a:buFont typeface="+mj-lt"/>
              <a:buAutoNum type="arabicPeriod"/>
            </a:pPr>
            <a:r>
              <a:rPr lang="en-US" baseline="0" dirty="0" smtClean="0"/>
              <a:t>Members</a:t>
            </a:r>
          </a:p>
          <a:p>
            <a:pPr marL="232943" indent="-232943">
              <a:buFont typeface="+mj-lt"/>
              <a:buAutoNum type="arabicPeriod"/>
            </a:pPr>
            <a:r>
              <a:rPr lang="en-US" baseline="0" dirty="0" smtClean="0"/>
              <a:t>Structure</a:t>
            </a:r>
          </a:p>
          <a:p>
            <a:pPr marL="232943" indent="-232943">
              <a:buFont typeface="+mj-lt"/>
              <a:buAutoNum type="arabicPeriod"/>
            </a:pPr>
            <a:r>
              <a:rPr lang="en-US" baseline="0" dirty="0" smtClean="0"/>
              <a:t>Involvement</a:t>
            </a:r>
          </a:p>
          <a:p>
            <a:pPr marL="232943" indent="-232943">
              <a:buFont typeface="+mj-lt"/>
              <a:buAutoNum type="arabicPeriod"/>
            </a:pPr>
            <a:r>
              <a:rPr lang="en-US" baseline="0" dirty="0" smtClean="0"/>
              <a:t>Speed Dating A Standard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3AA6D-BA75-4780-A6EE-A4292BB0F7D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562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BethAnn and Scott (Chialin)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3AA6D-BA75-4780-A6EE-A4292BB0F7D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83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BethAnn</a:t>
            </a:r>
            <a:r>
              <a:rPr lang="en-US" dirty="0" smtClean="0"/>
              <a:t> and Scott (Chialin)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3AA6D-BA75-4780-A6EE-A4292BB0F7D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88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Josh:  Ask people</a:t>
            </a:r>
            <a:r>
              <a:rPr lang="en-US" baseline="0" dirty="0" smtClean="0"/>
              <a:t> to “stand” and remain standing?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3AA6D-BA75-4780-A6EE-A4292BB0F7D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02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Bob (Scott)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3AA6D-BA75-4780-A6EE-A4292BB0F7D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308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Bob (Scott)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3AA6D-BA75-4780-A6EE-A4292BB0F7D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44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Standard</a:t>
            </a:r>
            <a:r>
              <a:rPr lang="en-US" baseline="0" dirty="0" smtClean="0"/>
              <a:t> I Table: Chialin</a:t>
            </a:r>
          </a:p>
          <a:p>
            <a:r>
              <a:rPr lang="en-US" baseline="0" dirty="0" smtClean="0"/>
              <a:t>Standard IIA Table: Nancy</a:t>
            </a:r>
          </a:p>
          <a:p>
            <a:r>
              <a:rPr lang="en-US" baseline="0" dirty="0" smtClean="0"/>
              <a:t>Standard IIB Table: Christina</a:t>
            </a:r>
          </a:p>
          <a:p>
            <a:r>
              <a:rPr lang="en-US" baseline="0" dirty="0" smtClean="0"/>
              <a:t>Standard IIC: Table: Dave</a:t>
            </a:r>
          </a:p>
          <a:p>
            <a:r>
              <a:rPr lang="en-US" baseline="0" dirty="0" smtClean="0"/>
              <a:t>Standard III Table: </a:t>
            </a:r>
            <a:r>
              <a:rPr lang="en-US" baseline="0" dirty="0" err="1" smtClean="0"/>
              <a:t>Jinpa</a:t>
            </a:r>
            <a:endParaRPr lang="en-US" baseline="0" dirty="0" smtClean="0"/>
          </a:p>
          <a:p>
            <a:r>
              <a:rPr lang="en-US" baseline="0" dirty="0" smtClean="0"/>
              <a:t>Standard IV Table: Josh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3AA6D-BA75-4780-A6EE-A4292BB0F7D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86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3AA6D-BA75-4780-A6EE-A4292BB0F7D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122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Update membership list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3AA6D-BA75-4780-A6EE-A4292BB0F7D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154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Josh (Academic Senate President)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3AA6D-BA75-4780-A6EE-A4292BB0F7D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778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Thyra</a:t>
            </a:r>
            <a:r>
              <a:rPr lang="en-US" dirty="0" smtClean="0"/>
              <a:t> (Student</a:t>
            </a:r>
            <a:r>
              <a:rPr lang="en-US" baseline="0" dirty="0" smtClean="0"/>
              <a:t> Senate President)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3AA6D-BA75-4780-A6EE-A4292BB0F7D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169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Tanisha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3AA6D-BA75-4780-A6EE-A4292BB0F7D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657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Chialin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3AA6D-BA75-4780-A6EE-A4292BB0F7D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295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Nicole (Classified</a:t>
            </a:r>
            <a:r>
              <a:rPr lang="en-US" baseline="0" dirty="0" smtClean="0"/>
              <a:t> Senate President)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3AA6D-BA75-4780-A6EE-A4292BB0F7D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638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Nicole (Classified</a:t>
            </a:r>
            <a:r>
              <a:rPr lang="en-US" baseline="0" dirty="0" smtClean="0"/>
              <a:t> Senate President)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3AA6D-BA75-4780-A6EE-A4292BB0F7D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606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Chialin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3AA6D-BA75-4780-A6EE-A4292BB0F7D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148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Chialin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3AA6D-BA75-4780-A6EE-A4292BB0F7D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05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EF13D-94FC-46E7-916B-83AB55FEF71D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LMC Accreditation 2020--College Assembly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990C-B4F2-4CCF-BC02-89914946FA2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7666" y="30888"/>
            <a:ext cx="1552267" cy="54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057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6CF7-7D97-4680-8F34-97986CFED255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LMC Accreditation 2020--College Assembly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990C-B4F2-4CCF-BC02-89914946F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102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5330-1905-44AA-A33E-E0C75FB76254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LMC Accreditation 2020--College Assembly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990C-B4F2-4CCF-BC02-89914946F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13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C019-EBA0-4617-8A26-62B7740E643C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LMC Accreditation 2020--College Assembly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990C-B4F2-4CCF-BC02-89914946FA2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7666" y="30888"/>
            <a:ext cx="1552267" cy="54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684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B15F-4DF1-4612-B3D2-6386EC22D1B2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LMC Accreditation 2020--College Assembly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990C-B4F2-4CCF-BC02-89914946FA2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77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045F-DCFA-46E0-8817-54C875A2495B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LMC Accreditation 2020--College Assembly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990C-B4F2-4CCF-BC02-89914946F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552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60F7-8232-4846-A37D-5CA10D8E1225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LMC Accreditation 2020--College Assembly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990C-B4F2-4CCF-BC02-89914946F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36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18D4-0FEC-4BCF-87BC-293F906FBEFA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LMC Accreditation 2020--College Assembly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990C-B4F2-4CCF-BC02-89914946F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66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4004-81E9-4710-9E48-11FC68845124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LMC Accreditation 2020--College Assembly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990C-B4F2-4CCF-BC02-89914946F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688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5B01D5-6B29-4C7A-AB1B-90211C1384BF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LMC Accreditation 2020--College Assembly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EF990C-B4F2-4CCF-BC02-89914946F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023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A93AA-2C51-4259-A960-FDEBDAB203B6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LMC Accreditation 2020--College Assembly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990C-B4F2-4CCF-BC02-89914946F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058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8FFD767-80AF-4852-B5EA-8B61DA60C02F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LMC Accreditation 2020--College Assembly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EEF990C-B4F2-4CCF-BC02-89914946FA2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04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562102"/>
            <a:ext cx="10058400" cy="20989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LMC Accreditation 2020 Update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2470" y="2882096"/>
            <a:ext cx="9144000" cy="3356658"/>
          </a:xfrm>
        </p:spPr>
        <p:txBody>
          <a:bodyPr>
            <a:noAutofit/>
          </a:bodyPr>
          <a:lstStyle/>
          <a:p>
            <a:pPr algn="ctr"/>
            <a:r>
              <a:rPr lang="en-US" b="1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Presented by</a:t>
            </a:r>
          </a:p>
          <a:p>
            <a:pPr algn="ctr"/>
            <a:r>
              <a:rPr lang="en-US" b="1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LMC Accreditation Steering Committee</a:t>
            </a:r>
          </a:p>
          <a:p>
            <a:pPr algn="ctr"/>
            <a:r>
              <a:rPr lang="en-US" b="1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LMC Standard Captains</a:t>
            </a:r>
          </a:p>
          <a:p>
            <a:pPr algn="ctr"/>
            <a:endParaRPr lang="en-US" b="1" cap="none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b="1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College Assembly</a:t>
            </a:r>
          </a:p>
          <a:p>
            <a:pPr algn="ctr"/>
            <a:r>
              <a:rPr lang="en-US" b="1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10. 28. 2019</a:t>
            </a:r>
            <a:endParaRPr lang="en-US" b="1" cap="none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F5C7-D5F1-4A3C-85A5-A7D4AC437E92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LMC Accreditation 2020--College Assembly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EEF990C-B4F2-4CCF-BC02-89914946FA2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6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4004-81E9-4710-9E48-11FC68845124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LMC Accreditation 2020--College Assembly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990C-B4F2-4CCF-BC02-89914946FA26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988" t="25783" r="22008" b="11338"/>
          <a:stretch/>
        </p:blipFill>
        <p:spPr>
          <a:xfrm>
            <a:off x="640710" y="203200"/>
            <a:ext cx="10933224" cy="611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87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9F29-4775-4308-971A-D70472292B25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LMC Accreditation 2020--College Assembly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990C-B4F2-4CCF-BC02-89914946FA26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649" t="22443" r="22997" b="8922"/>
          <a:stretch/>
        </p:blipFill>
        <p:spPr>
          <a:xfrm>
            <a:off x="2268279" y="113415"/>
            <a:ext cx="7109637" cy="609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12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96850"/>
            <a:ext cx="10058400" cy="1134110"/>
          </a:xfrm>
        </p:spPr>
        <p:txBody>
          <a:bodyPr/>
          <a:lstStyle/>
          <a:p>
            <a:r>
              <a:rPr lang="en-US" dirty="0" smtClean="0"/>
              <a:t>Participation and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513473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Standard Work Group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Contribute to Writing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Identify/Participate as an Expert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Provide Evidence (i.e., via committee)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Provide Feedback (i.e., via committee, via captain, via ALO)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Be asked to Validate the Content or Evidence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Read the Draft ISER</a:t>
            </a:r>
            <a:endParaRPr lang="en-US" sz="3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65B4-ADE2-4B47-B8CF-081B3FD04943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LMC Accreditation 2020--College Assembly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EEF990C-B4F2-4CCF-BC02-89914946FA2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559131"/>
          </a:xfrm>
        </p:spPr>
        <p:txBody>
          <a:bodyPr>
            <a:normAutofit/>
          </a:bodyPr>
          <a:lstStyle/>
          <a:p>
            <a:r>
              <a:rPr lang="en-US" b="1" dirty="0" smtClean="0"/>
              <a:t>Not Your Standard Meet &amp; Greet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i="1" dirty="0"/>
              <a:t>conversations with our Accreditation Standard </a:t>
            </a:r>
            <a:r>
              <a:rPr lang="en-US" sz="2400" i="1" dirty="0" smtClean="0"/>
              <a:t>Teams to provide your feedback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3300" dirty="0" smtClean="0"/>
              <a:t>LEARNING OUTCOMES</a:t>
            </a:r>
          </a:p>
          <a:p>
            <a:endParaRPr lang="en-US" sz="33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Review ISER draft  </a:t>
            </a: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Validate content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Provide additional feedback and/or alternative content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8685-0A6D-4EE7-BA86-5DD009405BD9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LMC Accreditation 2020--College Assembly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990C-B4F2-4CCF-BC02-89914946FA2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158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206" y="94098"/>
            <a:ext cx="10058400" cy="1205313"/>
          </a:xfrm>
        </p:spPr>
        <p:txBody>
          <a:bodyPr>
            <a:normAutofit/>
          </a:bodyPr>
          <a:lstStyle/>
          <a:p>
            <a:r>
              <a:rPr lang="en-US" b="1" dirty="0"/>
              <a:t>Not Your Standard </a:t>
            </a:r>
            <a:r>
              <a:rPr lang="en-US" b="1" dirty="0" smtClean="0"/>
              <a:t>Meet </a:t>
            </a:r>
            <a:r>
              <a:rPr lang="en-US" b="1" dirty="0"/>
              <a:t>&amp; Greet</a:t>
            </a:r>
            <a:r>
              <a:rPr lang="en-US" dirty="0"/>
              <a:t/>
            </a:r>
            <a:br>
              <a:rPr lang="en-US" dirty="0"/>
            </a:br>
            <a:r>
              <a:rPr lang="en-US" sz="2400" i="1" dirty="0"/>
              <a:t>conversations with our Accreditation Standard Teams to provide your feedback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522" y="1956546"/>
            <a:ext cx="10058400" cy="4047211"/>
          </a:xfrm>
        </p:spPr>
        <p:txBody>
          <a:bodyPr>
            <a:normAutofit fontScale="92500" lnSpcReduction="20000"/>
          </a:bodyPr>
          <a:lstStyle/>
          <a:p>
            <a:r>
              <a:rPr lang="en-US" sz="3300" dirty="0" smtClean="0"/>
              <a:t>INSTRUCTIONS</a:t>
            </a:r>
          </a:p>
          <a:p>
            <a:endParaRPr lang="en-US" sz="33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300" dirty="0" smtClean="0"/>
              <a:t>Get in groups based on your given number.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300" dirty="0" smtClean="0"/>
              <a:t>Assign the following roles to group members: </a:t>
            </a:r>
          </a:p>
          <a:p>
            <a:pPr marL="989838" lvl="2" indent="-514350">
              <a:buFont typeface="Wingdings" panose="05000000000000000000" pitchFamily="2" charset="2"/>
              <a:buChar char="§"/>
            </a:pPr>
            <a:r>
              <a:rPr lang="en-US" sz="2700" dirty="0" smtClean="0"/>
              <a:t>Director: Ensure group follows directions.</a:t>
            </a:r>
          </a:p>
          <a:p>
            <a:pPr marL="989838" lvl="2" indent="-514350">
              <a:buFont typeface="Wingdings" panose="05000000000000000000" pitchFamily="2" charset="2"/>
              <a:buChar char="§"/>
            </a:pPr>
            <a:r>
              <a:rPr lang="en-US" sz="2700" dirty="0" smtClean="0"/>
              <a:t>Note </a:t>
            </a:r>
            <a:r>
              <a:rPr lang="en-US" sz="2700" dirty="0" smtClean="0"/>
              <a:t>Taker: Logs group discussion of a given standard. </a:t>
            </a:r>
          </a:p>
          <a:p>
            <a:pPr marL="989838" lvl="2" indent="-514350">
              <a:buFont typeface="Wingdings" panose="05000000000000000000" pitchFamily="2" charset="2"/>
              <a:buChar char="§"/>
            </a:pPr>
            <a:r>
              <a:rPr lang="en-US" sz="2700" dirty="0" smtClean="0"/>
              <a:t>Evidence Finder: Consults with group to find possible examples of evidence.</a:t>
            </a:r>
          </a:p>
          <a:p>
            <a:pPr marL="989838" lvl="2" indent="-514350">
              <a:buFont typeface="Wingdings" panose="05000000000000000000" pitchFamily="2" charset="2"/>
              <a:buChar char="§"/>
            </a:pPr>
            <a:r>
              <a:rPr lang="en-US" sz="2700" dirty="0" smtClean="0"/>
              <a:t>Skeptic: Leads group review by offering skeptical view of the College’s alignment with the given substandard.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8685-0A6D-4EE7-BA86-5DD009405BD9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LMC Accreditation 2020--College Assembly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43655" y="6492875"/>
            <a:ext cx="1312025" cy="365125"/>
          </a:xfrm>
        </p:spPr>
        <p:txBody>
          <a:bodyPr/>
          <a:lstStyle/>
          <a:p>
            <a:fld id="{6EEF990C-B4F2-4CCF-BC02-89914946FA2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65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05313"/>
          </a:xfrm>
        </p:spPr>
        <p:txBody>
          <a:bodyPr>
            <a:normAutofit/>
          </a:bodyPr>
          <a:lstStyle/>
          <a:p>
            <a:r>
              <a:rPr lang="en-US" b="1" dirty="0"/>
              <a:t>Not Your Standard </a:t>
            </a:r>
            <a:r>
              <a:rPr lang="en-US" b="1" dirty="0" smtClean="0"/>
              <a:t>Meet </a:t>
            </a:r>
            <a:r>
              <a:rPr lang="en-US" b="1" dirty="0"/>
              <a:t>&amp; Greet</a:t>
            </a:r>
            <a:r>
              <a:rPr lang="en-US" dirty="0"/>
              <a:t/>
            </a:r>
            <a:br>
              <a:rPr lang="en-US" dirty="0"/>
            </a:br>
            <a:r>
              <a:rPr lang="en-US" sz="2400" i="1" dirty="0"/>
              <a:t>conversations with our Accreditation Standard Teams to provide your feedback</a:t>
            </a:r>
            <a:endParaRPr lang="en-US" sz="2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044427"/>
              </p:ext>
            </p:extLst>
          </p:nvPr>
        </p:nvGraphicFramePr>
        <p:xfrm>
          <a:off x="701040" y="1491916"/>
          <a:ext cx="10454323" cy="4776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8685-0A6D-4EE7-BA86-5DD009405BD9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LMC Accreditation 2020--College Assembly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990C-B4F2-4CCF-BC02-89914946FA2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019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here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6F5B-10A6-48C7-9D20-C1982FEA3933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LMC Accreditation 2020--College Assembly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990C-B4F2-4CCF-BC02-89914946FA2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734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606133"/>
              </p:ext>
            </p:extLst>
          </p:nvPr>
        </p:nvGraphicFramePr>
        <p:xfrm>
          <a:off x="142875" y="617880"/>
          <a:ext cx="11835765" cy="570806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1488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30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82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02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780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898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1774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186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Standard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IABC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IIA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IIB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IIC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IIIABCD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IVAB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9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Standard Description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Mission, Institutional Effectiveness, and </a:t>
                      </a:r>
                      <a:r>
                        <a:rPr lang="en-US" sz="1600" dirty="0" smtClean="0">
                          <a:effectLst/>
                        </a:rPr>
                        <a:t>Integrity</a:t>
                      </a: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Instruction</a:t>
                      </a: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Library Support </a:t>
                      </a:r>
                      <a:r>
                        <a:rPr lang="en-US" sz="1600" dirty="0" smtClean="0">
                          <a:effectLst/>
                        </a:rPr>
                        <a:t>Services</a:t>
                      </a: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Student </a:t>
                      </a:r>
                      <a:r>
                        <a:rPr lang="en-US" sz="1600" dirty="0" smtClean="0">
                          <a:effectLst/>
                        </a:rPr>
                        <a:t>Services</a:t>
                      </a: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Human Resources, Facilities, Technology, and </a:t>
                      </a:r>
                      <a:r>
                        <a:rPr lang="en-US" sz="1600" dirty="0" smtClean="0">
                          <a:effectLst/>
                        </a:rPr>
                        <a:t>Finance</a:t>
                      </a: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Decision Making Process and Chief Executive </a:t>
                      </a:r>
                      <a:r>
                        <a:rPr lang="en-US" sz="1600" dirty="0" smtClean="0">
                          <a:effectLst/>
                        </a:rPr>
                        <a:t>Officer</a:t>
                      </a: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30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Captain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Chialin Hsieh</a:t>
                      </a: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Sally Montemayor Lenz and Nancy Ybarra</a:t>
                      </a: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Christina </a:t>
                      </a:r>
                      <a:r>
                        <a:rPr lang="en-US" sz="1600" dirty="0" smtClean="0">
                          <a:effectLst/>
                        </a:rPr>
                        <a:t>Goff*</a:t>
                      </a: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Dave </a:t>
                      </a:r>
                      <a:r>
                        <a:rPr lang="en-US" sz="1600" dirty="0" smtClean="0">
                          <a:effectLst/>
                        </a:rPr>
                        <a:t>Belman and Tanisha Maxwell</a:t>
                      </a: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Carlos Montoya</a:t>
                      </a: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Bob </a:t>
                      </a:r>
                      <a:r>
                        <a:rPr lang="en-US" sz="1600" dirty="0" smtClean="0">
                          <a:effectLst/>
                        </a:rPr>
                        <a:t>Kratochvil</a:t>
                      </a: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530">
                <a:tc rowSpan="7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Member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Scott Hubbard*</a:t>
                      </a: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Laurie Huffman*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Roseann Erwin*</a:t>
                      </a: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Melissa Pon*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Rod Raumer**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Marie </a:t>
                      </a:r>
                      <a:r>
                        <a:rPr lang="en-US" sz="1600" kern="1200" dirty="0" smtClean="0">
                          <a:effectLst/>
                        </a:rPr>
                        <a:t>Arcidiacono-Kaufman</a:t>
                      </a:r>
                      <a:r>
                        <a:rPr lang="en-US" sz="1600" dirty="0" smtClean="0">
                          <a:effectLst/>
                        </a:rPr>
                        <a:t>*</a:t>
                      </a: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47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Janith Norman*</a:t>
                      </a: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Courtney Diputado**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Cameron Bluford*</a:t>
                      </a: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Elizabeth Costanza*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Carl Chiu</a:t>
                      </a: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Josh Bearden*</a:t>
                      </a: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04072771"/>
                  </a:ext>
                </a:extLst>
              </a:tr>
              <a:tr h="47653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Tamara Green**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Nikki Moultrie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Julio Guerrero-Gonzalez*</a:t>
                      </a:r>
                      <a:endParaRPr lang="en-US" sz="1600" b="1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Sierra Abel***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Jinpa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Tharchin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600" dirty="0" smtClean="0">
                          <a:effectLst/>
                        </a:rPr>
                        <a:t>Dave </a:t>
                      </a:r>
                      <a:r>
                        <a:rPr lang="en-US" sz="1600" dirty="0">
                          <a:effectLst/>
                        </a:rPr>
                        <a:t>Vigo</a:t>
                      </a: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Michael Yeong*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653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BethAnn </a:t>
                      </a:r>
                      <a:r>
                        <a:rPr lang="en-US" sz="1600" dirty="0" smtClean="0">
                          <a:effectLst/>
                        </a:rPr>
                        <a:t>Stone**</a:t>
                      </a: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Rashaad McAlpin**</a:t>
                      </a:r>
                      <a:endParaRPr lang="en-US" sz="1600" b="1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Carla Rosas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Russ Holt</a:t>
                      </a: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Robert </a:t>
                      </a:r>
                      <a:r>
                        <a:rPr lang="en-US" sz="1600" dirty="0" smtClean="0">
                          <a:effectLst/>
                        </a:rPr>
                        <a:t>Delgado**</a:t>
                      </a: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3034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Dale</a:t>
                      </a:r>
                      <a:r>
                        <a:rPr lang="en-US" sz="1600" baseline="0" dirty="0" smtClean="0">
                          <a:effectLst/>
                        </a:rPr>
                        <a:t> Satre***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Jennifer Ma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Bob Estrada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Nicole Almassey**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3034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Sabrina Kwist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Annica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Soto </a:t>
                      </a:r>
                      <a:endParaRPr lang="en-US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Carla Rosas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Thyra</a:t>
                      </a:r>
                      <a:r>
                        <a:rPr lang="en-US" sz="1600" dirty="0" smtClean="0">
                          <a:effectLst/>
                        </a:rPr>
                        <a:t> Cobbs***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Priscilla </a:t>
                      </a:r>
                      <a:r>
                        <a:rPr lang="en-US" sz="1600" dirty="0" err="1" smtClean="0">
                          <a:effectLst/>
                        </a:rPr>
                        <a:t>Tatmon</a:t>
                      </a:r>
                      <a:r>
                        <a:rPr lang="en-US" sz="1600" dirty="0" smtClean="0">
                          <a:effectLst/>
                        </a:rPr>
                        <a:t>***</a:t>
                      </a:r>
                      <a:endParaRPr lang="en-US" sz="1600" b="1" dirty="0" smtClean="0"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8508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Jennifer Adams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121958"/>
            <a:ext cx="10864850" cy="57654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Accreditation Standard Captain Team</a:t>
            </a:r>
            <a:endParaRPr 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C40B-A3D5-4FC3-8242-C9732C34E9CF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LMC Accreditation 2020--College Assembly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EEF990C-B4F2-4CCF-BC02-89914946FA26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2875" y="5634147"/>
            <a:ext cx="1666789" cy="635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100" dirty="0" smtClean="0"/>
              <a:t>Faculty*</a:t>
            </a:r>
          </a:p>
          <a:p>
            <a:pPr>
              <a:lnSpc>
                <a:spcPct val="107000"/>
              </a:lnSpc>
            </a:pPr>
            <a:r>
              <a:rPr lang="en-US" sz="1100" dirty="0" smtClean="0"/>
              <a:t>Classified Professional**</a:t>
            </a:r>
          </a:p>
          <a:p>
            <a:pPr>
              <a:lnSpc>
                <a:spcPct val="107000"/>
              </a:lnSpc>
            </a:pPr>
            <a:r>
              <a:rPr lang="en-US" sz="1100" dirty="0" smtClean="0"/>
              <a:t>Student***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8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325"/>
            <a:ext cx="10515600" cy="1139825"/>
          </a:xfrm>
        </p:spPr>
        <p:txBody>
          <a:bodyPr/>
          <a:lstStyle/>
          <a:p>
            <a:r>
              <a:rPr lang="en-US" dirty="0" smtClean="0"/>
              <a:t>What is Accreditation?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5182"/>
            <a:ext cx="10515600" cy="41801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The purposes </a:t>
            </a:r>
            <a:r>
              <a:rPr lang="en-US" sz="2800" dirty="0" smtClean="0"/>
              <a:t>include </a:t>
            </a:r>
            <a:r>
              <a:rPr lang="en-US" sz="2800" dirty="0"/>
              <a:t>encouraging institutions to improve </a:t>
            </a:r>
            <a:r>
              <a:rPr lang="en-US" sz="2800" b="1" dirty="0"/>
              <a:t>academic quality</a:t>
            </a:r>
            <a:r>
              <a:rPr lang="en-US" sz="2800" dirty="0"/>
              <a:t>, </a:t>
            </a:r>
            <a:r>
              <a:rPr lang="en-US" sz="2800" b="1" dirty="0"/>
              <a:t>institutional effectiveness</a:t>
            </a:r>
            <a:r>
              <a:rPr lang="en-US" sz="2800" dirty="0"/>
              <a:t>, and, ultimately, </a:t>
            </a:r>
            <a:r>
              <a:rPr lang="en-US" sz="2800" b="1" u="sng" dirty="0"/>
              <a:t>student success</a:t>
            </a:r>
            <a:r>
              <a:rPr lang="en-US" sz="2800" dirty="0"/>
              <a:t>. </a:t>
            </a:r>
            <a:endParaRPr lang="en-US" sz="2800" dirty="0" smtClean="0"/>
          </a:p>
          <a:p>
            <a:pPr>
              <a:lnSpc>
                <a:spcPct val="100000"/>
              </a:lnSpc>
            </a:pPr>
            <a:r>
              <a:rPr lang="en-US" sz="2800" dirty="0"/>
              <a:t>ACCJC evaluation of institutions assures the educational community, the general public, and other organizations and agencies that an </a:t>
            </a:r>
            <a:r>
              <a:rPr lang="en-US" sz="2800" dirty="0" smtClean="0"/>
              <a:t>institution: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has </a:t>
            </a:r>
            <a:r>
              <a:rPr lang="en-US" sz="2400" dirty="0"/>
              <a:t>clearly defined objectives appropriate to higher education; </a:t>
            </a:r>
            <a:endParaRPr lang="en-US" sz="2400" dirty="0" smtClean="0"/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has </a:t>
            </a:r>
            <a:r>
              <a:rPr lang="en-US" sz="2400" dirty="0"/>
              <a:t>established conditions under which their achievement can reasonably be expected; and appears in fact to be accomplishing them; </a:t>
            </a:r>
            <a:endParaRPr lang="en-US" sz="2400" dirty="0" smtClean="0"/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is </a:t>
            </a:r>
            <a:r>
              <a:rPr lang="en-US" sz="2400" dirty="0"/>
              <a:t>so organized, staffed, and supported that it can be expected to continue to do so</a:t>
            </a:r>
            <a:r>
              <a:rPr lang="en-US" sz="2400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i="1" dirty="0" smtClean="0"/>
              <a:t>https</a:t>
            </a:r>
            <a:r>
              <a:rPr lang="en-US" sz="1600" i="1" dirty="0"/>
              <a:t>://accjc.org/purpose-and-process/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BA5-3852-4667-95B8-2AD0FD83D00A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LMC Accreditation 2020--College Assembly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EEF990C-B4F2-4CCF-BC02-89914946FA2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77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0" y="161923"/>
            <a:ext cx="10515600" cy="1057275"/>
          </a:xfrm>
        </p:spPr>
        <p:txBody>
          <a:bodyPr/>
          <a:lstStyle/>
          <a:p>
            <a:r>
              <a:rPr lang="en-US" dirty="0" smtClean="0"/>
              <a:t>Why Accreditation is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300" y="1788458"/>
            <a:ext cx="11023600" cy="443454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Attending an unaccredited </a:t>
            </a:r>
            <a:r>
              <a:rPr lang="en-US" sz="2800" dirty="0" smtClean="0"/>
              <a:t>program/institution </a:t>
            </a:r>
            <a:r>
              <a:rPr lang="en-US" sz="2800" dirty="0"/>
              <a:t>can mean </a:t>
            </a:r>
            <a:r>
              <a:rPr lang="en-US" sz="2800" dirty="0" smtClean="0"/>
              <a:t>that: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Students </a:t>
            </a:r>
            <a:r>
              <a:rPr lang="en-US" sz="2400" dirty="0"/>
              <a:t>will not be eligible for federal financial </a:t>
            </a:r>
            <a:r>
              <a:rPr lang="en-US" sz="2400" dirty="0" smtClean="0"/>
              <a:t>aid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Students </a:t>
            </a:r>
            <a:r>
              <a:rPr lang="en-US" sz="2400" dirty="0"/>
              <a:t>will not be able to transfer credits to another </a:t>
            </a:r>
            <a:r>
              <a:rPr lang="en-US" sz="2400" dirty="0" smtClean="0"/>
              <a:t>institution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Students </a:t>
            </a:r>
            <a:r>
              <a:rPr lang="en-US" sz="2400" dirty="0"/>
              <a:t>will not be able to obtain appropriate professional licensure in your </a:t>
            </a:r>
            <a:r>
              <a:rPr lang="en-US" sz="2400" dirty="0" smtClean="0"/>
              <a:t>field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Accreditation </a:t>
            </a:r>
            <a:r>
              <a:rPr lang="en-US" sz="2800" dirty="0"/>
              <a:t>can make the difference between </a:t>
            </a:r>
            <a:r>
              <a:rPr lang="en-US" sz="2800" dirty="0" smtClean="0"/>
              <a:t>boarding </a:t>
            </a:r>
            <a:r>
              <a:rPr lang="en-US" sz="2800" dirty="0"/>
              <a:t>on an exciting career path, or being </a:t>
            </a:r>
            <a:r>
              <a:rPr lang="en-US" sz="2800" dirty="0" smtClean="0"/>
              <a:t>loaded </a:t>
            </a:r>
            <a:r>
              <a:rPr lang="en-US" sz="2800" dirty="0"/>
              <a:t>with debt and worthless credits</a:t>
            </a:r>
            <a:r>
              <a:rPr lang="en-US" sz="2800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Faculty/Teachers will/may </a:t>
            </a:r>
            <a:r>
              <a:rPr lang="en-US" sz="2800" dirty="0"/>
              <a:t>not receive credit for the years during which they taught at a non-accredited school by many schools/districts nationwide</a:t>
            </a:r>
            <a:r>
              <a:rPr lang="en-US" sz="2800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i="1" dirty="0" smtClean="0"/>
              <a:t>https</a:t>
            </a:r>
            <a:r>
              <a:rPr lang="en-US" sz="1800" i="1" dirty="0"/>
              <a:t>://www.acswasc.org/why-accreditation/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0BE3-7F21-4402-9144-9697A0B06CE2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LMC Accreditation 2020--College Assembly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EEF990C-B4F2-4CCF-BC02-89914946FA2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3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142875"/>
            <a:ext cx="10515600" cy="1464049"/>
          </a:xfrm>
        </p:spPr>
        <p:txBody>
          <a:bodyPr/>
          <a:lstStyle/>
          <a:p>
            <a:r>
              <a:rPr lang="en-US" dirty="0" smtClean="0"/>
              <a:t>What is the Accreditation Process?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963270"/>
            <a:ext cx="10902950" cy="4335929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b="1" cap="all" dirty="0"/>
              <a:t>PEER REVIEW PROCESS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Each institution affiliated with the ACCREDITING COMMISSION FOR COMMUNITY AND JUNIOR </a:t>
            </a:r>
            <a:r>
              <a:rPr lang="en-US" sz="2400" dirty="0" smtClean="0"/>
              <a:t>COLLEGES (ACCJC) </a:t>
            </a:r>
            <a:r>
              <a:rPr lang="en-US" sz="2400" dirty="0"/>
              <a:t>accepts the obligation to participate in a cycle of periodic evaluation through institutional self-evaluation and review by teams of peer evaluators. </a:t>
            </a:r>
            <a:endParaRPr lang="en-US" sz="2400" dirty="0" smtClean="0"/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Teams </a:t>
            </a:r>
            <a:r>
              <a:rPr lang="en-US" sz="2400" dirty="0"/>
              <a:t>conduct an evaluation review following completion of institutional self-evaluation </a:t>
            </a:r>
            <a:r>
              <a:rPr lang="en-US" sz="2400" dirty="0" smtClean="0"/>
              <a:t>(ISER) in </a:t>
            </a:r>
            <a:r>
              <a:rPr lang="en-US" sz="2400" dirty="0"/>
              <a:t>order to determine the extent to which an institution meets the Commission’s Standards. </a:t>
            </a:r>
            <a:endParaRPr lang="en-US" sz="2400" dirty="0" smtClean="0"/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Team </a:t>
            </a:r>
            <a:r>
              <a:rPr lang="en-US" sz="2400" dirty="0"/>
              <a:t>members, selected for their expertise, make recommendations to meet the Commission’s Standards, make recommendations for improvement, commend exemplary practices, and provide both the college and the Commission with a report of their </a:t>
            </a:r>
            <a:r>
              <a:rPr lang="en-US" sz="2400" dirty="0" smtClean="0"/>
              <a:t>findings.</a:t>
            </a:r>
          </a:p>
          <a:p>
            <a:pPr>
              <a:lnSpc>
                <a:spcPct val="100000"/>
              </a:lnSpc>
            </a:pPr>
            <a:r>
              <a:rPr lang="en-US" sz="1800" i="1" dirty="0" smtClean="0"/>
              <a:t>https</a:t>
            </a:r>
            <a:r>
              <a:rPr lang="en-US" sz="1800" i="1" dirty="0"/>
              <a:t>://accjc.org/purpose-and-process/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4FFD-9BBC-449C-959B-ACD3EAD866B0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LMC Accreditation 2020--College Assembly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EEF990C-B4F2-4CCF-BC02-89914946FA2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7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215" y="596581"/>
            <a:ext cx="10515600" cy="789214"/>
          </a:xfrm>
        </p:spPr>
        <p:txBody>
          <a:bodyPr>
            <a:normAutofit/>
          </a:bodyPr>
          <a:lstStyle/>
          <a:p>
            <a:r>
              <a:rPr lang="en-US" dirty="0" smtClean="0"/>
              <a:t>Accreditation Standards </a:t>
            </a:r>
            <a:r>
              <a:rPr lang="en-US" sz="2000" i="1" dirty="0" smtClean="0"/>
              <a:t>(4 big standards, a total of 138 sub-standards)</a:t>
            </a:r>
            <a:endParaRPr lang="en-US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371" y="1842247"/>
            <a:ext cx="10878004" cy="446058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/>
              <a:t>Standard I: Mission, Academic Quality and Institutional Effectiveness, and </a:t>
            </a:r>
            <a:r>
              <a:rPr lang="en-US" sz="1800" b="1" dirty="0" smtClean="0"/>
              <a:t>Integrity</a:t>
            </a:r>
            <a:r>
              <a:rPr lang="en-US" sz="1800" dirty="0" smtClean="0"/>
              <a:t> (27)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A. </a:t>
            </a:r>
            <a:r>
              <a:rPr lang="en-US" sz="1600" dirty="0" smtClean="0"/>
              <a:t>Mission (4)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B. Assuring Academic Quality and Institutional </a:t>
            </a:r>
            <a:r>
              <a:rPr lang="en-US" sz="1600" dirty="0" smtClean="0"/>
              <a:t>Effectiveness (9)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C. Institutional </a:t>
            </a:r>
            <a:r>
              <a:rPr lang="en-US" sz="1600" dirty="0" smtClean="0"/>
              <a:t>Integrity (14)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/>
              <a:t>Standard II: Student Learning Programs and Support </a:t>
            </a:r>
            <a:r>
              <a:rPr lang="en-US" sz="1800" b="1" dirty="0" smtClean="0"/>
              <a:t>Services </a:t>
            </a:r>
            <a:r>
              <a:rPr lang="en-US" sz="1800" dirty="0" smtClean="0"/>
              <a:t>(28)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A. Instructional </a:t>
            </a:r>
            <a:r>
              <a:rPr lang="en-US" sz="1600" dirty="0" smtClean="0"/>
              <a:t>Programs (16)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B. Library and Learning Support </a:t>
            </a:r>
            <a:r>
              <a:rPr lang="en-US" sz="1600" dirty="0" smtClean="0"/>
              <a:t>Services (4)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C. Student Support </a:t>
            </a:r>
            <a:r>
              <a:rPr lang="en-US" sz="1600" dirty="0" smtClean="0"/>
              <a:t>Services (8)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/>
              <a:t>Standard III: </a:t>
            </a:r>
            <a:r>
              <a:rPr lang="en-US" sz="1800" b="1" dirty="0" smtClean="0"/>
              <a:t>Resources </a:t>
            </a:r>
            <a:r>
              <a:rPr lang="en-US" sz="1800" dirty="0" smtClean="0"/>
              <a:t>(40)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A. Human </a:t>
            </a:r>
            <a:r>
              <a:rPr lang="en-US" sz="1600" dirty="0" smtClean="0"/>
              <a:t>Resources (15)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B. Physical </a:t>
            </a:r>
            <a:r>
              <a:rPr lang="en-US" sz="1600" dirty="0" smtClean="0"/>
              <a:t>Resources (4)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C. Technology </a:t>
            </a:r>
            <a:r>
              <a:rPr lang="en-US" sz="1600" dirty="0" smtClean="0"/>
              <a:t>Resources (5)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D. Financial Resources </a:t>
            </a:r>
            <a:r>
              <a:rPr lang="en-US" sz="1600" dirty="0" smtClean="0"/>
              <a:t>Planning (16)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/>
              <a:t>Standard IV: Leadership and </a:t>
            </a:r>
            <a:r>
              <a:rPr lang="en-US" sz="1800" b="1" dirty="0" smtClean="0"/>
              <a:t>Governance </a:t>
            </a:r>
            <a:r>
              <a:rPr lang="en-US" sz="1800" dirty="0" smtClean="0"/>
              <a:t>(43)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A. Decision-Making Roles and </a:t>
            </a:r>
            <a:r>
              <a:rPr lang="en-US" sz="1600" dirty="0" smtClean="0"/>
              <a:t>Processes (7)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B. Chief Executive </a:t>
            </a:r>
            <a:r>
              <a:rPr lang="en-US" sz="1600" dirty="0" smtClean="0"/>
              <a:t>Officer (6)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C. Governing </a:t>
            </a:r>
            <a:r>
              <a:rPr lang="en-US" sz="1600" dirty="0" smtClean="0"/>
              <a:t>Board (13)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D. Multi-College Districts or </a:t>
            </a:r>
            <a:r>
              <a:rPr lang="en-US" sz="1600" dirty="0" smtClean="0"/>
              <a:t>Systems (7)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4797-BFD0-4C50-B5E6-2C822D34EC98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LMC Accreditation 2020--College Assembly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EEF990C-B4F2-4CCF-BC02-89914946FA26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50390" y="5965809"/>
            <a:ext cx="5658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https://accjc.org/wp-content/uploads/Accreditation-Standards_-</a:t>
            </a:r>
            <a:r>
              <a:rPr lang="en-US" sz="1200" i="1" dirty="0" smtClean="0"/>
              <a:t>Adopted-June-2014.pdf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39446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53577"/>
          </a:xfrm>
        </p:spPr>
        <p:txBody>
          <a:bodyPr/>
          <a:lstStyle/>
          <a:p>
            <a:r>
              <a:rPr lang="en-US" dirty="0" smtClean="0"/>
              <a:t>Accreditation Steering Committee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273037"/>
              </p:ext>
            </p:extLst>
          </p:nvPr>
        </p:nvGraphicFramePr>
        <p:xfrm>
          <a:off x="1097279" y="1537653"/>
          <a:ext cx="10058401" cy="44500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1767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816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Bob Kratochvil (co-chair)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CEO, President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Sally Montemayor Lenz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CIO, Vice President of Instruction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Tanisha Maxwell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CSSO,  Vice</a:t>
                      </a:r>
                      <a:r>
                        <a:rPr lang="en-US" baseline="0" dirty="0" smtClean="0"/>
                        <a:t> President of Student Services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Carlos Montoya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CBO, Vice</a:t>
                      </a:r>
                      <a:r>
                        <a:rPr lang="en-US" baseline="0" dirty="0" smtClean="0"/>
                        <a:t> President of Business and Administrative Services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Sabrina Kwist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Equity Officer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Josh Bearden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Academic Senate</a:t>
                      </a:r>
                      <a:r>
                        <a:rPr lang="en-US" baseline="0" dirty="0" smtClean="0"/>
                        <a:t> President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Nicole Almassey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Classified Senate President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Thyra</a:t>
                      </a:r>
                      <a:r>
                        <a:rPr lang="en-US" baseline="0" dirty="0" smtClean="0"/>
                        <a:t> Cobbs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 Senate President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Scott</a:t>
                      </a:r>
                      <a:r>
                        <a:rPr lang="en-US" baseline="0" dirty="0" smtClean="0"/>
                        <a:t> Warfe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Accreditation Technical Writer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BethAnn Stone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Senior</a:t>
                      </a:r>
                      <a:r>
                        <a:rPr lang="en-US" baseline="0" dirty="0" smtClean="0"/>
                        <a:t> Admin Assistant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Chialin Hsieh (co-chair)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ALO, Senior Dean of Planning and Institutional Effectiveness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DB10-144E-4C54-A22A-D003FD0B2B9C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LMC Accreditation 2020--College Assembly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990C-B4F2-4CCF-BC02-89914946FA2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732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B46A-7AF5-48CC-A6B6-D42C9EF29F75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LMC Accreditation 2020--College Assembly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EEF990C-B4F2-4CCF-BC02-89914946FA26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867796" y="379207"/>
            <a:ext cx="7555229" cy="691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Accreditation Steering Committee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10800000">
            <a:off x="5403094" y="1183885"/>
            <a:ext cx="484632" cy="53690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309" t="20547" r="4878" b="17969"/>
          <a:stretch/>
        </p:blipFill>
        <p:spPr>
          <a:xfrm>
            <a:off x="1669899" y="1834270"/>
            <a:ext cx="8326654" cy="438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1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303" y="159585"/>
            <a:ext cx="10838180" cy="102982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Timeline and Process for Institutional Self Evaluation Report 2020 (ISER)</a:t>
            </a: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26B3-DE85-49FA-ADDD-BE809AC7A926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LMC Accreditation 2020--College Assembly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EEF990C-B4F2-4CCF-BC02-89914946FA26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121471"/>
              </p:ext>
            </p:extLst>
          </p:nvPr>
        </p:nvGraphicFramePr>
        <p:xfrm>
          <a:off x="479148" y="1134558"/>
          <a:ext cx="11474398" cy="50292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160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58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287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Semester/Month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Task/Process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87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Fall 2018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Captains worked with team members to draft its assigned standard: </a:t>
                      </a:r>
                      <a:r>
                        <a:rPr lang="en-US" sz="1800" b="1" dirty="0" smtClean="0"/>
                        <a:t>Evidence of Meeting Standard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87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Spring 2019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Captains worked with team members to draft its assigned standard: </a:t>
                      </a:r>
                      <a:r>
                        <a:rPr lang="en-US" sz="1800" b="1" dirty="0" smtClean="0"/>
                        <a:t>Evidence of Meeting Standard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2872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April 12, 2019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First draft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sent to campus to review and provide feedback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287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Summer 2019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Captains worked with team members to draft its assigned standard: </a:t>
                      </a:r>
                      <a:r>
                        <a:rPr lang="en-US" sz="1800" b="1" dirty="0" smtClean="0"/>
                        <a:t>Evaluation and Analysis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752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Fall 2019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Various committees viewed</a:t>
                      </a:r>
                      <a:r>
                        <a:rPr lang="en-US" sz="1800" baseline="0" dirty="0" smtClean="0"/>
                        <a:t> and provided feedback on various s</a:t>
                      </a:r>
                      <a:r>
                        <a:rPr lang="en-US" sz="1800" dirty="0" smtClean="0"/>
                        <a:t>ubstandards based on their</a:t>
                      </a:r>
                      <a:r>
                        <a:rPr lang="en-US" sz="1800" baseline="0" dirty="0" smtClean="0"/>
                        <a:t> charges. Feedback were incorporated to the content by working with the c</a:t>
                      </a:r>
                      <a:r>
                        <a:rPr lang="en-US" sz="1800" dirty="0" smtClean="0"/>
                        <a:t>aptains. 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2872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October 23, 2019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Second draft sent to campus to review and provide feedback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287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Spring 2020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Go through governance committees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287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June 2020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Board approval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287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July 2020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Submit to ACCJC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2872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Oct 5-8, 2020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ACCJC Visit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287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Jan 2021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Evaluation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Report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287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June 2021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Reaffirmation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01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stCxn id="16" idx="2"/>
            <a:endCxn id="29" idx="6"/>
          </p:cNvCxnSpPr>
          <p:nvPr/>
        </p:nvCxnSpPr>
        <p:spPr>
          <a:xfrm>
            <a:off x="717540" y="3015050"/>
            <a:ext cx="10956366" cy="11995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Rectangular Callout 4"/>
          <p:cNvSpPr/>
          <p:nvPr/>
        </p:nvSpPr>
        <p:spPr>
          <a:xfrm>
            <a:off x="491744" y="769943"/>
            <a:ext cx="1451355" cy="1354662"/>
          </a:xfrm>
          <a:prstGeom prst="wedgeRectCallout">
            <a:avLst>
              <a:gd name="adj1" fmla="val -21568"/>
              <a:gd name="adj2" fmla="val 710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Writing: Evidence of Meeting Standards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3168565" y="3918961"/>
            <a:ext cx="1541786" cy="1210674"/>
          </a:xfrm>
          <a:prstGeom prst="wedgeRectCallout">
            <a:avLst>
              <a:gd name="adj1" fmla="val 20482"/>
              <a:gd name="adj2" fmla="val -817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Evaluation &amp; Analysis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 rot="5400000">
            <a:off x="1061987" y="3731418"/>
            <a:ext cx="1211384" cy="1538291"/>
          </a:xfrm>
          <a:prstGeom prst="wedgeRectCallout">
            <a:avLst>
              <a:gd name="adj1" fmla="val -73658"/>
              <a:gd name="adj2" fmla="val -203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Writing: Evidence of Meeting Standards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 rot="5400000">
            <a:off x="5762594" y="3753284"/>
            <a:ext cx="1221776" cy="1542028"/>
          </a:xfrm>
          <a:prstGeom prst="wedgeRectCallout">
            <a:avLst>
              <a:gd name="adj1" fmla="val -77424"/>
              <a:gd name="adj2" fmla="val -2175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Governance Process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7144496" y="759627"/>
            <a:ext cx="1295400" cy="1393698"/>
          </a:xfrm>
          <a:prstGeom prst="wedgeRectCallout">
            <a:avLst>
              <a:gd name="adj1" fmla="val -20833"/>
              <a:gd name="adj2" fmla="val 727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Board Approval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 rot="5400000">
            <a:off x="7759606" y="3844442"/>
            <a:ext cx="1210672" cy="1311533"/>
          </a:xfrm>
          <a:prstGeom prst="wedgeRectCallout">
            <a:avLst>
              <a:gd name="adj1" fmla="val -73659"/>
              <a:gd name="adj2" fmla="val -19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Submit to ACCJC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8935294" y="739925"/>
            <a:ext cx="1295400" cy="1397100"/>
          </a:xfrm>
          <a:prstGeom prst="wedgeRectCallout">
            <a:avLst>
              <a:gd name="adj1" fmla="val -20833"/>
              <a:gd name="adj2" fmla="val 754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ACCJC Visit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 rot="5400000">
            <a:off x="9680416" y="3895670"/>
            <a:ext cx="1207534" cy="1212220"/>
          </a:xfrm>
          <a:prstGeom prst="wedgeRectCallout">
            <a:avLst>
              <a:gd name="adj1" fmla="val -72982"/>
              <a:gd name="adj2" fmla="val -217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External Evaluation Report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10372725" y="748169"/>
            <a:ext cx="1563902" cy="1393698"/>
          </a:xfrm>
          <a:prstGeom prst="wedgeRectCallout">
            <a:avLst>
              <a:gd name="adj1" fmla="val 19264"/>
              <a:gd name="adj2" fmla="val 7399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Reaffirmation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717540" y="2827765"/>
            <a:ext cx="361950" cy="3745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85404" y="2517622"/>
            <a:ext cx="937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Fall 2018</a:t>
            </a:r>
            <a:endParaRPr lang="en-US" sz="1600" b="1" dirty="0"/>
          </a:p>
        </p:txBody>
      </p:sp>
      <p:sp>
        <p:nvSpPr>
          <p:cNvPr id="21" name="Flowchart: Connector 20"/>
          <p:cNvSpPr/>
          <p:nvPr/>
        </p:nvSpPr>
        <p:spPr>
          <a:xfrm>
            <a:off x="4096989" y="2858485"/>
            <a:ext cx="361950" cy="3745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490843" y="3234025"/>
            <a:ext cx="1188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Spring 2019</a:t>
            </a:r>
            <a:endParaRPr lang="en-US" sz="1600" b="1" dirty="0"/>
          </a:p>
        </p:txBody>
      </p:sp>
      <p:sp>
        <p:nvSpPr>
          <p:cNvPr id="23" name="Flowchart: Connector 22"/>
          <p:cNvSpPr/>
          <p:nvPr/>
        </p:nvSpPr>
        <p:spPr>
          <a:xfrm>
            <a:off x="1859318" y="2848124"/>
            <a:ext cx="361950" cy="3745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lowchart: Connector 23"/>
          <p:cNvSpPr/>
          <p:nvPr/>
        </p:nvSpPr>
        <p:spPr>
          <a:xfrm>
            <a:off x="6464274" y="2835229"/>
            <a:ext cx="361950" cy="374569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731100" y="3245103"/>
            <a:ext cx="937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Fall 2019</a:t>
            </a:r>
            <a:endParaRPr lang="en-US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051176" y="3245103"/>
            <a:ext cx="1188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Spring 2020</a:t>
            </a:r>
            <a:endParaRPr lang="en-US" sz="1600" b="1" dirty="0"/>
          </a:p>
        </p:txBody>
      </p:sp>
      <p:sp>
        <p:nvSpPr>
          <p:cNvPr id="27" name="Flowchart: Connector 26"/>
          <p:cNvSpPr/>
          <p:nvPr/>
        </p:nvSpPr>
        <p:spPr>
          <a:xfrm>
            <a:off x="10285911" y="2806897"/>
            <a:ext cx="361950" cy="3745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lowchart: Connector 27"/>
          <p:cNvSpPr/>
          <p:nvPr/>
        </p:nvSpPr>
        <p:spPr>
          <a:xfrm>
            <a:off x="9259866" y="2835229"/>
            <a:ext cx="361950" cy="3745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lowchart: Connector 28"/>
          <p:cNvSpPr/>
          <p:nvPr/>
        </p:nvSpPr>
        <p:spPr>
          <a:xfrm>
            <a:off x="11311956" y="2839760"/>
            <a:ext cx="361950" cy="374569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lowchart: Connector 29"/>
          <p:cNvSpPr/>
          <p:nvPr/>
        </p:nvSpPr>
        <p:spPr>
          <a:xfrm>
            <a:off x="8368293" y="2827663"/>
            <a:ext cx="361950" cy="3745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lowchart: Connector 30"/>
          <p:cNvSpPr/>
          <p:nvPr/>
        </p:nvSpPr>
        <p:spPr>
          <a:xfrm>
            <a:off x="7514594" y="2848124"/>
            <a:ext cx="361950" cy="3745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273479" y="2487692"/>
            <a:ext cx="1031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June 2020</a:t>
            </a:r>
            <a:endParaRPr lang="en-US" sz="1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947789" y="3230745"/>
            <a:ext cx="973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July 2020</a:t>
            </a:r>
            <a:endParaRPr lang="en-US" sz="1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8839283" y="2496788"/>
            <a:ext cx="1314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Oct 5-8, 2020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9971452" y="3192957"/>
            <a:ext cx="918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Jan 2021</a:t>
            </a:r>
            <a:endParaRPr lang="en-US" sz="1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0784057" y="2494580"/>
            <a:ext cx="1031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June 2021</a:t>
            </a:r>
            <a:endParaRPr lang="en-US" sz="1600" b="1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8964-0AA2-446D-A79B-4DA76AF2002A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LMC Accreditation 2020--College Assembly</a:t>
            </a:r>
            <a:endParaRPr lang="en-US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EEF990C-B4F2-4CCF-BC02-89914946FA26}" type="slidenum">
              <a:rPr lang="en-US" smtClean="0"/>
              <a:t>9</a:t>
            </a:fld>
            <a:endParaRPr lang="en-US" dirty="0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34724" y="5502779"/>
            <a:ext cx="12006597" cy="973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Timeline and Process for Institutional Self Evaluation Report 2020</a:t>
            </a:r>
            <a:endParaRPr lang="en-US" sz="3600" b="1" dirty="0"/>
          </a:p>
        </p:txBody>
      </p:sp>
      <p:sp>
        <p:nvSpPr>
          <p:cNvPr id="38" name="Flowchart: Connector 37"/>
          <p:cNvSpPr/>
          <p:nvPr/>
        </p:nvSpPr>
        <p:spPr>
          <a:xfrm>
            <a:off x="5254751" y="2817174"/>
            <a:ext cx="361950" cy="374569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ular Callout 39"/>
          <p:cNvSpPr/>
          <p:nvPr/>
        </p:nvSpPr>
        <p:spPr>
          <a:xfrm>
            <a:off x="4918066" y="739925"/>
            <a:ext cx="1541786" cy="1393698"/>
          </a:xfrm>
          <a:prstGeom prst="wedgeRectCallout">
            <a:avLst>
              <a:gd name="adj1" fmla="val -20833"/>
              <a:gd name="adj2" fmla="val 7138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</a:t>
            </a:r>
            <a:r>
              <a:rPr lang="en-US" b="1" baseline="30000" dirty="0" smtClean="0">
                <a:solidFill>
                  <a:schemeClr val="bg1"/>
                </a:solidFill>
              </a:rPr>
              <a:t>nd</a:t>
            </a:r>
            <a:r>
              <a:rPr lang="en-US" b="1" dirty="0" smtClean="0">
                <a:solidFill>
                  <a:schemeClr val="bg1"/>
                </a:solidFill>
              </a:rPr>
              <a:t> Draft to Campus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97174" y="2474854"/>
            <a:ext cx="1252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Oct 28, 2019</a:t>
            </a:r>
            <a:endParaRPr lang="en-US" sz="1600" b="1" dirty="0"/>
          </a:p>
        </p:txBody>
      </p:sp>
      <p:sp>
        <p:nvSpPr>
          <p:cNvPr id="42" name="Rectangular Callout 41"/>
          <p:cNvSpPr/>
          <p:nvPr/>
        </p:nvSpPr>
        <p:spPr>
          <a:xfrm>
            <a:off x="2608651" y="748169"/>
            <a:ext cx="1541786" cy="1393698"/>
          </a:xfrm>
          <a:prstGeom prst="wedgeRectCallout">
            <a:avLst>
              <a:gd name="adj1" fmla="val -20833"/>
              <a:gd name="adj2" fmla="val 7138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</a:t>
            </a:r>
            <a:r>
              <a:rPr lang="en-US" b="1" baseline="30000" dirty="0" smtClean="0">
                <a:solidFill>
                  <a:schemeClr val="bg1"/>
                </a:solidFill>
              </a:rPr>
              <a:t>st</a:t>
            </a:r>
            <a:r>
              <a:rPr lang="en-US" b="1" dirty="0" smtClean="0">
                <a:solidFill>
                  <a:schemeClr val="bg1"/>
                </a:solidFill>
              </a:rPr>
              <a:t> Draft to Campus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3" name="Flowchart: Connector 42"/>
          <p:cNvSpPr/>
          <p:nvPr/>
        </p:nvSpPr>
        <p:spPr>
          <a:xfrm>
            <a:off x="2914781" y="2856176"/>
            <a:ext cx="361950" cy="374569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680543" y="2469767"/>
            <a:ext cx="1364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April 12, 2019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25485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4191</TotalTime>
  <Words>1341</Words>
  <Application>Microsoft Office PowerPoint</Application>
  <PresentationFormat>Widescreen</PresentationFormat>
  <Paragraphs>318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Times New Roman</vt:lpstr>
      <vt:lpstr>Wingdings</vt:lpstr>
      <vt:lpstr>Retrospect</vt:lpstr>
      <vt:lpstr>LMC Accreditation 2020 Update</vt:lpstr>
      <vt:lpstr>What is Accreditation?</vt:lpstr>
      <vt:lpstr>Why Accreditation is important?</vt:lpstr>
      <vt:lpstr>What is the Accreditation Process?</vt:lpstr>
      <vt:lpstr>Accreditation Standards (4 big standards, a total of 138 sub-standards)</vt:lpstr>
      <vt:lpstr>Accreditation Steering Committee</vt:lpstr>
      <vt:lpstr>PowerPoint Presentation</vt:lpstr>
      <vt:lpstr>Timeline and Process for Institutional Self Evaluation Report 2020 (ISER)</vt:lpstr>
      <vt:lpstr>PowerPoint Presentation</vt:lpstr>
      <vt:lpstr>PowerPoint Presentation</vt:lpstr>
      <vt:lpstr>PowerPoint Presentation</vt:lpstr>
      <vt:lpstr>Participation and Involvement</vt:lpstr>
      <vt:lpstr>Not Your Standard Meet &amp; Greet conversations with our Accreditation Standard Teams to provide your feedback</vt:lpstr>
      <vt:lpstr>Not Your Standard Meet &amp; Greet conversations with our Accreditation Standard Teams to provide your feedback</vt:lpstr>
      <vt:lpstr>Not Your Standard Meet &amp; Greet conversations with our Accreditation Standard Teams to provide your feedback</vt:lpstr>
      <vt:lpstr>Stop here</vt:lpstr>
      <vt:lpstr>Accreditation Standard Captain Team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LMC Accreditation Update</dc:title>
  <dc:creator>Chialin Hsieh</dc:creator>
  <cp:lastModifiedBy>Chialin Hsieh</cp:lastModifiedBy>
  <cp:revision>353</cp:revision>
  <cp:lastPrinted>2019-10-28T19:12:57Z</cp:lastPrinted>
  <dcterms:created xsi:type="dcterms:W3CDTF">2018-09-20T20:28:41Z</dcterms:created>
  <dcterms:modified xsi:type="dcterms:W3CDTF">2019-10-28T20:31:20Z</dcterms:modified>
</cp:coreProperties>
</file>