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050C07-D3D0-41E3-9067-018250F0A5DF}" type="datetimeFigureOut">
              <a:rPr lang="en-US" smtClean="0"/>
              <a:pPr/>
              <a:t>1/21/2011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A7C79AE-D21C-4CF7-B1E6-4AABFB9F9F9C}"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D36057-F08B-477D-9693-0BCFBB56C47B}" type="datetimeFigureOut">
              <a:rPr lang="en-US" smtClean="0"/>
              <a:pPr/>
              <a:t>1/21/2011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1393D9-F82F-4BBB-8DA2-77C0610178D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 find the notes from</a:t>
            </a:r>
            <a:r>
              <a:rPr lang="en-US" baseline="0" dirty="0" smtClean="0"/>
              <a:t> meeting with Richard, etc.</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goal is to get as many associate</a:t>
            </a:r>
            <a:r>
              <a:rPr lang="en-US" baseline="0" dirty="0" smtClean="0"/>
              <a:t> degrees created and available as soon as possible.---Terence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Disciplines</a:t>
            </a:r>
            <a:r>
              <a:rPr lang="en-US" baseline="0" dirty="0" smtClean="0"/>
              <a:t> that are only offered at only a few colleges/universities may not need to develop a TMC.  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fulfillment of the requirement can be completed via a number of CSU GE courses.  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a:t>
            </a:r>
            <a:r>
              <a:rPr lang="en-US" baseline="0" dirty="0" smtClean="0"/>
              <a:t> example, statistics is a course that is commonly a component of a variety of majors and typically satisfies the quantitative reasoning general education requirement.  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20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t>
            </a:r>
            <a:r>
              <a:rPr lang="en-US" baseline="0" dirty="0" smtClean="0"/>
              <a:t> - redone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Terence</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Mike—also add information to Psych TMC</a:t>
            </a:r>
            <a:endParaRPr lang="en-US" dirty="0"/>
          </a:p>
        </p:txBody>
      </p:sp>
      <p:sp>
        <p:nvSpPr>
          <p:cNvPr id="4" name="Slide Number Placeholder 3"/>
          <p:cNvSpPr>
            <a:spLocks noGrp="1"/>
          </p:cNvSpPr>
          <p:nvPr>
            <p:ph type="sldNum" sz="quarter" idx="10"/>
          </p:nvPr>
        </p:nvSpPr>
        <p:spPr/>
        <p:txBody>
          <a:bodyPr/>
          <a:lstStyle/>
          <a:p>
            <a:fld id="{3D1393D9-F82F-4BBB-8DA2-77C0610178DF}"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AA71BC42-2290-49B7-9523-8F09DEF4C453}"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A71BC42-2290-49B7-9523-8F09DEF4C453}"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AA71BC42-2290-49B7-9523-8F09DEF4C453}"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A71BC42-2290-49B7-9523-8F09DEF4C45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03E79CD0-D898-420E-A9DE-4E3F404D4D56}" type="datetimeFigureOut">
              <a:rPr lang="en-US" smtClean="0"/>
              <a:pPr/>
              <a:t>1/21/2011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A71BC42-2290-49B7-9523-8F09DEF4C453}"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3E79CD0-D898-420E-A9DE-4E3F404D4D56}" type="datetimeFigureOut">
              <a:rPr lang="en-US" smtClean="0"/>
              <a:pPr/>
              <a:t>1/21/2011</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A71BC42-2290-49B7-9523-8F09DEF4C453}"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id.ne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SB 1440 Implementation: Associate Degrees for Transfer</a:t>
            </a:r>
            <a:endParaRPr lang="en-US" dirty="0"/>
          </a:p>
        </p:txBody>
      </p:sp>
      <p:sp>
        <p:nvSpPr>
          <p:cNvPr id="3" name="Subtitle 2"/>
          <p:cNvSpPr>
            <a:spLocks noGrp="1"/>
          </p:cNvSpPr>
          <p:nvPr>
            <p:ph type="subTitle" idx="1"/>
          </p:nvPr>
        </p:nvSpPr>
        <p:spPr>
          <a:xfrm>
            <a:off x="1432560" y="1850064"/>
            <a:ext cx="7406640" cy="2950536"/>
          </a:xfrm>
        </p:spPr>
        <p:txBody>
          <a:bodyPr>
            <a:normAutofit fontScale="92500" lnSpcReduction="20000"/>
          </a:bodyPr>
          <a:lstStyle/>
          <a:p>
            <a:r>
              <a:rPr lang="en-US" dirty="0" smtClean="0"/>
              <a:t>Office of Instruction</a:t>
            </a:r>
          </a:p>
          <a:p>
            <a:r>
              <a:rPr lang="en-US" dirty="0" smtClean="0"/>
              <a:t>Los Medanos College</a:t>
            </a:r>
          </a:p>
          <a:p>
            <a:r>
              <a:rPr lang="en-US" dirty="0" smtClean="0"/>
              <a:t>Spring 2011</a:t>
            </a:r>
          </a:p>
          <a:p>
            <a:endParaRPr lang="en-US" dirty="0" smtClean="0"/>
          </a:p>
          <a:p>
            <a:r>
              <a:rPr lang="en-US" dirty="0" smtClean="0"/>
              <a:t>Presenters:  Michael Norris,  Academic Senate President 			</a:t>
            </a:r>
            <a:r>
              <a:rPr lang="en-US" smtClean="0"/>
              <a:t>	&amp;</a:t>
            </a:r>
            <a:endParaRPr lang="en-US" dirty="0" smtClean="0"/>
          </a:p>
          <a:p>
            <a:r>
              <a:rPr lang="en-US" dirty="0" smtClean="0"/>
              <a:t>                  Terence Elliott, Interim Senior Dean of  				Instruction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of Implementation</a:t>
            </a:r>
            <a:endParaRPr lang="en-US" dirty="0"/>
          </a:p>
        </p:txBody>
      </p:sp>
      <p:sp>
        <p:nvSpPr>
          <p:cNvPr id="3" name="Content Placeholder 2"/>
          <p:cNvSpPr>
            <a:spLocks noGrp="1"/>
          </p:cNvSpPr>
          <p:nvPr>
            <p:ph idx="1"/>
          </p:nvPr>
        </p:nvSpPr>
        <p:spPr/>
        <p:txBody>
          <a:bodyPr>
            <a:normAutofit lnSpcReduction="10000"/>
          </a:bodyPr>
          <a:lstStyle/>
          <a:p>
            <a:r>
              <a:rPr lang="en-US" dirty="0" smtClean="0"/>
              <a:t>TMCs will be vetted online at </a:t>
            </a:r>
            <a:r>
              <a:rPr lang="en-US" dirty="0" smtClean="0">
                <a:hlinkClick r:id="rId3"/>
              </a:rPr>
              <a:t>www.c-id.net</a:t>
            </a:r>
            <a:r>
              <a:rPr lang="en-US" dirty="0" smtClean="0"/>
              <a:t>, to receive feedback from discipline faculty from both CCC and CSU.</a:t>
            </a:r>
          </a:p>
          <a:p>
            <a:r>
              <a:rPr lang="en-US" dirty="0" smtClean="0"/>
              <a:t>Once a TMC is proposed by a C-ID inter-segmental discipline group and approved by the Academic Senate’s SB 1440 Curriculum Work Group and then by the CCC Chancellor’s Office, colleges will be notified that it is now available for local adoption.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Steps continued</a:t>
            </a:r>
            <a:endParaRPr lang="en-US" dirty="0"/>
          </a:p>
        </p:txBody>
      </p:sp>
      <p:sp>
        <p:nvSpPr>
          <p:cNvPr id="3" name="Content Placeholder 2"/>
          <p:cNvSpPr>
            <a:spLocks noGrp="1"/>
          </p:cNvSpPr>
          <p:nvPr>
            <p:ph idx="1"/>
          </p:nvPr>
        </p:nvSpPr>
        <p:spPr/>
        <p:txBody>
          <a:bodyPr/>
          <a:lstStyle/>
          <a:p>
            <a:r>
              <a:rPr lang="en-US" dirty="0" smtClean="0"/>
              <a:t>Colleges are urged to establish a fast-track approval process through their curriculum committee and local board. </a:t>
            </a:r>
          </a:p>
          <a:p>
            <a:pPr>
              <a:buNone/>
            </a:pPr>
            <a:r>
              <a:rPr lang="en-US" dirty="0" smtClean="0"/>
              <a:t>	The Academic Senate will provide suggestions for ways to speed up the local processes and will meet with trustees and administrators to encourage support of fast-track approvals.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will this plan benefit students?</a:t>
            </a:r>
            <a:endParaRPr lang="en-US" dirty="0"/>
          </a:p>
        </p:txBody>
      </p:sp>
      <p:sp>
        <p:nvSpPr>
          <p:cNvPr id="3" name="Content Placeholder 2"/>
          <p:cNvSpPr>
            <a:spLocks noGrp="1"/>
          </p:cNvSpPr>
          <p:nvPr>
            <p:ph idx="1"/>
          </p:nvPr>
        </p:nvSpPr>
        <p:spPr/>
        <p:txBody>
          <a:bodyPr>
            <a:normAutofit fontScale="92500"/>
          </a:bodyPr>
          <a:lstStyle/>
          <a:p>
            <a:r>
              <a:rPr lang="en-US" dirty="0" smtClean="0"/>
              <a:t>There are several benefits to having a concerted plan for implementation of 1440:</a:t>
            </a:r>
          </a:p>
          <a:p>
            <a:pPr lvl="2"/>
            <a:r>
              <a:rPr lang="en-US" dirty="0" smtClean="0"/>
              <a:t>Many students attend multiple colleges; this statewide approach will help minimize the changes of them taking excess units and simplify their understanding of the courses they need to take.</a:t>
            </a:r>
          </a:p>
          <a:p>
            <a:pPr lvl="2"/>
            <a:r>
              <a:rPr lang="en-US" dirty="0" smtClean="0"/>
              <a:t>A statewide approach will increase the confidence of CSU faculty that our students are well prepared for upper division.</a:t>
            </a:r>
          </a:p>
          <a:p>
            <a:pPr lvl="2"/>
            <a:r>
              <a:rPr lang="en-US" dirty="0" smtClean="0"/>
              <a:t>CCCs will be provided with a fast-track approval process to assist them in the establishment of new degrees.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colleges have new degrees in place by fall 2011?</a:t>
            </a:r>
            <a:endParaRPr lang="en-US" dirty="0"/>
          </a:p>
        </p:txBody>
      </p:sp>
      <p:sp>
        <p:nvSpPr>
          <p:cNvPr id="3" name="Content Placeholder 2"/>
          <p:cNvSpPr>
            <a:spLocks noGrp="1"/>
          </p:cNvSpPr>
          <p:nvPr>
            <p:ph idx="1"/>
          </p:nvPr>
        </p:nvSpPr>
        <p:spPr/>
        <p:txBody>
          <a:bodyPr/>
          <a:lstStyle/>
          <a:p>
            <a:r>
              <a:rPr lang="en-US" dirty="0" smtClean="0"/>
              <a:t>The law states—section 6746 (a) “Commencing with the fall term of 2011-12 academic year, a student who earns an associate degree for transfer granted pursuant to subdivision (b) shall be deemed eligible for transfer into a CSU baccalaureate program when the student meets both of the following requirements…”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in place by fall 2011</a:t>
            </a:r>
            <a:endParaRPr lang="en-US" dirty="0"/>
          </a:p>
        </p:txBody>
      </p:sp>
      <p:sp>
        <p:nvSpPr>
          <p:cNvPr id="3" name="Content Placeholder 2"/>
          <p:cNvSpPr>
            <a:spLocks noGrp="1"/>
          </p:cNvSpPr>
          <p:nvPr>
            <p:ph idx="1"/>
          </p:nvPr>
        </p:nvSpPr>
        <p:spPr/>
        <p:txBody>
          <a:bodyPr>
            <a:normAutofit/>
          </a:bodyPr>
          <a:lstStyle/>
          <a:p>
            <a:r>
              <a:rPr lang="en-US" dirty="0" smtClean="0"/>
              <a:t>Basically,  the law states that the CSU has to deem students who have completed an “associate degree for transfer” and clearly indicates an expectation that the CCCs will have such degrees in place by 2011. </a:t>
            </a:r>
          </a:p>
          <a:p>
            <a:pPr lvl="1"/>
            <a:r>
              <a:rPr lang="en-US" dirty="0" smtClean="0"/>
              <a:t>This is interpreted to mean that as soon as colleges have some degrees in place for fall, community colleges will be in compliance.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we have to change all the degrees at our college?</a:t>
            </a:r>
            <a:endParaRPr lang="en-US" dirty="0"/>
          </a:p>
        </p:txBody>
      </p:sp>
      <p:sp>
        <p:nvSpPr>
          <p:cNvPr id="3" name="Content Placeholder 2"/>
          <p:cNvSpPr>
            <a:spLocks noGrp="1"/>
          </p:cNvSpPr>
          <p:nvPr>
            <p:ph idx="1"/>
          </p:nvPr>
        </p:nvSpPr>
        <p:spPr/>
        <p:txBody>
          <a:bodyPr/>
          <a:lstStyle/>
          <a:p>
            <a:r>
              <a:rPr lang="en-US" dirty="0" smtClean="0"/>
              <a:t>No, colleges do not have to stop granting existing degrees. The new transfer degree is an additional option for students who plan to transfer to the CSU and want the guarantees it offers.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will happen with high unit programs?</a:t>
            </a:r>
            <a:endParaRPr lang="en-US" dirty="0"/>
          </a:p>
        </p:txBody>
      </p:sp>
      <p:sp>
        <p:nvSpPr>
          <p:cNvPr id="3" name="Content Placeholder 2"/>
          <p:cNvSpPr>
            <a:spLocks noGrp="1"/>
          </p:cNvSpPr>
          <p:nvPr>
            <p:ph idx="1"/>
          </p:nvPr>
        </p:nvSpPr>
        <p:spPr/>
        <p:txBody>
          <a:bodyPr/>
          <a:lstStyle/>
          <a:p>
            <a:r>
              <a:rPr lang="en-US" dirty="0" smtClean="0"/>
              <a:t>The legislation specifically excludes “high unit” majors from the unit it imposes. </a:t>
            </a:r>
          </a:p>
          <a:p>
            <a:pPr lvl="1"/>
            <a:r>
              <a:rPr lang="en-US" dirty="0" smtClean="0"/>
              <a:t>The CSU Chancellor’s Office has agreed to provide a list of current high-unit majors and has stated the list will not be expanded in response to this legislation.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will the effect of the new law be on CTE degrees?</a:t>
            </a:r>
            <a:endParaRPr lang="en-US" dirty="0"/>
          </a:p>
        </p:txBody>
      </p:sp>
      <p:sp>
        <p:nvSpPr>
          <p:cNvPr id="3" name="Content Placeholder 2"/>
          <p:cNvSpPr>
            <a:spLocks noGrp="1"/>
          </p:cNvSpPr>
          <p:nvPr>
            <p:ph idx="1"/>
          </p:nvPr>
        </p:nvSpPr>
        <p:spPr/>
        <p:txBody>
          <a:bodyPr/>
          <a:lstStyle/>
          <a:p>
            <a:r>
              <a:rPr lang="en-US" dirty="0" smtClean="0"/>
              <a:t>This new law does not affect students intended to go directly into the workplace.</a:t>
            </a:r>
          </a:p>
          <a:p>
            <a:r>
              <a:rPr lang="en-US" dirty="0" smtClean="0"/>
              <a:t>For the CTE disciplines that routinely are developed for students who transfer to CSU, they recommend the discipline faculty participate in the development of their TMC and consider adopting it when it becomes available.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Can a college require a local course </a:t>
            </a:r>
            <a:br>
              <a:rPr lang="en-US" sz="3600" dirty="0" smtClean="0"/>
            </a:br>
            <a:r>
              <a:rPr lang="en-US" sz="3600" dirty="0" smtClean="0"/>
              <a:t>requirement for the SB 1440 degrees?</a:t>
            </a:r>
            <a:endParaRPr lang="en-US" sz="3600" dirty="0"/>
          </a:p>
        </p:txBody>
      </p:sp>
      <p:sp>
        <p:nvSpPr>
          <p:cNvPr id="3" name="Content Placeholder 2"/>
          <p:cNvSpPr>
            <a:spLocks noGrp="1"/>
          </p:cNvSpPr>
          <p:nvPr>
            <p:ph idx="1"/>
          </p:nvPr>
        </p:nvSpPr>
        <p:spPr/>
        <p:txBody>
          <a:bodyPr/>
          <a:lstStyle/>
          <a:p>
            <a:r>
              <a:rPr lang="en-US" dirty="0" smtClean="0"/>
              <a:t>No, SB 1440 is explicit that a college cannot add on local requirements outside of the IGETC or CSU GE requirements and the 18 units required in a major or area of emphasis.</a:t>
            </a:r>
          </a:p>
          <a:p>
            <a:pPr lvl="1"/>
            <a:r>
              <a:rPr lang="en-US" dirty="0" smtClean="0"/>
              <a:t>This law applies only to the new transfer degrees. </a:t>
            </a:r>
          </a:p>
          <a:p>
            <a:pPr lvl="1"/>
            <a:r>
              <a:rPr lang="en-US" dirty="0" smtClean="0"/>
              <a:t>Existing associate degrees may retain the local GE and local graduation requirements.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Double-counting</a:t>
            </a:r>
            <a:endParaRPr lang="en-US" dirty="0"/>
          </a:p>
        </p:txBody>
      </p:sp>
      <p:sp>
        <p:nvSpPr>
          <p:cNvPr id="3" name="Content Placeholder 2"/>
          <p:cNvSpPr>
            <a:spLocks noGrp="1"/>
          </p:cNvSpPr>
          <p:nvPr>
            <p:ph idx="1"/>
          </p:nvPr>
        </p:nvSpPr>
        <p:spPr/>
        <p:txBody>
          <a:bodyPr>
            <a:normAutofit lnSpcReduction="10000"/>
          </a:bodyPr>
          <a:lstStyle/>
          <a:p>
            <a:r>
              <a:rPr lang="en-US" dirty="0" smtClean="0"/>
              <a:t>In developing the TMCs, double-counting is encouraged as permitted in Title 5, section 55063.</a:t>
            </a:r>
          </a:p>
          <a:p>
            <a:pPr lvl="1"/>
            <a:r>
              <a:rPr lang="en-US" dirty="0" smtClean="0"/>
              <a:t>“Double-counting” refers to the use of a course to fulfill both a general education and major requirement.</a:t>
            </a:r>
          </a:p>
          <a:p>
            <a:pPr lvl="1"/>
            <a:r>
              <a:rPr lang="en-US" dirty="0" smtClean="0"/>
              <a:t>The State Academic Senate approved a fall 2010 resolution to urge districts to allow double-counting for these degrees as one approach to avoiding the accumulation of additional units.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Senate Bill 1440</a:t>
            </a:r>
            <a:endParaRPr lang="en-US" dirty="0"/>
          </a:p>
        </p:txBody>
      </p:sp>
      <p:sp>
        <p:nvSpPr>
          <p:cNvPr id="3" name="Content Placeholder 2"/>
          <p:cNvSpPr>
            <a:spLocks noGrp="1"/>
          </p:cNvSpPr>
          <p:nvPr>
            <p:ph idx="1"/>
          </p:nvPr>
        </p:nvSpPr>
        <p:spPr/>
        <p:txBody>
          <a:bodyPr/>
          <a:lstStyle/>
          <a:p>
            <a:r>
              <a:rPr lang="en-US" dirty="0" smtClean="0"/>
              <a:t>Senate Bill 1440 (Padilla), signed by governor on September 29, 2010</a:t>
            </a:r>
          </a:p>
          <a:p>
            <a:pPr>
              <a:buNone/>
            </a:pPr>
            <a:endParaRPr lang="en-US" dirty="0" smtClean="0"/>
          </a:p>
          <a:p>
            <a:r>
              <a:rPr lang="en-US" dirty="0" smtClean="0"/>
              <a:t>Requires prompt action by the CA community colleges (CCCs) to specify the composition of new associate degrees, which will be available to students by the 2011-2012 academic year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legislation going to supersede Title 5 regulations? </a:t>
            </a:r>
            <a:endParaRPr lang="en-US" dirty="0"/>
          </a:p>
        </p:txBody>
      </p:sp>
      <p:sp>
        <p:nvSpPr>
          <p:cNvPr id="3" name="Content Placeholder 2"/>
          <p:cNvSpPr>
            <a:spLocks noGrp="1"/>
          </p:cNvSpPr>
          <p:nvPr>
            <p:ph idx="1"/>
          </p:nvPr>
        </p:nvSpPr>
        <p:spPr/>
        <p:txBody>
          <a:bodyPr/>
          <a:lstStyle/>
          <a:p>
            <a:r>
              <a:rPr lang="en-US" dirty="0" smtClean="0"/>
              <a:t>No, Title 5 regulations are still in effect.</a:t>
            </a:r>
          </a:p>
          <a:p>
            <a:r>
              <a:rPr lang="en-US" dirty="0" smtClean="0"/>
              <a:t>New and existing associate degrees must include a minimum of 18 units in a major or area of emphasis.</a:t>
            </a:r>
          </a:p>
          <a:p>
            <a:r>
              <a:rPr lang="en-US" dirty="0" smtClean="0"/>
              <a:t>The legislation was designed to be consistent with current policy and is not in conflict with existing Title 5 regulations.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Comments---</a:t>
            </a:r>
          </a:p>
          <a:p>
            <a:endParaRPr lang="en-US" dirty="0" smtClean="0"/>
          </a:p>
          <a:p>
            <a:endParaRPr lang="en-US" dirty="0" smtClean="0"/>
          </a:p>
          <a:p>
            <a:endParaRPr lang="en-US" dirty="0" smtClean="0"/>
          </a:p>
          <a:p>
            <a:endParaRPr lang="en-US" dirty="0" smtClean="0"/>
          </a:p>
          <a:p>
            <a:r>
              <a:rPr lang="en-US" smtClean="0"/>
              <a:t>Thanks!!!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“Associate degrees for transfer”</a:t>
            </a:r>
            <a:endParaRPr lang="en-US" dirty="0"/>
          </a:p>
        </p:txBody>
      </p:sp>
      <p:sp>
        <p:nvSpPr>
          <p:cNvPr id="3" name="Content Placeholder 2"/>
          <p:cNvSpPr>
            <a:spLocks noGrp="1"/>
          </p:cNvSpPr>
          <p:nvPr>
            <p:ph idx="1"/>
          </p:nvPr>
        </p:nvSpPr>
        <p:spPr/>
        <p:txBody>
          <a:bodyPr/>
          <a:lstStyle/>
          <a:p>
            <a:r>
              <a:rPr lang="en-US" dirty="0" smtClean="0"/>
              <a:t>To earn an associate degree for transfer, </a:t>
            </a:r>
          </a:p>
          <a:p>
            <a:pPr>
              <a:buNone/>
            </a:pPr>
            <a:r>
              <a:rPr lang="en-US" dirty="0" smtClean="0"/>
              <a:t>a student must complete 60 semester units or 90 quarter units that are eligible for transfer to the CSU including:</a:t>
            </a:r>
          </a:p>
          <a:p>
            <a:pPr lvl="1"/>
            <a:r>
              <a:rPr lang="en-US" dirty="0" smtClean="0"/>
              <a:t>1. IGETC or CSU GE Breadth</a:t>
            </a:r>
          </a:p>
          <a:p>
            <a:pPr lvl="1"/>
            <a:r>
              <a:rPr lang="en-US" dirty="0" smtClean="0"/>
              <a:t>2. at least 18 units (or 27 quarter units) in a major area emphasis, as determined by the community college district</a:t>
            </a:r>
          </a:p>
          <a:p>
            <a:pPr lvl="1">
              <a:buNone/>
            </a:pPr>
            <a:r>
              <a:rPr lang="en-US" dirty="0" smtClean="0"/>
              <a:t>And has a minimum GPA of 2.0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of the SB 1440</a:t>
            </a:r>
            <a:endParaRPr lang="en-US" dirty="0"/>
          </a:p>
        </p:txBody>
      </p:sp>
      <p:sp>
        <p:nvSpPr>
          <p:cNvPr id="3" name="Content Placeholder 2"/>
          <p:cNvSpPr>
            <a:spLocks noGrp="1"/>
          </p:cNvSpPr>
          <p:nvPr>
            <p:ph idx="1"/>
          </p:nvPr>
        </p:nvSpPr>
        <p:spPr/>
        <p:txBody>
          <a:bodyPr/>
          <a:lstStyle/>
          <a:p>
            <a:r>
              <a:rPr lang="en-US" dirty="0" smtClean="0"/>
              <a:t>A community college district shall not impose any local curriculum requirements in addition to the previous mentioned  requirements, including any local college or district requirements.</a:t>
            </a:r>
          </a:p>
          <a:p>
            <a:r>
              <a:rPr lang="en-US" dirty="0" smtClean="0"/>
              <a:t>Remedial non-collegiate level coursework shall not be counted as part of the 60 units, given that they are not transferrable.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District Graduation Requirements for an Associate Degree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student is eligible for graduation with AA or AS degree after the satisfactory completion of 60 degree applicable semester units with a grade point of 2.0 or better, including:</a:t>
            </a:r>
          </a:p>
          <a:p>
            <a:pPr lvl="1"/>
            <a:r>
              <a:rPr lang="en-US" dirty="0" smtClean="0"/>
              <a:t>Natural Sciences --- 3 units minimum</a:t>
            </a:r>
          </a:p>
          <a:p>
            <a:pPr lvl="1"/>
            <a:r>
              <a:rPr lang="en-US" dirty="0" smtClean="0"/>
              <a:t>Social and Behavioral Sciences– 3 units minimum</a:t>
            </a:r>
          </a:p>
          <a:p>
            <a:pPr lvl="1"/>
            <a:r>
              <a:rPr lang="en-US" dirty="0" smtClean="0"/>
              <a:t>Humanities --- 3 units minimum</a:t>
            </a:r>
          </a:p>
          <a:p>
            <a:pPr lvl="1"/>
            <a:r>
              <a:rPr lang="en-US" dirty="0" smtClean="0"/>
              <a:t>Language and Rationality --- 6 units minimum</a:t>
            </a:r>
          </a:p>
          <a:p>
            <a:pPr lvl="8"/>
            <a:r>
              <a:rPr lang="en-US" dirty="0" smtClean="0"/>
              <a:t>Total GE	= 18 minimum</a:t>
            </a:r>
          </a:p>
          <a:p>
            <a:pPr lvl="8"/>
            <a:r>
              <a:rPr lang="en-US" dirty="0" smtClean="0"/>
              <a:t>Major Field 	= 18 minimum</a:t>
            </a:r>
          </a:p>
          <a:p>
            <a:pPr lvl="8"/>
            <a:r>
              <a:rPr lang="en-US" dirty="0" smtClean="0"/>
              <a:t>Electives 	= 24 maximum</a:t>
            </a:r>
          </a:p>
          <a:p>
            <a:pPr lvl="8"/>
            <a:r>
              <a:rPr lang="en-US" dirty="0" smtClean="0"/>
              <a:t>Total		= 60 units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Pathways to an Associate Degree at LMC</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Complete 60 degree-applicable units with a cumulative GPA of 2.0 or higher, with at least 12 units completed at LMC</a:t>
            </a:r>
          </a:p>
          <a:p>
            <a:r>
              <a:rPr lang="en-US" dirty="0" smtClean="0"/>
              <a:t>Complete CCCCD Governing Board requirements:</a:t>
            </a:r>
          </a:p>
          <a:p>
            <a:pPr lvl="2"/>
            <a:r>
              <a:rPr lang="en-US" dirty="0" smtClean="0"/>
              <a:t>American Institutions (3 units)</a:t>
            </a:r>
          </a:p>
          <a:p>
            <a:pPr lvl="2"/>
            <a:r>
              <a:rPr lang="en-US" dirty="0" smtClean="0"/>
              <a:t>Health Education (3 units)</a:t>
            </a:r>
          </a:p>
          <a:p>
            <a:pPr lvl="2"/>
            <a:r>
              <a:rPr lang="en-US" dirty="0" smtClean="0"/>
              <a:t>Physical Education (2 units)</a:t>
            </a:r>
          </a:p>
          <a:p>
            <a:pPr lvl="2">
              <a:buNone/>
            </a:pPr>
            <a:r>
              <a:rPr lang="en-US" dirty="0" smtClean="0"/>
              <a:t>Complete the LMC major requirements (a min of 18 units)</a:t>
            </a:r>
          </a:p>
          <a:p>
            <a:pPr lvl="2">
              <a:buNone/>
            </a:pPr>
            <a:r>
              <a:rPr lang="en-US" dirty="0" smtClean="0"/>
              <a:t>Complete GE requirements by either the Transfer or Standard Path</a:t>
            </a:r>
          </a:p>
          <a:p>
            <a:pPr lvl="2">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State Plan for Implementing SB Degrees Statewide</a:t>
            </a:r>
            <a:endParaRPr lang="en-US" dirty="0"/>
          </a:p>
        </p:txBody>
      </p:sp>
      <p:sp>
        <p:nvSpPr>
          <p:cNvPr id="3" name="Content Placeholder 2"/>
          <p:cNvSpPr>
            <a:spLocks noGrp="1"/>
          </p:cNvSpPr>
          <p:nvPr>
            <p:ph idx="1"/>
          </p:nvPr>
        </p:nvSpPr>
        <p:spPr/>
        <p:txBody>
          <a:bodyPr>
            <a:normAutofit lnSpcReduction="10000"/>
          </a:bodyPr>
          <a:lstStyle/>
          <a:p>
            <a:r>
              <a:rPr lang="en-US" dirty="0" smtClean="0"/>
              <a:t>Academic Senate for CA Comm. Colleges is taking the lead on coordinating a statewide response.</a:t>
            </a:r>
          </a:p>
          <a:p>
            <a:r>
              <a:rPr lang="en-US" dirty="0" smtClean="0"/>
              <a:t>Strong support for a statewide Transfer Model Curriculum (TMC)</a:t>
            </a:r>
          </a:p>
          <a:p>
            <a:r>
              <a:rPr lang="en-US" dirty="0" smtClean="0"/>
              <a:t>The TMC will define the major component of the degree and consist of a common “core” for the major—at least 6 units and options to select that meets local needs.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Implementing SB 1440</a:t>
            </a:r>
            <a:endParaRPr lang="en-US" dirty="0"/>
          </a:p>
        </p:txBody>
      </p:sp>
      <p:sp>
        <p:nvSpPr>
          <p:cNvPr id="3" name="Content Placeholder 2"/>
          <p:cNvSpPr>
            <a:spLocks noGrp="1"/>
          </p:cNvSpPr>
          <p:nvPr>
            <p:ph idx="1"/>
          </p:nvPr>
        </p:nvSpPr>
        <p:spPr/>
        <p:txBody>
          <a:bodyPr/>
          <a:lstStyle/>
          <a:p>
            <a:r>
              <a:rPr lang="en-US" dirty="0" smtClean="0"/>
              <a:t>The control of SB 1440 degree is solely in the hands of community college districts, but in the best interest of the students, it is suggested that the legislation be implemented in a such a way that it simplifies the transfer process.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Steps for Implementation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Inter-segmental discipline groups are </a:t>
            </a:r>
            <a:r>
              <a:rPr lang="en-US" smtClean="0"/>
              <a:t>being convened </a:t>
            </a:r>
            <a:r>
              <a:rPr lang="en-US" dirty="0" smtClean="0"/>
              <a:t>by using the C-ID course numbering initiative to draft a transfer model curriculum (TMC) of at least 18 units for each major.</a:t>
            </a:r>
          </a:p>
          <a:p>
            <a:pPr lvl="2"/>
            <a:r>
              <a:rPr lang="en-US" dirty="0" smtClean="0"/>
              <a:t>Three disciplines are completed and waiting approval  from Sacramento: Communication Arts, Psychology, Sociology</a:t>
            </a:r>
          </a:p>
          <a:p>
            <a:pPr lvl="2"/>
            <a:r>
              <a:rPr lang="en-US" dirty="0" smtClean="0"/>
              <a:t>Four being reviewed by end of February: Criminal Justice, Geology, Kinesiology and Math</a:t>
            </a:r>
          </a:p>
          <a:p>
            <a:pPr lvl="2"/>
            <a:r>
              <a:rPr lang="en-US" dirty="0" smtClean="0"/>
              <a:t>Twelve to be convened in spring 2011: Business, Management, Marketing, Accounting, Studio Art, English, Economics, Computer Systems, Information Systems, Music, Liberal Studies and Political Science</a:t>
            </a:r>
          </a:p>
          <a:p>
            <a:pPr lvl="2"/>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447</TotalTime>
  <Words>1372</Words>
  <Application>Microsoft Office PowerPoint</Application>
  <PresentationFormat>On-screen Show (4:3)</PresentationFormat>
  <Paragraphs>132</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Solstice</vt:lpstr>
      <vt:lpstr>SB 1440 Implementation: Associate Degrees for Transfer</vt:lpstr>
      <vt:lpstr>Senate Bill 1440</vt:lpstr>
      <vt:lpstr>“Associate degrees for transfer”</vt:lpstr>
      <vt:lpstr>Requirements of the SB 1440</vt:lpstr>
      <vt:lpstr>District Graduation Requirements for an Associate Degree</vt:lpstr>
      <vt:lpstr>Pathways to an Associate Degree at LMC</vt:lpstr>
      <vt:lpstr>The State Plan for Implementing SB Degrees Statewide</vt:lpstr>
      <vt:lpstr>Implementing SB 1440</vt:lpstr>
      <vt:lpstr>Suggested Steps for Implementation</vt:lpstr>
      <vt:lpstr>Steps of Implementation</vt:lpstr>
      <vt:lpstr>Implementation Steps continued</vt:lpstr>
      <vt:lpstr>How will this plan benefit students?</vt:lpstr>
      <vt:lpstr>How can colleges have new degrees in place by fall 2011?</vt:lpstr>
      <vt:lpstr>Degrees in place by fall 2011</vt:lpstr>
      <vt:lpstr>Do we have to change all the degrees at our college?</vt:lpstr>
      <vt:lpstr>What will happen with high unit programs?</vt:lpstr>
      <vt:lpstr>What will the effect of the new law be on CTE degrees?</vt:lpstr>
      <vt:lpstr>Can a college require a local course  requirement for the SB 1440 degrees?</vt:lpstr>
      <vt:lpstr>Double-counting</vt:lpstr>
      <vt:lpstr>Is legislation going to supersede Title 5 regulations? </vt:lpstr>
      <vt:lpstr>Questions???</vt:lpstr>
    </vt:vector>
  </TitlesOfParts>
  <Company>Los Medanos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 1440 Implementation</dc:title>
  <dc:creator>Los Medanos College</dc:creator>
  <cp:lastModifiedBy>Los Medanos College</cp:lastModifiedBy>
  <cp:revision>24</cp:revision>
  <dcterms:created xsi:type="dcterms:W3CDTF">2010-12-16T23:53:51Z</dcterms:created>
  <dcterms:modified xsi:type="dcterms:W3CDTF">2011-01-21T21:33:45Z</dcterms:modified>
</cp:coreProperties>
</file>