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0" r:id="rId1"/>
  </p:sldMasterIdLst>
  <p:notesMasterIdLst>
    <p:notesMasterId r:id="rId16"/>
  </p:notesMasterIdLst>
  <p:handoutMasterIdLst>
    <p:handoutMasterId r:id="rId17"/>
  </p:handoutMasterIdLst>
  <p:sldIdLst>
    <p:sldId id="315" r:id="rId2"/>
    <p:sldId id="316" r:id="rId3"/>
    <p:sldId id="317" r:id="rId4"/>
    <p:sldId id="292" r:id="rId5"/>
    <p:sldId id="291" r:id="rId6"/>
    <p:sldId id="300" r:id="rId7"/>
    <p:sldId id="304" r:id="rId8"/>
    <p:sldId id="301" r:id="rId9"/>
    <p:sldId id="305" r:id="rId10"/>
    <p:sldId id="321" r:id="rId11"/>
    <p:sldId id="320" r:id="rId12"/>
    <p:sldId id="318" r:id="rId13"/>
    <p:sldId id="314" r:id="rId14"/>
    <p:sldId id="319" r:id="rId15"/>
  </p:sldIdLst>
  <p:sldSz cx="9144000" cy="6858000" type="screen4x3"/>
  <p:notesSz cx="6881813"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88503" autoAdjust="0"/>
  </p:normalViewPr>
  <p:slideViewPr>
    <p:cSldViewPr snapToGrid="0" snapToObjects="1">
      <p:cViewPr varScale="1">
        <p:scale>
          <a:sx n="99" d="100"/>
          <a:sy n="99" d="100"/>
        </p:scale>
        <p:origin x="133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D03C17F1-E1E9-4881-9D36-17F7B87886FD}" type="datetimeFigureOut">
              <a:rPr lang="en-US" smtClean="0"/>
              <a:t>4/7/2015</a:t>
            </a:fld>
            <a:endParaRPr lang="en-US" dirty="0"/>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04564EE9-6663-4A65-B320-BD008766213B}" type="slidenum">
              <a:rPr lang="en-US" smtClean="0"/>
              <a:t>‹#›</a:t>
            </a:fld>
            <a:endParaRPr lang="en-US" dirty="0"/>
          </a:p>
        </p:txBody>
      </p:sp>
    </p:spTree>
    <p:extLst>
      <p:ext uri="{BB962C8B-B14F-4D97-AF65-F5344CB8AC3E}">
        <p14:creationId xmlns:p14="http://schemas.microsoft.com/office/powerpoint/2010/main" val="3432647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dirty="0">
                <a:ea typeface="ＭＳ Ｐゴシック" charset="-128"/>
                <a:cs typeface="+mn-cs"/>
              </a:defRPr>
            </a:lvl1pPr>
          </a:lstStyle>
          <a:p>
            <a:pPr>
              <a:defRPr/>
            </a:pPr>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wrap="square" lIns="92446" tIns="46223" rIns="92446" bIns="46223" numCol="1" anchor="t" anchorCtr="0" compatLnSpc="1">
            <a:prstTxWarp prst="textNoShape">
              <a:avLst/>
            </a:prstTxWarp>
          </a:bodyPr>
          <a:lstStyle>
            <a:lvl1pPr algn="r">
              <a:defRPr sz="1200"/>
            </a:lvl1pPr>
          </a:lstStyle>
          <a:p>
            <a:fld id="{E11E6A02-185C-464F-A5CF-FACF545DB019}" type="datetime1">
              <a:rPr lang="en-US"/>
              <a:pPr/>
              <a:t>4/7/2015</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pPr lvl="0"/>
            <a:endParaRPr lang="en-US" noProof="0" dirty="0" smtClean="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dirty="0">
                <a:ea typeface="ＭＳ Ｐゴシック" charset="-128"/>
                <a:cs typeface="+mn-cs"/>
              </a:defRPr>
            </a:lvl1pPr>
          </a:lstStyle>
          <a:p>
            <a:pPr>
              <a:defRPr/>
            </a:pPr>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wrap="square" lIns="92446" tIns="46223" rIns="92446" bIns="46223" numCol="1" anchor="b" anchorCtr="0" compatLnSpc="1">
            <a:prstTxWarp prst="textNoShape">
              <a:avLst/>
            </a:prstTxWarp>
          </a:bodyPr>
          <a:lstStyle>
            <a:lvl1pPr algn="r">
              <a:defRPr sz="1200"/>
            </a:lvl1pPr>
          </a:lstStyle>
          <a:p>
            <a:fld id="{EAEFFBDE-AA3A-A04B-937E-4C985918A144}" type="slidenum">
              <a:rPr lang="en-US"/>
              <a:pPr/>
              <a:t>‹#›</a:t>
            </a:fld>
            <a:endParaRPr lang="en-US" dirty="0"/>
          </a:p>
        </p:txBody>
      </p:sp>
    </p:spTree>
    <p:extLst>
      <p:ext uri="{BB962C8B-B14F-4D97-AF65-F5344CB8AC3E}">
        <p14:creationId xmlns:p14="http://schemas.microsoft.com/office/powerpoint/2010/main" val="17725440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slide 7 - not state mandate</a:t>
            </a:r>
            <a:endParaRPr lang="en-US" dirty="0"/>
          </a:p>
        </p:txBody>
      </p:sp>
      <p:sp>
        <p:nvSpPr>
          <p:cNvPr id="4" name="Slide Number Placeholder 3"/>
          <p:cNvSpPr>
            <a:spLocks noGrp="1"/>
          </p:cNvSpPr>
          <p:nvPr>
            <p:ph type="sldNum" sz="quarter" idx="10"/>
          </p:nvPr>
        </p:nvSpPr>
        <p:spPr/>
        <p:txBody>
          <a:bodyPr/>
          <a:lstStyle/>
          <a:p>
            <a:fld id="{EAEFFBDE-AA3A-A04B-937E-4C985918A144}" type="slidenum">
              <a:rPr lang="en-US" smtClean="0"/>
              <a:pPr/>
              <a:t>7</a:t>
            </a:fld>
            <a:endParaRPr lang="en-US" dirty="0"/>
          </a:p>
        </p:txBody>
      </p:sp>
    </p:spTree>
    <p:extLst>
      <p:ext uri="{BB962C8B-B14F-4D97-AF65-F5344CB8AC3E}">
        <p14:creationId xmlns:p14="http://schemas.microsoft.com/office/powerpoint/2010/main" val="1853008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slide 8 - not state standard and must be on a job description</a:t>
            </a:r>
            <a:endParaRPr lang="en-US" dirty="0"/>
          </a:p>
        </p:txBody>
      </p:sp>
      <p:sp>
        <p:nvSpPr>
          <p:cNvPr id="4" name="Slide Number Placeholder 3"/>
          <p:cNvSpPr>
            <a:spLocks noGrp="1"/>
          </p:cNvSpPr>
          <p:nvPr>
            <p:ph type="sldNum" sz="quarter" idx="10"/>
          </p:nvPr>
        </p:nvSpPr>
        <p:spPr/>
        <p:txBody>
          <a:bodyPr/>
          <a:lstStyle/>
          <a:p>
            <a:fld id="{EAEFFBDE-AA3A-A04B-937E-4C985918A144}" type="slidenum">
              <a:rPr lang="en-US" smtClean="0"/>
              <a:pPr/>
              <a:t>8</a:t>
            </a:fld>
            <a:endParaRPr lang="en-US" dirty="0"/>
          </a:p>
        </p:txBody>
      </p:sp>
    </p:spTree>
    <p:extLst>
      <p:ext uri="{BB962C8B-B14F-4D97-AF65-F5344CB8AC3E}">
        <p14:creationId xmlns:p14="http://schemas.microsoft.com/office/powerpoint/2010/main" val="4285234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ＭＳ Ｐゴシック" charset="0"/>
                <a:cs typeface="ＭＳ Ｐゴシック" charset="0"/>
              </a:rPr>
              <a:t>Faculty may be hired to teach a single course but not determined to be qualified based exclusively on that course</a:t>
            </a:r>
            <a:endParaRPr lang="en-US" dirty="0"/>
          </a:p>
        </p:txBody>
      </p:sp>
      <p:sp>
        <p:nvSpPr>
          <p:cNvPr id="4" name="Slide Number Placeholder 3"/>
          <p:cNvSpPr>
            <a:spLocks noGrp="1"/>
          </p:cNvSpPr>
          <p:nvPr>
            <p:ph type="sldNum" sz="quarter" idx="10"/>
          </p:nvPr>
        </p:nvSpPr>
        <p:spPr/>
        <p:txBody>
          <a:bodyPr/>
          <a:lstStyle/>
          <a:p>
            <a:fld id="{EAEFFBDE-AA3A-A04B-937E-4C985918A144}" type="slidenum">
              <a:rPr lang="en-US" smtClean="0"/>
              <a:pPr/>
              <a:t>9</a:t>
            </a:fld>
            <a:endParaRPr lang="en-US" dirty="0"/>
          </a:p>
        </p:txBody>
      </p:sp>
    </p:spTree>
    <p:extLst>
      <p:ext uri="{BB962C8B-B14F-4D97-AF65-F5344CB8AC3E}">
        <p14:creationId xmlns:p14="http://schemas.microsoft.com/office/powerpoint/2010/main" val="2811245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4/7/2015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
        <p:nvSpPr>
          <p:cNvPr id="7" name="Rectangle 6"/>
          <p:cNvSpPr/>
          <p:nvPr userDrawn="1"/>
        </p:nvSpPr>
        <p:spPr>
          <a:xfrm>
            <a:off x="4572000" y="6289115"/>
            <a:ext cx="4572000" cy="369332"/>
          </a:xfrm>
          <a:prstGeom prst="rect">
            <a:avLst/>
          </a:prstGeom>
        </p:spPr>
        <p:txBody>
          <a:bodyPr>
            <a:spAutoFit/>
          </a:bodyPr>
          <a:lstStyle/>
          <a:p>
            <a:pPr algn="r">
              <a:defRPr/>
            </a:pPr>
            <a:r>
              <a:rPr lang="en-US" dirty="0" smtClean="0">
                <a:solidFill>
                  <a:schemeClr val="tx2"/>
                </a:solidFill>
                <a:latin typeface="+mn-lt"/>
                <a:ea typeface="ＭＳ Ｐゴシック" charset="-128"/>
                <a:cs typeface="+mn-cs"/>
              </a:rPr>
              <a:t>2014</a:t>
            </a:r>
            <a:r>
              <a:rPr lang="en-US" baseline="0" dirty="0" smtClean="0">
                <a:solidFill>
                  <a:schemeClr val="tx2"/>
                </a:solidFill>
                <a:latin typeface="+mn-lt"/>
                <a:ea typeface="ＭＳ Ｐゴシック" charset="-128"/>
                <a:cs typeface="+mn-cs"/>
              </a:rPr>
              <a:t> ASCCC Fall Plenary Institute</a:t>
            </a:r>
            <a:endParaRPr lang="en-US" dirty="0">
              <a:solidFill>
                <a:schemeClr val="tx2"/>
              </a:solidFill>
              <a:latin typeface="+mn-lt"/>
              <a:ea typeface="ＭＳ Ｐゴシック" charset="-128"/>
              <a:cs typeface="+mn-cs"/>
            </a:endParaRPr>
          </a:p>
        </p:txBody>
      </p:sp>
    </p:spTree>
    <p:extLst>
      <p:ext uri="{BB962C8B-B14F-4D97-AF65-F5344CB8AC3E}">
        <p14:creationId xmlns:p14="http://schemas.microsoft.com/office/powerpoint/2010/main" val="612671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912FFA-8E57-F145-B304-D3E3B1082755}" type="datetime1">
              <a:rPr lang="en-US" smtClean="0"/>
              <a:pPr/>
              <a:t>4/7/2015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1B0D67E1-1515-EB43-901C-086AD0F3925A}" type="slidenum">
              <a:rPr lang="en-US" smtClean="0"/>
              <a:pPr/>
              <a:t>‹#›</a:t>
            </a:fld>
            <a:endParaRPr lang="en-US" dirty="0"/>
          </a:p>
        </p:txBody>
      </p:sp>
    </p:spTree>
    <p:extLst>
      <p:ext uri="{BB962C8B-B14F-4D97-AF65-F5344CB8AC3E}">
        <p14:creationId xmlns:p14="http://schemas.microsoft.com/office/powerpoint/2010/main" val="1544314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77134-F65C-454A-B0C8-34BCEDF154D0}" type="datetime1">
              <a:rPr lang="en-US" smtClean="0"/>
              <a:pPr/>
              <a:t>4/7/2015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F488206B-6D35-5845-A135-02EC104B50A7}" type="slidenum">
              <a:rPr lang="en-US" smtClean="0"/>
              <a:pPr/>
              <a:t>‹#›</a:t>
            </a:fld>
            <a:endParaRPr lang="en-US" dirty="0"/>
          </a:p>
        </p:txBody>
      </p:sp>
    </p:spTree>
    <p:extLst>
      <p:ext uri="{BB962C8B-B14F-4D97-AF65-F5344CB8AC3E}">
        <p14:creationId xmlns:p14="http://schemas.microsoft.com/office/powerpoint/2010/main" val="819698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CE8D6F-CCCE-0546-A393-7CA43BF085CF}" type="datetime1">
              <a:rPr lang="en-US" smtClean="0"/>
              <a:pPr/>
              <a:t>4/7/2015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7525AF2E-51EE-E349-B275-AEAA82271993}" type="slidenum">
              <a:rPr lang="en-US" smtClean="0"/>
              <a:pPr/>
              <a:t>‹#›</a:t>
            </a:fld>
            <a:endParaRPr lang="en-US" dirty="0"/>
          </a:p>
        </p:txBody>
      </p:sp>
    </p:spTree>
    <p:extLst>
      <p:ext uri="{BB962C8B-B14F-4D97-AF65-F5344CB8AC3E}">
        <p14:creationId xmlns:p14="http://schemas.microsoft.com/office/powerpoint/2010/main" val="2882280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7F7AC2-B9C4-7943-AD17-707B5DEB5407}" type="datetime1">
              <a:rPr lang="en-US" smtClean="0"/>
              <a:pPr/>
              <a:t>4/7/2015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66D8F174-3FC8-3E4D-B119-3CBDF9F21722}" type="slidenum">
              <a:rPr lang="en-US" smtClean="0"/>
              <a:pPr/>
              <a:t>‹#›</a:t>
            </a:fld>
            <a:endParaRPr lang="en-US" dirty="0"/>
          </a:p>
        </p:txBody>
      </p:sp>
    </p:spTree>
    <p:extLst>
      <p:ext uri="{BB962C8B-B14F-4D97-AF65-F5344CB8AC3E}">
        <p14:creationId xmlns:p14="http://schemas.microsoft.com/office/powerpoint/2010/main" val="486072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F0D933-CB2E-5F44-BEBC-19187D4E271D}" type="datetime1">
              <a:rPr lang="en-US" smtClean="0"/>
              <a:pPr/>
              <a:t>4/7/2015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A5B41673-82B7-BD44-810C-4209157D859F}" type="slidenum">
              <a:rPr lang="en-US" smtClean="0"/>
              <a:pPr/>
              <a:t>‹#›</a:t>
            </a:fld>
            <a:endParaRPr lang="en-US" dirty="0"/>
          </a:p>
        </p:txBody>
      </p:sp>
    </p:spTree>
    <p:extLst>
      <p:ext uri="{BB962C8B-B14F-4D97-AF65-F5344CB8AC3E}">
        <p14:creationId xmlns:p14="http://schemas.microsoft.com/office/powerpoint/2010/main" val="596546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4F3B08-DDF7-134D-BA43-C2F5498B4DF0}" type="datetime1">
              <a:rPr lang="en-US" smtClean="0"/>
              <a:pPr/>
              <a:t>4/7/2015</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fld id="{CDF2FE4F-AEEB-9242-80A0-06BA986CE262}" type="slidenum">
              <a:rPr lang="en-US" smtClean="0"/>
              <a:pPr/>
              <a:t>‹#›</a:t>
            </a:fld>
            <a:endParaRPr lang="en-US" dirty="0"/>
          </a:p>
        </p:txBody>
      </p:sp>
    </p:spTree>
    <p:extLst>
      <p:ext uri="{BB962C8B-B14F-4D97-AF65-F5344CB8AC3E}">
        <p14:creationId xmlns:p14="http://schemas.microsoft.com/office/powerpoint/2010/main" val="73791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69B4E0-7457-094D-A160-4D1119D677E4}" type="datetime1">
              <a:rPr lang="en-US" smtClean="0"/>
              <a:pPr/>
              <a:t>4/7/2015</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44665D9F-1737-FB43-A504-B73960173487}" type="slidenum">
              <a:rPr lang="en-US" smtClean="0"/>
              <a:pPr/>
              <a:t>‹#›</a:t>
            </a:fld>
            <a:endParaRPr lang="en-US" dirty="0"/>
          </a:p>
        </p:txBody>
      </p:sp>
      <p:sp>
        <p:nvSpPr>
          <p:cNvPr id="6" name="Rectangle 5"/>
          <p:cNvSpPr/>
          <p:nvPr userDrawn="1"/>
        </p:nvSpPr>
        <p:spPr>
          <a:xfrm>
            <a:off x="4572000" y="5894388"/>
            <a:ext cx="4572000" cy="923925"/>
          </a:xfrm>
          <a:prstGeom prst="rect">
            <a:avLst/>
          </a:prstGeom>
        </p:spPr>
        <p:txBody>
          <a:bodyPr>
            <a:spAutoFit/>
          </a:bodyPr>
          <a:lstStyle/>
          <a:p>
            <a:pPr algn="r">
              <a:defRPr/>
            </a:pPr>
            <a:r>
              <a:rPr lang="en-US" dirty="0">
                <a:solidFill>
                  <a:srgbClr val="D60000"/>
                </a:solidFill>
                <a:latin typeface="Calibri" charset="0"/>
                <a:ea typeface="ＭＳ Ｐゴシック" charset="-128"/>
                <a:cs typeface="+mn-cs"/>
              </a:rPr>
              <a:t>2011 ASCCC Curriculum Institute</a:t>
            </a:r>
          </a:p>
          <a:p>
            <a:pPr algn="r">
              <a:defRPr/>
            </a:pPr>
            <a:r>
              <a:rPr lang="it-IT" dirty="0">
                <a:solidFill>
                  <a:srgbClr val="D60000"/>
                </a:solidFill>
                <a:latin typeface="Calibri" charset="0"/>
                <a:ea typeface="ＭＳ Ｐゴシック" charset="-128"/>
                <a:cs typeface="+mn-cs"/>
              </a:rPr>
              <a:t>Marriott Mission Valley, San Diego</a:t>
            </a:r>
          </a:p>
          <a:p>
            <a:pPr algn="r">
              <a:defRPr/>
            </a:pPr>
            <a:r>
              <a:rPr lang="en-US" dirty="0">
                <a:solidFill>
                  <a:srgbClr val="D60000"/>
                </a:solidFill>
                <a:latin typeface="Calibri" charset="0"/>
                <a:ea typeface="ＭＳ Ｐゴシック" charset="-128"/>
                <a:cs typeface="+mn-cs"/>
              </a:rPr>
              <a:t> July 14-16, 2011</a:t>
            </a:r>
          </a:p>
        </p:txBody>
      </p:sp>
    </p:spTree>
    <p:extLst>
      <p:ext uri="{BB962C8B-B14F-4D97-AF65-F5344CB8AC3E}">
        <p14:creationId xmlns:p14="http://schemas.microsoft.com/office/powerpoint/2010/main" val="4227250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8B663E-B53B-A04D-BBC0-9C5CEB9F7A6A}" type="datetime1">
              <a:rPr lang="en-US" smtClean="0"/>
              <a:pPr/>
              <a:t>4/7/2015</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F42D2BDD-9B48-5D4E-B696-F3EE2A75122F}" type="slidenum">
              <a:rPr lang="en-US" smtClean="0"/>
              <a:pPr/>
              <a:t>‹#›</a:t>
            </a:fld>
            <a:endParaRPr lang="en-US" dirty="0"/>
          </a:p>
        </p:txBody>
      </p:sp>
    </p:spTree>
    <p:extLst>
      <p:ext uri="{BB962C8B-B14F-4D97-AF65-F5344CB8AC3E}">
        <p14:creationId xmlns:p14="http://schemas.microsoft.com/office/powerpoint/2010/main" val="3609892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FF3173-F32C-F049-ACFE-0C9C5282AF73}" type="datetime1">
              <a:rPr lang="en-US" smtClean="0"/>
              <a:pPr/>
              <a:t>4/7/2015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3EA83830-D145-0242-8970-703DCAFFCFD1}" type="slidenum">
              <a:rPr lang="en-US" smtClean="0"/>
              <a:pPr/>
              <a:t>‹#›</a:t>
            </a:fld>
            <a:endParaRPr lang="en-US" dirty="0"/>
          </a:p>
        </p:txBody>
      </p:sp>
    </p:spTree>
    <p:extLst>
      <p:ext uri="{BB962C8B-B14F-4D97-AF65-F5344CB8AC3E}">
        <p14:creationId xmlns:p14="http://schemas.microsoft.com/office/powerpoint/2010/main" val="93212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E92F3B-2B46-804B-ACFB-1BCDAD8931B2}" type="datetime1">
              <a:rPr lang="en-US" smtClean="0"/>
              <a:pPr/>
              <a:t>4/7/2015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D2195836-FA18-0448-B85A-21FFCEF00647}" type="slidenum">
              <a:rPr lang="en-US" smtClean="0"/>
              <a:pPr/>
              <a:t>‹#›</a:t>
            </a:fld>
            <a:endParaRPr lang="en-US" dirty="0"/>
          </a:p>
        </p:txBody>
      </p:sp>
    </p:spTree>
    <p:extLst>
      <p:ext uri="{BB962C8B-B14F-4D97-AF65-F5344CB8AC3E}">
        <p14:creationId xmlns:p14="http://schemas.microsoft.com/office/powerpoint/2010/main" val="2270504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9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E61EB7-0D99-3045-9FD0-8ACF286EAC86}" type="datetime1">
              <a:rPr lang="en-US" smtClean="0"/>
              <a:pPr/>
              <a:t>4/7/2015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9F4C6-AD1D-7542-8A8B-49A1FE22067B}" type="slidenum">
              <a:rPr lang="en-US" smtClean="0"/>
              <a:pPr/>
              <a:t>‹#›</a:t>
            </a:fld>
            <a:endParaRPr lang="en-US" dirty="0"/>
          </a:p>
        </p:txBody>
      </p:sp>
    </p:spTree>
    <p:extLst>
      <p:ext uri="{BB962C8B-B14F-4D97-AF65-F5344CB8AC3E}">
        <p14:creationId xmlns:p14="http://schemas.microsoft.com/office/powerpoint/2010/main" val="967289139"/>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extranet.cccco.edu/Portals/1/AA/MinQuals/MinimumQualificationsHandbook2012_2014.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32"/>
            <a:ext cx="8229600" cy="1733271"/>
          </a:xfrm>
        </p:spPr>
        <p:txBody>
          <a:bodyPr>
            <a:normAutofit/>
          </a:bodyPr>
          <a:lstStyle/>
          <a:p>
            <a:r>
              <a:rPr lang="en-US" b="1" dirty="0"/>
              <a:t>The Who, What, Where, and When of </a:t>
            </a:r>
            <a:r>
              <a:rPr lang="en-US" b="1" dirty="0" smtClean="0"/>
              <a:t>Equivalency</a:t>
            </a:r>
            <a:endParaRPr lang="en-US" dirty="0"/>
          </a:p>
        </p:txBody>
      </p:sp>
      <p:sp>
        <p:nvSpPr>
          <p:cNvPr id="3" name="Content Placeholder 2"/>
          <p:cNvSpPr>
            <a:spLocks noGrp="1"/>
          </p:cNvSpPr>
          <p:nvPr>
            <p:ph idx="1"/>
          </p:nvPr>
        </p:nvSpPr>
        <p:spPr>
          <a:xfrm>
            <a:off x="748984" y="4118834"/>
            <a:ext cx="8229600" cy="1939030"/>
          </a:xfrm>
        </p:spPr>
        <p:txBody>
          <a:bodyPr>
            <a:normAutofit/>
          </a:bodyPr>
          <a:lstStyle/>
          <a:p>
            <a:pPr marL="0" indent="0" algn="r">
              <a:buNone/>
            </a:pPr>
            <a:r>
              <a:rPr lang="en-US" sz="2400" dirty="0" smtClean="0"/>
              <a:t>Michelle Grimes-Hillman, </a:t>
            </a:r>
            <a:r>
              <a:rPr lang="en-US" sz="2400" dirty="0"/>
              <a:t>ASCCC </a:t>
            </a:r>
            <a:r>
              <a:rPr lang="en-US" sz="2400" dirty="0" smtClean="0"/>
              <a:t>Curriculum Committee </a:t>
            </a:r>
            <a:r>
              <a:rPr lang="en-US" sz="2400" dirty="0"/>
              <a:t>Chair</a:t>
            </a:r>
          </a:p>
          <a:p>
            <a:pPr marL="0" indent="0" algn="r">
              <a:buNone/>
            </a:pPr>
            <a:r>
              <a:rPr lang="en-US" sz="2400" dirty="0" smtClean="0"/>
              <a:t>Kale Braden, ASCCC North Representative </a:t>
            </a:r>
          </a:p>
          <a:p>
            <a:pPr marL="0" indent="0" algn="r">
              <a:buNone/>
            </a:pPr>
            <a:r>
              <a:rPr lang="en-US" sz="2400" dirty="0" smtClean="0"/>
              <a:t>Los </a:t>
            </a:r>
            <a:r>
              <a:rPr lang="en-US" sz="2400" dirty="0" err="1" smtClean="0"/>
              <a:t>Medanos</a:t>
            </a:r>
            <a:r>
              <a:rPr lang="en-US" sz="2400" dirty="0" smtClean="0"/>
              <a:t> College</a:t>
            </a:r>
          </a:p>
          <a:p>
            <a:pPr marL="0" indent="0" algn="r">
              <a:buNone/>
            </a:pPr>
            <a:r>
              <a:rPr lang="en-US" sz="2400" dirty="0" smtClean="0"/>
              <a:t>March 23, 2015</a:t>
            </a:r>
            <a:endParaRPr lang="en-US" sz="2400" dirty="0"/>
          </a:p>
          <a:p>
            <a:endParaRPr lang="en-US" b="1" dirty="0"/>
          </a:p>
          <a:p>
            <a:endParaRPr lang="en-US" dirty="0"/>
          </a:p>
        </p:txBody>
      </p:sp>
    </p:spTree>
    <p:extLst>
      <p:ext uri="{BB962C8B-B14F-4D97-AF65-F5344CB8AC3E}">
        <p14:creationId xmlns:p14="http://schemas.microsoft.com/office/powerpoint/2010/main" val="3453627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176868" y="1261538"/>
            <a:ext cx="6237297" cy="5290079"/>
            <a:chOff x="457200" y="1134533"/>
            <a:chExt cx="6237297" cy="5290079"/>
          </a:xfrm>
        </p:grpSpPr>
        <p:pic>
          <p:nvPicPr>
            <p:cNvPr id="4" name="Picture 3"/>
            <p:cNvPicPr>
              <a:picLocks noChangeAspect="1"/>
            </p:cNvPicPr>
            <p:nvPr/>
          </p:nvPicPr>
          <p:blipFill>
            <a:blip r:embed="rId2"/>
            <a:stretch>
              <a:fillRect/>
            </a:stretch>
          </p:blipFill>
          <p:spPr>
            <a:xfrm>
              <a:off x="457200" y="1134533"/>
              <a:ext cx="6237297" cy="2961217"/>
            </a:xfrm>
            <a:prstGeom prst="rect">
              <a:avLst/>
            </a:prstGeom>
          </p:spPr>
        </p:pic>
        <p:pic>
          <p:nvPicPr>
            <p:cNvPr id="5" name="Picture 4"/>
            <p:cNvPicPr>
              <a:picLocks noChangeAspect="1"/>
            </p:cNvPicPr>
            <p:nvPr/>
          </p:nvPicPr>
          <p:blipFill>
            <a:blip r:embed="rId3"/>
            <a:stretch>
              <a:fillRect/>
            </a:stretch>
          </p:blipFill>
          <p:spPr>
            <a:xfrm>
              <a:off x="502282" y="4095750"/>
              <a:ext cx="6192215" cy="2328862"/>
            </a:xfrm>
            <a:prstGeom prst="rect">
              <a:avLst/>
            </a:prstGeom>
          </p:spPr>
        </p:pic>
      </p:grpSp>
      <p:sp>
        <p:nvSpPr>
          <p:cNvPr id="2" name="Title 1"/>
          <p:cNvSpPr>
            <a:spLocks noGrp="1"/>
          </p:cNvSpPr>
          <p:nvPr>
            <p:ph type="title"/>
          </p:nvPr>
        </p:nvSpPr>
        <p:spPr>
          <a:xfrm>
            <a:off x="457200" y="173034"/>
            <a:ext cx="8229600" cy="902233"/>
          </a:xfrm>
        </p:spPr>
        <p:txBody>
          <a:bodyPr>
            <a:noAutofit/>
          </a:bodyPr>
          <a:lstStyle/>
          <a:p>
            <a:r>
              <a:rPr lang="en-US" sz="3200" dirty="0" smtClean="0"/>
              <a:t>Contra Costa: What the </a:t>
            </a:r>
            <a:r>
              <a:rPr lang="en-US" sz="3200" i="1" u="sng" dirty="0" smtClean="0"/>
              <a:t>Applicant</a:t>
            </a:r>
            <a:r>
              <a:rPr lang="en-US" sz="3200" dirty="0" smtClean="0"/>
              <a:t> Must Prove</a:t>
            </a:r>
            <a:endParaRPr lang="en-US" sz="3200" dirty="0"/>
          </a:p>
        </p:txBody>
      </p:sp>
    </p:spTree>
    <p:extLst>
      <p:ext uri="{BB962C8B-B14F-4D97-AF65-F5344CB8AC3E}">
        <p14:creationId xmlns:p14="http://schemas.microsoft.com/office/powerpoint/2010/main" val="1195497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3363"/>
            <a:ext cx="8534400" cy="1143000"/>
          </a:xfrm>
        </p:spPr>
        <p:txBody>
          <a:bodyPr>
            <a:noAutofit/>
          </a:bodyPr>
          <a:lstStyle/>
          <a:p>
            <a:r>
              <a:rPr lang="en-US" sz="3200" dirty="0" smtClean="0"/>
              <a:t>Contra Costa: What the </a:t>
            </a:r>
            <a:r>
              <a:rPr lang="en-US" sz="3200" i="1" u="sng" dirty="0" smtClean="0"/>
              <a:t>department</a:t>
            </a:r>
            <a:r>
              <a:rPr lang="en-US" sz="3200" dirty="0" smtClean="0"/>
              <a:t> must prove </a:t>
            </a:r>
            <a:endParaRPr lang="en-US" sz="32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0" y="1110297"/>
            <a:ext cx="7586027" cy="2342515"/>
          </a:xfrm>
          <a:prstGeom prst="rect">
            <a:avLst/>
          </a:prstGeom>
        </p:spPr>
      </p:pic>
      <p:pic>
        <p:nvPicPr>
          <p:cNvPr id="5" name="Picture 4"/>
          <p:cNvPicPr>
            <a:picLocks noChangeAspect="1"/>
          </p:cNvPicPr>
          <p:nvPr/>
        </p:nvPicPr>
        <p:blipFill>
          <a:blip r:embed="rId3"/>
          <a:stretch>
            <a:fillRect/>
          </a:stretch>
        </p:blipFill>
        <p:spPr>
          <a:xfrm>
            <a:off x="457200" y="3452812"/>
            <a:ext cx="7660640" cy="3212694"/>
          </a:xfrm>
          <a:prstGeom prst="rect">
            <a:avLst/>
          </a:prstGeom>
        </p:spPr>
      </p:pic>
    </p:spTree>
    <p:extLst>
      <p:ext uri="{BB962C8B-B14F-4D97-AF65-F5344CB8AC3E}">
        <p14:creationId xmlns:p14="http://schemas.microsoft.com/office/powerpoint/2010/main" val="3580243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772"/>
            <a:ext cx="8229600" cy="1458692"/>
          </a:xfrm>
        </p:spPr>
        <p:txBody>
          <a:bodyPr/>
          <a:lstStyle/>
          <a:p>
            <a:r>
              <a:rPr lang="en-US" dirty="0">
                <a:effectLst/>
              </a:rPr>
              <a:t>When is an equivalency determination necessary?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9752" y="2072284"/>
            <a:ext cx="4008154" cy="4008154"/>
          </a:xfrm>
        </p:spPr>
      </p:pic>
    </p:spTree>
    <p:extLst>
      <p:ext uri="{BB962C8B-B14F-4D97-AF65-F5344CB8AC3E}">
        <p14:creationId xmlns:p14="http://schemas.microsoft.com/office/powerpoint/2010/main" val="3816531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equivalent?</a:t>
            </a:r>
            <a:endParaRPr lang="en-US" dirty="0"/>
          </a:p>
        </p:txBody>
      </p:sp>
      <p:sp>
        <p:nvSpPr>
          <p:cNvPr id="3" name="Content Placeholder 2"/>
          <p:cNvSpPr>
            <a:spLocks noGrp="1"/>
          </p:cNvSpPr>
          <p:nvPr>
            <p:ph idx="1"/>
          </p:nvPr>
        </p:nvSpPr>
        <p:spPr/>
        <p:txBody>
          <a:bodyPr/>
          <a:lstStyle/>
          <a:p>
            <a:pPr marL="0" indent="0">
              <a:buNone/>
            </a:pPr>
            <a:r>
              <a:rPr lang="en-US" dirty="0" smtClean="0"/>
              <a:t>Group activity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3451" y="2478087"/>
            <a:ext cx="2131799" cy="3360388"/>
          </a:xfrm>
          <a:prstGeom prst="rect">
            <a:avLst/>
          </a:prstGeom>
        </p:spPr>
      </p:pic>
    </p:spTree>
    <p:extLst>
      <p:ext uri="{BB962C8B-B14F-4D97-AF65-F5344CB8AC3E}">
        <p14:creationId xmlns:p14="http://schemas.microsoft.com/office/powerpoint/2010/main" val="158551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Case Studies</a:t>
            </a:r>
            <a:endParaRPr lang="en-US" dirty="0"/>
          </a:p>
        </p:txBody>
      </p:sp>
      <p:sp>
        <p:nvSpPr>
          <p:cNvPr id="3" name="Content Placeholder 2"/>
          <p:cNvSpPr>
            <a:spLocks noGrp="1"/>
          </p:cNvSpPr>
          <p:nvPr>
            <p:ph idx="1"/>
          </p:nvPr>
        </p:nvSpPr>
        <p:spPr/>
        <p:txBody>
          <a:bodyPr/>
          <a:lstStyle/>
          <a:p>
            <a:pPr marL="0" indent="0">
              <a:buNone/>
            </a:pPr>
            <a:r>
              <a:rPr lang="en-US" sz="3200" dirty="0" smtClean="0"/>
              <a:t>Although </a:t>
            </a:r>
            <a:r>
              <a:rPr lang="en-US" sz="3200" dirty="0"/>
              <a:t>inspired by real events, these </a:t>
            </a:r>
            <a:r>
              <a:rPr lang="en-US" sz="3200" dirty="0" smtClean="0"/>
              <a:t>three </a:t>
            </a:r>
            <a:r>
              <a:rPr lang="en-US" sz="3200" dirty="0"/>
              <a:t>case studies are fictional</a:t>
            </a:r>
            <a:br>
              <a:rPr lang="en-US" sz="3200" dirty="0"/>
            </a:b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9629" y="3222472"/>
            <a:ext cx="3047838" cy="1612744"/>
          </a:xfrm>
          <a:prstGeom prst="rect">
            <a:avLst/>
          </a:prstGeom>
        </p:spPr>
      </p:pic>
    </p:spTree>
    <p:extLst>
      <p:ext uri="{BB962C8B-B14F-4D97-AF65-F5344CB8AC3E}">
        <p14:creationId xmlns:p14="http://schemas.microsoft.com/office/powerpoint/2010/main" val="3363252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8489"/>
            <a:ext cx="8229600" cy="849948"/>
          </a:xfrm>
        </p:spPr>
        <p:txBody>
          <a:bodyPr/>
          <a:lstStyle/>
          <a:p>
            <a:r>
              <a:rPr lang="en-US" b="1" dirty="0" smtClean="0"/>
              <a:t>What are Minimum Quals?</a:t>
            </a:r>
            <a:endParaRPr lang="en-US" b="1" dirty="0"/>
          </a:p>
        </p:txBody>
      </p:sp>
      <p:sp>
        <p:nvSpPr>
          <p:cNvPr id="3" name="Content Placeholder 2"/>
          <p:cNvSpPr>
            <a:spLocks noGrp="1"/>
          </p:cNvSpPr>
          <p:nvPr>
            <p:ph idx="1"/>
          </p:nvPr>
        </p:nvSpPr>
        <p:spPr>
          <a:xfrm>
            <a:off x="457200" y="1581381"/>
            <a:ext cx="8229600" cy="4356356"/>
          </a:xfrm>
        </p:spPr>
        <p:txBody>
          <a:bodyPr>
            <a:normAutofit/>
          </a:bodyPr>
          <a:lstStyle/>
          <a:p>
            <a:r>
              <a:rPr lang="en-US" dirty="0" smtClean="0"/>
              <a:t>Minimum qualifications for each discipline are established through the statewide academic senate.</a:t>
            </a:r>
          </a:p>
          <a:p>
            <a:r>
              <a:rPr lang="en-US" dirty="0" smtClean="0"/>
              <a:t>They are determined for each discipline through a rigorous process.</a:t>
            </a:r>
            <a:r>
              <a:rPr lang="en-US" dirty="0"/>
              <a:t> </a:t>
            </a:r>
            <a:endParaRPr lang="en-US" dirty="0" smtClean="0"/>
          </a:p>
          <a:p>
            <a:r>
              <a:rPr lang="en-US" dirty="0" smtClean="0"/>
              <a:t>MQs </a:t>
            </a:r>
            <a:r>
              <a:rPr lang="en-US" dirty="0"/>
              <a:t>are established at the state level, but may be increased locally </a:t>
            </a:r>
          </a:p>
          <a:p>
            <a:endParaRPr lang="en-US" dirty="0"/>
          </a:p>
        </p:txBody>
      </p:sp>
    </p:spTree>
    <p:extLst>
      <p:ext uri="{BB962C8B-B14F-4D97-AF65-F5344CB8AC3E}">
        <p14:creationId xmlns:p14="http://schemas.microsoft.com/office/powerpoint/2010/main" val="118417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can you find them?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8692" r="-18692"/>
          <a:stretch>
            <a:fillRect/>
          </a:stretch>
        </p:blipFill>
        <p:spPr>
          <a:xfrm>
            <a:off x="920620" y="1911944"/>
            <a:ext cx="7132911" cy="3922826"/>
          </a:xfrm>
        </p:spPr>
      </p:pic>
    </p:spTree>
    <p:extLst>
      <p:ext uri="{BB962C8B-B14F-4D97-AF65-F5344CB8AC3E}">
        <p14:creationId xmlns:p14="http://schemas.microsoft.com/office/powerpoint/2010/main" val="301854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159" b="65397" l="0" r="38294"/>
                    </a14:imgEffect>
                  </a14:imgLayer>
                </a14:imgProps>
              </a:ext>
              <a:ext uri="{28A0092B-C50C-407E-A947-70E740481C1C}">
                <a14:useLocalDpi xmlns:a14="http://schemas.microsoft.com/office/drawing/2010/main" val="0"/>
              </a:ext>
            </a:extLst>
          </a:blip>
          <a:stretch>
            <a:fillRect/>
          </a:stretch>
        </p:blipFill>
        <p:spPr>
          <a:xfrm>
            <a:off x="1027429" y="1533525"/>
            <a:ext cx="7897495" cy="5715000"/>
          </a:xfrm>
          <a:ln>
            <a:noFill/>
          </a:ln>
        </p:spPr>
      </p:pic>
      <p:sp>
        <p:nvSpPr>
          <p:cNvPr id="2" name="Title 1"/>
          <p:cNvSpPr>
            <a:spLocks noGrp="1"/>
          </p:cNvSpPr>
          <p:nvPr>
            <p:ph type="title"/>
          </p:nvPr>
        </p:nvSpPr>
        <p:spPr>
          <a:xfrm>
            <a:off x="470848" y="211540"/>
            <a:ext cx="8229600" cy="897467"/>
          </a:xfrm>
        </p:spPr>
        <p:txBody>
          <a:bodyPr/>
          <a:lstStyle/>
          <a:p>
            <a:r>
              <a:rPr lang="en-US" dirty="0">
                <a:latin typeface="+mj-lt"/>
              </a:rPr>
              <a:t>T</a:t>
            </a:r>
            <a:r>
              <a:rPr lang="en-US" dirty="0" smtClean="0">
                <a:latin typeface="+mj-lt"/>
              </a:rPr>
              <a:t>he Disciplines List</a:t>
            </a:r>
            <a:endParaRPr lang="en-US" dirty="0">
              <a:latin typeface="+mj-lt"/>
            </a:endParaRPr>
          </a:p>
        </p:txBody>
      </p:sp>
      <p:sp>
        <p:nvSpPr>
          <p:cNvPr id="3" name="TextBox 2"/>
          <p:cNvSpPr txBox="1"/>
          <p:nvPr/>
        </p:nvSpPr>
        <p:spPr>
          <a:xfrm>
            <a:off x="4525050" y="2325504"/>
            <a:ext cx="4175398" cy="584776"/>
          </a:xfrm>
          <a:prstGeom prst="rect">
            <a:avLst/>
          </a:prstGeom>
          <a:noFill/>
        </p:spPr>
        <p:txBody>
          <a:bodyPr wrap="square" rtlCol="0">
            <a:spAutoFit/>
          </a:bodyPr>
          <a:lstStyle/>
          <a:p>
            <a:r>
              <a:rPr lang="en-US" sz="3200" b="1" dirty="0" smtClean="0">
                <a:latin typeface="+mn-lt"/>
                <a:hlinkClick r:id="rId4"/>
              </a:rPr>
              <a:t>Disciplines List</a:t>
            </a:r>
            <a:endParaRPr lang="en-US" sz="3200" b="1" dirty="0">
              <a:latin typeface="+mn-lt"/>
            </a:endParaRPr>
          </a:p>
        </p:txBody>
      </p:sp>
    </p:spTree>
    <p:extLst>
      <p:ext uri="{BB962C8B-B14F-4D97-AF65-F5344CB8AC3E}">
        <p14:creationId xmlns:p14="http://schemas.microsoft.com/office/powerpoint/2010/main" val="2784057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677" y="375314"/>
            <a:ext cx="8229600" cy="897467"/>
          </a:xfrm>
        </p:spPr>
        <p:txBody>
          <a:bodyPr/>
          <a:lstStyle/>
          <a:p>
            <a:r>
              <a:rPr lang="en-US" sz="4400" dirty="0" smtClean="0"/>
              <a:t>Sample MQ in Discipline List</a:t>
            </a:r>
            <a:endParaRPr lang="en-US" sz="4400" dirty="0"/>
          </a:p>
        </p:txBody>
      </p:sp>
      <p:sp>
        <p:nvSpPr>
          <p:cNvPr id="3" name="Content Placeholder 2"/>
          <p:cNvSpPr>
            <a:spLocks noGrp="1"/>
          </p:cNvSpPr>
          <p:nvPr>
            <p:ph idx="1"/>
          </p:nvPr>
        </p:nvSpPr>
        <p:spPr>
          <a:xfrm>
            <a:off x="457200" y="1458693"/>
            <a:ext cx="8229600" cy="4667470"/>
          </a:xfrm>
        </p:spPr>
        <p:txBody>
          <a:bodyPr>
            <a:normAutofit/>
          </a:bodyPr>
          <a:lstStyle/>
          <a:p>
            <a:pPr marL="0" indent="0">
              <a:buNone/>
            </a:pPr>
            <a:r>
              <a:rPr lang="en-US" dirty="0"/>
              <a:t>Master’s degree in business, business management, business administration, accountancy, finance, marketing, or business education OR bachelor’s degree in any of the above AND master’s degree in economics, personnel management, public administration, or Juris Doctorate (J.D.) or Legum Baccalaureus (LL.B.) degree OR bachelor’s degree in economics with a business emphasis AND master’s degree in personnel management, public administration, or J.D. or LL.B. degree </a:t>
            </a:r>
            <a:r>
              <a:rPr lang="en-US" b="1" u="sng" dirty="0"/>
              <a:t>OR the equivalent. </a:t>
            </a:r>
          </a:p>
        </p:txBody>
      </p:sp>
    </p:spTree>
    <p:extLst>
      <p:ext uri="{BB962C8B-B14F-4D97-AF65-F5344CB8AC3E}">
        <p14:creationId xmlns:p14="http://schemas.microsoft.com/office/powerpoint/2010/main" val="100103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114"/>
            <a:ext cx="8229600" cy="829733"/>
          </a:xfrm>
        </p:spPr>
        <p:txBody>
          <a:bodyPr>
            <a:normAutofit/>
          </a:bodyPr>
          <a:lstStyle/>
          <a:p>
            <a:r>
              <a:rPr lang="en-US" sz="3600" dirty="0" smtClean="0"/>
              <a:t>Who Determines Equivalency?</a:t>
            </a:r>
            <a:endParaRPr lang="en-US" sz="3600" dirty="0"/>
          </a:p>
        </p:txBody>
      </p:sp>
      <p:sp>
        <p:nvSpPr>
          <p:cNvPr id="3" name="Content Placeholder 2"/>
          <p:cNvSpPr>
            <a:spLocks noGrp="1"/>
          </p:cNvSpPr>
          <p:nvPr>
            <p:ph idx="1"/>
          </p:nvPr>
        </p:nvSpPr>
        <p:spPr>
          <a:xfrm>
            <a:off x="457200" y="1235598"/>
            <a:ext cx="8229600" cy="2265265"/>
          </a:xfrm>
        </p:spPr>
        <p:txBody>
          <a:bodyPr>
            <a:normAutofit/>
          </a:bodyPr>
          <a:lstStyle/>
          <a:p>
            <a:pPr marL="0" indent="0">
              <a:buNone/>
            </a:pPr>
            <a:r>
              <a:rPr lang="en-US" dirty="0" smtClean="0"/>
              <a:t>“</a:t>
            </a:r>
            <a:r>
              <a:rPr lang="en-US" dirty="0"/>
              <a:t>The process, as well as criteria and standards…shall be developed and agreed upon jointly by …the [local] governing board and the [local] academic senate.” (Title 5, § </a:t>
            </a:r>
            <a:r>
              <a:rPr lang="en-US" dirty="0" smtClean="0"/>
              <a:t>53430</a:t>
            </a:r>
            <a:r>
              <a:rPr lang="en-US" dirty="0"/>
              <a:t>) </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722" y="3500863"/>
            <a:ext cx="3306394" cy="2814420"/>
          </a:xfrm>
          <a:prstGeom prst="rect">
            <a:avLst/>
          </a:prstGeom>
        </p:spPr>
      </p:pic>
    </p:spTree>
    <p:extLst>
      <p:ext uri="{BB962C8B-B14F-4D97-AF65-F5344CB8AC3E}">
        <p14:creationId xmlns:p14="http://schemas.microsoft.com/office/powerpoint/2010/main" val="372426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615" y="327546"/>
            <a:ext cx="8229600" cy="880533"/>
          </a:xfrm>
        </p:spPr>
        <p:txBody>
          <a:bodyPr/>
          <a:lstStyle/>
          <a:p>
            <a:r>
              <a:rPr lang="en-US" dirty="0" smtClean="0"/>
              <a:t>Criteria for Equivalency</a:t>
            </a:r>
            <a:endParaRPr lang="en-US" dirty="0"/>
          </a:p>
        </p:txBody>
      </p:sp>
      <p:sp>
        <p:nvSpPr>
          <p:cNvPr id="3" name="Content Placeholder 2"/>
          <p:cNvSpPr>
            <a:spLocks noGrp="1"/>
          </p:cNvSpPr>
          <p:nvPr>
            <p:ph idx="1"/>
          </p:nvPr>
        </p:nvSpPr>
        <p:spPr>
          <a:xfrm>
            <a:off x="457200" y="1467134"/>
            <a:ext cx="8229600" cy="4659030"/>
          </a:xfrm>
        </p:spPr>
        <p:txBody>
          <a:bodyPr>
            <a:normAutofit/>
          </a:bodyPr>
          <a:lstStyle/>
          <a:p>
            <a:r>
              <a:rPr lang="en-US" dirty="0" smtClean="0"/>
              <a:t>Procedures established by agreement between local senates and boards of trustees for each district</a:t>
            </a:r>
          </a:p>
          <a:p>
            <a:pPr lvl="1"/>
            <a:r>
              <a:rPr lang="en-US" sz="2400" dirty="0" smtClean="0"/>
              <a:t>In multi college districts, the criteria for equivalency must be the same at all colleges in the district. </a:t>
            </a:r>
            <a:endParaRPr lang="en-US" sz="2400" dirty="0"/>
          </a:p>
          <a:p>
            <a:r>
              <a:rPr lang="en-US" dirty="0" smtClean="0"/>
              <a:t>Discipline </a:t>
            </a:r>
            <a:r>
              <a:rPr lang="en-US" dirty="0"/>
              <a:t>faculty determine criteria </a:t>
            </a:r>
          </a:p>
          <a:p>
            <a:r>
              <a:rPr lang="en-US" dirty="0"/>
              <a:t>B</a:t>
            </a:r>
            <a:r>
              <a:rPr lang="en-US" dirty="0" smtClean="0"/>
              <a:t>urden </a:t>
            </a:r>
            <a:r>
              <a:rPr lang="en-US" dirty="0"/>
              <a:t>of proof belongs to the applicant </a:t>
            </a:r>
          </a:p>
          <a:p>
            <a:endParaRPr lang="en-US" dirty="0"/>
          </a:p>
        </p:txBody>
      </p:sp>
    </p:spTree>
    <p:extLst>
      <p:ext uri="{BB962C8B-B14F-4D97-AF65-F5344CB8AC3E}">
        <p14:creationId xmlns:p14="http://schemas.microsoft.com/office/powerpoint/2010/main" val="78451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449"/>
            <a:ext cx="8229600" cy="1544499"/>
          </a:xfrm>
        </p:spPr>
        <p:txBody>
          <a:bodyPr/>
          <a:lstStyle/>
          <a:p>
            <a:r>
              <a:rPr lang="en-US" dirty="0" smtClean="0"/>
              <a:t>What are the minimum standards for equivalency?</a:t>
            </a:r>
            <a:endParaRPr lang="en-US" dirty="0"/>
          </a:p>
        </p:txBody>
      </p:sp>
      <p:sp>
        <p:nvSpPr>
          <p:cNvPr id="3" name="Content Placeholder 2"/>
          <p:cNvSpPr>
            <a:spLocks noGrp="1"/>
          </p:cNvSpPr>
          <p:nvPr>
            <p:ph idx="1"/>
          </p:nvPr>
        </p:nvSpPr>
        <p:spPr>
          <a:xfrm>
            <a:off x="457200" y="1853398"/>
            <a:ext cx="8229600" cy="4272765"/>
          </a:xfrm>
        </p:spPr>
        <p:txBody>
          <a:bodyPr>
            <a:normAutofit/>
          </a:bodyPr>
          <a:lstStyle/>
          <a:p>
            <a:r>
              <a:rPr lang="en-US" dirty="0" smtClean="0"/>
              <a:t>A </a:t>
            </a:r>
            <a:r>
              <a:rPr lang="en-US" dirty="0"/>
              <a:t>district may hire a person who “possesses qualifications that are at least equivalent to the [state] minimum qualifications.” </a:t>
            </a:r>
            <a:r>
              <a:rPr lang="en-US" dirty="0" smtClean="0"/>
              <a:t> They cannot </a:t>
            </a:r>
            <a:r>
              <a:rPr lang="en-US" dirty="0"/>
              <a:t>be less rigorous than the state-established MQs. </a:t>
            </a:r>
          </a:p>
          <a:p>
            <a:r>
              <a:rPr lang="en-US" dirty="0" smtClean="0"/>
              <a:t>A </a:t>
            </a:r>
            <a:r>
              <a:rPr lang="en-US" dirty="0"/>
              <a:t>district may establish additional qualifications which are more rigorous than the state-established MQs. </a:t>
            </a:r>
          </a:p>
          <a:p>
            <a:r>
              <a:rPr lang="en-US" dirty="0" smtClean="0"/>
              <a:t>Equivalency may also be </a:t>
            </a:r>
            <a:r>
              <a:rPr lang="en-US" smtClean="0"/>
              <a:t>granted on </a:t>
            </a:r>
            <a:r>
              <a:rPr lang="en-US" dirty="0" smtClean="0"/>
              <a:t>the basis of eminence in the field.</a:t>
            </a:r>
            <a:endParaRPr lang="en-US" dirty="0"/>
          </a:p>
          <a:p>
            <a:pPr marL="0" indent="0">
              <a:buNone/>
            </a:pPr>
            <a:endParaRPr lang="en-US" dirty="0"/>
          </a:p>
        </p:txBody>
      </p:sp>
    </p:spTree>
    <p:extLst>
      <p:ext uri="{BB962C8B-B14F-4D97-AF65-F5344CB8AC3E}">
        <p14:creationId xmlns:p14="http://schemas.microsoft.com/office/powerpoint/2010/main" val="66353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159"/>
            <a:ext cx="8229600" cy="922868"/>
          </a:xfrm>
        </p:spPr>
        <p:txBody>
          <a:bodyPr/>
          <a:lstStyle/>
          <a:p>
            <a:r>
              <a:rPr lang="en-US" sz="4800" dirty="0" smtClean="0"/>
              <a:t>Single Course Equivalency?</a:t>
            </a:r>
            <a:endParaRPr lang="en-US" sz="4800" dirty="0"/>
          </a:p>
        </p:txBody>
      </p:sp>
      <p:sp>
        <p:nvSpPr>
          <p:cNvPr id="3" name="Content Placeholder 2"/>
          <p:cNvSpPr>
            <a:spLocks noGrp="1"/>
          </p:cNvSpPr>
          <p:nvPr>
            <p:ph idx="1"/>
          </p:nvPr>
        </p:nvSpPr>
        <p:spPr>
          <a:xfrm>
            <a:off x="457200" y="1287082"/>
            <a:ext cx="8229600" cy="4839081"/>
          </a:xfrm>
        </p:spPr>
        <p:txBody>
          <a:bodyPr/>
          <a:lstStyle/>
          <a:p>
            <a:r>
              <a:rPr lang="en-US" dirty="0" smtClean="0"/>
              <a:t>Ed </a:t>
            </a:r>
            <a:r>
              <a:rPr lang="en-US" dirty="0"/>
              <a:t>Code and Title 5 refer to qualifications in terms of Disciplines not courses or subject areas within a Discipline (Ed Code </a:t>
            </a:r>
            <a:r>
              <a:rPr lang="en-US" dirty="0" smtClean="0"/>
              <a:t>§87357</a:t>
            </a:r>
            <a:r>
              <a:rPr lang="en-US" dirty="0"/>
              <a:t>; Title 5 </a:t>
            </a:r>
            <a:r>
              <a:rPr lang="en-US" dirty="0" smtClean="0"/>
              <a:t>§53410 </a:t>
            </a:r>
            <a:r>
              <a:rPr lang="en-US" dirty="0"/>
              <a:t>and </a:t>
            </a:r>
            <a:r>
              <a:rPr lang="en-US" dirty="0" smtClean="0"/>
              <a:t>§53430</a:t>
            </a:r>
            <a:r>
              <a:rPr lang="en-US" dirty="0"/>
              <a:t>) </a:t>
            </a:r>
          </a:p>
          <a:p>
            <a:r>
              <a:rPr lang="en-US" dirty="0" smtClean="0"/>
              <a:t>Legal </a:t>
            </a:r>
            <a:r>
              <a:rPr lang="en-US" dirty="0"/>
              <a:t>Opinion L 03-28, Chancellor’s Office Legal Division </a:t>
            </a:r>
            <a:endParaRPr lang="en-US" dirty="0" smtClean="0"/>
          </a:p>
          <a:p>
            <a:pPr lvl="1"/>
            <a:r>
              <a:rPr lang="en-US" sz="2400" dirty="0" smtClean="0"/>
              <a:t>Faculty </a:t>
            </a:r>
            <a:r>
              <a:rPr lang="en-US" sz="2400" dirty="0"/>
              <a:t>are hired to teach a discipline, not a course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6067" y="4973344"/>
            <a:ext cx="1873250" cy="1600200"/>
          </a:xfrm>
          <a:prstGeom prst="rect">
            <a:avLst/>
          </a:prstGeom>
        </p:spPr>
      </p:pic>
    </p:spTree>
    <p:extLst>
      <p:ext uri="{BB962C8B-B14F-4D97-AF65-F5344CB8AC3E}">
        <p14:creationId xmlns:p14="http://schemas.microsoft.com/office/powerpoint/2010/main" val="89247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3201</TotalTime>
  <Words>477</Words>
  <Application>Microsoft Office PowerPoint</Application>
  <PresentationFormat>On-screen Show (4:3)</PresentationFormat>
  <Paragraphs>42</Paragraphs>
  <Slides>14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ＭＳ Ｐゴシック</vt:lpstr>
      <vt:lpstr>Arial</vt:lpstr>
      <vt:lpstr>Calibri</vt:lpstr>
      <vt:lpstr>Office Theme</vt:lpstr>
      <vt:lpstr>The Who, What, Where, and When of Equivalency</vt:lpstr>
      <vt:lpstr>What are Minimum Quals?</vt:lpstr>
      <vt:lpstr>Where can you find them?</vt:lpstr>
      <vt:lpstr>The Disciplines List</vt:lpstr>
      <vt:lpstr>Sample MQ in Discipline List</vt:lpstr>
      <vt:lpstr>Who Determines Equivalency?</vt:lpstr>
      <vt:lpstr>Criteria for Equivalency</vt:lpstr>
      <vt:lpstr>What are the minimum standards for equivalency?</vt:lpstr>
      <vt:lpstr>Single Course Equivalency?</vt:lpstr>
      <vt:lpstr>Contra Costa: What the Applicant Must Prove</vt:lpstr>
      <vt:lpstr>Contra Costa: What the department must prove </vt:lpstr>
      <vt:lpstr>When is an equivalency determination necessary? </vt:lpstr>
      <vt:lpstr>Is it equivalent?</vt:lpstr>
      <vt:lpstr>Three Case Studies</vt:lpstr>
    </vt:vector>
  </TitlesOfParts>
  <Company>Riverside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Richard Mahon</dc:creator>
  <cp:lastModifiedBy>Duldulao, Abigail</cp:lastModifiedBy>
  <cp:revision>104</cp:revision>
  <dcterms:created xsi:type="dcterms:W3CDTF">2011-07-06T19:48:42Z</dcterms:created>
  <dcterms:modified xsi:type="dcterms:W3CDTF">2015-04-07T14:56:23Z</dcterms:modified>
</cp:coreProperties>
</file>