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71" r:id="rId4"/>
    <p:sldId id="258" r:id="rId5"/>
    <p:sldId id="268" r:id="rId6"/>
    <p:sldId id="260" r:id="rId7"/>
    <p:sldId id="277" r:id="rId8"/>
    <p:sldId id="272" r:id="rId9"/>
    <p:sldId id="278" r:id="rId10"/>
    <p:sldId id="263" r:id="rId11"/>
    <p:sldId id="264" r:id="rId12"/>
    <p:sldId id="279" r:id="rId13"/>
    <p:sldId id="266" r:id="rId14"/>
    <p:sldId id="280" r:id="rId15"/>
    <p:sldId id="281" r:id="rId16"/>
    <p:sldId id="270"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831"/>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37"/>
    <p:restoredTop sz="94653"/>
  </p:normalViewPr>
  <p:slideViewPr>
    <p:cSldViewPr snapToGrid="0" snapToObjects="1">
      <p:cViewPr varScale="1">
        <p:scale>
          <a:sx n="125" d="100"/>
          <a:sy n="125"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1F1718C-EE5C-A545-A26B-F1D44DE2C295}" type="datetimeFigureOut">
              <a:rPr lang="en-US" smtClean="0"/>
              <a:t>3/11/2020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740FD2D-D9B8-AC45-BEA0-7C7100EE63E3}"/>
              </a:ext>
            </a:extLst>
          </p:cNvPr>
          <p:cNvSpPr>
            <a:spLocks noGrp="1"/>
          </p:cNvSpPr>
          <p:nvPr>
            <p:ph type="title" hasCustomPrompt="1"/>
          </p:nvPr>
        </p:nvSpPr>
        <p:spPr>
          <a:xfrm>
            <a:off x="831850" y="3310152"/>
            <a:ext cx="10515600" cy="1312648"/>
          </a:xfrm>
        </p:spPr>
        <p:txBody>
          <a:bodyPr anchor="b"/>
          <a:lstStyle>
            <a:lvl1pPr algn="ctr">
              <a:defRPr sz="4400"/>
            </a:lvl1pPr>
          </a:lstStyle>
          <a:p>
            <a:r>
              <a:rPr lang="en-US" dirty="0"/>
              <a:t>Click to edit title</a:t>
            </a:r>
          </a:p>
        </p:txBody>
      </p:sp>
      <p:sp>
        <p:nvSpPr>
          <p:cNvPr id="8" name="Text Placeholder 2">
            <a:extLst>
              <a:ext uri="{FF2B5EF4-FFF2-40B4-BE49-F238E27FC236}">
                <a16:creationId xmlns:a16="http://schemas.microsoft.com/office/drawing/2014/main" xmlns="" id="{FDD18CC2-121D-EF4C-9089-BB220D885548}"/>
              </a:ext>
            </a:extLst>
          </p:cNvPr>
          <p:cNvSpPr>
            <a:spLocks noGrp="1"/>
          </p:cNvSpPr>
          <p:nvPr>
            <p:ph type="body" idx="1" hasCustomPrompt="1"/>
          </p:nvPr>
        </p:nvSpPr>
        <p:spPr>
          <a:xfrm>
            <a:off x="831850" y="4683125"/>
            <a:ext cx="10515600" cy="1406525"/>
          </a:xfr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rgbClr val="67483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subtitle.</a:t>
            </a:r>
            <a:br>
              <a:rPr lang="en-US" dirty="0"/>
            </a:br>
            <a:r>
              <a:rPr lang="en-US" dirty="0"/>
              <a:t>(Remember to add alt text to all </a:t>
            </a:r>
            <a:br>
              <a:rPr lang="en-US" dirty="0"/>
            </a:br>
            <a:r>
              <a:rPr lang="en-US" dirty="0"/>
              <a:t>imported graphics and images.)</a:t>
            </a:r>
          </a:p>
        </p:txBody>
      </p:sp>
      <p:pic>
        <p:nvPicPr>
          <p:cNvPr id="9" name="Picture 8" descr="ASCCC logo">
            <a:extLst>
              <a:ext uri="{FF2B5EF4-FFF2-40B4-BE49-F238E27FC236}">
                <a16:creationId xmlns:a16="http://schemas.microsoft.com/office/drawing/2014/main" xmlns="" id="{C41FD9B4-4E94-1A46-835C-2F1A1C7F4488}"/>
              </a:ext>
            </a:extLst>
          </p:cNvPr>
          <p:cNvPicPr>
            <a:picLocks noChangeAspect="1"/>
          </p:cNvPicPr>
          <p:nvPr userDrawn="1"/>
        </p:nvPicPr>
        <p:blipFill>
          <a:blip r:embed="rId3"/>
          <a:stretch>
            <a:fillRect/>
          </a:stretch>
        </p:blipFill>
        <p:spPr>
          <a:xfrm>
            <a:off x="3556000" y="758741"/>
            <a:ext cx="5080000" cy="1562100"/>
          </a:xfrm>
          <a:prstGeom prst="rect">
            <a:avLst/>
          </a:prstGeom>
        </p:spPr>
      </p:pic>
    </p:spTree>
    <p:extLst>
      <p:ext uri="{BB962C8B-B14F-4D97-AF65-F5344CB8AC3E}">
        <p14:creationId xmlns:p14="http://schemas.microsoft.com/office/powerpoint/2010/main" val="30574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5331D-721A-754F-942B-A90651FFD257}"/>
              </a:ext>
            </a:extLst>
          </p:cNvPr>
          <p:cNvSpPr>
            <a:spLocks noGrp="1"/>
          </p:cNvSpPr>
          <p:nvPr>
            <p:ph type="title" hasCustomPrompt="1"/>
          </p:nvPr>
        </p:nvSpPr>
        <p:spPr>
          <a:xfrm>
            <a:off x="831850" y="455784"/>
            <a:ext cx="10515600" cy="1312648"/>
          </a:xfrm>
        </p:spPr>
        <p:txBody>
          <a:bodyPr anchor="b">
            <a:normAutofit/>
          </a:bodyPr>
          <a:lstStyle>
            <a:lvl1pPr algn="l">
              <a:defRPr sz="3600">
                <a:solidFill>
                  <a:schemeClr val="bg1"/>
                </a:solidFill>
              </a:defRPr>
            </a:lvl1pPr>
          </a:lstStyle>
          <a:p>
            <a:r>
              <a:rPr lang="en-US" dirty="0"/>
              <a:t>Click to edit section title</a:t>
            </a:r>
          </a:p>
        </p:txBody>
      </p:sp>
      <p:sp>
        <p:nvSpPr>
          <p:cNvPr id="3" name="Text Placeholder 2">
            <a:extLst>
              <a:ext uri="{FF2B5EF4-FFF2-40B4-BE49-F238E27FC236}">
                <a16:creationId xmlns:a16="http://schemas.microsoft.com/office/drawing/2014/main" xmlns="" id="{C3C4F635-4E32-2C45-9BD9-9C4B375AB562}"/>
              </a:ext>
            </a:extLst>
          </p:cNvPr>
          <p:cNvSpPr>
            <a:spLocks noGrp="1"/>
          </p:cNvSpPr>
          <p:nvPr>
            <p:ph type="body" idx="1" hasCustomPrompt="1"/>
          </p:nvPr>
        </p:nvSpPr>
        <p:spPr>
          <a:xfrm>
            <a:off x="831850" y="2221728"/>
            <a:ext cx="10515600" cy="706823"/>
          </a:xfrm>
        </p:spPr>
        <p:txBody>
          <a:bodyPr>
            <a:normAutofit/>
          </a:bodyPr>
          <a:lstStyle>
            <a:lvl1pPr marL="0" indent="0" algn="l">
              <a:buNone/>
              <a:defRPr sz="2800">
                <a:solidFill>
                  <a:srgbClr val="67483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subtitle</a:t>
            </a:r>
          </a:p>
        </p:txBody>
      </p:sp>
      <p:sp>
        <p:nvSpPr>
          <p:cNvPr id="8" name="Content Placeholder 2">
            <a:extLst>
              <a:ext uri="{FF2B5EF4-FFF2-40B4-BE49-F238E27FC236}">
                <a16:creationId xmlns:a16="http://schemas.microsoft.com/office/drawing/2014/main" xmlns="" id="{8602FC1C-E415-C14A-9431-D009CC2D5E3F}"/>
              </a:ext>
            </a:extLst>
          </p:cNvPr>
          <p:cNvSpPr>
            <a:spLocks noGrp="1"/>
          </p:cNvSpPr>
          <p:nvPr>
            <p:ph idx="10"/>
          </p:nvPr>
        </p:nvSpPr>
        <p:spPr>
          <a:xfrm>
            <a:off x="831850" y="2928550"/>
            <a:ext cx="10375728" cy="2854411"/>
          </a:xfr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878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 Content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8DA5A-03EB-7C4E-BED7-BCB1E5A11604}"/>
              </a:ext>
            </a:extLst>
          </p:cNvPr>
          <p:cNvSpPr>
            <a:spLocks noGrp="1"/>
          </p:cNvSpPr>
          <p:nvPr>
            <p:ph type="title" hasCustomPrompt="1"/>
          </p:nvPr>
        </p:nvSpPr>
        <p:spPr>
          <a:xfrm>
            <a:off x="838200" y="713559"/>
            <a:ext cx="10515600" cy="1146991"/>
          </a:xfrm>
        </p:spPr>
        <p:txBody>
          <a:bodyPr anchor="b">
            <a:normAutofit/>
          </a:bodyPr>
          <a:lstStyle>
            <a:lvl1pPr>
              <a:defRPr sz="3600"/>
            </a:lvl1pPr>
          </a:lstStyle>
          <a:p>
            <a:r>
              <a:rPr lang="en-US" dirty="0"/>
              <a:t>Click to edit title</a:t>
            </a:r>
          </a:p>
        </p:txBody>
      </p:sp>
      <p:sp>
        <p:nvSpPr>
          <p:cNvPr id="3" name="Content Placeholder 2">
            <a:extLst>
              <a:ext uri="{FF2B5EF4-FFF2-40B4-BE49-F238E27FC236}">
                <a16:creationId xmlns:a16="http://schemas.microsoft.com/office/drawing/2014/main" xmlns="" id="{11062FDB-A149-0B44-BB49-58F5C3155A54}"/>
              </a:ext>
            </a:extLst>
          </p:cNvPr>
          <p:cNvSpPr>
            <a:spLocks noGrp="1"/>
          </p:cNvSpPr>
          <p:nvPr>
            <p:ph sz="half" idx="1"/>
          </p:nvPr>
        </p:nvSpPr>
        <p:spPr>
          <a:xfrm>
            <a:off x="838200" y="1995487"/>
            <a:ext cx="5181600" cy="38863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4B07721E-11C3-6B42-AE2E-8506E4B9E51F}"/>
              </a:ext>
            </a:extLst>
          </p:cNvPr>
          <p:cNvSpPr>
            <a:spLocks noGrp="1"/>
          </p:cNvSpPr>
          <p:nvPr>
            <p:ph sz="half" idx="2"/>
          </p:nvPr>
        </p:nvSpPr>
        <p:spPr>
          <a:xfrm>
            <a:off x="6172200" y="1995487"/>
            <a:ext cx="5181600" cy="38863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xmlns="" id="{D97C17BB-75EA-1B44-9B9D-53D3269DA0AF}"/>
              </a:ext>
            </a:extLst>
          </p:cNvPr>
          <p:cNvSpPr txBox="1">
            <a:spLocks/>
          </p:cNvSpPr>
          <p:nvPr userDrawn="1"/>
        </p:nvSpPr>
        <p:spPr>
          <a:xfrm>
            <a:off x="8763000" y="63468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40000"/>
                    <a:lumOff val="60000"/>
                  </a:schemeClr>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326266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8DA5A-03EB-7C4E-BED7-BCB1E5A11604}"/>
              </a:ext>
            </a:extLst>
          </p:cNvPr>
          <p:cNvSpPr>
            <a:spLocks noGrp="1"/>
          </p:cNvSpPr>
          <p:nvPr>
            <p:ph type="title" hasCustomPrompt="1"/>
          </p:nvPr>
        </p:nvSpPr>
        <p:spPr>
          <a:xfrm>
            <a:off x="838200" y="713559"/>
            <a:ext cx="10515600" cy="1146991"/>
          </a:xfrm>
        </p:spPr>
        <p:txBody>
          <a:bodyPr anchor="b">
            <a:normAutofit/>
          </a:bodyPr>
          <a:lstStyle>
            <a:lvl1pPr>
              <a:defRPr sz="3600"/>
            </a:lvl1pPr>
          </a:lstStyle>
          <a:p>
            <a:r>
              <a:rPr lang="en-US" dirty="0"/>
              <a:t>Click to edit title</a:t>
            </a:r>
          </a:p>
        </p:txBody>
      </p:sp>
      <p:sp>
        <p:nvSpPr>
          <p:cNvPr id="12" name="Slide Number Placeholder 5">
            <a:extLst>
              <a:ext uri="{FF2B5EF4-FFF2-40B4-BE49-F238E27FC236}">
                <a16:creationId xmlns:a16="http://schemas.microsoft.com/office/drawing/2014/main" xmlns="" id="{D97C17BB-75EA-1B44-9B9D-53D3269DA0AF}"/>
              </a:ext>
            </a:extLst>
          </p:cNvPr>
          <p:cNvSpPr txBox="1">
            <a:spLocks/>
          </p:cNvSpPr>
          <p:nvPr userDrawn="1"/>
        </p:nvSpPr>
        <p:spPr>
          <a:xfrm>
            <a:off x="8763000" y="63468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40000"/>
                    <a:lumOff val="60000"/>
                  </a:schemeClr>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mtClean="0"/>
              <a:pPr/>
              <a:t>‹#›</a:t>
            </a:fld>
            <a:endParaRPr lang="en-US" dirty="0"/>
          </a:p>
        </p:txBody>
      </p:sp>
      <p:sp>
        <p:nvSpPr>
          <p:cNvPr id="8" name="Content Placeholder 2">
            <a:extLst>
              <a:ext uri="{FF2B5EF4-FFF2-40B4-BE49-F238E27FC236}">
                <a16:creationId xmlns:a16="http://schemas.microsoft.com/office/drawing/2014/main" xmlns="" id="{310C3C29-A639-4947-ABE0-595414656825}"/>
              </a:ext>
            </a:extLst>
          </p:cNvPr>
          <p:cNvSpPr>
            <a:spLocks noGrp="1"/>
          </p:cNvSpPr>
          <p:nvPr>
            <p:ph sz="half" idx="1"/>
          </p:nvPr>
        </p:nvSpPr>
        <p:spPr>
          <a:xfrm>
            <a:off x="838200" y="1995487"/>
            <a:ext cx="10515600" cy="38492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628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8B9249B-BE17-6849-9D73-B0C3BA84C550}"/>
              </a:ext>
            </a:extLst>
          </p:cNvPr>
          <p:cNvSpPr>
            <a:spLocks noGrp="1"/>
          </p:cNvSpPr>
          <p:nvPr>
            <p:ph type="sldNum" sz="quarter" idx="12"/>
          </p:nvPr>
        </p:nvSpPr>
        <p:spPr/>
        <p:txBody>
          <a:bodyPr/>
          <a:lstStyle/>
          <a:p>
            <a:fld id="{492D8F1A-69A8-9242-9469-8400121D240A}" type="slidenum">
              <a:rPr lang="en-US" smtClean="0"/>
              <a:t>‹#›</a:t>
            </a:fld>
            <a:endParaRPr lang="en-US"/>
          </a:p>
        </p:txBody>
      </p:sp>
    </p:spTree>
    <p:extLst>
      <p:ext uri="{BB962C8B-B14F-4D97-AF65-F5344CB8AC3E}">
        <p14:creationId xmlns:p14="http://schemas.microsoft.com/office/powerpoint/2010/main" val="568866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4"/>
                </a:solidFill>
                <a:latin typeface="Gill Sans Ultra Bold" panose="020B0A02020104020203" pitchFamily="34" charset="77"/>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2" r:id="rId3"/>
    <p:sldLayoutId id="2147483667" r:id="rId4"/>
    <p:sldLayoutId id="2147483655" r:id="rId5"/>
  </p:sldLayoutIdLst>
  <p:hf hdr="0" ftr="0" dt="0"/>
  <p:txStyles>
    <p:titleStyle>
      <a:lvl1pPr algn="l" defTabSz="914400" rtl="0" eaLnBrk="1" latinLnBrk="0" hangingPunct="1">
        <a:lnSpc>
          <a:spcPct val="90000"/>
        </a:lnSpc>
        <a:spcBef>
          <a:spcPct val="0"/>
        </a:spcBef>
        <a:buNone/>
        <a:defRPr sz="4400" kern="1200">
          <a:solidFill>
            <a:schemeClr val="accent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3.xml"/><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asccc.org/resolutions/aligning-transfer-pathways-california-state-university-and-university-california-systems"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3742DC-C50C-6A4A-90EB-7E6171EC2CB2}"/>
              </a:ext>
            </a:extLst>
          </p:cNvPr>
          <p:cNvSpPr>
            <a:spLocks noGrp="1"/>
          </p:cNvSpPr>
          <p:nvPr>
            <p:ph type="title"/>
          </p:nvPr>
        </p:nvSpPr>
        <p:spPr/>
        <p:txBody>
          <a:bodyPr anchor="ctr"/>
          <a:lstStyle/>
          <a:p>
            <a:r>
              <a:rPr lang="en-US" dirty="0"/>
              <a:t>Transfer Webinar</a:t>
            </a:r>
          </a:p>
        </p:txBody>
      </p:sp>
      <p:sp>
        <p:nvSpPr>
          <p:cNvPr id="3" name="Text Placeholder 2">
            <a:extLst>
              <a:ext uri="{FF2B5EF4-FFF2-40B4-BE49-F238E27FC236}">
                <a16:creationId xmlns:a16="http://schemas.microsoft.com/office/drawing/2014/main" xmlns="" id="{18EDE4DB-C5A2-9049-993E-E12B18A15781}"/>
              </a:ext>
            </a:extLst>
          </p:cNvPr>
          <p:cNvSpPr>
            <a:spLocks noGrp="1"/>
          </p:cNvSpPr>
          <p:nvPr>
            <p:ph type="body" idx="1"/>
          </p:nvPr>
        </p:nvSpPr>
        <p:spPr>
          <a:xfrm>
            <a:off x="831850" y="4497049"/>
            <a:ext cx="10515600" cy="1592601"/>
          </a:xfrm>
        </p:spPr>
        <p:txBody>
          <a:bodyPr>
            <a:normAutofit fontScale="92500" lnSpcReduction="10000"/>
          </a:bodyPr>
          <a:lstStyle/>
          <a:p>
            <a:r>
              <a:rPr lang="en-US" dirty="0"/>
              <a:t>Dolores Davison, ASCCC Vice President</a:t>
            </a:r>
          </a:p>
          <a:p>
            <a:r>
              <a:rPr lang="en-US" dirty="0" err="1"/>
              <a:t>Ginni</a:t>
            </a:r>
            <a:r>
              <a:rPr lang="en-US" dirty="0"/>
              <a:t> May, ASCCC Treasurer</a:t>
            </a:r>
          </a:p>
          <a:p>
            <a:r>
              <a:rPr lang="en-US" dirty="0"/>
              <a:t>Miguel Rother, Director of Grants and Initiatives - facilitator</a:t>
            </a:r>
          </a:p>
          <a:p>
            <a:endParaRPr lang="en-US" dirty="0"/>
          </a:p>
          <a:p>
            <a:r>
              <a:rPr lang="en-US" sz="1900" dirty="0"/>
              <a:t>January 22, 2020 | 2:00-4:00</a:t>
            </a:r>
          </a:p>
        </p:txBody>
      </p:sp>
    </p:spTree>
    <p:extLst>
      <p:ext uri="{BB962C8B-B14F-4D97-AF65-F5344CB8AC3E}">
        <p14:creationId xmlns:p14="http://schemas.microsoft.com/office/powerpoint/2010/main" val="2691546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45A10D-4300-F849-BA2C-03DACCC47A48}"/>
              </a:ext>
            </a:extLst>
          </p:cNvPr>
          <p:cNvSpPr>
            <a:spLocks noGrp="1"/>
          </p:cNvSpPr>
          <p:nvPr>
            <p:ph type="title"/>
          </p:nvPr>
        </p:nvSpPr>
        <p:spPr/>
        <p:txBody>
          <a:bodyPr anchor="ctr"/>
          <a:lstStyle/>
          <a:p>
            <a:pPr algn="ctr"/>
            <a:r>
              <a:rPr lang="en-US" dirty="0"/>
              <a:t>Economics</a:t>
            </a:r>
          </a:p>
        </p:txBody>
      </p:sp>
      <p:pic>
        <p:nvPicPr>
          <p:cNvPr id="5" name="Content Placeholder 4">
            <a:extLst>
              <a:ext uri="{FF2B5EF4-FFF2-40B4-BE49-F238E27FC236}">
                <a16:creationId xmlns:a16="http://schemas.microsoft.com/office/drawing/2014/main" xmlns="" id="{515986FB-5367-1543-8576-358784F9C100}"/>
              </a:ext>
            </a:extLst>
          </p:cNvPr>
          <p:cNvPicPr>
            <a:picLocks noGrp="1" noChangeAspect="1"/>
          </p:cNvPicPr>
          <p:nvPr>
            <p:ph sz="half" idx="1"/>
          </p:nvPr>
        </p:nvPicPr>
        <p:blipFill>
          <a:blip r:embed="rId2"/>
          <a:stretch>
            <a:fillRect/>
          </a:stretch>
        </p:blipFill>
        <p:spPr>
          <a:xfrm>
            <a:off x="4332157" y="1574102"/>
            <a:ext cx="3643649" cy="4316043"/>
          </a:xfrm>
        </p:spPr>
      </p:pic>
    </p:spTree>
    <p:extLst>
      <p:ext uri="{BB962C8B-B14F-4D97-AF65-F5344CB8AC3E}">
        <p14:creationId xmlns:p14="http://schemas.microsoft.com/office/powerpoint/2010/main" val="889277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E6EAEB-044B-0547-A749-FBC4F8BE617B}"/>
              </a:ext>
            </a:extLst>
          </p:cNvPr>
          <p:cNvSpPr>
            <a:spLocks noGrp="1"/>
          </p:cNvSpPr>
          <p:nvPr>
            <p:ph type="title"/>
          </p:nvPr>
        </p:nvSpPr>
        <p:spPr/>
        <p:txBody>
          <a:bodyPr anchor="ctr"/>
          <a:lstStyle/>
          <a:p>
            <a:pPr algn="ctr"/>
            <a:r>
              <a:rPr lang="en-US" dirty="0"/>
              <a:t>History</a:t>
            </a:r>
          </a:p>
        </p:txBody>
      </p:sp>
      <p:pic>
        <p:nvPicPr>
          <p:cNvPr id="5" name="Content Placeholder 4">
            <a:extLst>
              <a:ext uri="{FF2B5EF4-FFF2-40B4-BE49-F238E27FC236}">
                <a16:creationId xmlns:a16="http://schemas.microsoft.com/office/drawing/2014/main" xmlns="" id="{9C56B59F-62DA-1447-8222-956F33CABFE2}"/>
              </a:ext>
            </a:extLst>
          </p:cNvPr>
          <p:cNvPicPr>
            <a:picLocks noGrp="1" noChangeAspect="1"/>
          </p:cNvPicPr>
          <p:nvPr>
            <p:ph sz="half" idx="1"/>
          </p:nvPr>
        </p:nvPicPr>
        <p:blipFill>
          <a:blip r:embed="rId2"/>
          <a:stretch>
            <a:fillRect/>
          </a:stretch>
        </p:blipFill>
        <p:spPr>
          <a:xfrm>
            <a:off x="4351086" y="1557174"/>
            <a:ext cx="3489827" cy="4302991"/>
          </a:xfrm>
        </p:spPr>
      </p:pic>
    </p:spTree>
    <p:extLst>
      <p:ext uri="{BB962C8B-B14F-4D97-AF65-F5344CB8AC3E}">
        <p14:creationId xmlns:p14="http://schemas.microsoft.com/office/powerpoint/2010/main" val="2076222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607AA1-7DEE-D848-9E30-298555C2FCFD}"/>
              </a:ext>
            </a:extLst>
          </p:cNvPr>
          <p:cNvSpPr>
            <a:spLocks noGrp="1"/>
          </p:cNvSpPr>
          <p:nvPr>
            <p:ph type="title"/>
          </p:nvPr>
        </p:nvSpPr>
        <p:spPr/>
        <p:txBody>
          <a:bodyPr anchor="ctr"/>
          <a:lstStyle/>
          <a:p>
            <a:pPr algn="ctr"/>
            <a:r>
              <a:rPr lang="en-US" dirty="0"/>
              <a:t>Mathematics</a:t>
            </a:r>
          </a:p>
        </p:txBody>
      </p:sp>
      <p:pic>
        <p:nvPicPr>
          <p:cNvPr id="5" name="Content Placeholder 6">
            <a:extLst>
              <a:ext uri="{FF2B5EF4-FFF2-40B4-BE49-F238E27FC236}">
                <a16:creationId xmlns:a16="http://schemas.microsoft.com/office/drawing/2014/main" xmlns="" id="{3BD42AB1-255F-1548-A9FF-FF1E6AFDB016}"/>
              </a:ext>
            </a:extLst>
          </p:cNvPr>
          <p:cNvPicPr>
            <a:picLocks noGrp="1" noChangeAspect="1"/>
          </p:cNvPicPr>
          <p:nvPr>
            <p:ph sz="half" idx="1"/>
          </p:nvPr>
        </p:nvPicPr>
        <p:blipFill>
          <a:blip r:embed="rId2"/>
          <a:stretch>
            <a:fillRect/>
          </a:stretch>
        </p:blipFill>
        <p:spPr>
          <a:xfrm>
            <a:off x="314793" y="1436229"/>
            <a:ext cx="5406008" cy="4100685"/>
          </a:xfrm>
        </p:spPr>
      </p:pic>
      <p:pic>
        <p:nvPicPr>
          <p:cNvPr id="6" name="Content Placeholder 4">
            <a:extLst>
              <a:ext uri="{FF2B5EF4-FFF2-40B4-BE49-F238E27FC236}">
                <a16:creationId xmlns:a16="http://schemas.microsoft.com/office/drawing/2014/main" xmlns="" id="{BE032933-33DC-F144-A956-FA140472698E}"/>
              </a:ext>
            </a:extLst>
          </p:cNvPr>
          <p:cNvPicPr>
            <a:picLocks noGrp="1" noChangeAspect="1"/>
          </p:cNvPicPr>
          <p:nvPr>
            <p:ph sz="half" idx="2"/>
          </p:nvPr>
        </p:nvPicPr>
        <p:blipFill>
          <a:blip r:embed="rId3"/>
          <a:stretch>
            <a:fillRect/>
          </a:stretch>
        </p:blipFill>
        <p:spPr>
          <a:xfrm>
            <a:off x="5599749" y="1860550"/>
            <a:ext cx="5994698" cy="3528129"/>
          </a:xfrm>
        </p:spPr>
      </p:pic>
    </p:spTree>
    <p:extLst>
      <p:ext uri="{BB962C8B-B14F-4D97-AF65-F5344CB8AC3E}">
        <p14:creationId xmlns:p14="http://schemas.microsoft.com/office/powerpoint/2010/main" val="4292709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0B5CF-5760-B944-952C-A3A1F401E5B2}"/>
              </a:ext>
            </a:extLst>
          </p:cNvPr>
          <p:cNvSpPr>
            <a:spLocks noGrp="1"/>
          </p:cNvSpPr>
          <p:nvPr>
            <p:ph type="title"/>
          </p:nvPr>
        </p:nvSpPr>
        <p:spPr/>
        <p:txBody>
          <a:bodyPr anchor="ctr"/>
          <a:lstStyle/>
          <a:p>
            <a:pPr algn="ctr"/>
            <a:r>
              <a:rPr lang="en-US" dirty="0"/>
              <a:t>Philosophy</a:t>
            </a:r>
          </a:p>
        </p:txBody>
      </p:sp>
      <p:pic>
        <p:nvPicPr>
          <p:cNvPr id="11" name="Content Placeholder 10">
            <a:extLst>
              <a:ext uri="{FF2B5EF4-FFF2-40B4-BE49-F238E27FC236}">
                <a16:creationId xmlns:a16="http://schemas.microsoft.com/office/drawing/2014/main" xmlns="" id="{F102B59D-F404-7441-8202-53AF66A91E50}"/>
              </a:ext>
            </a:extLst>
          </p:cNvPr>
          <p:cNvPicPr>
            <a:picLocks noGrp="1" noChangeAspect="1"/>
          </p:cNvPicPr>
          <p:nvPr>
            <p:ph sz="half" idx="1"/>
          </p:nvPr>
        </p:nvPicPr>
        <p:blipFill>
          <a:blip r:embed="rId2"/>
          <a:stretch>
            <a:fillRect/>
          </a:stretch>
        </p:blipFill>
        <p:spPr>
          <a:xfrm>
            <a:off x="4002373" y="1674364"/>
            <a:ext cx="4444652" cy="4170811"/>
          </a:xfrm>
        </p:spPr>
      </p:pic>
    </p:spTree>
    <p:extLst>
      <p:ext uri="{BB962C8B-B14F-4D97-AF65-F5344CB8AC3E}">
        <p14:creationId xmlns:p14="http://schemas.microsoft.com/office/powerpoint/2010/main" val="235136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1F6E96-1ADD-F249-9134-9B73FA438E03}"/>
              </a:ext>
            </a:extLst>
          </p:cNvPr>
          <p:cNvSpPr>
            <a:spLocks noGrp="1"/>
          </p:cNvSpPr>
          <p:nvPr>
            <p:ph type="title"/>
          </p:nvPr>
        </p:nvSpPr>
        <p:spPr/>
        <p:txBody>
          <a:bodyPr anchor="ctr"/>
          <a:lstStyle/>
          <a:p>
            <a:pPr algn="ctr"/>
            <a:r>
              <a:rPr lang="en-US" dirty="0"/>
              <a:t>Sociology</a:t>
            </a:r>
          </a:p>
        </p:txBody>
      </p:sp>
      <p:pic>
        <p:nvPicPr>
          <p:cNvPr id="5" name="Content Placeholder 4">
            <a:extLst>
              <a:ext uri="{FF2B5EF4-FFF2-40B4-BE49-F238E27FC236}">
                <a16:creationId xmlns:a16="http://schemas.microsoft.com/office/drawing/2014/main" xmlns="" id="{C523BB99-4B12-3F46-83C0-26C7646860FE}"/>
              </a:ext>
            </a:extLst>
          </p:cNvPr>
          <p:cNvPicPr>
            <a:picLocks noGrp="1" noChangeAspect="1"/>
          </p:cNvPicPr>
          <p:nvPr>
            <p:ph sz="half" idx="1"/>
          </p:nvPr>
        </p:nvPicPr>
        <p:blipFill>
          <a:blip r:embed="rId2"/>
          <a:stretch>
            <a:fillRect/>
          </a:stretch>
        </p:blipFill>
        <p:spPr>
          <a:xfrm>
            <a:off x="512693" y="1588957"/>
            <a:ext cx="5328037" cy="4292731"/>
          </a:xfrm>
        </p:spPr>
      </p:pic>
      <p:pic>
        <p:nvPicPr>
          <p:cNvPr id="10" name="Content Placeholder 9">
            <a:extLst>
              <a:ext uri="{FF2B5EF4-FFF2-40B4-BE49-F238E27FC236}">
                <a16:creationId xmlns:a16="http://schemas.microsoft.com/office/drawing/2014/main" xmlns="" id="{35D102D6-8828-D84E-9547-32DF99BE1743}"/>
              </a:ext>
            </a:extLst>
          </p:cNvPr>
          <p:cNvPicPr>
            <a:picLocks noGrp="1" noChangeAspect="1"/>
          </p:cNvPicPr>
          <p:nvPr>
            <p:ph sz="half" idx="2"/>
          </p:nvPr>
        </p:nvPicPr>
        <p:blipFill>
          <a:blip r:embed="rId3"/>
          <a:stretch>
            <a:fillRect/>
          </a:stretch>
        </p:blipFill>
        <p:spPr>
          <a:xfrm>
            <a:off x="6550255" y="1588957"/>
            <a:ext cx="4340964" cy="4292731"/>
          </a:xfrm>
          <a:prstGeom prst="rect">
            <a:avLst/>
          </a:prstGeom>
        </p:spPr>
      </p:pic>
    </p:spTree>
    <p:extLst>
      <p:ext uri="{BB962C8B-B14F-4D97-AF65-F5344CB8AC3E}">
        <p14:creationId xmlns:p14="http://schemas.microsoft.com/office/powerpoint/2010/main" val="191490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3178F-1984-0241-B60E-1555DB2A491F}"/>
              </a:ext>
            </a:extLst>
          </p:cNvPr>
          <p:cNvSpPr>
            <a:spLocks noGrp="1"/>
          </p:cNvSpPr>
          <p:nvPr>
            <p:ph type="title"/>
          </p:nvPr>
        </p:nvSpPr>
        <p:spPr/>
        <p:txBody>
          <a:bodyPr anchor="ctr"/>
          <a:lstStyle/>
          <a:p>
            <a:pPr algn="ctr"/>
            <a:r>
              <a:rPr lang="en-US" dirty="0"/>
              <a:t>Engineering Model Curriculum</a:t>
            </a:r>
          </a:p>
        </p:txBody>
      </p:sp>
      <p:pic>
        <p:nvPicPr>
          <p:cNvPr id="5" name="Content Placeholder 4">
            <a:extLst>
              <a:ext uri="{FF2B5EF4-FFF2-40B4-BE49-F238E27FC236}">
                <a16:creationId xmlns:a16="http://schemas.microsoft.com/office/drawing/2014/main" xmlns="" id="{20F5D00A-8AE5-F44F-85D4-4E2E503CB833}"/>
              </a:ext>
            </a:extLst>
          </p:cNvPr>
          <p:cNvPicPr>
            <a:picLocks noGrp="1" noChangeAspect="1"/>
          </p:cNvPicPr>
          <p:nvPr>
            <p:ph sz="half" idx="1"/>
          </p:nvPr>
        </p:nvPicPr>
        <p:blipFill>
          <a:blip r:embed="rId2"/>
          <a:stretch>
            <a:fillRect/>
          </a:stretch>
        </p:blipFill>
        <p:spPr>
          <a:xfrm>
            <a:off x="838200" y="1681828"/>
            <a:ext cx="5112548" cy="3886200"/>
          </a:xfrm>
          <a:prstGeom prst="rect">
            <a:avLst/>
          </a:prstGeom>
        </p:spPr>
      </p:pic>
      <p:pic>
        <p:nvPicPr>
          <p:cNvPr id="6" name="Content Placeholder 5">
            <a:extLst>
              <a:ext uri="{FF2B5EF4-FFF2-40B4-BE49-F238E27FC236}">
                <a16:creationId xmlns:a16="http://schemas.microsoft.com/office/drawing/2014/main" xmlns="" id="{44CCC1D3-91E8-2A46-B046-78454368D9A6}"/>
              </a:ext>
            </a:extLst>
          </p:cNvPr>
          <p:cNvPicPr>
            <a:picLocks noGrp="1" noChangeAspect="1"/>
          </p:cNvPicPr>
          <p:nvPr>
            <p:ph sz="half" idx="2"/>
          </p:nvPr>
        </p:nvPicPr>
        <p:blipFill>
          <a:blip r:embed="rId3"/>
          <a:stretch>
            <a:fillRect/>
          </a:stretch>
        </p:blipFill>
        <p:spPr>
          <a:xfrm>
            <a:off x="6096000" y="1681828"/>
            <a:ext cx="5181600" cy="2985425"/>
          </a:xfrm>
          <a:prstGeom prst="rect">
            <a:avLst/>
          </a:prstGeom>
        </p:spPr>
      </p:pic>
      <p:pic>
        <p:nvPicPr>
          <p:cNvPr id="7" name="Picture 6">
            <a:extLst>
              <a:ext uri="{FF2B5EF4-FFF2-40B4-BE49-F238E27FC236}">
                <a16:creationId xmlns:a16="http://schemas.microsoft.com/office/drawing/2014/main" xmlns="" id="{0667F93B-7107-1445-8FA1-4E02E7FC7F3E}"/>
              </a:ext>
            </a:extLst>
          </p:cNvPr>
          <p:cNvPicPr>
            <a:picLocks noChangeAspect="1"/>
          </p:cNvPicPr>
          <p:nvPr/>
        </p:nvPicPr>
        <p:blipFill>
          <a:blip r:embed="rId4"/>
          <a:stretch>
            <a:fillRect/>
          </a:stretch>
        </p:blipFill>
        <p:spPr>
          <a:xfrm>
            <a:off x="6096000" y="4382924"/>
            <a:ext cx="5696056" cy="568658"/>
          </a:xfrm>
          <a:prstGeom prst="rect">
            <a:avLst/>
          </a:prstGeom>
        </p:spPr>
      </p:pic>
      <p:sp>
        <p:nvSpPr>
          <p:cNvPr id="8" name="Rectangle 7">
            <a:extLst>
              <a:ext uri="{FF2B5EF4-FFF2-40B4-BE49-F238E27FC236}">
                <a16:creationId xmlns:a16="http://schemas.microsoft.com/office/drawing/2014/main" xmlns="" id="{8749FDB8-D0DD-574D-8387-6012D5F2D2F1}"/>
              </a:ext>
            </a:extLst>
          </p:cNvPr>
          <p:cNvSpPr/>
          <p:nvPr/>
        </p:nvSpPr>
        <p:spPr>
          <a:xfrm>
            <a:off x="5950748" y="4881459"/>
            <a:ext cx="6096000" cy="923330"/>
          </a:xfrm>
          <a:prstGeom prst="rect">
            <a:avLst/>
          </a:prstGeom>
        </p:spPr>
        <p:txBody>
          <a:bodyPr>
            <a:spAutoFit/>
          </a:bodyPr>
          <a:lstStyle/>
          <a:p>
            <a:pPr marL="285750" indent="-285750">
              <a:buFont typeface="Arial" panose="020B0604020202020204" pitchFamily="34" charset="0"/>
              <a:buChar char="•"/>
            </a:pPr>
            <a:r>
              <a:rPr lang="en-US" dirty="0"/>
              <a:t>Recommended by the Intersegmental Curriculum Workgroup (ICW)</a:t>
            </a:r>
          </a:p>
          <a:p>
            <a:pPr marL="285750" indent="-285750">
              <a:buFont typeface="Arial" panose="020B0604020202020204" pitchFamily="34" charset="0"/>
              <a:buChar char="•"/>
            </a:pPr>
            <a:r>
              <a:rPr lang="en-US" dirty="0"/>
              <a:t>Not an ADT – too many units</a:t>
            </a:r>
          </a:p>
        </p:txBody>
      </p:sp>
    </p:spTree>
    <p:extLst>
      <p:ext uri="{BB962C8B-B14F-4D97-AF65-F5344CB8AC3E}">
        <p14:creationId xmlns:p14="http://schemas.microsoft.com/office/powerpoint/2010/main" val="626681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CFB241-A6E8-A54F-BC3A-76A32584EE8F}"/>
              </a:ext>
            </a:extLst>
          </p:cNvPr>
          <p:cNvSpPr>
            <a:spLocks noGrp="1"/>
          </p:cNvSpPr>
          <p:nvPr>
            <p:ph type="title"/>
          </p:nvPr>
        </p:nvSpPr>
        <p:spPr/>
        <p:txBody>
          <a:bodyPr/>
          <a:lstStyle/>
          <a:p>
            <a:pPr algn="ctr"/>
            <a:r>
              <a:rPr lang="en-US" dirty="0"/>
              <a:t>Next Steps</a:t>
            </a:r>
          </a:p>
        </p:txBody>
      </p:sp>
      <p:sp>
        <p:nvSpPr>
          <p:cNvPr id="3" name="Content Placeholder 2">
            <a:extLst>
              <a:ext uri="{FF2B5EF4-FFF2-40B4-BE49-F238E27FC236}">
                <a16:creationId xmlns:a16="http://schemas.microsoft.com/office/drawing/2014/main" xmlns="" id="{B4E564FE-1CDE-0E42-BB3B-6EA190D18580}"/>
              </a:ext>
            </a:extLst>
          </p:cNvPr>
          <p:cNvSpPr>
            <a:spLocks noGrp="1"/>
          </p:cNvSpPr>
          <p:nvPr>
            <p:ph sz="half" idx="1"/>
          </p:nvPr>
        </p:nvSpPr>
        <p:spPr/>
        <p:txBody>
          <a:bodyPr/>
          <a:lstStyle/>
          <a:p>
            <a:r>
              <a:rPr lang="en-US" dirty="0"/>
              <a:t>Survey to Faculty Discipline Review Groups (FDRGs) on each UCTP Program Map in the TMC: 10-day turnaround</a:t>
            </a:r>
          </a:p>
          <a:p>
            <a:r>
              <a:rPr lang="en-US" dirty="0"/>
              <a:t>Follow up webinar:</a:t>
            </a:r>
          </a:p>
          <a:p>
            <a:pPr lvl="1"/>
            <a:r>
              <a:rPr lang="en-US" dirty="0"/>
              <a:t>February 4, 2020</a:t>
            </a:r>
          </a:p>
          <a:p>
            <a:pPr lvl="1"/>
            <a:r>
              <a:rPr lang="en-US" dirty="0"/>
              <a:t>2:00-4:00</a:t>
            </a:r>
          </a:p>
          <a:p>
            <a:r>
              <a:rPr lang="en-US" dirty="0"/>
              <a:t>At state level – make agreements between CCC and UC</a:t>
            </a:r>
          </a:p>
        </p:txBody>
      </p:sp>
    </p:spTree>
    <p:extLst>
      <p:ext uri="{BB962C8B-B14F-4D97-AF65-F5344CB8AC3E}">
        <p14:creationId xmlns:p14="http://schemas.microsoft.com/office/powerpoint/2010/main" val="125447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3BFB7D-7CD0-EC4C-905B-49D2CC3C1891}"/>
              </a:ext>
            </a:extLst>
          </p:cNvPr>
          <p:cNvSpPr>
            <a:spLocks noGrp="1"/>
          </p:cNvSpPr>
          <p:nvPr>
            <p:ph type="title"/>
          </p:nvPr>
        </p:nvSpPr>
        <p:spPr/>
        <p:txBody>
          <a:bodyPr anchor="ctr"/>
          <a:lstStyle/>
          <a:p>
            <a:pPr algn="ctr"/>
            <a:r>
              <a:rPr lang="en-US" dirty="0"/>
              <a:t>Overview</a:t>
            </a:r>
          </a:p>
        </p:txBody>
      </p:sp>
      <p:sp>
        <p:nvSpPr>
          <p:cNvPr id="3" name="Content Placeholder 2">
            <a:extLst>
              <a:ext uri="{FF2B5EF4-FFF2-40B4-BE49-F238E27FC236}">
                <a16:creationId xmlns:a16="http://schemas.microsoft.com/office/drawing/2014/main" xmlns="" id="{58483767-1FC2-6E44-9127-B169BE1AEA27}"/>
              </a:ext>
            </a:extLst>
          </p:cNvPr>
          <p:cNvSpPr>
            <a:spLocks noGrp="1"/>
          </p:cNvSpPr>
          <p:nvPr>
            <p:ph sz="half" idx="1"/>
          </p:nvPr>
        </p:nvSpPr>
        <p:spPr/>
        <p:txBody>
          <a:bodyPr/>
          <a:lstStyle/>
          <a:p>
            <a:r>
              <a:rPr lang="en-US" dirty="0"/>
              <a:t>Concept</a:t>
            </a:r>
          </a:p>
          <a:p>
            <a:r>
              <a:rPr lang="en-US" dirty="0"/>
              <a:t>Associate Degree for Transfer (ADT) and University of California Transfer Pathway (UCTP)</a:t>
            </a:r>
          </a:p>
          <a:p>
            <a:r>
              <a:rPr lang="en-US" dirty="0"/>
              <a:t>UCTP Pilot – Chemistry and Physics</a:t>
            </a:r>
          </a:p>
          <a:p>
            <a:r>
              <a:rPr lang="en-US" dirty="0"/>
              <a:t>The Seven Disciplines</a:t>
            </a:r>
          </a:p>
          <a:p>
            <a:r>
              <a:rPr lang="en-US" dirty="0"/>
              <a:t>Engineering Model Curriculum</a:t>
            </a:r>
          </a:p>
          <a:p>
            <a:r>
              <a:rPr lang="en-US" dirty="0"/>
              <a:t>Next Steps</a:t>
            </a:r>
          </a:p>
        </p:txBody>
      </p:sp>
    </p:spTree>
    <p:extLst>
      <p:ext uri="{BB962C8B-B14F-4D97-AF65-F5344CB8AC3E}">
        <p14:creationId xmlns:p14="http://schemas.microsoft.com/office/powerpoint/2010/main" val="352741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909753-1CEE-E54E-B1E7-57CC9FD2DD93}"/>
              </a:ext>
            </a:extLst>
          </p:cNvPr>
          <p:cNvSpPr>
            <a:spLocks noGrp="1"/>
          </p:cNvSpPr>
          <p:nvPr>
            <p:ph type="title"/>
          </p:nvPr>
        </p:nvSpPr>
        <p:spPr/>
        <p:txBody>
          <a:bodyPr anchor="ctr"/>
          <a:lstStyle/>
          <a:p>
            <a:pPr algn="ctr"/>
            <a:r>
              <a:rPr lang="en-US" dirty="0"/>
              <a:t>Concept</a:t>
            </a:r>
          </a:p>
        </p:txBody>
      </p:sp>
      <p:sp>
        <p:nvSpPr>
          <p:cNvPr id="3" name="Content Placeholder 2">
            <a:extLst>
              <a:ext uri="{FF2B5EF4-FFF2-40B4-BE49-F238E27FC236}">
                <a16:creationId xmlns:a16="http://schemas.microsoft.com/office/drawing/2014/main" xmlns="" id="{BC0D3B2D-A49F-1E4E-937B-04EB7D2FEE5C}"/>
              </a:ext>
            </a:extLst>
          </p:cNvPr>
          <p:cNvSpPr>
            <a:spLocks noGrp="1"/>
          </p:cNvSpPr>
          <p:nvPr>
            <p:ph sz="half" idx="1"/>
          </p:nvPr>
        </p:nvSpPr>
        <p:spPr/>
        <p:txBody>
          <a:bodyPr/>
          <a:lstStyle/>
          <a:p>
            <a:r>
              <a:rPr lang="en-US" dirty="0">
                <a:hlinkClick r:id="rId2"/>
              </a:rPr>
              <a:t>ASCCC Resolution F17 15.01 </a:t>
            </a:r>
            <a:r>
              <a:rPr lang="en-US" dirty="0"/>
              <a:t>Aligning Transfer Pathways for the California State University and the University of California</a:t>
            </a:r>
          </a:p>
          <a:p>
            <a:pPr marL="0" indent="0">
              <a:buNone/>
            </a:pPr>
            <a:r>
              <a:rPr lang="en-US" dirty="0"/>
              <a:t>Resolved: That the Academic Senate for California Community Colleges work with the Academic Senates of the California State University and the University of California to identify a single pathway in each of the majors with an Associate Degree for Transfer to ensure that students will be prepared to transfer into either the California State University or the University of California systems.</a:t>
            </a:r>
          </a:p>
        </p:txBody>
      </p:sp>
    </p:spTree>
    <p:extLst>
      <p:ext uri="{BB962C8B-B14F-4D97-AF65-F5344CB8AC3E}">
        <p14:creationId xmlns:p14="http://schemas.microsoft.com/office/powerpoint/2010/main" val="2897918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1BDE8-3794-304C-9B94-00FDF3CA9D58}"/>
              </a:ext>
            </a:extLst>
          </p:cNvPr>
          <p:cNvSpPr>
            <a:spLocks noGrp="1"/>
          </p:cNvSpPr>
          <p:nvPr>
            <p:ph type="title"/>
          </p:nvPr>
        </p:nvSpPr>
        <p:spPr/>
        <p:txBody>
          <a:bodyPr anchor="ctr"/>
          <a:lstStyle/>
          <a:p>
            <a:pPr algn="ctr"/>
            <a:r>
              <a:rPr lang="en-US" dirty="0"/>
              <a:t>ADT 					UCTP</a:t>
            </a:r>
          </a:p>
        </p:txBody>
      </p:sp>
      <p:sp>
        <p:nvSpPr>
          <p:cNvPr id="3" name="Content Placeholder 2">
            <a:extLst>
              <a:ext uri="{FF2B5EF4-FFF2-40B4-BE49-F238E27FC236}">
                <a16:creationId xmlns:a16="http://schemas.microsoft.com/office/drawing/2014/main" xmlns="" id="{2457CBA2-B5B0-5D4D-ADF2-56FDEF742CBD}"/>
              </a:ext>
            </a:extLst>
          </p:cNvPr>
          <p:cNvSpPr>
            <a:spLocks noGrp="1"/>
          </p:cNvSpPr>
          <p:nvPr>
            <p:ph sz="half" idx="1"/>
          </p:nvPr>
        </p:nvSpPr>
        <p:spPr/>
        <p:txBody>
          <a:bodyPr/>
          <a:lstStyle/>
          <a:p>
            <a:r>
              <a:rPr lang="en-US" dirty="0"/>
              <a:t>SB1440 and SB440</a:t>
            </a:r>
          </a:p>
          <a:p>
            <a:r>
              <a:rPr lang="en-US" dirty="0"/>
              <a:t>Students guaranteed to transfer to a CSU in a similar major</a:t>
            </a:r>
          </a:p>
          <a:p>
            <a:r>
              <a:rPr lang="en-US" dirty="0"/>
              <a:t>40 TMCs</a:t>
            </a:r>
          </a:p>
        </p:txBody>
      </p:sp>
      <p:sp>
        <p:nvSpPr>
          <p:cNvPr id="4" name="Content Placeholder 3">
            <a:extLst>
              <a:ext uri="{FF2B5EF4-FFF2-40B4-BE49-F238E27FC236}">
                <a16:creationId xmlns:a16="http://schemas.microsoft.com/office/drawing/2014/main" xmlns="" id="{7E9D4B19-FA15-AA45-9341-528D140A72A9}"/>
              </a:ext>
            </a:extLst>
          </p:cNvPr>
          <p:cNvSpPr>
            <a:spLocks noGrp="1"/>
          </p:cNvSpPr>
          <p:nvPr>
            <p:ph sz="half" idx="2"/>
          </p:nvPr>
        </p:nvSpPr>
        <p:spPr/>
        <p:txBody>
          <a:bodyPr/>
          <a:lstStyle/>
          <a:p>
            <a:r>
              <a:rPr lang="en-US" dirty="0"/>
              <a:t>20 most sought-after majors</a:t>
            </a:r>
          </a:p>
          <a:p>
            <a:r>
              <a:rPr lang="en-US" dirty="0"/>
              <a:t>Single set of major preparation courses for any of the 9 campuses</a:t>
            </a:r>
          </a:p>
        </p:txBody>
      </p:sp>
    </p:spTree>
    <p:extLst>
      <p:ext uri="{BB962C8B-B14F-4D97-AF65-F5344CB8AC3E}">
        <p14:creationId xmlns:p14="http://schemas.microsoft.com/office/powerpoint/2010/main" val="3283740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10844-E175-EF42-A975-618742CFFCD1}"/>
              </a:ext>
            </a:extLst>
          </p:cNvPr>
          <p:cNvSpPr>
            <a:spLocks noGrp="1"/>
          </p:cNvSpPr>
          <p:nvPr>
            <p:ph type="title"/>
          </p:nvPr>
        </p:nvSpPr>
        <p:spPr/>
        <p:txBody>
          <a:bodyPr anchor="ctr"/>
          <a:lstStyle/>
          <a:p>
            <a:pPr algn="ctr"/>
            <a:r>
              <a:rPr lang="en-US" dirty="0"/>
              <a:t>UCTP Pilot – Chemistry and Physics</a:t>
            </a:r>
          </a:p>
        </p:txBody>
      </p:sp>
      <p:sp>
        <p:nvSpPr>
          <p:cNvPr id="3" name="Content Placeholder 2">
            <a:extLst>
              <a:ext uri="{FF2B5EF4-FFF2-40B4-BE49-F238E27FC236}">
                <a16:creationId xmlns:a16="http://schemas.microsoft.com/office/drawing/2014/main" xmlns="" id="{7AEE549D-C72D-1E4E-9FC2-36B6F0363F8E}"/>
              </a:ext>
            </a:extLst>
          </p:cNvPr>
          <p:cNvSpPr>
            <a:spLocks noGrp="1"/>
          </p:cNvSpPr>
          <p:nvPr>
            <p:ph sz="half" idx="1"/>
          </p:nvPr>
        </p:nvSpPr>
        <p:spPr/>
        <p:txBody>
          <a:bodyPr/>
          <a:lstStyle/>
          <a:p>
            <a:r>
              <a:rPr lang="en-US" dirty="0"/>
              <a:t>The TMCs are different from the UCTP Pilot</a:t>
            </a:r>
          </a:p>
          <a:p>
            <a:r>
              <a:rPr lang="en-US" dirty="0"/>
              <a:t>UCTP Pilot is not an ADT – general education is completed after transfer, but Title 5 GE minimum requirements are met</a:t>
            </a:r>
          </a:p>
          <a:p>
            <a:r>
              <a:rPr lang="en-US" dirty="0"/>
              <a:t>3.5 GPA required in major for guaranteed transfer into a UC Campus</a:t>
            </a:r>
          </a:p>
          <a:p>
            <a:r>
              <a:rPr lang="en-US" dirty="0"/>
              <a:t>A student should be able to complete a baccalaureate degree within two years of full time status after transfer</a:t>
            </a:r>
          </a:p>
        </p:txBody>
      </p:sp>
    </p:spTree>
    <p:extLst>
      <p:ext uri="{BB962C8B-B14F-4D97-AF65-F5344CB8AC3E}">
        <p14:creationId xmlns:p14="http://schemas.microsoft.com/office/powerpoint/2010/main" val="1522927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C3A09-AA58-444A-BF1F-7D63E27FDA65}"/>
              </a:ext>
            </a:extLst>
          </p:cNvPr>
          <p:cNvSpPr>
            <a:spLocks noGrp="1"/>
          </p:cNvSpPr>
          <p:nvPr>
            <p:ph type="title"/>
          </p:nvPr>
        </p:nvSpPr>
        <p:spPr/>
        <p:txBody>
          <a:bodyPr anchor="ctr"/>
          <a:lstStyle/>
          <a:p>
            <a:pPr algn="ctr"/>
            <a:r>
              <a:rPr lang="en-US" dirty="0"/>
              <a:t>The Seven Disciplines</a:t>
            </a:r>
          </a:p>
        </p:txBody>
      </p:sp>
      <p:sp>
        <p:nvSpPr>
          <p:cNvPr id="3" name="Content Placeholder 2">
            <a:extLst>
              <a:ext uri="{FF2B5EF4-FFF2-40B4-BE49-F238E27FC236}">
                <a16:creationId xmlns:a16="http://schemas.microsoft.com/office/drawing/2014/main" xmlns="" id="{FA348FB5-0EB2-C641-A387-49B95649E64D}"/>
              </a:ext>
            </a:extLst>
          </p:cNvPr>
          <p:cNvSpPr>
            <a:spLocks noGrp="1"/>
          </p:cNvSpPr>
          <p:nvPr>
            <p:ph sz="half" idx="1"/>
          </p:nvPr>
        </p:nvSpPr>
        <p:spPr/>
        <p:txBody>
          <a:bodyPr/>
          <a:lstStyle/>
          <a:p>
            <a:r>
              <a:rPr lang="en-US" dirty="0"/>
              <a:t>Anthropology</a:t>
            </a:r>
          </a:p>
          <a:p>
            <a:r>
              <a:rPr lang="en-US" dirty="0"/>
              <a:t>Business Administration*</a:t>
            </a:r>
          </a:p>
          <a:p>
            <a:r>
              <a:rPr lang="en-US" dirty="0"/>
              <a:t>Economics</a:t>
            </a:r>
          </a:p>
          <a:p>
            <a:r>
              <a:rPr lang="en-US" dirty="0"/>
              <a:t>History</a:t>
            </a:r>
          </a:p>
          <a:p>
            <a:r>
              <a:rPr lang="en-US" dirty="0"/>
              <a:t>Mathematics*</a:t>
            </a:r>
          </a:p>
          <a:p>
            <a:r>
              <a:rPr lang="en-US" dirty="0"/>
              <a:t>Philosophy</a:t>
            </a:r>
          </a:p>
          <a:p>
            <a:r>
              <a:rPr lang="en-US" dirty="0"/>
              <a:t>Sociology</a:t>
            </a:r>
          </a:p>
        </p:txBody>
      </p:sp>
      <p:sp>
        <p:nvSpPr>
          <p:cNvPr id="4" name="Content Placeholder 3">
            <a:extLst>
              <a:ext uri="{FF2B5EF4-FFF2-40B4-BE49-F238E27FC236}">
                <a16:creationId xmlns:a16="http://schemas.microsoft.com/office/drawing/2014/main" xmlns="" id="{C882C27C-7F27-AB49-B59D-AA999A310085}"/>
              </a:ext>
            </a:extLst>
          </p:cNvPr>
          <p:cNvSpPr>
            <a:spLocks noGrp="1"/>
          </p:cNvSpPr>
          <p:nvPr>
            <p:ph sz="half" idx="2"/>
          </p:nvPr>
        </p:nvSpPr>
        <p:spPr/>
        <p:txBody>
          <a:bodyPr/>
          <a:lstStyle/>
          <a:p>
            <a:r>
              <a:rPr lang="en-US" dirty="0"/>
              <a:t>Pathway in each TMC that aligns with the UCTP</a:t>
            </a:r>
          </a:p>
          <a:p>
            <a:r>
              <a:rPr lang="en-US" dirty="0"/>
              <a:t>Requires the use of IGETC general education pattern for transfer to CSU or UC</a:t>
            </a:r>
          </a:p>
          <a:p>
            <a:r>
              <a:rPr lang="en-US" dirty="0"/>
              <a:t>A slight modification is needed</a:t>
            </a:r>
          </a:p>
          <a:p>
            <a:endParaRPr lang="en-US" dirty="0"/>
          </a:p>
          <a:p>
            <a:endParaRPr lang="en-US" dirty="0"/>
          </a:p>
          <a:p>
            <a:endParaRPr lang="en-US" dirty="0"/>
          </a:p>
        </p:txBody>
      </p:sp>
    </p:spTree>
    <p:extLst>
      <p:ext uri="{BB962C8B-B14F-4D97-AF65-F5344CB8AC3E}">
        <p14:creationId xmlns:p14="http://schemas.microsoft.com/office/powerpoint/2010/main" val="634117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0D868-8232-C14C-9E5E-21F59BE47E6D}"/>
              </a:ext>
            </a:extLst>
          </p:cNvPr>
          <p:cNvSpPr>
            <a:spLocks noGrp="1"/>
          </p:cNvSpPr>
          <p:nvPr>
            <p:ph type="title"/>
          </p:nvPr>
        </p:nvSpPr>
        <p:spPr/>
        <p:txBody>
          <a:bodyPr anchor="ctr"/>
          <a:lstStyle/>
          <a:p>
            <a:pPr algn="ctr"/>
            <a:r>
              <a:rPr lang="en-US" dirty="0"/>
              <a:t>Anthropology (1/2)</a:t>
            </a:r>
          </a:p>
        </p:txBody>
      </p:sp>
      <p:pic>
        <p:nvPicPr>
          <p:cNvPr id="5" name="Content Placeholder 12">
            <a:extLst>
              <a:ext uri="{FF2B5EF4-FFF2-40B4-BE49-F238E27FC236}">
                <a16:creationId xmlns:a16="http://schemas.microsoft.com/office/drawing/2014/main" xmlns="" id="{637053EC-5C7C-A844-902B-F41A2A4E4306}"/>
              </a:ext>
            </a:extLst>
          </p:cNvPr>
          <p:cNvPicPr>
            <a:picLocks noGrp="1" noChangeAspect="1"/>
          </p:cNvPicPr>
          <p:nvPr>
            <p:ph sz="half" idx="1"/>
          </p:nvPr>
        </p:nvPicPr>
        <p:blipFill>
          <a:blip r:embed="rId2"/>
          <a:stretch>
            <a:fillRect/>
          </a:stretch>
        </p:blipFill>
        <p:spPr>
          <a:xfrm>
            <a:off x="786984" y="1723869"/>
            <a:ext cx="4960007" cy="4157819"/>
          </a:xfrm>
        </p:spPr>
      </p:pic>
      <p:pic>
        <p:nvPicPr>
          <p:cNvPr id="6" name="Content Placeholder 8">
            <a:extLst>
              <a:ext uri="{FF2B5EF4-FFF2-40B4-BE49-F238E27FC236}">
                <a16:creationId xmlns:a16="http://schemas.microsoft.com/office/drawing/2014/main" xmlns="" id="{4863F9D8-A12E-EE42-8F2F-9C776A69AD64}"/>
              </a:ext>
            </a:extLst>
          </p:cNvPr>
          <p:cNvPicPr>
            <a:picLocks noGrp="1" noChangeAspect="1"/>
          </p:cNvPicPr>
          <p:nvPr>
            <p:ph sz="half" idx="2"/>
          </p:nvPr>
        </p:nvPicPr>
        <p:blipFill>
          <a:blip r:embed="rId3"/>
          <a:stretch>
            <a:fillRect/>
          </a:stretch>
        </p:blipFill>
        <p:spPr>
          <a:xfrm>
            <a:off x="6250767" y="1860550"/>
            <a:ext cx="5198926" cy="4021138"/>
          </a:xfrm>
        </p:spPr>
      </p:pic>
    </p:spTree>
    <p:extLst>
      <p:ext uri="{BB962C8B-B14F-4D97-AF65-F5344CB8AC3E}">
        <p14:creationId xmlns:p14="http://schemas.microsoft.com/office/powerpoint/2010/main" val="3613718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A07601-48C8-ED44-9EC0-9F8ADDCAAAEE}"/>
              </a:ext>
            </a:extLst>
          </p:cNvPr>
          <p:cNvSpPr>
            <a:spLocks noGrp="1"/>
          </p:cNvSpPr>
          <p:nvPr>
            <p:ph type="title"/>
          </p:nvPr>
        </p:nvSpPr>
        <p:spPr/>
        <p:txBody>
          <a:bodyPr anchor="ctr"/>
          <a:lstStyle/>
          <a:p>
            <a:pPr algn="ctr"/>
            <a:r>
              <a:rPr lang="en-US" dirty="0"/>
              <a:t>Anthropology (2/2)</a:t>
            </a:r>
          </a:p>
        </p:txBody>
      </p:sp>
      <p:sp>
        <p:nvSpPr>
          <p:cNvPr id="4" name="Content Placeholder 3">
            <a:extLst>
              <a:ext uri="{FF2B5EF4-FFF2-40B4-BE49-F238E27FC236}">
                <a16:creationId xmlns:a16="http://schemas.microsoft.com/office/drawing/2014/main" xmlns="" id="{0FDBEB1D-F785-A54C-9D8B-8B864C716309}"/>
              </a:ext>
            </a:extLst>
          </p:cNvPr>
          <p:cNvSpPr>
            <a:spLocks noGrp="1"/>
          </p:cNvSpPr>
          <p:nvPr>
            <p:ph sz="half" idx="1"/>
          </p:nvPr>
        </p:nvSpPr>
        <p:spPr/>
        <p:txBody>
          <a:bodyPr/>
          <a:lstStyle/>
          <a:p>
            <a:endParaRPr lang="en-US" dirty="0"/>
          </a:p>
        </p:txBody>
      </p:sp>
      <p:pic>
        <p:nvPicPr>
          <p:cNvPr id="6" name="Content Placeholder 4">
            <a:extLst>
              <a:ext uri="{FF2B5EF4-FFF2-40B4-BE49-F238E27FC236}">
                <a16:creationId xmlns:a16="http://schemas.microsoft.com/office/drawing/2014/main" xmlns="" id="{DAA132CB-7161-0A4A-B121-818A62987DC0}"/>
              </a:ext>
            </a:extLst>
          </p:cNvPr>
          <p:cNvPicPr>
            <a:picLocks noChangeAspect="1"/>
          </p:cNvPicPr>
          <p:nvPr/>
        </p:nvPicPr>
        <p:blipFill>
          <a:blip r:embed="rId2"/>
          <a:stretch>
            <a:fillRect/>
          </a:stretch>
        </p:blipFill>
        <p:spPr>
          <a:xfrm>
            <a:off x="3713137" y="1995488"/>
            <a:ext cx="4765726" cy="3849687"/>
          </a:xfrm>
          <a:prstGeom prst="rect">
            <a:avLst/>
          </a:prstGeom>
        </p:spPr>
      </p:pic>
    </p:spTree>
    <p:extLst>
      <p:ext uri="{BB962C8B-B14F-4D97-AF65-F5344CB8AC3E}">
        <p14:creationId xmlns:p14="http://schemas.microsoft.com/office/powerpoint/2010/main" val="1006510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8AE54-E568-744D-A82D-138432F0EAE9}"/>
              </a:ext>
            </a:extLst>
          </p:cNvPr>
          <p:cNvSpPr>
            <a:spLocks noGrp="1"/>
          </p:cNvSpPr>
          <p:nvPr>
            <p:ph type="title"/>
          </p:nvPr>
        </p:nvSpPr>
        <p:spPr/>
        <p:txBody>
          <a:bodyPr anchor="ctr"/>
          <a:lstStyle/>
          <a:p>
            <a:pPr algn="ctr"/>
            <a:r>
              <a:rPr lang="en-US" dirty="0"/>
              <a:t>Business Administration</a:t>
            </a:r>
          </a:p>
        </p:txBody>
      </p:sp>
      <p:sp>
        <p:nvSpPr>
          <p:cNvPr id="4" name="Content Placeholder 3">
            <a:extLst>
              <a:ext uri="{FF2B5EF4-FFF2-40B4-BE49-F238E27FC236}">
                <a16:creationId xmlns:a16="http://schemas.microsoft.com/office/drawing/2014/main" xmlns="" id="{F5B0EFBF-8571-A847-8961-23986B886BC5}"/>
              </a:ext>
            </a:extLst>
          </p:cNvPr>
          <p:cNvSpPr>
            <a:spLocks noGrp="1"/>
          </p:cNvSpPr>
          <p:nvPr>
            <p:ph sz="half" idx="2"/>
          </p:nvPr>
        </p:nvSpPr>
        <p:spPr/>
        <p:txBody>
          <a:bodyPr/>
          <a:lstStyle/>
          <a:p>
            <a:r>
              <a:rPr lang="en-US" dirty="0"/>
              <a:t>Note:  The existing TMC may need to be expanded to include the option of a Single Variable STEM Calculus series</a:t>
            </a:r>
          </a:p>
          <a:p>
            <a:endParaRPr lang="en-US" dirty="0"/>
          </a:p>
        </p:txBody>
      </p:sp>
      <p:pic>
        <p:nvPicPr>
          <p:cNvPr id="5" name="Content Placeholder 4">
            <a:extLst>
              <a:ext uri="{FF2B5EF4-FFF2-40B4-BE49-F238E27FC236}">
                <a16:creationId xmlns:a16="http://schemas.microsoft.com/office/drawing/2014/main" xmlns="" id="{E3C3C62D-6B0F-5B46-BB0C-77841BA4C081}"/>
              </a:ext>
            </a:extLst>
          </p:cNvPr>
          <p:cNvPicPr>
            <a:picLocks noGrp="1" noChangeAspect="1"/>
          </p:cNvPicPr>
          <p:nvPr>
            <p:ph sz="half" idx="1"/>
          </p:nvPr>
        </p:nvPicPr>
        <p:blipFill>
          <a:blip r:embed="rId2"/>
          <a:stretch>
            <a:fillRect/>
          </a:stretch>
        </p:blipFill>
        <p:spPr>
          <a:xfrm>
            <a:off x="1049311" y="1665406"/>
            <a:ext cx="4274701" cy="4216410"/>
          </a:xfrm>
        </p:spPr>
      </p:pic>
    </p:spTree>
    <p:extLst>
      <p:ext uri="{BB962C8B-B14F-4D97-AF65-F5344CB8AC3E}">
        <p14:creationId xmlns:p14="http://schemas.microsoft.com/office/powerpoint/2010/main" val="4206171434"/>
      </p:ext>
    </p:extLst>
  </p:cSld>
  <p:clrMapOvr>
    <a:masterClrMapping/>
  </p:clrMapOvr>
</p:sld>
</file>

<file path=ppt/theme/theme1.xml><?xml version="1.0" encoding="utf-8"?>
<a:theme xmlns:a="http://schemas.openxmlformats.org/drawingml/2006/main" name="Office Theme">
  <a:themeElements>
    <a:clrScheme name="ASCCC colors">
      <a:dk1>
        <a:srgbClr val="E02826"/>
      </a:dk1>
      <a:lt1>
        <a:srgbClr val="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ASCCC Fonts">
      <a:majorFont>
        <a:latin typeface="Palatino Linotyp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pt template 2019 Red.potx" id="{6AA6FEBC-B7CB-F043-B5CB-1B17D5DFA489}" vid="{76F6CDD2-2258-5649-80FE-65E4B8364F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TotalTime>
  <Words>379</Words>
  <Application>Microsoft Office PowerPoint</Application>
  <PresentationFormat>Widescreen</PresentationFormat>
  <Paragraphs>57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Gill Sans</vt:lpstr>
      <vt:lpstr>Gill Sans MT</vt:lpstr>
      <vt:lpstr>Gill Sans Ultra Bold</vt:lpstr>
      <vt:lpstr>Palatino</vt:lpstr>
      <vt:lpstr>Office Theme</vt:lpstr>
      <vt:lpstr>Transfer Webinar</vt:lpstr>
      <vt:lpstr>Overview</vt:lpstr>
      <vt:lpstr>Concept</vt:lpstr>
      <vt:lpstr>ADT      UCTP</vt:lpstr>
      <vt:lpstr>UCTP Pilot – Chemistry and Physics</vt:lpstr>
      <vt:lpstr>The Seven Disciplines</vt:lpstr>
      <vt:lpstr>Anthropology (1/2)</vt:lpstr>
      <vt:lpstr>Anthropology (2/2)</vt:lpstr>
      <vt:lpstr>Business Administration</vt:lpstr>
      <vt:lpstr>Economics</vt:lpstr>
      <vt:lpstr>History</vt:lpstr>
      <vt:lpstr>Mathematics</vt:lpstr>
      <vt:lpstr>Philosophy</vt:lpstr>
      <vt:lpstr>Sociology</vt:lpstr>
      <vt:lpstr>Engineering Model Curriculum</vt:lpstr>
      <vt:lpstr>Next Steps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 Webinar</dc:title>
  <dc:creator>Virginia May</dc:creator>
  <cp:lastModifiedBy>Abigail Duldulao</cp:lastModifiedBy>
  <cp:revision>30</cp:revision>
  <cp:lastPrinted>2020-03-11T17:31:38Z</cp:lastPrinted>
  <dcterms:created xsi:type="dcterms:W3CDTF">2020-01-18T14:33:56Z</dcterms:created>
  <dcterms:modified xsi:type="dcterms:W3CDTF">2020-03-11T17:31:45Z</dcterms:modified>
</cp:coreProperties>
</file>