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7" r:id="rId5"/>
    <p:sldId id="257" r:id="rId6"/>
    <p:sldId id="283" r:id="rId7"/>
    <p:sldId id="298" r:id="rId8"/>
    <p:sldId id="281" r:id="rId9"/>
    <p:sldId id="296" r:id="rId10"/>
    <p:sldId id="301" r:id="rId11"/>
    <p:sldId id="302" r:id="rId12"/>
    <p:sldId id="303" r:id="rId13"/>
    <p:sldId id="304" r:id="rId14"/>
    <p:sldId id="297" r:id="rId15"/>
    <p:sldId id="306" r:id="rId16"/>
    <p:sldId id="307" r:id="rId17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F1C"/>
    <a:srgbClr val="66FFFF"/>
    <a:srgbClr val="99FF66"/>
    <a:srgbClr val="FFFF99"/>
    <a:srgbClr val="0D3047"/>
    <a:srgbClr val="0B2B41"/>
    <a:srgbClr val="114263"/>
    <a:srgbClr val="401918"/>
    <a:srgbClr val="AB678E"/>
    <a:srgbClr val="B26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2" autoAdjust="0"/>
    <p:restoredTop sz="94703" autoAdjust="0"/>
  </p:normalViewPr>
  <p:slideViewPr>
    <p:cSldViewPr snapToGrid="0">
      <p:cViewPr varScale="1">
        <p:scale>
          <a:sx n="103" d="100"/>
          <a:sy n="103" d="100"/>
        </p:scale>
        <p:origin x="150" y="294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https://losmedanos.craniumcafe.com/logi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1" name="Title 30" descr="title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64" y="1752011"/>
            <a:ext cx="5066269" cy="2223084"/>
          </a:xfrm>
        </p:spPr>
        <p:txBody>
          <a:bodyPr/>
          <a:lstStyle/>
          <a:p>
            <a:r>
              <a:rPr lang="en-US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ONLINE EDUCATION </a:t>
            </a:r>
            <a:br>
              <a:rPr lang="en-US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</a:br>
            <a:r>
              <a:rPr lang="en-US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INITIATIVE (OEI)</a:t>
            </a:r>
            <a:br>
              <a:rPr lang="en-US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</a:b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/>
            </a:r>
            <a:b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</a:b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Cranium Café &amp; </a:t>
            </a:r>
            <a:b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</a:b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Cranium Classroom Update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823" y="4801024"/>
            <a:ext cx="5049510" cy="521208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Bodoni MT" panose="02070603080606020203" pitchFamily="18" charset="0"/>
              </a:rPr>
              <a:t>Sophia Ramirez, LMC Counseling</a:t>
            </a:r>
            <a:endParaRPr lang="en-US" sz="2400" dirty="0">
              <a:solidFill>
                <a:schemeClr val="accent2">
                  <a:lumMod val="10000"/>
                  <a:lumOff val="9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0"/>
          <a:stretch/>
        </p:blipFill>
        <p:spPr>
          <a:xfrm flipH="1">
            <a:off x="0" y="1223433"/>
            <a:ext cx="4922128" cy="3427663"/>
          </a:xfr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1123" y="0"/>
            <a:ext cx="6453845" cy="661093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Bodoni MT" panose="02070603080606020203" pitchFamily="18" charset="0"/>
              </a:rPr>
              <a:t>Cranium </a:t>
            </a:r>
            <a:r>
              <a:rPr lang="en-US" sz="28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Café ~ Document Share + Tools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" r="12948" b="8159"/>
          <a:stretch/>
        </p:blipFill>
        <p:spPr>
          <a:xfrm>
            <a:off x="5511123" y="661093"/>
            <a:ext cx="6091882" cy="5694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078253" y="5944960"/>
            <a:ext cx="288580" cy="19770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078253" y="2439624"/>
            <a:ext cx="288580" cy="19770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0"/>
            <a:ext cx="9910119" cy="6858000"/>
          </a:xfrm>
          <a:prstGeom prst="rtTriangle">
            <a:avLst/>
          </a:prstGeom>
          <a:solidFill>
            <a:schemeClr val="accent2">
              <a:lumMod val="25000"/>
              <a:lumOff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068">
            <a:off x="8213528" y="2210569"/>
            <a:ext cx="3672000" cy="2306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25000"/>
                <a:lumOff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88122"/>
            <a:ext cx="6771974" cy="59930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Where We’re At &amp; Where We’re Going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64876"/>
            <a:ext cx="12192000" cy="202179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8" y="1165418"/>
            <a:ext cx="7037644" cy="4921465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OEI launch</a:t>
            </a:r>
            <a:r>
              <a:rPr lang="en-US" b="1" dirty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scheduled for fall 2020</a:t>
            </a:r>
            <a:r>
              <a:rPr lang="en-US" dirty="0" smtClean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dirty="0">
              <a:solidFill>
                <a:srgbClr val="07070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DVC, CCC and LMC counseling leads are meeting regularly to share resources and to determine some consistency in our approach to online counseling</a:t>
            </a:r>
            <a:r>
              <a:rPr lang="en-US" dirty="0" smtClean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dirty="0">
              <a:solidFill>
                <a:srgbClr val="07070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Currently, about half of our </a:t>
            </a:r>
            <a:r>
              <a:rPr lang="en-US" dirty="0" smtClean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LMC </a:t>
            </a:r>
            <a:r>
              <a:rPr lang="en-US" dirty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counselors are registered for the 6-week Online Counseling Course</a:t>
            </a:r>
            <a:r>
              <a:rPr lang="en-US" dirty="0" smtClean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dirty="0">
              <a:solidFill>
                <a:srgbClr val="07070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Counseling plans a </a:t>
            </a:r>
            <a:r>
              <a:rPr lang="en-US" dirty="0" err="1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sloooow</a:t>
            </a:r>
            <a:r>
              <a:rPr lang="en-US" dirty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roll out by piloting the platform with a few already trained counselors for Spring 2020 semester</a:t>
            </a:r>
            <a:r>
              <a:rPr lang="en-US" dirty="0" smtClean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dirty="0">
              <a:solidFill>
                <a:srgbClr val="07070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Cranium Café training is scheduled for our Counseling staff;</a:t>
            </a:r>
            <a:endParaRPr lang="en-US" dirty="0">
              <a:solidFill>
                <a:srgbClr val="07070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0"/>
            <a:ext cx="9910119" cy="6858000"/>
          </a:xfrm>
          <a:prstGeom prst="rtTriangle">
            <a:avLst/>
          </a:prstGeom>
          <a:solidFill>
            <a:schemeClr val="accent2">
              <a:lumMod val="25000"/>
              <a:lumOff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068">
            <a:off x="8213528" y="2210569"/>
            <a:ext cx="3672000" cy="2306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25000"/>
                <a:lumOff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88122"/>
            <a:ext cx="6771974" cy="59930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Where We’re At &amp; Where We’re Going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64876"/>
            <a:ext cx="12192000" cy="202179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19752" y="1574251"/>
            <a:ext cx="7210639" cy="4340697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 smtClean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</a:t>
            </a:r>
            <a:r>
              <a:rPr lang="en-US" dirty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counseling web </a:t>
            </a:r>
            <a:r>
              <a:rPr lang="en-US" dirty="0" smtClean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page, documents and resources;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dirty="0">
              <a:solidFill>
                <a:srgbClr val="07070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 with </a:t>
            </a:r>
            <a:r>
              <a:rPr lang="en-US" dirty="0" err="1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ConexEd</a:t>
            </a:r>
            <a:r>
              <a:rPr lang="en-US" dirty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District IT to integrate Cranium Café with SARS our counseling appointment system</a:t>
            </a:r>
            <a:r>
              <a:rPr lang="en-US" dirty="0" smtClean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dirty="0">
              <a:solidFill>
                <a:srgbClr val="07070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online counseling schedule and virtual drop-in policies:</a:t>
            </a:r>
            <a:endParaRPr lang="en-US" dirty="0">
              <a:solidFill>
                <a:srgbClr val="07070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en-US" sz="1600" dirty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requirements for conducting online counseling sessions;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en-US" sz="1600" dirty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hours per week should we offer the service;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en-US" sz="1600" dirty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 online counseling policies;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en-US" sz="1600" dirty="0">
                <a:solidFill>
                  <a:srgbClr val="07070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Storing session archives;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927C3783-B800-4093-BB0D-D5AEF08C3B59}"/>
              </a:ext>
            </a:extLst>
          </p:cNvPr>
          <p:cNvSpPr/>
          <p:nvPr/>
        </p:nvSpPr>
        <p:spPr>
          <a:xfrm rot="10800000">
            <a:off x="5983351" y="0"/>
            <a:ext cx="6208649" cy="6858000"/>
          </a:xfrm>
          <a:custGeom>
            <a:avLst/>
            <a:gdLst>
              <a:gd name="connsiteX0" fmla="*/ 0 w 6208649"/>
              <a:gd name="connsiteY0" fmla="*/ 0 h 6858000"/>
              <a:gd name="connsiteX1" fmla="*/ 6208649 w 6208649"/>
              <a:gd name="connsiteY1" fmla="*/ 0 h 6858000"/>
              <a:gd name="connsiteX2" fmla="*/ 2737815 w 6208649"/>
              <a:gd name="connsiteY2" fmla="*/ 6858000 h 6858000"/>
              <a:gd name="connsiteX3" fmla="*/ 0 w 620864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649" h="6858000">
                <a:moveTo>
                  <a:pt x="0" y="0"/>
                </a:moveTo>
                <a:lnTo>
                  <a:pt x="6208649" y="0"/>
                </a:lnTo>
                <a:lnTo>
                  <a:pt x="273781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10000"/>
              <a:lumOff val="9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927C3783-B800-4093-BB0D-D5AEF08C3B59}"/>
              </a:ext>
            </a:extLst>
          </p:cNvPr>
          <p:cNvSpPr/>
          <p:nvPr/>
        </p:nvSpPr>
        <p:spPr>
          <a:xfrm>
            <a:off x="-3740" y="0"/>
            <a:ext cx="6208649" cy="6858000"/>
          </a:xfrm>
          <a:custGeom>
            <a:avLst/>
            <a:gdLst>
              <a:gd name="connsiteX0" fmla="*/ 0 w 6208649"/>
              <a:gd name="connsiteY0" fmla="*/ 0 h 6858000"/>
              <a:gd name="connsiteX1" fmla="*/ 6208649 w 6208649"/>
              <a:gd name="connsiteY1" fmla="*/ 0 h 6858000"/>
              <a:gd name="connsiteX2" fmla="*/ 2737815 w 6208649"/>
              <a:gd name="connsiteY2" fmla="*/ 6858000 h 6858000"/>
              <a:gd name="connsiteX3" fmla="*/ 0 w 620864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649" h="6858000">
                <a:moveTo>
                  <a:pt x="0" y="0"/>
                </a:moveTo>
                <a:lnTo>
                  <a:pt x="6208649" y="0"/>
                </a:lnTo>
                <a:lnTo>
                  <a:pt x="273781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10000"/>
              <a:lumOff val="9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633186" y="3445724"/>
            <a:ext cx="3336324" cy="2790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Questions?</a:t>
            </a:r>
            <a:r>
              <a:rPr lang="en-US" dirty="0" smtClean="0">
                <a:solidFill>
                  <a:srgbClr val="0070C0"/>
                </a:solidFill>
                <a:latin typeface="Bodoni MT" panose="02070603080606020203" pitchFamily="18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Bodoni MT" panose="02070603080606020203" pitchFamily="18" charset="0"/>
              </a:rPr>
            </a:br>
            <a:r>
              <a:rPr lang="en-US" dirty="0">
                <a:solidFill>
                  <a:srgbClr val="0070C0"/>
                </a:solidFill>
                <a:latin typeface="Bodoni MT" panose="02070603080606020203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Bodoni MT" panose="02070603080606020203" pitchFamily="18" charset="0"/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Sophia Ramirez, LMC Counseling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/>
          <a:stretch/>
        </p:blipFill>
        <p:spPr>
          <a:xfrm flipH="1">
            <a:off x="4794420" y="3445724"/>
            <a:ext cx="2669060" cy="2790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8390" y="3445724"/>
            <a:ext cx="3336324" cy="2790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76E978-A841-4A4F-B153-CC369D9391D3}"/>
              </a:ext>
            </a:extLst>
          </p:cNvPr>
          <p:cNvSpPr/>
          <p:nvPr/>
        </p:nvSpPr>
        <p:spPr>
          <a:xfrm rot="5400000">
            <a:off x="4484913" y="-1255240"/>
            <a:ext cx="3222172" cy="12192002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93" y="0"/>
            <a:ext cx="4571907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10" y="258492"/>
            <a:ext cx="6891564" cy="830997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About Cranium Café &amp; Cranium Classroom</a:t>
            </a:r>
            <a:endParaRPr lang="en-US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pic>
        <p:nvPicPr>
          <p:cNvPr id="35" name="Content Placeholder 34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22" y="916434"/>
            <a:ext cx="1009213" cy="75691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992" y="1692413"/>
            <a:ext cx="4702106" cy="443221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70C0"/>
                </a:solidFill>
              </a:rPr>
              <a:t>What is Cranium Café &amp; Cranium Classroom?</a:t>
            </a:r>
            <a:endParaRPr lang="en-US" sz="1600" dirty="0">
              <a:solidFill>
                <a:srgbClr val="0070C0"/>
              </a:solidFill>
            </a:endParaRPr>
          </a:p>
          <a:p>
            <a:pPr lvl="0"/>
            <a:r>
              <a:rPr lang="en-US" sz="1600" dirty="0"/>
              <a:t>Online platform that allows for virtual counseling using various forms of communication (chat, email, video conferencing and lobby access</a:t>
            </a:r>
            <a:r>
              <a:rPr lang="en-US" sz="1600" dirty="0" smtClean="0"/>
              <a:t>;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70C0"/>
                </a:solidFill>
              </a:rPr>
              <a:t>How can Cranium Café &amp; Cranium Classroom be used?</a:t>
            </a:r>
            <a:endParaRPr lang="en-US" sz="1600" dirty="0">
              <a:solidFill>
                <a:srgbClr val="0070C0"/>
              </a:solidFill>
            </a:endParaRPr>
          </a:p>
          <a:p>
            <a:pPr lvl="0"/>
            <a:r>
              <a:rPr lang="en-US" sz="1600" dirty="0"/>
              <a:t>Cranium Café can be used for one-on-one sessions, group sessions, workshops and class sessions (up to 100 students</a:t>
            </a:r>
            <a:r>
              <a:rPr lang="en-US" sz="1600" dirty="0" smtClean="0"/>
              <a:t>);</a:t>
            </a:r>
          </a:p>
          <a:p>
            <a:pPr lvl="0"/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70C0"/>
                </a:solidFill>
              </a:rPr>
              <a:t>How do we access it?</a:t>
            </a:r>
            <a:endParaRPr lang="en-US" sz="1600" dirty="0">
              <a:solidFill>
                <a:srgbClr val="0070C0"/>
              </a:solidFill>
            </a:endParaRPr>
          </a:p>
          <a:p>
            <a:pPr lvl="0"/>
            <a:r>
              <a:rPr lang="en-US" sz="1600" dirty="0"/>
              <a:t>We access Cranium Café through Canvas at: </a:t>
            </a:r>
            <a:endParaRPr lang="en-US" sz="1600" dirty="0" smtClean="0"/>
          </a:p>
          <a:p>
            <a:pPr lvl="0"/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losmedanos.craniumcafe.com/login</a:t>
            </a:r>
            <a:endParaRPr lang="en-US" sz="1600" dirty="0" smtClean="0"/>
          </a:p>
          <a:p>
            <a:pPr lvl="0"/>
            <a:r>
              <a:rPr lang="en-US" sz="1600" dirty="0" smtClean="0"/>
              <a:t>Single sign-in approach: </a:t>
            </a:r>
          </a:p>
          <a:p>
            <a:pPr lvl="0">
              <a:spcBef>
                <a:spcPts val="600"/>
              </a:spcBef>
            </a:pPr>
            <a:r>
              <a:rPr lang="en-US" sz="1600" dirty="0" smtClean="0"/>
              <a:t>counselors and students sign in using </a:t>
            </a:r>
            <a:r>
              <a:rPr lang="en-US" sz="1600" dirty="0" err="1" smtClean="0"/>
              <a:t>Insite</a:t>
            </a:r>
            <a:r>
              <a:rPr lang="en-US" sz="1600" dirty="0" smtClean="0"/>
              <a:t> login and setting a passcode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36" name="Content Placeholder 35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05" y="764890"/>
            <a:ext cx="797870" cy="897192"/>
          </a:xfrm>
        </p:spPr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7336" y="1692413"/>
            <a:ext cx="3575486" cy="379205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70C0"/>
                </a:solidFill>
              </a:rPr>
              <a:t>Equipment &amp; Browser</a:t>
            </a:r>
            <a:endParaRPr lang="en-US" sz="1600" dirty="0">
              <a:solidFill>
                <a:srgbClr val="0070C0"/>
              </a:solidFill>
            </a:endParaRPr>
          </a:p>
          <a:p>
            <a:pPr lvl="0"/>
            <a:r>
              <a:rPr lang="en-US" sz="1600" dirty="0"/>
              <a:t>Desktop, laptop, tablet; webcam with mic; suggest using headset to reduce noise and feedback</a:t>
            </a:r>
          </a:p>
          <a:p>
            <a:pPr lvl="0"/>
            <a:r>
              <a:rPr lang="en-US" sz="1600" dirty="0"/>
              <a:t>Preferred browser is Chrome or </a:t>
            </a:r>
            <a:r>
              <a:rPr lang="en-US" sz="1600" dirty="0" smtClean="0"/>
              <a:t>Firefox</a:t>
            </a:r>
          </a:p>
          <a:p>
            <a:pPr lvl="0"/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0070C0"/>
                </a:solidFill>
              </a:rPr>
              <a:t>Additional Features</a:t>
            </a:r>
            <a:endParaRPr lang="en-US" sz="1600" dirty="0">
              <a:solidFill>
                <a:srgbClr val="0070C0"/>
              </a:solidFill>
            </a:endParaRPr>
          </a:p>
          <a:p>
            <a:pPr marL="285750" indent="-285750">
              <a:buFont typeface="Calibri Light" panose="020F0302020204030204" pitchFamily="34" charset="0"/>
              <a:buChar char="₋"/>
            </a:pPr>
            <a:r>
              <a:rPr lang="en-US" sz="1600" dirty="0" smtClean="0"/>
              <a:t>Student Informed Consent form</a:t>
            </a:r>
          </a:p>
          <a:p>
            <a:pPr marL="285750" indent="-285750">
              <a:buFont typeface="Calibri Light" panose="020F0302020204030204" pitchFamily="34" charset="0"/>
              <a:buChar char="₋"/>
            </a:pPr>
            <a:r>
              <a:rPr lang="en-US" sz="1600" dirty="0" smtClean="0"/>
              <a:t>Individual Counselor Contact Cards &amp; Lobby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314" y="1803606"/>
            <a:ext cx="3937686" cy="3307515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Cranium </a:t>
            </a:r>
            <a:r>
              <a:rPr lang="en-US" dirty="0">
                <a:solidFill>
                  <a:srgbClr val="0070C0"/>
                </a:solidFill>
                <a:latin typeface="Bodoni MT" panose="02070603080606020203" pitchFamily="18" charset="0"/>
              </a:rPr>
              <a:t>Café </a:t>
            </a:r>
            <a:r>
              <a:rPr lang="en-US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Online Counseling Training</a:t>
            </a:r>
            <a:endParaRPr lang="en-US" dirty="0"/>
          </a:p>
        </p:txBody>
      </p:sp>
      <p:pic>
        <p:nvPicPr>
          <p:cNvPr id="35" name="Content Placeholder 34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34" y="1283417"/>
            <a:ext cx="876375" cy="876375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186" y="2254167"/>
            <a:ext cx="3825446" cy="3368675"/>
          </a:xfrm>
        </p:spPr>
        <p:txBody>
          <a:bodyPr/>
          <a:lstStyle/>
          <a:p>
            <a:pPr lvl="0"/>
            <a:r>
              <a:rPr lang="en-US" sz="1600" dirty="0"/>
              <a:t>The Online Counseling Network in collaboration with </a:t>
            </a:r>
            <a:r>
              <a:rPr lang="en-US" sz="1600" dirty="0" smtClean="0"/>
              <a:t>OEI </a:t>
            </a:r>
            <a:r>
              <a:rPr lang="en-US" sz="1600" dirty="0"/>
              <a:t>offers two 6-week online counseling courses </a:t>
            </a:r>
            <a:r>
              <a:rPr lang="en-US" sz="1600" dirty="0" smtClean="0"/>
              <a:t>for counselors; </a:t>
            </a:r>
          </a:p>
          <a:p>
            <a:pPr marL="342900" lvl="0" indent="-342900">
              <a:buAutoNum type="arabicParenR"/>
            </a:pPr>
            <a:r>
              <a:rPr lang="en-US" sz="1600" dirty="0" smtClean="0"/>
              <a:t>Online </a:t>
            </a:r>
            <a:r>
              <a:rPr lang="en-US" sz="1600" dirty="0"/>
              <a:t>College Counseling; </a:t>
            </a:r>
          </a:p>
          <a:p>
            <a:pPr marL="342900" lvl="0" indent="-342900">
              <a:buAutoNum type="arabicParenR"/>
            </a:pPr>
            <a:r>
              <a:rPr lang="en-US" sz="1600" dirty="0" smtClean="0"/>
              <a:t>Online </a:t>
            </a:r>
            <a:r>
              <a:rPr lang="en-US" sz="1600" dirty="0"/>
              <a:t>Mental Health;</a:t>
            </a:r>
          </a:p>
          <a:p>
            <a:pPr lvl="0"/>
            <a:r>
              <a:rPr lang="en-US" sz="1600" dirty="0"/>
              <a:t>Continuing Education Units (CEU) </a:t>
            </a:r>
            <a:r>
              <a:rPr lang="en-US" sz="1600" dirty="0" smtClean="0"/>
              <a:t> are available- </a:t>
            </a:r>
          </a:p>
          <a:p>
            <a:pPr lvl="0"/>
            <a:r>
              <a:rPr lang="en-US" sz="1600" dirty="0" smtClean="0"/>
              <a:t>4 </a:t>
            </a:r>
            <a:r>
              <a:rPr lang="en-US" sz="1600" dirty="0"/>
              <a:t>units of graduate level work </a:t>
            </a:r>
            <a:r>
              <a:rPr lang="en-US" sz="1600" dirty="0" smtClean="0"/>
              <a:t>from </a:t>
            </a:r>
            <a:r>
              <a:rPr lang="en-US" sz="1600" dirty="0"/>
              <a:t>Fresno Pacific University;</a:t>
            </a:r>
          </a:p>
        </p:txBody>
      </p:sp>
      <p:pic>
        <p:nvPicPr>
          <p:cNvPr id="36" name="Content Placeholder 35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06" y="1283416"/>
            <a:ext cx="656670" cy="677471"/>
          </a:xfrm>
        </p:spPr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60615" y="2254167"/>
            <a:ext cx="3536619" cy="3368675"/>
          </a:xfrm>
        </p:spPr>
        <p:txBody>
          <a:bodyPr/>
          <a:lstStyle/>
          <a:p>
            <a:pPr lvl="0"/>
            <a:r>
              <a:rPr lang="en-US" sz="1600" dirty="0"/>
              <a:t>Examples of Online College Counseling Course Topics: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How to handle technology challenges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Disruptive students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Counseling students w/ disabilities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Group counseling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Designing online workshops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Developing online resources</a:t>
            </a:r>
          </a:p>
          <a:p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51" y="5565"/>
            <a:ext cx="8453079" cy="2079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3850" y="4856206"/>
            <a:ext cx="8438145" cy="2001794"/>
          </a:xfrm>
          <a:prstGeom prst="rect">
            <a:avLst/>
          </a:prstGeo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47" y="2297940"/>
            <a:ext cx="8438149" cy="2320651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-7994"/>
            <a:ext cx="7892716" cy="6865994"/>
            <a:chOff x="0" y="482600"/>
            <a:chExt cx="6957056" cy="5892799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482600"/>
              <a:ext cx="5491804" cy="5892799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2278885"/>
              <a:ext cx="5712705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9638" y="2375867"/>
            <a:ext cx="6396698" cy="521208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So How Does Cranium Café Work?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63827"/>
            <a:ext cx="5477262" cy="4065373"/>
          </a:xfr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145" y="241790"/>
            <a:ext cx="4908619" cy="661093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Bodoni MT" panose="02070603080606020203" pitchFamily="18" charset="0"/>
              </a:rPr>
              <a:t>Cranium </a:t>
            </a:r>
            <a:r>
              <a:rPr lang="en-US" sz="28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Café Contact Cards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62" y="2237596"/>
            <a:ext cx="3029367" cy="386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Snagit_PPT12D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29" y="1035842"/>
            <a:ext cx="3344424" cy="411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0"/>
            <a:ext cx="9910119" cy="6858000"/>
          </a:xfrm>
          <a:prstGeom prst="rtTriangle">
            <a:avLst/>
          </a:prstGeom>
          <a:solidFill>
            <a:schemeClr val="accent2">
              <a:lumMod val="25000"/>
              <a:lumOff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72" y="585368"/>
            <a:ext cx="3095625" cy="2239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25000"/>
                <a:lumOff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9072" y="90729"/>
            <a:ext cx="6771974" cy="844138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odoni MT" panose="02070603080606020203" pitchFamily="18" charset="0"/>
              </a:rPr>
              <a:t>Online Counseling Start to Finish</a:t>
            </a:r>
            <a:b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odoni MT" panose="02070603080606020203" pitchFamily="18" charset="0"/>
              </a:rPr>
            </a:br>
            <a:r>
              <a:rPr lang="en-US" sz="27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Bodoni MT" panose="02070603080606020203" pitchFamily="18" charset="0"/>
              </a:rPr>
              <a:t>Synchronous “Real Time” Sessions</a:t>
            </a:r>
            <a:endParaRPr lang="en-US" sz="2200" dirty="0">
              <a:solidFill>
                <a:schemeClr val="accent2">
                  <a:lumMod val="75000"/>
                  <a:lumOff val="25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821">
            <a:off x="8476886" y="3738218"/>
            <a:ext cx="3193857" cy="2298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25000"/>
                <a:lumOff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480375"/>
            <a:ext cx="12192000" cy="9144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018107" y="1228364"/>
            <a:ext cx="5917823" cy="4958514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731F1C"/>
                </a:solidFill>
              </a:rPr>
              <a:t>Student receives email with link to counselor’s virtual office;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Students log in through DVC Canvas website using their </a:t>
            </a:r>
            <a:r>
              <a:rPr lang="en-US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Insite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ID;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731F1C"/>
                </a:solidFill>
              </a:rPr>
              <a:t>Automated consent form appears for each session;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Student is “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transported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” to the counselor’s virtual lobby where they wait until the counselor brings them into their virtual office;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731F1C"/>
                </a:solidFill>
              </a:rPr>
              <a:t>Students can meet with counselors: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 smtClean="0">
                <a:solidFill>
                  <a:srgbClr val="731F1C"/>
                </a:solidFill>
              </a:rPr>
              <a:t>Face-to-face (webcam)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 smtClean="0">
                <a:solidFill>
                  <a:srgbClr val="731F1C"/>
                </a:solidFill>
              </a:rPr>
              <a:t>Audio only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 smtClean="0">
                <a:solidFill>
                  <a:srgbClr val="731F1C"/>
                </a:solidFill>
              </a:rPr>
              <a:t>Chat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Features: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Document share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Screen-share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Closed Captioning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White 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board with tools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5767">
            <a:off x="-640784" y="3105839"/>
            <a:ext cx="2986938" cy="53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5075"/>
            <a:ext cx="5817020" cy="3962876"/>
          </a:xfr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5212" y="-116568"/>
            <a:ext cx="5770948" cy="661093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Bodoni MT" panose="02070603080606020203" pitchFamily="18" charset="0"/>
              </a:rPr>
              <a:t>Cranium </a:t>
            </a:r>
            <a:r>
              <a:rPr lang="en-US" sz="28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Café Appointment Email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09" y="544525"/>
            <a:ext cx="5183361" cy="5714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0200" y="114560"/>
            <a:ext cx="6298899" cy="661093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Bodoni MT" panose="02070603080606020203" pitchFamily="18" charset="0"/>
              </a:rPr>
              <a:t>Cranium </a:t>
            </a:r>
            <a:r>
              <a:rPr lang="en-US" sz="28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Café Single Sign In Via Canvas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3740" y="0"/>
            <a:ext cx="424916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Snagit_PPTEAB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17" y="1296035"/>
            <a:ext cx="5164462" cy="3763690"/>
          </a:xfrm>
          <a:prstGeom prst="rect">
            <a:avLst/>
          </a:prstGeom>
        </p:spPr>
      </p:pic>
      <p:pic>
        <p:nvPicPr>
          <p:cNvPr id="5" name="Snagit_PPTEBF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31" y="1667487"/>
            <a:ext cx="3172169" cy="30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23433"/>
            <a:ext cx="5341454" cy="3554494"/>
          </a:xfr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0200" y="114560"/>
            <a:ext cx="6298899" cy="661093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Bodoni MT" panose="02070603080606020203" pitchFamily="18" charset="0"/>
              </a:rPr>
              <a:t>Cranium </a:t>
            </a:r>
            <a:r>
              <a:rPr lang="en-US" sz="28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Café ~ Counselor Lobby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99" y="890213"/>
            <a:ext cx="6224769" cy="5161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475556_Education presentation_AAS_v5" id="{AAC57104-7B60-491F-A321-6BCAF93AC541}" vid="{5A43072C-36E0-4A5A-A3FF-E88D65C597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4e180c5-1394-40b9-b246-0f4dac5141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977B2CF508B7478628C1F28957C0F1" ma:contentTypeVersion="9" ma:contentTypeDescription="Create a new document." ma:contentTypeScope="" ma:versionID="e22753612c60a756b5d53d9b362fc9ef">
  <xsd:schema xmlns:xsd="http://www.w3.org/2001/XMLSchema" xmlns:xs="http://www.w3.org/2001/XMLSchema" xmlns:p="http://schemas.microsoft.com/office/2006/metadata/properties" xmlns:ns3="4d4dbd9b-6267-4429-962d-419d787b96e0" xmlns:ns4="b4e180c5-1394-40b9-b246-0f4dac514102" targetNamespace="http://schemas.microsoft.com/office/2006/metadata/properties" ma:root="true" ma:fieldsID="01bc3332bddaf3b140e6bd70cada40e8" ns3:_="" ns4:_="">
    <xsd:import namespace="4d4dbd9b-6267-4429-962d-419d787b96e0"/>
    <xsd:import namespace="b4e180c5-1394-40b9-b246-0f4dac514102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dbd9b-6267-4429-962d-419d787b96e0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180c5-1394-40b9-b246-0f4dac5141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575C36-314A-42CB-9114-6E0CE4AB2735}">
  <ds:schemaRefs>
    <ds:schemaRef ds:uri="http://purl.org/dc/dcmitype/"/>
    <ds:schemaRef ds:uri="4d4dbd9b-6267-4429-962d-419d787b96e0"/>
    <ds:schemaRef ds:uri="b4e180c5-1394-40b9-b246-0f4dac514102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5D0AD3E-9DDB-4E69-981A-7DAE0E9B5F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21FB9B-FE2C-41EE-BBF8-E2EBFCD8F5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4dbd9b-6267-4429-962d-419d787b96e0"/>
    <ds:schemaRef ds:uri="b4e180c5-1394-40b9-b246-0f4dac5141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0</TotalTime>
  <Words>503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Bodoni MT</vt:lpstr>
      <vt:lpstr>Calibri</vt:lpstr>
      <vt:lpstr>Calibri Light</vt:lpstr>
      <vt:lpstr>Corbel</vt:lpstr>
      <vt:lpstr>Helvetica</vt:lpstr>
      <vt:lpstr>Times New Roman</vt:lpstr>
      <vt:lpstr>Wingdings</vt:lpstr>
      <vt:lpstr>Office Theme</vt:lpstr>
      <vt:lpstr>ONLINE EDUCATION  INITIATIVE (OEI)  Cranium Café &amp;  Cranium Classroom Update</vt:lpstr>
      <vt:lpstr>About Cranium Café &amp; Cranium Classroom</vt:lpstr>
      <vt:lpstr>Cranium Café Online Counseling Training</vt:lpstr>
      <vt:lpstr>PowerPoint Presentation</vt:lpstr>
      <vt:lpstr>Cranium Café Contact Cards</vt:lpstr>
      <vt:lpstr>Online Counseling Start to Finish Synchronous “Real Time” Sessions</vt:lpstr>
      <vt:lpstr>Cranium Café Appointment Email</vt:lpstr>
      <vt:lpstr>Cranium Café Single Sign In Via Canvas</vt:lpstr>
      <vt:lpstr>Cranium Café ~ Counselor Lobby</vt:lpstr>
      <vt:lpstr>Cranium Café ~ Document Share + Tools</vt:lpstr>
      <vt:lpstr>Where We’re At &amp; Where We’re Going</vt:lpstr>
      <vt:lpstr>Where We’re At &amp; Where We’re Going</vt:lpstr>
      <vt:lpstr>Questions?  Sophia Ramirez, LMC Counseling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2019-09-24T21:17:01Z</dcterms:created>
  <dcterms:modified xsi:type="dcterms:W3CDTF">2020-03-04T02:50:38Z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0x010100AE977B2CF508B7478628C1F28957C0F1</vt:lpwstr>
  </property>
</Properties>
</file>