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66" r:id="rId3"/>
    <p:sldId id="297" r:id="rId4"/>
    <p:sldId id="257" r:id="rId5"/>
    <p:sldId id="290" r:id="rId6"/>
    <p:sldId id="292" r:id="rId7"/>
    <p:sldId id="293" r:id="rId8"/>
    <p:sldId id="294" r:id="rId9"/>
    <p:sldId id="295" r:id="rId10"/>
    <p:sldId id="281" r:id="rId11"/>
    <p:sldId id="272" r:id="rId12"/>
    <p:sldId id="279" r:id="rId13"/>
    <p:sldId id="284" r:id="rId14"/>
    <p:sldId id="283" r:id="rId15"/>
    <p:sldId id="280" r:id="rId16"/>
    <p:sldId id="274" r:id="rId17"/>
    <p:sldId id="276" r:id="rId18"/>
    <p:sldId id="277" r:id="rId19"/>
    <p:sldId id="258" r:id="rId20"/>
    <p:sldId id="263" r:id="rId21"/>
    <p:sldId id="291" r:id="rId22"/>
    <p:sldId id="275" r:id="rId23"/>
    <p:sldId id="261" r:id="rId24"/>
    <p:sldId id="300" r:id="rId25"/>
    <p:sldId id="260" r:id="rId26"/>
    <p:sldId id="286" r:id="rId27"/>
    <p:sldId id="302" r:id="rId28"/>
    <p:sldId id="301" r:id="rId29"/>
    <p:sldId id="298" r:id="rId30"/>
    <p:sldId id="271" r:id="rId31"/>
    <p:sldId id="268" r:id="rId32"/>
    <p:sldId id="267" r:id="rId33"/>
    <p:sldId id="273" r:id="rId34"/>
    <p:sldId id="287" r:id="rId35"/>
    <p:sldId id="278" r:id="rId36"/>
    <p:sldId id="264" r:id="rId37"/>
    <p:sldId id="265" r:id="rId38"/>
    <p:sldId id="259" r:id="rId39"/>
    <p:sldId id="288" r:id="rId40"/>
    <p:sldId id="269" r:id="rId41"/>
    <p:sldId id="270" r:id="rId42"/>
    <p:sldId id="285" r:id="rId43"/>
    <p:sldId id="289"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5" autoAdjust="0"/>
    <p:restoredTop sz="94660"/>
  </p:normalViewPr>
  <p:slideViewPr>
    <p:cSldViewPr snapToGrid="0">
      <p:cViewPr varScale="1">
        <p:scale>
          <a:sx n="114" d="100"/>
          <a:sy n="114"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hyperlink" Target="https://www.merriam-webster.com/dictionary/hostility" TargetMode="External"/><Relationship Id="rId2" Type="http://schemas.openxmlformats.org/officeDocument/2006/relationships/hyperlink" Target="https://www.merriam-webster.com/dictionary/detriment" TargetMode="External"/><Relationship Id="rId1" Type="http://schemas.openxmlformats.org/officeDocument/2006/relationships/hyperlink" Target="https://www.merriam-webster.com/dictionary/judgment"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napaba.org/page/HateCrimeResourc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merriam-webster.com/dictionary/hostility" TargetMode="External"/><Relationship Id="rId2" Type="http://schemas.openxmlformats.org/officeDocument/2006/relationships/hyperlink" Target="https://www.merriam-webster.com/dictionary/detriment" TargetMode="External"/><Relationship Id="rId1" Type="http://schemas.openxmlformats.org/officeDocument/2006/relationships/hyperlink" Target="https://www.merriam-webster.com/dictionary/judgment"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apaba.org/page/HateCrimeResourc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36707-85EC-43D7-9A20-83664D15B3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A2F6E6-7622-4188-9121-807ABB6A1F8A}">
      <dgm:prSet/>
      <dgm:spPr>
        <a:solidFill>
          <a:schemeClr val="accent3"/>
        </a:solidFill>
      </dgm:spPr>
      <dgm:t>
        <a:bodyPr/>
        <a:lstStyle/>
        <a:p>
          <a:r>
            <a:rPr lang="en-US"/>
            <a:t>Xenophobia: </a:t>
          </a:r>
        </a:p>
      </dgm:t>
    </dgm:pt>
    <dgm:pt modelId="{23F3044A-D57A-4978-BFA1-6531A76F78EC}" type="parTrans" cxnId="{576D94AA-36FE-4FCD-B327-43E1434A73EB}">
      <dgm:prSet/>
      <dgm:spPr/>
      <dgm:t>
        <a:bodyPr/>
        <a:lstStyle/>
        <a:p>
          <a:endParaRPr lang="en-US"/>
        </a:p>
      </dgm:t>
    </dgm:pt>
    <dgm:pt modelId="{6C92DA1B-D2F3-4326-AABF-2DE3126D8370}" type="sibTrans" cxnId="{576D94AA-36FE-4FCD-B327-43E1434A73EB}">
      <dgm:prSet/>
      <dgm:spPr/>
      <dgm:t>
        <a:bodyPr/>
        <a:lstStyle/>
        <a:p>
          <a:endParaRPr lang="en-US"/>
        </a:p>
      </dgm:t>
    </dgm:pt>
    <dgm:pt modelId="{108697EF-999B-43B7-A088-5CBE93FA7C4E}">
      <dgm:prSet/>
      <dgm:spPr/>
      <dgm:t>
        <a:bodyPr/>
        <a:lstStyle/>
        <a:p>
          <a:pPr>
            <a:buFontTx/>
            <a:buNone/>
          </a:pPr>
          <a:r>
            <a:rPr lang="en-US" dirty="0"/>
            <a:t>fear and hatred of strangers or foreigners or of anything that is strange or foreign (Merriam-Webster)</a:t>
          </a:r>
        </a:p>
      </dgm:t>
    </dgm:pt>
    <dgm:pt modelId="{DD010C42-282D-4A47-99ED-F832331181E9}" type="parTrans" cxnId="{1C947CEA-183D-4662-9AF9-7D322F140044}">
      <dgm:prSet/>
      <dgm:spPr/>
      <dgm:t>
        <a:bodyPr/>
        <a:lstStyle/>
        <a:p>
          <a:endParaRPr lang="en-US"/>
        </a:p>
      </dgm:t>
    </dgm:pt>
    <dgm:pt modelId="{11F17F9D-3692-46E8-B70F-191B6F1B5617}" type="sibTrans" cxnId="{1C947CEA-183D-4662-9AF9-7D322F140044}">
      <dgm:prSet/>
      <dgm:spPr/>
      <dgm:t>
        <a:bodyPr/>
        <a:lstStyle/>
        <a:p>
          <a:endParaRPr lang="en-US"/>
        </a:p>
      </dgm:t>
    </dgm:pt>
    <dgm:pt modelId="{1AF3F97A-D49C-4366-9503-E38CB720457B}">
      <dgm:prSet/>
      <dgm:spPr>
        <a:solidFill>
          <a:schemeClr val="accent3"/>
        </a:solidFill>
      </dgm:spPr>
      <dgm:t>
        <a:bodyPr/>
        <a:lstStyle/>
        <a:p>
          <a:r>
            <a:rPr lang="en-US"/>
            <a:t>Prejudice: </a:t>
          </a:r>
        </a:p>
      </dgm:t>
    </dgm:pt>
    <dgm:pt modelId="{4E260B18-0017-4510-A291-929A167B6441}" type="parTrans" cxnId="{52C63C25-218F-49EF-9178-F601DD207F06}">
      <dgm:prSet/>
      <dgm:spPr/>
      <dgm:t>
        <a:bodyPr/>
        <a:lstStyle/>
        <a:p>
          <a:endParaRPr lang="en-US"/>
        </a:p>
      </dgm:t>
    </dgm:pt>
    <dgm:pt modelId="{78B42F1E-66AF-482C-85AF-346459B72FCB}" type="sibTrans" cxnId="{52C63C25-218F-49EF-9178-F601DD207F06}">
      <dgm:prSet/>
      <dgm:spPr/>
      <dgm:t>
        <a:bodyPr/>
        <a:lstStyle/>
        <a:p>
          <a:endParaRPr lang="en-US"/>
        </a:p>
      </dgm:t>
    </dgm:pt>
    <dgm:pt modelId="{23C63272-2DD0-410E-8239-B45D93AF0108}">
      <dgm:prSet/>
      <dgm:spPr/>
      <dgm:t>
        <a:bodyPr/>
        <a:lstStyle/>
        <a:p>
          <a:pPr>
            <a:buFontTx/>
            <a:buNone/>
          </a:pPr>
          <a:r>
            <a:rPr lang="en-US" i="0" dirty="0"/>
            <a:t>injury or damage resulting from some </a:t>
          </a:r>
          <a:r>
            <a:rPr lang="en-US" i="0" dirty="0">
              <a:hlinkClick xmlns:r="http://schemas.openxmlformats.org/officeDocument/2006/relationships" r:id="rId1"/>
            </a:rPr>
            <a:t>judgment</a:t>
          </a:r>
          <a:r>
            <a:rPr lang="en-US" i="0" dirty="0"/>
            <a:t> or action of another in disregard of one's rights </a:t>
          </a:r>
          <a:r>
            <a:rPr lang="en-US" i="1" dirty="0"/>
            <a:t>especially</a:t>
          </a:r>
          <a:r>
            <a:rPr lang="en-US" i="0" dirty="0"/>
            <a:t> : </a:t>
          </a:r>
          <a:r>
            <a:rPr lang="en-US" i="0" dirty="0">
              <a:hlinkClick xmlns:r="http://schemas.openxmlformats.org/officeDocument/2006/relationships" r:id="rId2"/>
            </a:rPr>
            <a:t>detriment</a:t>
          </a:r>
          <a:r>
            <a:rPr lang="en-US" i="0" dirty="0"/>
            <a:t> to one's legal rights or claims. </a:t>
          </a:r>
          <a:endParaRPr lang="en-US" dirty="0"/>
        </a:p>
      </dgm:t>
    </dgm:pt>
    <dgm:pt modelId="{A7297232-9A99-416A-A4FD-846C3DA83C3B}" type="parTrans" cxnId="{DBC0652F-2063-4113-8FE2-72A3427237C1}">
      <dgm:prSet/>
      <dgm:spPr/>
      <dgm:t>
        <a:bodyPr/>
        <a:lstStyle/>
        <a:p>
          <a:endParaRPr lang="en-US"/>
        </a:p>
      </dgm:t>
    </dgm:pt>
    <dgm:pt modelId="{23462039-E609-4C89-8DF2-5342D99571F3}" type="sibTrans" cxnId="{DBC0652F-2063-4113-8FE2-72A3427237C1}">
      <dgm:prSet/>
      <dgm:spPr/>
      <dgm:t>
        <a:bodyPr/>
        <a:lstStyle/>
        <a:p>
          <a:endParaRPr lang="en-US"/>
        </a:p>
      </dgm:t>
    </dgm:pt>
    <dgm:pt modelId="{EFDCBC4C-B33B-4349-9E21-6699EC16707B}">
      <dgm:prSet/>
      <dgm:spPr/>
      <dgm:t>
        <a:bodyPr/>
        <a:lstStyle/>
        <a:p>
          <a:pPr>
            <a:buFontTx/>
            <a:buNone/>
          </a:pPr>
          <a:r>
            <a:rPr lang="en-US" i="0" dirty="0"/>
            <a:t>preconceived judgment or opinion</a:t>
          </a:r>
          <a:endParaRPr lang="en-US" dirty="0"/>
        </a:p>
      </dgm:t>
    </dgm:pt>
    <dgm:pt modelId="{A58E95FD-4266-4FBE-9F18-4D8EE0E2ECB9}" type="parTrans" cxnId="{28424C15-A498-4A6B-880D-A1B15CBDAEA7}">
      <dgm:prSet/>
      <dgm:spPr/>
      <dgm:t>
        <a:bodyPr/>
        <a:lstStyle/>
        <a:p>
          <a:endParaRPr lang="en-US"/>
        </a:p>
      </dgm:t>
    </dgm:pt>
    <dgm:pt modelId="{BD51AD4C-1013-4B4C-939A-8F5DEB8EDFFA}" type="sibTrans" cxnId="{28424C15-A498-4A6B-880D-A1B15CBDAEA7}">
      <dgm:prSet/>
      <dgm:spPr/>
      <dgm:t>
        <a:bodyPr/>
        <a:lstStyle/>
        <a:p>
          <a:endParaRPr lang="en-US"/>
        </a:p>
      </dgm:t>
    </dgm:pt>
    <dgm:pt modelId="{1B719AD8-7F63-42BB-97D9-A9A576F7E0E1}">
      <dgm:prSet/>
      <dgm:spPr/>
      <dgm:t>
        <a:bodyPr/>
        <a:lstStyle/>
        <a:p>
          <a:r>
            <a:rPr lang="en-US" i="0"/>
            <a:t>an adverse opinion or leaning formed without just grounds or before sufficient knowledge</a:t>
          </a:r>
          <a:endParaRPr lang="en-US"/>
        </a:p>
      </dgm:t>
    </dgm:pt>
    <dgm:pt modelId="{9A19D684-9891-4CCE-9199-D79FF2DDA426}" type="parTrans" cxnId="{502403DD-7418-4750-942F-05437A3BF396}">
      <dgm:prSet/>
      <dgm:spPr/>
      <dgm:t>
        <a:bodyPr/>
        <a:lstStyle/>
        <a:p>
          <a:endParaRPr lang="en-US"/>
        </a:p>
      </dgm:t>
    </dgm:pt>
    <dgm:pt modelId="{9B7C7A0F-E0D7-4282-94E6-0740CC3FBE86}" type="sibTrans" cxnId="{502403DD-7418-4750-942F-05437A3BF396}">
      <dgm:prSet/>
      <dgm:spPr/>
      <dgm:t>
        <a:bodyPr/>
        <a:lstStyle/>
        <a:p>
          <a:endParaRPr lang="en-US"/>
        </a:p>
      </dgm:t>
    </dgm:pt>
    <dgm:pt modelId="{C330DB53-F183-4DA2-9688-049F66D20D2A}">
      <dgm:prSet/>
      <dgm:spPr/>
      <dgm:t>
        <a:bodyPr/>
        <a:lstStyle/>
        <a:p>
          <a:r>
            <a:rPr lang="en-US" i="0"/>
            <a:t>an irrational attitude of </a:t>
          </a:r>
          <a:r>
            <a:rPr lang="en-US" i="0">
              <a:hlinkClick xmlns:r="http://schemas.openxmlformats.org/officeDocument/2006/relationships" r:id="rId3"/>
            </a:rPr>
            <a:t>hostility</a:t>
          </a:r>
          <a:r>
            <a:rPr lang="en-US" i="0"/>
            <a:t> directed against an individual, a group, a race, or their supposed characteristics (Merriam-Webster)</a:t>
          </a:r>
          <a:endParaRPr lang="en-US"/>
        </a:p>
      </dgm:t>
    </dgm:pt>
    <dgm:pt modelId="{D28BF505-874B-4FCE-9333-62C9EC7B3D4C}" type="parTrans" cxnId="{1A7540A5-F474-4283-9DCA-ECBD6D6E2CF5}">
      <dgm:prSet/>
      <dgm:spPr/>
      <dgm:t>
        <a:bodyPr/>
        <a:lstStyle/>
        <a:p>
          <a:endParaRPr lang="en-US"/>
        </a:p>
      </dgm:t>
    </dgm:pt>
    <dgm:pt modelId="{FBDF70DE-AB6C-4167-9B85-D9F642A3A612}" type="sibTrans" cxnId="{1A7540A5-F474-4283-9DCA-ECBD6D6E2CF5}">
      <dgm:prSet/>
      <dgm:spPr/>
      <dgm:t>
        <a:bodyPr/>
        <a:lstStyle/>
        <a:p>
          <a:endParaRPr lang="en-US"/>
        </a:p>
      </dgm:t>
    </dgm:pt>
    <dgm:pt modelId="{4090BBB6-DD93-4160-BD4B-8BFA59E9C21B}">
      <dgm:prSet/>
      <dgm:spPr>
        <a:solidFill>
          <a:schemeClr val="accent3"/>
        </a:solidFill>
      </dgm:spPr>
      <dgm:t>
        <a:bodyPr/>
        <a:lstStyle/>
        <a:p>
          <a:r>
            <a:rPr lang="en-US"/>
            <a:t>Racism:</a:t>
          </a:r>
        </a:p>
      </dgm:t>
    </dgm:pt>
    <dgm:pt modelId="{BFF32012-7D79-4C5D-8D52-176ACDF9B3CC}" type="parTrans" cxnId="{C0E9DAFE-5529-4614-8B11-E526197DE5C9}">
      <dgm:prSet/>
      <dgm:spPr/>
      <dgm:t>
        <a:bodyPr/>
        <a:lstStyle/>
        <a:p>
          <a:endParaRPr lang="en-US"/>
        </a:p>
      </dgm:t>
    </dgm:pt>
    <dgm:pt modelId="{9E73A40C-0536-4B7D-AF81-C631B3931308}" type="sibTrans" cxnId="{C0E9DAFE-5529-4614-8B11-E526197DE5C9}">
      <dgm:prSet/>
      <dgm:spPr/>
      <dgm:t>
        <a:bodyPr/>
        <a:lstStyle/>
        <a:p>
          <a:endParaRPr lang="en-US"/>
        </a:p>
      </dgm:t>
    </dgm:pt>
    <dgm:pt modelId="{1E66ADED-F79D-4A1E-B026-5F8A39E2675F}">
      <dgm:prSet/>
      <dgm:spPr/>
      <dgm:t>
        <a:bodyPr/>
        <a:lstStyle/>
        <a:p>
          <a:r>
            <a:rPr lang="en-US" dirty="0"/>
            <a:t>a belief that race is a fundamental determinant of human traits and capacities and that racial differences produce an inherent superiority of a particular race</a:t>
          </a:r>
        </a:p>
      </dgm:t>
    </dgm:pt>
    <dgm:pt modelId="{7B16079D-BF4E-4372-B9C3-CDEEA27DE3B8}" type="parTrans" cxnId="{EEFA34DF-F640-4AC4-AD66-83FABB55C586}">
      <dgm:prSet/>
      <dgm:spPr/>
      <dgm:t>
        <a:bodyPr/>
        <a:lstStyle/>
        <a:p>
          <a:endParaRPr lang="en-US"/>
        </a:p>
      </dgm:t>
    </dgm:pt>
    <dgm:pt modelId="{B9868798-8F60-44E0-ACE8-DC231E3FC1E0}" type="sibTrans" cxnId="{EEFA34DF-F640-4AC4-AD66-83FABB55C586}">
      <dgm:prSet/>
      <dgm:spPr/>
      <dgm:t>
        <a:bodyPr/>
        <a:lstStyle/>
        <a:p>
          <a:endParaRPr lang="en-US"/>
        </a:p>
      </dgm:t>
    </dgm:pt>
    <dgm:pt modelId="{C1E3A87E-E1EC-46CA-BBFE-427E75751400}">
      <dgm:prSet/>
      <dgm:spPr/>
      <dgm:t>
        <a:bodyPr/>
        <a:lstStyle/>
        <a:p>
          <a:r>
            <a:rPr lang="en-US" dirty="0"/>
            <a:t>behavior or attitudes that reflect and foster this belief : racial discrimination or prejudice (Merriam-Webster)</a:t>
          </a:r>
        </a:p>
      </dgm:t>
    </dgm:pt>
    <dgm:pt modelId="{4804ECB5-46BD-4255-8366-B12F9ED72B68}" type="parTrans" cxnId="{A9A448F5-409C-46F1-8322-064AC1E05744}">
      <dgm:prSet/>
      <dgm:spPr/>
      <dgm:t>
        <a:bodyPr/>
        <a:lstStyle/>
        <a:p>
          <a:endParaRPr lang="en-US"/>
        </a:p>
      </dgm:t>
    </dgm:pt>
    <dgm:pt modelId="{FD96660C-7E52-447E-9FC4-2CA807AB4A91}" type="sibTrans" cxnId="{A9A448F5-409C-46F1-8322-064AC1E05744}">
      <dgm:prSet/>
      <dgm:spPr/>
      <dgm:t>
        <a:bodyPr/>
        <a:lstStyle/>
        <a:p>
          <a:endParaRPr lang="en-US"/>
        </a:p>
      </dgm:t>
    </dgm:pt>
    <dgm:pt modelId="{31CE9BEB-E777-4A1D-A343-197540BC067A}" type="pres">
      <dgm:prSet presAssocID="{5E236707-85EC-43D7-9A20-83664D15B343}" presName="linear" presStyleCnt="0">
        <dgm:presLayoutVars>
          <dgm:dir/>
          <dgm:animLvl val="lvl"/>
          <dgm:resizeHandles val="exact"/>
        </dgm:presLayoutVars>
      </dgm:prSet>
      <dgm:spPr/>
    </dgm:pt>
    <dgm:pt modelId="{487DFFBB-A906-42EE-8DFD-F025CCC76111}" type="pres">
      <dgm:prSet presAssocID="{DAA2F6E6-7622-4188-9121-807ABB6A1F8A}" presName="parentLin" presStyleCnt="0"/>
      <dgm:spPr/>
    </dgm:pt>
    <dgm:pt modelId="{1636F95C-F791-4223-9C16-ED250E583964}" type="pres">
      <dgm:prSet presAssocID="{DAA2F6E6-7622-4188-9121-807ABB6A1F8A}" presName="parentLeftMargin" presStyleLbl="node1" presStyleIdx="0" presStyleCnt="3"/>
      <dgm:spPr/>
    </dgm:pt>
    <dgm:pt modelId="{B893CC88-AA2F-44F2-AE9A-334B754BE8C7}" type="pres">
      <dgm:prSet presAssocID="{DAA2F6E6-7622-4188-9121-807ABB6A1F8A}" presName="parentText" presStyleLbl="node1" presStyleIdx="0" presStyleCnt="3">
        <dgm:presLayoutVars>
          <dgm:chMax val="0"/>
          <dgm:bulletEnabled val="1"/>
        </dgm:presLayoutVars>
      </dgm:prSet>
      <dgm:spPr/>
    </dgm:pt>
    <dgm:pt modelId="{9FBC7A91-B928-44E4-85EF-45DABF0F3BD1}" type="pres">
      <dgm:prSet presAssocID="{DAA2F6E6-7622-4188-9121-807ABB6A1F8A}" presName="negativeSpace" presStyleCnt="0"/>
      <dgm:spPr/>
    </dgm:pt>
    <dgm:pt modelId="{2C076F7B-6A41-4FBB-A6F5-4B9B7F1684EA}" type="pres">
      <dgm:prSet presAssocID="{DAA2F6E6-7622-4188-9121-807ABB6A1F8A}" presName="childText" presStyleLbl="conFgAcc1" presStyleIdx="0" presStyleCnt="3">
        <dgm:presLayoutVars>
          <dgm:bulletEnabled val="1"/>
        </dgm:presLayoutVars>
      </dgm:prSet>
      <dgm:spPr/>
    </dgm:pt>
    <dgm:pt modelId="{05A086BF-C64B-484E-A0A4-6DE559297B69}" type="pres">
      <dgm:prSet presAssocID="{6C92DA1B-D2F3-4326-AABF-2DE3126D8370}" presName="spaceBetweenRectangles" presStyleCnt="0"/>
      <dgm:spPr/>
    </dgm:pt>
    <dgm:pt modelId="{96B64907-DE90-4BCA-864F-5330E0B203ED}" type="pres">
      <dgm:prSet presAssocID="{1AF3F97A-D49C-4366-9503-E38CB720457B}" presName="parentLin" presStyleCnt="0"/>
      <dgm:spPr/>
    </dgm:pt>
    <dgm:pt modelId="{613D001E-2DB3-4A13-9EA8-E80BE81C8885}" type="pres">
      <dgm:prSet presAssocID="{1AF3F97A-D49C-4366-9503-E38CB720457B}" presName="parentLeftMargin" presStyleLbl="node1" presStyleIdx="0" presStyleCnt="3"/>
      <dgm:spPr/>
    </dgm:pt>
    <dgm:pt modelId="{95952963-9013-4BEE-BD5D-89767BEE3627}" type="pres">
      <dgm:prSet presAssocID="{1AF3F97A-D49C-4366-9503-E38CB720457B}" presName="parentText" presStyleLbl="node1" presStyleIdx="1" presStyleCnt="3">
        <dgm:presLayoutVars>
          <dgm:chMax val="0"/>
          <dgm:bulletEnabled val="1"/>
        </dgm:presLayoutVars>
      </dgm:prSet>
      <dgm:spPr/>
    </dgm:pt>
    <dgm:pt modelId="{1904CB45-B734-4841-A8EF-7F7FA8F12618}" type="pres">
      <dgm:prSet presAssocID="{1AF3F97A-D49C-4366-9503-E38CB720457B}" presName="negativeSpace" presStyleCnt="0"/>
      <dgm:spPr/>
    </dgm:pt>
    <dgm:pt modelId="{60749445-06D3-4F09-9CF5-9458F24DC773}" type="pres">
      <dgm:prSet presAssocID="{1AF3F97A-D49C-4366-9503-E38CB720457B}" presName="childText" presStyleLbl="conFgAcc1" presStyleIdx="1" presStyleCnt="3">
        <dgm:presLayoutVars>
          <dgm:bulletEnabled val="1"/>
        </dgm:presLayoutVars>
      </dgm:prSet>
      <dgm:spPr/>
    </dgm:pt>
    <dgm:pt modelId="{DD83E4FA-26EF-4A6E-96BF-DD3DF2AA5874}" type="pres">
      <dgm:prSet presAssocID="{78B42F1E-66AF-482C-85AF-346459B72FCB}" presName="spaceBetweenRectangles" presStyleCnt="0"/>
      <dgm:spPr/>
    </dgm:pt>
    <dgm:pt modelId="{E8CD48F0-16AE-479A-822A-194215C6019B}" type="pres">
      <dgm:prSet presAssocID="{4090BBB6-DD93-4160-BD4B-8BFA59E9C21B}" presName="parentLin" presStyleCnt="0"/>
      <dgm:spPr/>
    </dgm:pt>
    <dgm:pt modelId="{B0B6077C-4DD4-4A13-BC10-E4F61AEFF4CA}" type="pres">
      <dgm:prSet presAssocID="{4090BBB6-DD93-4160-BD4B-8BFA59E9C21B}" presName="parentLeftMargin" presStyleLbl="node1" presStyleIdx="1" presStyleCnt="3"/>
      <dgm:spPr/>
    </dgm:pt>
    <dgm:pt modelId="{7602D694-4754-46DA-8213-56D9AB9C8958}" type="pres">
      <dgm:prSet presAssocID="{4090BBB6-DD93-4160-BD4B-8BFA59E9C21B}" presName="parentText" presStyleLbl="node1" presStyleIdx="2" presStyleCnt="3">
        <dgm:presLayoutVars>
          <dgm:chMax val="0"/>
          <dgm:bulletEnabled val="1"/>
        </dgm:presLayoutVars>
      </dgm:prSet>
      <dgm:spPr/>
    </dgm:pt>
    <dgm:pt modelId="{4BF5A392-66C5-4950-8B9F-E49FFBCFA6E1}" type="pres">
      <dgm:prSet presAssocID="{4090BBB6-DD93-4160-BD4B-8BFA59E9C21B}" presName="negativeSpace" presStyleCnt="0"/>
      <dgm:spPr/>
    </dgm:pt>
    <dgm:pt modelId="{F30D5128-D92D-4281-8BC0-F42F18FA6A67}" type="pres">
      <dgm:prSet presAssocID="{4090BBB6-DD93-4160-BD4B-8BFA59E9C21B}" presName="childText" presStyleLbl="conFgAcc1" presStyleIdx="2" presStyleCnt="3">
        <dgm:presLayoutVars>
          <dgm:bulletEnabled val="1"/>
        </dgm:presLayoutVars>
      </dgm:prSet>
      <dgm:spPr/>
    </dgm:pt>
  </dgm:ptLst>
  <dgm:cxnLst>
    <dgm:cxn modelId="{10BF8A0D-FC87-4223-84FE-1334D93620A3}" type="presOf" srcId="{23C63272-2DD0-410E-8239-B45D93AF0108}" destId="{60749445-06D3-4F09-9CF5-9458F24DC773}" srcOrd="0" destOrd="0" presId="urn:microsoft.com/office/officeart/2005/8/layout/list1"/>
    <dgm:cxn modelId="{053A3B13-F23A-45B6-BA81-A0F7DC7FF051}" type="presOf" srcId="{DAA2F6E6-7622-4188-9121-807ABB6A1F8A}" destId="{B893CC88-AA2F-44F2-AE9A-334B754BE8C7}" srcOrd="1" destOrd="0" presId="urn:microsoft.com/office/officeart/2005/8/layout/list1"/>
    <dgm:cxn modelId="{0ADFDF14-40A8-41BC-B7E8-2F332DC09461}" type="presOf" srcId="{5E236707-85EC-43D7-9A20-83664D15B343}" destId="{31CE9BEB-E777-4A1D-A343-197540BC067A}" srcOrd="0" destOrd="0" presId="urn:microsoft.com/office/officeart/2005/8/layout/list1"/>
    <dgm:cxn modelId="{28424C15-A498-4A6B-880D-A1B15CBDAEA7}" srcId="{1AF3F97A-D49C-4366-9503-E38CB720457B}" destId="{EFDCBC4C-B33B-4349-9E21-6699EC16707B}" srcOrd="1" destOrd="0" parTransId="{A58E95FD-4266-4FBE-9F18-4D8EE0E2ECB9}" sibTransId="{BD51AD4C-1013-4B4C-939A-8F5DEB8EDFFA}"/>
    <dgm:cxn modelId="{3BA5E015-9ED7-4225-B1ED-B6C86D7CC858}" type="presOf" srcId="{EFDCBC4C-B33B-4349-9E21-6699EC16707B}" destId="{60749445-06D3-4F09-9CF5-9458F24DC773}" srcOrd="0" destOrd="1" presId="urn:microsoft.com/office/officeart/2005/8/layout/list1"/>
    <dgm:cxn modelId="{52C63C25-218F-49EF-9178-F601DD207F06}" srcId="{5E236707-85EC-43D7-9A20-83664D15B343}" destId="{1AF3F97A-D49C-4366-9503-E38CB720457B}" srcOrd="1" destOrd="0" parTransId="{4E260B18-0017-4510-A291-929A167B6441}" sibTransId="{78B42F1E-66AF-482C-85AF-346459B72FCB}"/>
    <dgm:cxn modelId="{6C1B112D-3200-4409-9C5E-A88D57BF9F2E}" type="presOf" srcId="{C330DB53-F183-4DA2-9688-049F66D20D2A}" destId="{60749445-06D3-4F09-9CF5-9458F24DC773}" srcOrd="0" destOrd="3" presId="urn:microsoft.com/office/officeart/2005/8/layout/list1"/>
    <dgm:cxn modelId="{DBC0652F-2063-4113-8FE2-72A3427237C1}" srcId="{1AF3F97A-D49C-4366-9503-E38CB720457B}" destId="{23C63272-2DD0-410E-8239-B45D93AF0108}" srcOrd="0" destOrd="0" parTransId="{A7297232-9A99-416A-A4FD-846C3DA83C3B}" sibTransId="{23462039-E609-4C89-8DF2-5342D99571F3}"/>
    <dgm:cxn modelId="{84CED236-A709-4E4E-9459-DC147EF3AD39}" type="presOf" srcId="{1AF3F97A-D49C-4366-9503-E38CB720457B}" destId="{613D001E-2DB3-4A13-9EA8-E80BE81C8885}" srcOrd="0" destOrd="0" presId="urn:microsoft.com/office/officeart/2005/8/layout/list1"/>
    <dgm:cxn modelId="{0F603239-5DC1-41EB-812B-3E3F5D66EF47}" type="presOf" srcId="{4090BBB6-DD93-4160-BD4B-8BFA59E9C21B}" destId="{7602D694-4754-46DA-8213-56D9AB9C8958}" srcOrd="1" destOrd="0" presId="urn:microsoft.com/office/officeart/2005/8/layout/list1"/>
    <dgm:cxn modelId="{1FCC0842-AE4B-4D6C-9465-9537F4628FB4}" type="presOf" srcId="{1B719AD8-7F63-42BB-97D9-A9A576F7E0E1}" destId="{60749445-06D3-4F09-9CF5-9458F24DC773}" srcOrd="0" destOrd="2" presId="urn:microsoft.com/office/officeart/2005/8/layout/list1"/>
    <dgm:cxn modelId="{7F45A368-9CD2-496A-BAAC-3B6D342079A5}" type="presOf" srcId="{1E66ADED-F79D-4A1E-B026-5F8A39E2675F}" destId="{F30D5128-D92D-4281-8BC0-F42F18FA6A67}" srcOrd="0" destOrd="0" presId="urn:microsoft.com/office/officeart/2005/8/layout/list1"/>
    <dgm:cxn modelId="{57EFEE86-4BBE-44D2-98B0-31D8F3AF624E}" type="presOf" srcId="{1AF3F97A-D49C-4366-9503-E38CB720457B}" destId="{95952963-9013-4BEE-BD5D-89767BEE3627}" srcOrd="1" destOrd="0" presId="urn:microsoft.com/office/officeart/2005/8/layout/list1"/>
    <dgm:cxn modelId="{A5768B95-E76B-4B52-A79B-C7BD880EB0DD}" type="presOf" srcId="{4090BBB6-DD93-4160-BD4B-8BFA59E9C21B}" destId="{B0B6077C-4DD4-4A13-BC10-E4F61AEFF4CA}" srcOrd="0" destOrd="0" presId="urn:microsoft.com/office/officeart/2005/8/layout/list1"/>
    <dgm:cxn modelId="{9532899C-00D8-4CA5-9A8A-4A59A154FB95}" type="presOf" srcId="{C1E3A87E-E1EC-46CA-BBFE-427E75751400}" destId="{F30D5128-D92D-4281-8BC0-F42F18FA6A67}" srcOrd="0" destOrd="1" presId="urn:microsoft.com/office/officeart/2005/8/layout/list1"/>
    <dgm:cxn modelId="{1A7540A5-F474-4283-9DCA-ECBD6D6E2CF5}" srcId="{EFDCBC4C-B33B-4349-9E21-6699EC16707B}" destId="{C330DB53-F183-4DA2-9688-049F66D20D2A}" srcOrd="1" destOrd="0" parTransId="{D28BF505-874B-4FCE-9333-62C9EC7B3D4C}" sibTransId="{FBDF70DE-AB6C-4167-9B85-D9F642A3A612}"/>
    <dgm:cxn modelId="{576D94AA-36FE-4FCD-B327-43E1434A73EB}" srcId="{5E236707-85EC-43D7-9A20-83664D15B343}" destId="{DAA2F6E6-7622-4188-9121-807ABB6A1F8A}" srcOrd="0" destOrd="0" parTransId="{23F3044A-D57A-4978-BFA1-6531A76F78EC}" sibTransId="{6C92DA1B-D2F3-4326-AABF-2DE3126D8370}"/>
    <dgm:cxn modelId="{066235B0-1C31-452F-ACD8-91A3D7858FF2}" type="presOf" srcId="{DAA2F6E6-7622-4188-9121-807ABB6A1F8A}" destId="{1636F95C-F791-4223-9C16-ED250E583964}" srcOrd="0" destOrd="0" presId="urn:microsoft.com/office/officeart/2005/8/layout/list1"/>
    <dgm:cxn modelId="{9A2F70C4-03EF-4431-AF1C-8E9BA064C3EB}" type="presOf" srcId="{108697EF-999B-43B7-A088-5CBE93FA7C4E}" destId="{2C076F7B-6A41-4FBB-A6F5-4B9B7F1684EA}" srcOrd="0" destOrd="0" presId="urn:microsoft.com/office/officeart/2005/8/layout/list1"/>
    <dgm:cxn modelId="{502403DD-7418-4750-942F-05437A3BF396}" srcId="{EFDCBC4C-B33B-4349-9E21-6699EC16707B}" destId="{1B719AD8-7F63-42BB-97D9-A9A576F7E0E1}" srcOrd="0" destOrd="0" parTransId="{9A19D684-9891-4CCE-9199-D79FF2DDA426}" sibTransId="{9B7C7A0F-E0D7-4282-94E6-0740CC3FBE86}"/>
    <dgm:cxn modelId="{EEFA34DF-F640-4AC4-AD66-83FABB55C586}" srcId="{4090BBB6-DD93-4160-BD4B-8BFA59E9C21B}" destId="{1E66ADED-F79D-4A1E-B026-5F8A39E2675F}" srcOrd="0" destOrd="0" parTransId="{7B16079D-BF4E-4372-B9C3-CDEEA27DE3B8}" sibTransId="{B9868798-8F60-44E0-ACE8-DC231E3FC1E0}"/>
    <dgm:cxn modelId="{1C947CEA-183D-4662-9AF9-7D322F140044}" srcId="{DAA2F6E6-7622-4188-9121-807ABB6A1F8A}" destId="{108697EF-999B-43B7-A088-5CBE93FA7C4E}" srcOrd="0" destOrd="0" parTransId="{DD010C42-282D-4A47-99ED-F832331181E9}" sibTransId="{11F17F9D-3692-46E8-B70F-191B6F1B5617}"/>
    <dgm:cxn modelId="{A9A448F5-409C-46F1-8322-064AC1E05744}" srcId="{4090BBB6-DD93-4160-BD4B-8BFA59E9C21B}" destId="{C1E3A87E-E1EC-46CA-BBFE-427E75751400}" srcOrd="1" destOrd="0" parTransId="{4804ECB5-46BD-4255-8366-B12F9ED72B68}" sibTransId="{FD96660C-7E52-447E-9FC4-2CA807AB4A91}"/>
    <dgm:cxn modelId="{C0E9DAFE-5529-4614-8B11-E526197DE5C9}" srcId="{5E236707-85EC-43D7-9A20-83664D15B343}" destId="{4090BBB6-DD93-4160-BD4B-8BFA59E9C21B}" srcOrd="2" destOrd="0" parTransId="{BFF32012-7D79-4C5D-8D52-176ACDF9B3CC}" sibTransId="{9E73A40C-0536-4B7D-AF81-C631B3931308}"/>
    <dgm:cxn modelId="{0CC55C33-C502-4764-8E49-0E832194A3E0}" type="presParOf" srcId="{31CE9BEB-E777-4A1D-A343-197540BC067A}" destId="{487DFFBB-A906-42EE-8DFD-F025CCC76111}" srcOrd="0" destOrd="0" presId="urn:microsoft.com/office/officeart/2005/8/layout/list1"/>
    <dgm:cxn modelId="{21B2B76C-B902-4B10-A707-A2B699D8C5B5}" type="presParOf" srcId="{487DFFBB-A906-42EE-8DFD-F025CCC76111}" destId="{1636F95C-F791-4223-9C16-ED250E583964}" srcOrd="0" destOrd="0" presId="urn:microsoft.com/office/officeart/2005/8/layout/list1"/>
    <dgm:cxn modelId="{FA951A94-BE13-48E3-8921-EFD498A166DF}" type="presParOf" srcId="{487DFFBB-A906-42EE-8DFD-F025CCC76111}" destId="{B893CC88-AA2F-44F2-AE9A-334B754BE8C7}" srcOrd="1" destOrd="0" presId="urn:microsoft.com/office/officeart/2005/8/layout/list1"/>
    <dgm:cxn modelId="{5B2CCF04-3783-435B-AE8B-149AF4A32336}" type="presParOf" srcId="{31CE9BEB-E777-4A1D-A343-197540BC067A}" destId="{9FBC7A91-B928-44E4-85EF-45DABF0F3BD1}" srcOrd="1" destOrd="0" presId="urn:microsoft.com/office/officeart/2005/8/layout/list1"/>
    <dgm:cxn modelId="{4877D241-7840-4B0F-A218-99DAFDB152E9}" type="presParOf" srcId="{31CE9BEB-E777-4A1D-A343-197540BC067A}" destId="{2C076F7B-6A41-4FBB-A6F5-4B9B7F1684EA}" srcOrd="2" destOrd="0" presId="urn:microsoft.com/office/officeart/2005/8/layout/list1"/>
    <dgm:cxn modelId="{15028037-AB25-4598-A86C-99A63F5E1C5C}" type="presParOf" srcId="{31CE9BEB-E777-4A1D-A343-197540BC067A}" destId="{05A086BF-C64B-484E-A0A4-6DE559297B69}" srcOrd="3" destOrd="0" presId="urn:microsoft.com/office/officeart/2005/8/layout/list1"/>
    <dgm:cxn modelId="{C2DB63C3-49B1-44A0-82AA-E0942A96A32B}" type="presParOf" srcId="{31CE9BEB-E777-4A1D-A343-197540BC067A}" destId="{96B64907-DE90-4BCA-864F-5330E0B203ED}" srcOrd="4" destOrd="0" presId="urn:microsoft.com/office/officeart/2005/8/layout/list1"/>
    <dgm:cxn modelId="{6AE80925-01FE-4E6F-92EF-43B6F4721FCB}" type="presParOf" srcId="{96B64907-DE90-4BCA-864F-5330E0B203ED}" destId="{613D001E-2DB3-4A13-9EA8-E80BE81C8885}" srcOrd="0" destOrd="0" presId="urn:microsoft.com/office/officeart/2005/8/layout/list1"/>
    <dgm:cxn modelId="{5B8C1527-15AE-48C0-BA2B-253A21DFF505}" type="presParOf" srcId="{96B64907-DE90-4BCA-864F-5330E0B203ED}" destId="{95952963-9013-4BEE-BD5D-89767BEE3627}" srcOrd="1" destOrd="0" presId="urn:microsoft.com/office/officeart/2005/8/layout/list1"/>
    <dgm:cxn modelId="{9F39B67E-0155-46C1-BC6B-62347C35A319}" type="presParOf" srcId="{31CE9BEB-E777-4A1D-A343-197540BC067A}" destId="{1904CB45-B734-4841-A8EF-7F7FA8F12618}" srcOrd="5" destOrd="0" presId="urn:microsoft.com/office/officeart/2005/8/layout/list1"/>
    <dgm:cxn modelId="{A94678B5-CE65-4C0D-9772-E28F9461456F}" type="presParOf" srcId="{31CE9BEB-E777-4A1D-A343-197540BC067A}" destId="{60749445-06D3-4F09-9CF5-9458F24DC773}" srcOrd="6" destOrd="0" presId="urn:microsoft.com/office/officeart/2005/8/layout/list1"/>
    <dgm:cxn modelId="{832CCF6D-52C5-4815-A916-76DF88194FCB}" type="presParOf" srcId="{31CE9BEB-E777-4A1D-A343-197540BC067A}" destId="{DD83E4FA-26EF-4A6E-96BF-DD3DF2AA5874}" srcOrd="7" destOrd="0" presId="urn:microsoft.com/office/officeart/2005/8/layout/list1"/>
    <dgm:cxn modelId="{478D7CA5-B861-4F4B-BA51-AAE39955AFF8}" type="presParOf" srcId="{31CE9BEB-E777-4A1D-A343-197540BC067A}" destId="{E8CD48F0-16AE-479A-822A-194215C6019B}" srcOrd="8" destOrd="0" presId="urn:microsoft.com/office/officeart/2005/8/layout/list1"/>
    <dgm:cxn modelId="{F37D0F94-AD06-4FB9-90E3-E63BE3C11737}" type="presParOf" srcId="{E8CD48F0-16AE-479A-822A-194215C6019B}" destId="{B0B6077C-4DD4-4A13-BC10-E4F61AEFF4CA}" srcOrd="0" destOrd="0" presId="urn:microsoft.com/office/officeart/2005/8/layout/list1"/>
    <dgm:cxn modelId="{82D8B6D0-D578-4C1C-B84C-034A3AECB6B6}" type="presParOf" srcId="{E8CD48F0-16AE-479A-822A-194215C6019B}" destId="{7602D694-4754-46DA-8213-56D9AB9C8958}" srcOrd="1" destOrd="0" presId="urn:microsoft.com/office/officeart/2005/8/layout/list1"/>
    <dgm:cxn modelId="{FBF09687-800C-4A85-85CF-7A4B53C36C6D}" type="presParOf" srcId="{31CE9BEB-E777-4A1D-A343-197540BC067A}" destId="{4BF5A392-66C5-4950-8B9F-E49FFBCFA6E1}" srcOrd="9" destOrd="0" presId="urn:microsoft.com/office/officeart/2005/8/layout/list1"/>
    <dgm:cxn modelId="{CC938802-2C92-4C1A-8E22-9A2360F97D4E}" type="presParOf" srcId="{31CE9BEB-E777-4A1D-A343-197540BC067A}" destId="{F30D5128-D92D-4281-8BC0-F42F18FA6A6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6B0346-7418-4498-B958-6CA863BE7071}"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C936ED8-BAB9-40F1-8463-BAE15478D80F}">
      <dgm:prSet/>
      <dgm:spPr/>
      <dgm:t>
        <a:bodyPr/>
        <a:lstStyle/>
        <a:p>
          <a:r>
            <a:rPr lang="en-US" b="1" dirty="0"/>
            <a:t>What can be done to help affirm your connection to your Asian heritage? </a:t>
          </a:r>
          <a:endParaRPr lang="en-US" dirty="0"/>
        </a:p>
      </dgm:t>
    </dgm:pt>
    <dgm:pt modelId="{4D86FEE3-74C6-4D15-813D-3962D72C1444}" type="parTrans" cxnId="{5153F329-279F-4BFD-AE6F-6AB35EA62B3C}">
      <dgm:prSet/>
      <dgm:spPr/>
      <dgm:t>
        <a:bodyPr/>
        <a:lstStyle/>
        <a:p>
          <a:endParaRPr lang="en-US"/>
        </a:p>
      </dgm:t>
    </dgm:pt>
    <dgm:pt modelId="{C20EA762-F4EE-4846-84E3-664AEDFF0F12}" type="sibTrans" cxnId="{5153F329-279F-4BFD-AE6F-6AB35EA62B3C}">
      <dgm:prSet/>
      <dgm:spPr/>
      <dgm:t>
        <a:bodyPr/>
        <a:lstStyle/>
        <a:p>
          <a:endParaRPr lang="en-US"/>
        </a:p>
      </dgm:t>
    </dgm:pt>
    <dgm:pt modelId="{09AC0300-9E36-44E4-A0D7-A1AEA0BE1050}">
      <dgm:prSet/>
      <dgm:spPr/>
      <dgm:t>
        <a:bodyPr/>
        <a:lstStyle/>
        <a:p>
          <a:r>
            <a:rPr lang="en-US" b="1" dirty="0"/>
            <a:t>How can you be seen as who you are rather than who others want you to be? </a:t>
          </a:r>
        </a:p>
        <a:p>
          <a:r>
            <a:rPr lang="en-US" b="1" dirty="0"/>
            <a:t>(especially regarding stereotypes about being “white adjacent” or the “model minority” and blame for COVID-19)</a:t>
          </a:r>
          <a:endParaRPr lang="en-US" dirty="0"/>
        </a:p>
      </dgm:t>
    </dgm:pt>
    <dgm:pt modelId="{8B9248B1-CBEC-4C9D-AFD7-52EF180C0250}" type="parTrans" cxnId="{A597A8B7-A1D7-4956-AA0F-5EF7B0EEC9DC}">
      <dgm:prSet/>
      <dgm:spPr/>
      <dgm:t>
        <a:bodyPr/>
        <a:lstStyle/>
        <a:p>
          <a:endParaRPr lang="en-US"/>
        </a:p>
      </dgm:t>
    </dgm:pt>
    <dgm:pt modelId="{63B7918D-BC3F-4586-9ECF-E0188CEF2D9A}" type="sibTrans" cxnId="{A597A8B7-A1D7-4956-AA0F-5EF7B0EEC9DC}">
      <dgm:prSet/>
      <dgm:spPr/>
      <dgm:t>
        <a:bodyPr/>
        <a:lstStyle/>
        <a:p>
          <a:endParaRPr lang="en-US"/>
        </a:p>
      </dgm:t>
    </dgm:pt>
    <dgm:pt modelId="{D749F3B9-EFF8-4267-8A00-A466BD86C99B}">
      <dgm:prSet/>
      <dgm:spPr/>
      <dgm:t>
        <a:bodyPr/>
        <a:lstStyle/>
        <a:p>
          <a:r>
            <a:rPr lang="en-US" b="1"/>
            <a:t>In what ways can you celebrate/practice rituals, traditions, etc.? </a:t>
          </a:r>
          <a:endParaRPr lang="en-US"/>
        </a:p>
      </dgm:t>
    </dgm:pt>
    <dgm:pt modelId="{6B5FC212-9B5B-41EE-9F0D-5B45DDB83CF8}" type="parTrans" cxnId="{6C09BF06-CF2A-41E2-9965-F9DA34856027}">
      <dgm:prSet/>
      <dgm:spPr/>
      <dgm:t>
        <a:bodyPr/>
        <a:lstStyle/>
        <a:p>
          <a:endParaRPr lang="en-US"/>
        </a:p>
      </dgm:t>
    </dgm:pt>
    <dgm:pt modelId="{958971FE-E14E-49B3-876B-399EA1C2F3DD}" type="sibTrans" cxnId="{6C09BF06-CF2A-41E2-9965-F9DA34856027}">
      <dgm:prSet/>
      <dgm:spPr/>
      <dgm:t>
        <a:bodyPr/>
        <a:lstStyle/>
        <a:p>
          <a:endParaRPr lang="en-US"/>
        </a:p>
      </dgm:t>
    </dgm:pt>
    <dgm:pt modelId="{CB1B96E4-C245-48D8-BC96-2E23D5CF3D03}" type="pres">
      <dgm:prSet presAssocID="{8E6B0346-7418-4498-B958-6CA863BE7071}" presName="vert0" presStyleCnt="0">
        <dgm:presLayoutVars>
          <dgm:dir/>
          <dgm:animOne val="branch"/>
          <dgm:animLvl val="lvl"/>
        </dgm:presLayoutVars>
      </dgm:prSet>
      <dgm:spPr/>
    </dgm:pt>
    <dgm:pt modelId="{5CC8CB36-AD0F-45E0-99E3-F61A20A7F6A5}" type="pres">
      <dgm:prSet presAssocID="{4C936ED8-BAB9-40F1-8463-BAE15478D80F}" presName="thickLine" presStyleLbl="alignNode1" presStyleIdx="0" presStyleCnt="3" custLinFactNeighborX="-7586" custLinFactNeighborY="-500"/>
      <dgm:spPr/>
    </dgm:pt>
    <dgm:pt modelId="{CB4DA275-78D8-4213-8A15-BA500A59ED5F}" type="pres">
      <dgm:prSet presAssocID="{4C936ED8-BAB9-40F1-8463-BAE15478D80F}" presName="horz1" presStyleCnt="0"/>
      <dgm:spPr/>
    </dgm:pt>
    <dgm:pt modelId="{B332C768-A516-43AA-9A23-DCA12EC0C836}" type="pres">
      <dgm:prSet presAssocID="{4C936ED8-BAB9-40F1-8463-BAE15478D80F}" presName="tx1" presStyleLbl="revTx" presStyleIdx="0" presStyleCnt="3"/>
      <dgm:spPr/>
    </dgm:pt>
    <dgm:pt modelId="{B34B431B-D207-41A6-9C59-0C72510C1687}" type="pres">
      <dgm:prSet presAssocID="{4C936ED8-BAB9-40F1-8463-BAE15478D80F}" presName="vert1" presStyleCnt="0"/>
      <dgm:spPr/>
    </dgm:pt>
    <dgm:pt modelId="{4DF2842D-A292-4349-B578-5F2C740A9BE3}" type="pres">
      <dgm:prSet presAssocID="{09AC0300-9E36-44E4-A0D7-A1AEA0BE1050}" presName="thickLine" presStyleLbl="alignNode1" presStyleIdx="1" presStyleCnt="3"/>
      <dgm:spPr/>
    </dgm:pt>
    <dgm:pt modelId="{35071329-2EA1-41BF-B145-F1C931987D30}" type="pres">
      <dgm:prSet presAssocID="{09AC0300-9E36-44E4-A0D7-A1AEA0BE1050}" presName="horz1" presStyleCnt="0"/>
      <dgm:spPr/>
    </dgm:pt>
    <dgm:pt modelId="{9CDC9AD5-D798-425C-BDCA-0ABDF55B8560}" type="pres">
      <dgm:prSet presAssocID="{09AC0300-9E36-44E4-A0D7-A1AEA0BE1050}" presName="tx1" presStyleLbl="revTx" presStyleIdx="1" presStyleCnt="3"/>
      <dgm:spPr/>
    </dgm:pt>
    <dgm:pt modelId="{02F40220-937B-4D5B-ACEA-1A369624039E}" type="pres">
      <dgm:prSet presAssocID="{09AC0300-9E36-44E4-A0D7-A1AEA0BE1050}" presName="vert1" presStyleCnt="0"/>
      <dgm:spPr/>
    </dgm:pt>
    <dgm:pt modelId="{07434BF4-14CC-4E9C-B745-1C4C9E984C0A}" type="pres">
      <dgm:prSet presAssocID="{D749F3B9-EFF8-4267-8A00-A466BD86C99B}" presName="thickLine" presStyleLbl="alignNode1" presStyleIdx="2" presStyleCnt="3"/>
      <dgm:spPr/>
    </dgm:pt>
    <dgm:pt modelId="{2FEC3158-CBE0-4059-9074-CE8255FDC169}" type="pres">
      <dgm:prSet presAssocID="{D749F3B9-EFF8-4267-8A00-A466BD86C99B}" presName="horz1" presStyleCnt="0"/>
      <dgm:spPr/>
    </dgm:pt>
    <dgm:pt modelId="{FCAE2CBF-19BC-4217-91BD-B17B3B1F3685}" type="pres">
      <dgm:prSet presAssocID="{D749F3B9-EFF8-4267-8A00-A466BD86C99B}" presName="tx1" presStyleLbl="revTx" presStyleIdx="2" presStyleCnt="3"/>
      <dgm:spPr/>
    </dgm:pt>
    <dgm:pt modelId="{C9326D34-9AA2-40BF-9622-99102DAAA171}" type="pres">
      <dgm:prSet presAssocID="{D749F3B9-EFF8-4267-8A00-A466BD86C99B}" presName="vert1" presStyleCnt="0"/>
      <dgm:spPr/>
    </dgm:pt>
  </dgm:ptLst>
  <dgm:cxnLst>
    <dgm:cxn modelId="{6C09BF06-CF2A-41E2-9965-F9DA34856027}" srcId="{8E6B0346-7418-4498-B958-6CA863BE7071}" destId="{D749F3B9-EFF8-4267-8A00-A466BD86C99B}" srcOrd="2" destOrd="0" parTransId="{6B5FC212-9B5B-41EE-9F0D-5B45DDB83CF8}" sibTransId="{958971FE-E14E-49B3-876B-399EA1C2F3DD}"/>
    <dgm:cxn modelId="{5153F329-279F-4BFD-AE6F-6AB35EA62B3C}" srcId="{8E6B0346-7418-4498-B958-6CA863BE7071}" destId="{4C936ED8-BAB9-40F1-8463-BAE15478D80F}" srcOrd="0" destOrd="0" parTransId="{4D86FEE3-74C6-4D15-813D-3962D72C1444}" sibTransId="{C20EA762-F4EE-4846-84E3-664AEDFF0F12}"/>
    <dgm:cxn modelId="{9874263D-34C7-49DF-9382-9CC93B5268BF}" type="presOf" srcId="{09AC0300-9E36-44E4-A0D7-A1AEA0BE1050}" destId="{9CDC9AD5-D798-425C-BDCA-0ABDF55B8560}" srcOrd="0" destOrd="0" presId="urn:microsoft.com/office/officeart/2008/layout/LinedList"/>
    <dgm:cxn modelId="{A4EE666E-BAAB-4815-8BF9-A6E03B33E320}" type="presOf" srcId="{D749F3B9-EFF8-4267-8A00-A466BD86C99B}" destId="{FCAE2CBF-19BC-4217-91BD-B17B3B1F3685}" srcOrd="0" destOrd="0" presId="urn:microsoft.com/office/officeart/2008/layout/LinedList"/>
    <dgm:cxn modelId="{A597A8B7-A1D7-4956-AA0F-5EF7B0EEC9DC}" srcId="{8E6B0346-7418-4498-B958-6CA863BE7071}" destId="{09AC0300-9E36-44E4-A0D7-A1AEA0BE1050}" srcOrd="1" destOrd="0" parTransId="{8B9248B1-CBEC-4C9D-AFD7-52EF180C0250}" sibTransId="{63B7918D-BC3F-4586-9ECF-E0188CEF2D9A}"/>
    <dgm:cxn modelId="{021802DC-092B-4227-B64C-953285E4DFA5}" type="presOf" srcId="{4C936ED8-BAB9-40F1-8463-BAE15478D80F}" destId="{B332C768-A516-43AA-9A23-DCA12EC0C836}" srcOrd="0" destOrd="0" presId="urn:microsoft.com/office/officeart/2008/layout/LinedList"/>
    <dgm:cxn modelId="{ABA8E9F5-AE4D-453D-8C54-35D9CAC1ADD9}" type="presOf" srcId="{8E6B0346-7418-4498-B958-6CA863BE7071}" destId="{CB1B96E4-C245-48D8-BC96-2E23D5CF3D03}" srcOrd="0" destOrd="0" presId="urn:microsoft.com/office/officeart/2008/layout/LinedList"/>
    <dgm:cxn modelId="{BCDB4324-B735-4FF6-8696-1B4CBAAD1F4B}" type="presParOf" srcId="{CB1B96E4-C245-48D8-BC96-2E23D5CF3D03}" destId="{5CC8CB36-AD0F-45E0-99E3-F61A20A7F6A5}" srcOrd="0" destOrd="0" presId="urn:microsoft.com/office/officeart/2008/layout/LinedList"/>
    <dgm:cxn modelId="{C9B2EF26-3519-49C0-A225-C333A6A4C6D0}" type="presParOf" srcId="{CB1B96E4-C245-48D8-BC96-2E23D5CF3D03}" destId="{CB4DA275-78D8-4213-8A15-BA500A59ED5F}" srcOrd="1" destOrd="0" presId="urn:microsoft.com/office/officeart/2008/layout/LinedList"/>
    <dgm:cxn modelId="{BEBF35B8-9107-4857-B557-92B8F5469BC4}" type="presParOf" srcId="{CB4DA275-78D8-4213-8A15-BA500A59ED5F}" destId="{B332C768-A516-43AA-9A23-DCA12EC0C836}" srcOrd="0" destOrd="0" presId="urn:microsoft.com/office/officeart/2008/layout/LinedList"/>
    <dgm:cxn modelId="{7F8EEBD5-3F7D-49D8-AEEE-FFD7BAD2293B}" type="presParOf" srcId="{CB4DA275-78D8-4213-8A15-BA500A59ED5F}" destId="{B34B431B-D207-41A6-9C59-0C72510C1687}" srcOrd="1" destOrd="0" presId="urn:microsoft.com/office/officeart/2008/layout/LinedList"/>
    <dgm:cxn modelId="{A7C645C0-69F5-4790-9DDC-89DE7943DABA}" type="presParOf" srcId="{CB1B96E4-C245-48D8-BC96-2E23D5CF3D03}" destId="{4DF2842D-A292-4349-B578-5F2C740A9BE3}" srcOrd="2" destOrd="0" presId="urn:microsoft.com/office/officeart/2008/layout/LinedList"/>
    <dgm:cxn modelId="{FC011088-5029-42C7-B6E6-997730372BF9}" type="presParOf" srcId="{CB1B96E4-C245-48D8-BC96-2E23D5CF3D03}" destId="{35071329-2EA1-41BF-B145-F1C931987D30}" srcOrd="3" destOrd="0" presId="urn:microsoft.com/office/officeart/2008/layout/LinedList"/>
    <dgm:cxn modelId="{40612296-33A0-443B-8234-9815A19EAE74}" type="presParOf" srcId="{35071329-2EA1-41BF-B145-F1C931987D30}" destId="{9CDC9AD5-D798-425C-BDCA-0ABDF55B8560}" srcOrd="0" destOrd="0" presId="urn:microsoft.com/office/officeart/2008/layout/LinedList"/>
    <dgm:cxn modelId="{910A9776-ACC7-4B7B-99C7-052FF967B187}" type="presParOf" srcId="{35071329-2EA1-41BF-B145-F1C931987D30}" destId="{02F40220-937B-4D5B-ACEA-1A369624039E}" srcOrd="1" destOrd="0" presId="urn:microsoft.com/office/officeart/2008/layout/LinedList"/>
    <dgm:cxn modelId="{FE1D9289-5092-47D4-B0AE-AE0793401527}" type="presParOf" srcId="{CB1B96E4-C245-48D8-BC96-2E23D5CF3D03}" destId="{07434BF4-14CC-4E9C-B745-1C4C9E984C0A}" srcOrd="4" destOrd="0" presId="urn:microsoft.com/office/officeart/2008/layout/LinedList"/>
    <dgm:cxn modelId="{61DAE899-53D2-43C5-BC0B-4B8A99974377}" type="presParOf" srcId="{CB1B96E4-C245-48D8-BC96-2E23D5CF3D03}" destId="{2FEC3158-CBE0-4059-9074-CE8255FDC169}" srcOrd="5" destOrd="0" presId="urn:microsoft.com/office/officeart/2008/layout/LinedList"/>
    <dgm:cxn modelId="{C9BE8C3F-6E3D-4868-81CD-54A095E67DC5}" type="presParOf" srcId="{2FEC3158-CBE0-4059-9074-CE8255FDC169}" destId="{FCAE2CBF-19BC-4217-91BD-B17B3B1F3685}" srcOrd="0" destOrd="0" presId="urn:microsoft.com/office/officeart/2008/layout/LinedList"/>
    <dgm:cxn modelId="{BAAD6A33-DACE-40F2-A25D-F59C6FA91DDF}" type="presParOf" srcId="{2FEC3158-CBE0-4059-9074-CE8255FDC169}" destId="{C9326D34-9AA2-40BF-9622-99102DAAA17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CEC61C-033E-4936-A14F-408154C436C8}"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CDEDFE9-638D-4AD2-8AB6-2BE01BE373E8}">
      <dgm:prSet/>
      <dgm:spPr/>
      <dgm:t>
        <a:bodyPr/>
        <a:lstStyle/>
        <a:p>
          <a:r>
            <a:rPr lang="en-US" dirty="0">
              <a:solidFill>
                <a:schemeClr val="tx1"/>
              </a:solidFill>
            </a:rPr>
            <a:t>Be vigilant of suspicious persons. Call 911 if you see something suspicious. </a:t>
          </a:r>
        </a:p>
      </dgm:t>
    </dgm:pt>
    <dgm:pt modelId="{54EEFACF-733F-44C3-BFE1-DA49B67161DB}" type="parTrans" cxnId="{57E645B9-8C37-4DFF-B730-0270C7E94D00}">
      <dgm:prSet/>
      <dgm:spPr/>
      <dgm:t>
        <a:bodyPr/>
        <a:lstStyle/>
        <a:p>
          <a:endParaRPr lang="en-US"/>
        </a:p>
      </dgm:t>
    </dgm:pt>
    <dgm:pt modelId="{34A9EB44-4178-4D2F-A4BE-89903EF4FC2A}" type="sibTrans" cxnId="{57E645B9-8C37-4DFF-B730-0270C7E94D00}">
      <dgm:prSet/>
      <dgm:spPr/>
      <dgm:t>
        <a:bodyPr/>
        <a:lstStyle/>
        <a:p>
          <a:endParaRPr lang="en-US"/>
        </a:p>
      </dgm:t>
    </dgm:pt>
    <dgm:pt modelId="{6E2D2025-9485-446D-A0FC-1C933F2F4A7C}">
      <dgm:prSet/>
      <dgm:spPr/>
      <dgm:t>
        <a:bodyPr/>
        <a:lstStyle/>
        <a:p>
          <a:r>
            <a:rPr lang="en-US" dirty="0">
              <a:solidFill>
                <a:schemeClr val="tx1"/>
              </a:solidFill>
            </a:rPr>
            <a:t>Travel in groups whenever possible, especially at night. </a:t>
          </a:r>
        </a:p>
      </dgm:t>
    </dgm:pt>
    <dgm:pt modelId="{5297CB82-E112-4F93-873E-8AF36818C160}" type="parTrans" cxnId="{82A40868-F354-434F-8FB2-4C009898244C}">
      <dgm:prSet/>
      <dgm:spPr/>
      <dgm:t>
        <a:bodyPr/>
        <a:lstStyle/>
        <a:p>
          <a:endParaRPr lang="en-US"/>
        </a:p>
      </dgm:t>
    </dgm:pt>
    <dgm:pt modelId="{BCE00360-6B83-42A3-8A2F-F9AFDEBEA17A}" type="sibTrans" cxnId="{82A40868-F354-434F-8FB2-4C009898244C}">
      <dgm:prSet/>
      <dgm:spPr/>
      <dgm:t>
        <a:bodyPr/>
        <a:lstStyle/>
        <a:p>
          <a:endParaRPr lang="en-US"/>
        </a:p>
      </dgm:t>
    </dgm:pt>
    <dgm:pt modelId="{A6962D63-D518-410E-A192-E3F15E3EF711}">
      <dgm:prSet/>
      <dgm:spPr/>
      <dgm:t>
        <a:bodyPr/>
        <a:lstStyle/>
        <a:p>
          <a:r>
            <a:rPr lang="en-US" dirty="0">
              <a:solidFill>
                <a:schemeClr val="tx1"/>
              </a:solidFill>
            </a:rPr>
            <a:t>Avoid poorly-lit or deserted areas when walking at night. </a:t>
          </a:r>
        </a:p>
      </dgm:t>
    </dgm:pt>
    <dgm:pt modelId="{9D0A2CBB-375C-467F-BD57-BABAF45F889D}" type="parTrans" cxnId="{2900EDCF-D16F-4125-92AA-4D6000035513}">
      <dgm:prSet/>
      <dgm:spPr/>
      <dgm:t>
        <a:bodyPr/>
        <a:lstStyle/>
        <a:p>
          <a:endParaRPr lang="en-US"/>
        </a:p>
      </dgm:t>
    </dgm:pt>
    <dgm:pt modelId="{0EFB7CB0-0CB5-457F-A28E-E0E147647882}" type="sibTrans" cxnId="{2900EDCF-D16F-4125-92AA-4D6000035513}">
      <dgm:prSet/>
      <dgm:spPr/>
      <dgm:t>
        <a:bodyPr/>
        <a:lstStyle/>
        <a:p>
          <a:endParaRPr lang="en-US"/>
        </a:p>
      </dgm:t>
    </dgm:pt>
    <dgm:pt modelId="{6CE803A6-CDCC-4D67-81C3-89637122ED89}">
      <dgm:prSet/>
      <dgm:spPr/>
      <dgm:t>
        <a:bodyPr/>
        <a:lstStyle/>
        <a:p>
          <a:r>
            <a:rPr lang="en-US" dirty="0">
              <a:solidFill>
                <a:schemeClr val="tx1"/>
              </a:solidFill>
            </a:rPr>
            <a:t>Stay alert to your surroundings; avoid headphone and cell phone use when walking or waiting alone. </a:t>
          </a:r>
        </a:p>
      </dgm:t>
    </dgm:pt>
    <dgm:pt modelId="{EE5B0626-0078-4257-8E40-A18B993121F7}" type="parTrans" cxnId="{C4986ACB-5BC3-4DBB-A96E-AE5ED8BA8C53}">
      <dgm:prSet/>
      <dgm:spPr/>
      <dgm:t>
        <a:bodyPr/>
        <a:lstStyle/>
        <a:p>
          <a:endParaRPr lang="en-US"/>
        </a:p>
      </dgm:t>
    </dgm:pt>
    <dgm:pt modelId="{33593C13-B1E0-4F80-AA76-2D3BBEDE4E22}" type="sibTrans" cxnId="{C4986ACB-5BC3-4DBB-A96E-AE5ED8BA8C53}">
      <dgm:prSet/>
      <dgm:spPr/>
      <dgm:t>
        <a:bodyPr/>
        <a:lstStyle/>
        <a:p>
          <a:endParaRPr lang="en-US"/>
        </a:p>
      </dgm:t>
    </dgm:pt>
    <dgm:pt modelId="{4BD83332-8F18-4123-895A-4E7035B291B3}">
      <dgm:prSet/>
      <dgm:spPr/>
      <dgm:t>
        <a:bodyPr/>
        <a:lstStyle/>
        <a:p>
          <a:r>
            <a:rPr lang="en-US" dirty="0">
              <a:solidFill>
                <a:schemeClr val="tx1"/>
              </a:solidFill>
            </a:rPr>
            <a:t>If you are walking to your car, keep your car keys easily accessible, preferably in your hand. </a:t>
          </a:r>
        </a:p>
      </dgm:t>
    </dgm:pt>
    <dgm:pt modelId="{F27211B0-AAC2-4419-89AE-4CA1C177F03C}" type="parTrans" cxnId="{3B6D30EA-58E5-4AA7-9D11-76640B6908F2}">
      <dgm:prSet/>
      <dgm:spPr/>
      <dgm:t>
        <a:bodyPr/>
        <a:lstStyle/>
        <a:p>
          <a:endParaRPr lang="en-US"/>
        </a:p>
      </dgm:t>
    </dgm:pt>
    <dgm:pt modelId="{2BAFD97D-13DE-4E40-A447-8BC81767EE04}" type="sibTrans" cxnId="{3B6D30EA-58E5-4AA7-9D11-76640B6908F2}">
      <dgm:prSet/>
      <dgm:spPr/>
      <dgm:t>
        <a:bodyPr/>
        <a:lstStyle/>
        <a:p>
          <a:endParaRPr lang="en-US"/>
        </a:p>
      </dgm:t>
    </dgm:pt>
    <dgm:pt modelId="{1EAB17F9-B6CC-4448-A84D-36A666658894}">
      <dgm:prSet/>
      <dgm:spPr/>
      <dgm:t>
        <a:bodyPr/>
        <a:lstStyle/>
        <a:p>
          <a:r>
            <a:rPr lang="en-US" dirty="0">
              <a:solidFill>
                <a:schemeClr val="tx1"/>
              </a:solidFill>
            </a:rPr>
            <a:t>If you feel you are being followed, go into an open business and ask for help. </a:t>
          </a:r>
        </a:p>
      </dgm:t>
    </dgm:pt>
    <dgm:pt modelId="{47DE6BD5-BB3E-48D4-A284-8A6F54D57F98}" type="parTrans" cxnId="{5A1FC705-F4CD-428E-A60F-06DEB7C2E4EC}">
      <dgm:prSet/>
      <dgm:spPr/>
      <dgm:t>
        <a:bodyPr/>
        <a:lstStyle/>
        <a:p>
          <a:endParaRPr lang="en-US"/>
        </a:p>
      </dgm:t>
    </dgm:pt>
    <dgm:pt modelId="{16416D25-843A-4A60-8E8D-8F10AA686997}" type="sibTrans" cxnId="{5A1FC705-F4CD-428E-A60F-06DEB7C2E4EC}">
      <dgm:prSet/>
      <dgm:spPr/>
      <dgm:t>
        <a:bodyPr/>
        <a:lstStyle/>
        <a:p>
          <a:endParaRPr lang="en-US"/>
        </a:p>
      </dgm:t>
    </dgm:pt>
    <dgm:pt modelId="{CEB36CC7-AC4F-4DA9-8B3B-9D35961B324C}">
      <dgm:prSet/>
      <dgm:spPr/>
      <dgm:t>
        <a:bodyPr/>
        <a:lstStyle/>
        <a:p>
          <a:r>
            <a:rPr lang="en-US" dirty="0">
              <a:solidFill>
                <a:schemeClr val="tx1"/>
              </a:solidFill>
            </a:rPr>
            <a:t>Keep emergency numbers pre-programmed into your cell phone.</a:t>
          </a:r>
        </a:p>
      </dgm:t>
    </dgm:pt>
    <dgm:pt modelId="{44F74EE6-CF33-4866-9A9D-A8BE704E232B}" type="parTrans" cxnId="{A925BC10-9B11-4E3E-A51D-45D9E90FBBC8}">
      <dgm:prSet/>
      <dgm:spPr/>
      <dgm:t>
        <a:bodyPr/>
        <a:lstStyle/>
        <a:p>
          <a:endParaRPr lang="en-US"/>
        </a:p>
      </dgm:t>
    </dgm:pt>
    <dgm:pt modelId="{01CA76A6-53A4-4058-844A-505C81D25DF9}" type="sibTrans" cxnId="{A925BC10-9B11-4E3E-A51D-45D9E90FBBC8}">
      <dgm:prSet/>
      <dgm:spPr/>
      <dgm:t>
        <a:bodyPr/>
        <a:lstStyle/>
        <a:p>
          <a:endParaRPr lang="en-US"/>
        </a:p>
      </dgm:t>
    </dgm:pt>
    <dgm:pt modelId="{5785D03F-5F73-4C23-9E14-5D1FF70DCFE5}">
      <dgm:prSet/>
      <dgm:spPr/>
      <dgm:t>
        <a:bodyPr/>
        <a:lstStyle/>
        <a:p>
          <a:r>
            <a:rPr lang="en-US" dirty="0">
              <a:solidFill>
                <a:schemeClr val="tx1"/>
              </a:solidFill>
            </a:rPr>
            <a:t>If you are faced with demands for your money or property, especially from an armed subject, comply with their demands in the interest of your safety. </a:t>
          </a:r>
        </a:p>
      </dgm:t>
    </dgm:pt>
    <dgm:pt modelId="{DC7672ED-C4ED-4062-9E74-763D1D4A324E}" type="parTrans" cxnId="{B59895A3-0A3E-4342-AFBA-7B10EA409310}">
      <dgm:prSet/>
      <dgm:spPr/>
      <dgm:t>
        <a:bodyPr/>
        <a:lstStyle/>
        <a:p>
          <a:endParaRPr lang="en-US"/>
        </a:p>
      </dgm:t>
    </dgm:pt>
    <dgm:pt modelId="{82C7E8C2-8483-4744-B1F1-E268962EDD1A}" type="sibTrans" cxnId="{B59895A3-0A3E-4342-AFBA-7B10EA409310}">
      <dgm:prSet/>
      <dgm:spPr/>
      <dgm:t>
        <a:bodyPr/>
        <a:lstStyle/>
        <a:p>
          <a:endParaRPr lang="en-US"/>
        </a:p>
      </dgm:t>
    </dgm:pt>
    <dgm:pt modelId="{B8022580-89C6-402B-BF59-A219932A6B2B}" type="pres">
      <dgm:prSet presAssocID="{87CEC61C-033E-4936-A14F-408154C436C8}" presName="diagram" presStyleCnt="0">
        <dgm:presLayoutVars>
          <dgm:dir/>
          <dgm:resizeHandles val="exact"/>
        </dgm:presLayoutVars>
      </dgm:prSet>
      <dgm:spPr/>
    </dgm:pt>
    <dgm:pt modelId="{08B1EE2E-F51E-4C22-9178-36A3C0266D05}" type="pres">
      <dgm:prSet presAssocID="{0CDEDFE9-638D-4AD2-8AB6-2BE01BE373E8}" presName="node" presStyleLbl="node1" presStyleIdx="0" presStyleCnt="8">
        <dgm:presLayoutVars>
          <dgm:bulletEnabled val="1"/>
        </dgm:presLayoutVars>
      </dgm:prSet>
      <dgm:spPr/>
    </dgm:pt>
    <dgm:pt modelId="{09F457E1-FED0-4818-A063-C64AE4466163}" type="pres">
      <dgm:prSet presAssocID="{34A9EB44-4178-4D2F-A4BE-89903EF4FC2A}" presName="sibTrans" presStyleCnt="0"/>
      <dgm:spPr/>
    </dgm:pt>
    <dgm:pt modelId="{0ECA570F-BAF7-4C33-9086-7E9E9C385B4C}" type="pres">
      <dgm:prSet presAssocID="{6E2D2025-9485-446D-A0FC-1C933F2F4A7C}" presName="node" presStyleLbl="node1" presStyleIdx="1" presStyleCnt="8">
        <dgm:presLayoutVars>
          <dgm:bulletEnabled val="1"/>
        </dgm:presLayoutVars>
      </dgm:prSet>
      <dgm:spPr/>
    </dgm:pt>
    <dgm:pt modelId="{E7086F4F-3DD4-43C8-AB26-799484E3E1CF}" type="pres">
      <dgm:prSet presAssocID="{BCE00360-6B83-42A3-8A2F-F9AFDEBEA17A}" presName="sibTrans" presStyleCnt="0"/>
      <dgm:spPr/>
    </dgm:pt>
    <dgm:pt modelId="{DF2A8214-E2F8-445B-B755-679CD9E1B1BB}" type="pres">
      <dgm:prSet presAssocID="{A6962D63-D518-410E-A192-E3F15E3EF711}" presName="node" presStyleLbl="node1" presStyleIdx="2" presStyleCnt="8">
        <dgm:presLayoutVars>
          <dgm:bulletEnabled val="1"/>
        </dgm:presLayoutVars>
      </dgm:prSet>
      <dgm:spPr/>
    </dgm:pt>
    <dgm:pt modelId="{19247E27-483A-4730-83E0-9F0941D8E8B6}" type="pres">
      <dgm:prSet presAssocID="{0EFB7CB0-0CB5-457F-A28E-E0E147647882}" presName="sibTrans" presStyleCnt="0"/>
      <dgm:spPr/>
    </dgm:pt>
    <dgm:pt modelId="{ADE849E4-DA3C-42AB-B250-DA991841516E}" type="pres">
      <dgm:prSet presAssocID="{6CE803A6-CDCC-4D67-81C3-89637122ED89}" presName="node" presStyleLbl="node1" presStyleIdx="3" presStyleCnt="8">
        <dgm:presLayoutVars>
          <dgm:bulletEnabled val="1"/>
        </dgm:presLayoutVars>
      </dgm:prSet>
      <dgm:spPr/>
    </dgm:pt>
    <dgm:pt modelId="{B7118F35-432C-4F09-8D7A-0EB4BC0338C9}" type="pres">
      <dgm:prSet presAssocID="{33593C13-B1E0-4F80-AA76-2D3BBEDE4E22}" presName="sibTrans" presStyleCnt="0"/>
      <dgm:spPr/>
    </dgm:pt>
    <dgm:pt modelId="{8D3299B8-832B-4888-A501-B642E9947FFB}" type="pres">
      <dgm:prSet presAssocID="{4BD83332-8F18-4123-895A-4E7035B291B3}" presName="node" presStyleLbl="node1" presStyleIdx="4" presStyleCnt="8">
        <dgm:presLayoutVars>
          <dgm:bulletEnabled val="1"/>
        </dgm:presLayoutVars>
      </dgm:prSet>
      <dgm:spPr/>
    </dgm:pt>
    <dgm:pt modelId="{C935AFCE-41CB-4F24-8337-E5103234B8CD}" type="pres">
      <dgm:prSet presAssocID="{2BAFD97D-13DE-4E40-A447-8BC81767EE04}" presName="sibTrans" presStyleCnt="0"/>
      <dgm:spPr/>
    </dgm:pt>
    <dgm:pt modelId="{5498C43A-6CFF-4AD3-9876-39B7510A9D39}" type="pres">
      <dgm:prSet presAssocID="{1EAB17F9-B6CC-4448-A84D-36A666658894}" presName="node" presStyleLbl="node1" presStyleIdx="5" presStyleCnt="8">
        <dgm:presLayoutVars>
          <dgm:bulletEnabled val="1"/>
        </dgm:presLayoutVars>
      </dgm:prSet>
      <dgm:spPr/>
    </dgm:pt>
    <dgm:pt modelId="{F6DF92D2-C334-49EE-BB4F-8D5DF5C5DA3D}" type="pres">
      <dgm:prSet presAssocID="{16416D25-843A-4A60-8E8D-8F10AA686997}" presName="sibTrans" presStyleCnt="0"/>
      <dgm:spPr/>
    </dgm:pt>
    <dgm:pt modelId="{B0A862A4-C809-485A-A910-D8B1539A23FF}" type="pres">
      <dgm:prSet presAssocID="{CEB36CC7-AC4F-4DA9-8B3B-9D35961B324C}" presName="node" presStyleLbl="node1" presStyleIdx="6" presStyleCnt="8">
        <dgm:presLayoutVars>
          <dgm:bulletEnabled val="1"/>
        </dgm:presLayoutVars>
      </dgm:prSet>
      <dgm:spPr/>
    </dgm:pt>
    <dgm:pt modelId="{715015EA-B9AF-445F-A506-B3C489E7C423}" type="pres">
      <dgm:prSet presAssocID="{01CA76A6-53A4-4058-844A-505C81D25DF9}" presName="sibTrans" presStyleCnt="0"/>
      <dgm:spPr/>
    </dgm:pt>
    <dgm:pt modelId="{0A4602DB-3D20-4A09-AEDC-12F8F15924E6}" type="pres">
      <dgm:prSet presAssocID="{5785D03F-5F73-4C23-9E14-5D1FF70DCFE5}" presName="node" presStyleLbl="node1" presStyleIdx="7" presStyleCnt="8">
        <dgm:presLayoutVars>
          <dgm:bulletEnabled val="1"/>
        </dgm:presLayoutVars>
      </dgm:prSet>
      <dgm:spPr/>
    </dgm:pt>
  </dgm:ptLst>
  <dgm:cxnLst>
    <dgm:cxn modelId="{5A1FC705-F4CD-428E-A60F-06DEB7C2E4EC}" srcId="{87CEC61C-033E-4936-A14F-408154C436C8}" destId="{1EAB17F9-B6CC-4448-A84D-36A666658894}" srcOrd="5" destOrd="0" parTransId="{47DE6BD5-BB3E-48D4-A284-8A6F54D57F98}" sibTransId="{16416D25-843A-4A60-8E8D-8F10AA686997}"/>
    <dgm:cxn modelId="{A925BC10-9B11-4E3E-A51D-45D9E90FBBC8}" srcId="{87CEC61C-033E-4936-A14F-408154C436C8}" destId="{CEB36CC7-AC4F-4DA9-8B3B-9D35961B324C}" srcOrd="6" destOrd="0" parTransId="{44F74EE6-CF33-4866-9A9D-A8BE704E232B}" sibTransId="{01CA76A6-53A4-4058-844A-505C81D25DF9}"/>
    <dgm:cxn modelId="{4F727B61-F007-4C60-A528-0604D153803F}" type="presOf" srcId="{87CEC61C-033E-4936-A14F-408154C436C8}" destId="{B8022580-89C6-402B-BF59-A219932A6B2B}" srcOrd="0" destOrd="0" presId="urn:microsoft.com/office/officeart/2005/8/layout/default"/>
    <dgm:cxn modelId="{C071EB64-02E5-458D-9246-C97C78632D0F}" type="presOf" srcId="{4BD83332-8F18-4123-895A-4E7035B291B3}" destId="{8D3299B8-832B-4888-A501-B642E9947FFB}" srcOrd="0" destOrd="0" presId="urn:microsoft.com/office/officeart/2005/8/layout/default"/>
    <dgm:cxn modelId="{383A7B46-62F6-42BD-9973-5FDF7D5F4F96}" type="presOf" srcId="{6CE803A6-CDCC-4D67-81C3-89637122ED89}" destId="{ADE849E4-DA3C-42AB-B250-DA991841516E}" srcOrd="0" destOrd="0" presId="urn:microsoft.com/office/officeart/2005/8/layout/default"/>
    <dgm:cxn modelId="{82A40868-F354-434F-8FB2-4C009898244C}" srcId="{87CEC61C-033E-4936-A14F-408154C436C8}" destId="{6E2D2025-9485-446D-A0FC-1C933F2F4A7C}" srcOrd="1" destOrd="0" parTransId="{5297CB82-E112-4F93-873E-8AF36818C160}" sibTransId="{BCE00360-6B83-42A3-8A2F-F9AFDEBEA17A}"/>
    <dgm:cxn modelId="{251D0B48-2BC6-47B5-82DE-79ABCD4330A7}" type="presOf" srcId="{0CDEDFE9-638D-4AD2-8AB6-2BE01BE373E8}" destId="{08B1EE2E-F51E-4C22-9178-36A3C0266D05}" srcOrd="0" destOrd="0" presId="urn:microsoft.com/office/officeart/2005/8/layout/default"/>
    <dgm:cxn modelId="{4756284C-D6F6-41A1-9FE4-DCD8E21B4A50}" type="presOf" srcId="{5785D03F-5F73-4C23-9E14-5D1FF70DCFE5}" destId="{0A4602DB-3D20-4A09-AEDC-12F8F15924E6}" srcOrd="0" destOrd="0" presId="urn:microsoft.com/office/officeart/2005/8/layout/default"/>
    <dgm:cxn modelId="{3688BD4D-3C1E-45F1-840E-4759C29BB213}" type="presOf" srcId="{A6962D63-D518-410E-A192-E3F15E3EF711}" destId="{DF2A8214-E2F8-445B-B755-679CD9E1B1BB}" srcOrd="0" destOrd="0" presId="urn:microsoft.com/office/officeart/2005/8/layout/default"/>
    <dgm:cxn modelId="{B59895A3-0A3E-4342-AFBA-7B10EA409310}" srcId="{87CEC61C-033E-4936-A14F-408154C436C8}" destId="{5785D03F-5F73-4C23-9E14-5D1FF70DCFE5}" srcOrd="7" destOrd="0" parTransId="{DC7672ED-C4ED-4062-9E74-763D1D4A324E}" sibTransId="{82C7E8C2-8483-4744-B1F1-E268962EDD1A}"/>
    <dgm:cxn modelId="{57E645B9-8C37-4DFF-B730-0270C7E94D00}" srcId="{87CEC61C-033E-4936-A14F-408154C436C8}" destId="{0CDEDFE9-638D-4AD2-8AB6-2BE01BE373E8}" srcOrd="0" destOrd="0" parTransId="{54EEFACF-733F-44C3-BFE1-DA49B67161DB}" sibTransId="{34A9EB44-4178-4D2F-A4BE-89903EF4FC2A}"/>
    <dgm:cxn modelId="{C4986ACB-5BC3-4DBB-A96E-AE5ED8BA8C53}" srcId="{87CEC61C-033E-4936-A14F-408154C436C8}" destId="{6CE803A6-CDCC-4D67-81C3-89637122ED89}" srcOrd="3" destOrd="0" parTransId="{EE5B0626-0078-4257-8E40-A18B993121F7}" sibTransId="{33593C13-B1E0-4F80-AA76-2D3BBEDE4E22}"/>
    <dgm:cxn modelId="{2900EDCF-D16F-4125-92AA-4D6000035513}" srcId="{87CEC61C-033E-4936-A14F-408154C436C8}" destId="{A6962D63-D518-410E-A192-E3F15E3EF711}" srcOrd="2" destOrd="0" parTransId="{9D0A2CBB-375C-467F-BD57-BABAF45F889D}" sibTransId="{0EFB7CB0-0CB5-457F-A28E-E0E147647882}"/>
    <dgm:cxn modelId="{B21C65DD-9CEF-4B7C-BE2B-11E4FC6B7839}" type="presOf" srcId="{1EAB17F9-B6CC-4448-A84D-36A666658894}" destId="{5498C43A-6CFF-4AD3-9876-39B7510A9D39}" srcOrd="0" destOrd="0" presId="urn:microsoft.com/office/officeart/2005/8/layout/default"/>
    <dgm:cxn modelId="{6462CFDE-3355-4100-BC72-F7742728EA06}" type="presOf" srcId="{CEB36CC7-AC4F-4DA9-8B3B-9D35961B324C}" destId="{B0A862A4-C809-485A-A910-D8B1539A23FF}" srcOrd="0" destOrd="0" presId="urn:microsoft.com/office/officeart/2005/8/layout/default"/>
    <dgm:cxn modelId="{3B6D30EA-58E5-4AA7-9D11-76640B6908F2}" srcId="{87CEC61C-033E-4936-A14F-408154C436C8}" destId="{4BD83332-8F18-4123-895A-4E7035B291B3}" srcOrd="4" destOrd="0" parTransId="{F27211B0-AAC2-4419-89AE-4CA1C177F03C}" sibTransId="{2BAFD97D-13DE-4E40-A447-8BC81767EE04}"/>
    <dgm:cxn modelId="{81CEFBF1-0BC3-44B9-BE9D-E2B2F741D333}" type="presOf" srcId="{6E2D2025-9485-446D-A0FC-1C933F2F4A7C}" destId="{0ECA570F-BAF7-4C33-9086-7E9E9C385B4C}" srcOrd="0" destOrd="0" presId="urn:microsoft.com/office/officeart/2005/8/layout/default"/>
    <dgm:cxn modelId="{0906007F-17ED-4E63-B720-7CE7967482E9}" type="presParOf" srcId="{B8022580-89C6-402B-BF59-A219932A6B2B}" destId="{08B1EE2E-F51E-4C22-9178-36A3C0266D05}" srcOrd="0" destOrd="0" presId="urn:microsoft.com/office/officeart/2005/8/layout/default"/>
    <dgm:cxn modelId="{1094FC06-2B3E-4605-BAC5-55D1B37D89B5}" type="presParOf" srcId="{B8022580-89C6-402B-BF59-A219932A6B2B}" destId="{09F457E1-FED0-4818-A063-C64AE4466163}" srcOrd="1" destOrd="0" presId="urn:microsoft.com/office/officeart/2005/8/layout/default"/>
    <dgm:cxn modelId="{2C98BF0A-CFCE-4DB9-82A2-8D84A87C07A5}" type="presParOf" srcId="{B8022580-89C6-402B-BF59-A219932A6B2B}" destId="{0ECA570F-BAF7-4C33-9086-7E9E9C385B4C}" srcOrd="2" destOrd="0" presId="urn:microsoft.com/office/officeart/2005/8/layout/default"/>
    <dgm:cxn modelId="{CE12BDCE-9D26-47F3-9FC5-FBD2D42B3620}" type="presParOf" srcId="{B8022580-89C6-402B-BF59-A219932A6B2B}" destId="{E7086F4F-3DD4-43C8-AB26-799484E3E1CF}" srcOrd="3" destOrd="0" presId="urn:microsoft.com/office/officeart/2005/8/layout/default"/>
    <dgm:cxn modelId="{4B6D3196-7EF6-40C7-AB45-96D0F5E94AC0}" type="presParOf" srcId="{B8022580-89C6-402B-BF59-A219932A6B2B}" destId="{DF2A8214-E2F8-445B-B755-679CD9E1B1BB}" srcOrd="4" destOrd="0" presId="urn:microsoft.com/office/officeart/2005/8/layout/default"/>
    <dgm:cxn modelId="{E321B308-CAE7-4CBC-BE98-F3602CB2D953}" type="presParOf" srcId="{B8022580-89C6-402B-BF59-A219932A6B2B}" destId="{19247E27-483A-4730-83E0-9F0941D8E8B6}" srcOrd="5" destOrd="0" presId="urn:microsoft.com/office/officeart/2005/8/layout/default"/>
    <dgm:cxn modelId="{7129E47F-6232-4C78-95C2-2D73AA80B688}" type="presParOf" srcId="{B8022580-89C6-402B-BF59-A219932A6B2B}" destId="{ADE849E4-DA3C-42AB-B250-DA991841516E}" srcOrd="6" destOrd="0" presId="urn:microsoft.com/office/officeart/2005/8/layout/default"/>
    <dgm:cxn modelId="{A8B9E5C1-836B-4313-A8BD-EB10ED50FBC9}" type="presParOf" srcId="{B8022580-89C6-402B-BF59-A219932A6B2B}" destId="{B7118F35-432C-4F09-8D7A-0EB4BC0338C9}" srcOrd="7" destOrd="0" presId="urn:microsoft.com/office/officeart/2005/8/layout/default"/>
    <dgm:cxn modelId="{048260AE-AC8C-4C2F-A6EE-6F0C5A7E64DE}" type="presParOf" srcId="{B8022580-89C6-402B-BF59-A219932A6B2B}" destId="{8D3299B8-832B-4888-A501-B642E9947FFB}" srcOrd="8" destOrd="0" presId="urn:microsoft.com/office/officeart/2005/8/layout/default"/>
    <dgm:cxn modelId="{5078865B-CAF5-4318-8469-07033ADD4C9A}" type="presParOf" srcId="{B8022580-89C6-402B-BF59-A219932A6B2B}" destId="{C935AFCE-41CB-4F24-8337-E5103234B8CD}" srcOrd="9" destOrd="0" presId="urn:microsoft.com/office/officeart/2005/8/layout/default"/>
    <dgm:cxn modelId="{82DAD0EF-71B0-4226-91AE-919F0FC32B27}" type="presParOf" srcId="{B8022580-89C6-402B-BF59-A219932A6B2B}" destId="{5498C43A-6CFF-4AD3-9876-39B7510A9D39}" srcOrd="10" destOrd="0" presId="urn:microsoft.com/office/officeart/2005/8/layout/default"/>
    <dgm:cxn modelId="{4D3BF3A2-8C7D-4D9A-891C-89CC02704AA6}" type="presParOf" srcId="{B8022580-89C6-402B-BF59-A219932A6B2B}" destId="{F6DF92D2-C334-49EE-BB4F-8D5DF5C5DA3D}" srcOrd="11" destOrd="0" presId="urn:microsoft.com/office/officeart/2005/8/layout/default"/>
    <dgm:cxn modelId="{3D69CB52-4C0D-445E-9D46-0491EACC8412}" type="presParOf" srcId="{B8022580-89C6-402B-BF59-A219932A6B2B}" destId="{B0A862A4-C809-485A-A910-D8B1539A23FF}" srcOrd="12" destOrd="0" presId="urn:microsoft.com/office/officeart/2005/8/layout/default"/>
    <dgm:cxn modelId="{57BD618E-3094-411A-8705-03EC5E4A8525}" type="presParOf" srcId="{B8022580-89C6-402B-BF59-A219932A6B2B}" destId="{715015EA-B9AF-445F-A506-B3C489E7C423}" srcOrd="13" destOrd="0" presId="urn:microsoft.com/office/officeart/2005/8/layout/default"/>
    <dgm:cxn modelId="{258304C7-D7DB-4F9D-9979-010F55BD5CC6}" type="presParOf" srcId="{B8022580-89C6-402B-BF59-A219932A6B2B}" destId="{0A4602DB-3D20-4A09-AEDC-12F8F15924E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4678E2-DDA4-45AF-9CBC-4D054EF5A7B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FFE7272-C6F9-4635-9113-C7162BED1D57}">
      <dgm:prSet/>
      <dgm:spPr/>
      <dgm:t>
        <a:bodyPr/>
        <a:lstStyle/>
        <a:p>
          <a:r>
            <a:rPr lang="en-US" b="1" i="0"/>
            <a:t>Take Action:</a:t>
          </a:r>
          <a:r>
            <a:rPr lang="en-US" b="0" i="0"/>
            <a:t> Approach the targeted person, introduce yourself, and offer support.</a:t>
          </a:r>
          <a:endParaRPr lang="en-US"/>
        </a:p>
      </dgm:t>
    </dgm:pt>
    <dgm:pt modelId="{8C6080B1-1DB6-461B-ADFA-D542677E6EC3}" type="parTrans" cxnId="{099FDE1A-FCE5-4449-8AA4-695FE926B6A0}">
      <dgm:prSet/>
      <dgm:spPr/>
      <dgm:t>
        <a:bodyPr/>
        <a:lstStyle/>
        <a:p>
          <a:endParaRPr lang="en-US"/>
        </a:p>
      </dgm:t>
    </dgm:pt>
    <dgm:pt modelId="{2DAACEF1-3CFC-4579-8A6D-E983E492A3A3}" type="sibTrans" cxnId="{099FDE1A-FCE5-4449-8AA4-695FE926B6A0}">
      <dgm:prSet/>
      <dgm:spPr/>
      <dgm:t>
        <a:bodyPr/>
        <a:lstStyle/>
        <a:p>
          <a:endParaRPr lang="en-US"/>
        </a:p>
      </dgm:t>
    </dgm:pt>
    <dgm:pt modelId="{FE5B10EE-F08A-4BA3-9081-31655A669628}">
      <dgm:prSet/>
      <dgm:spPr/>
      <dgm:t>
        <a:bodyPr/>
        <a:lstStyle/>
        <a:p>
          <a:r>
            <a:rPr lang="en-US" b="1" i="0" dirty="0"/>
            <a:t>Actively Listen:</a:t>
          </a:r>
          <a:r>
            <a:rPr lang="en-US" b="0" i="0" dirty="0"/>
            <a:t> Ask before taking any actions and respect the targeted person’s wishes. Monitor the situation if </a:t>
          </a:r>
          <a:r>
            <a:rPr lang="en-US" b="0" i="0"/>
            <a:t>needed.</a:t>
          </a:r>
          <a:endParaRPr lang="en-US" dirty="0"/>
        </a:p>
      </dgm:t>
    </dgm:pt>
    <dgm:pt modelId="{2FF83B59-A1FC-41AD-99E0-AFC18FDB4C22}" type="parTrans" cxnId="{909A6839-20DE-4D11-8CC6-66F3A7494828}">
      <dgm:prSet/>
      <dgm:spPr/>
      <dgm:t>
        <a:bodyPr/>
        <a:lstStyle/>
        <a:p>
          <a:endParaRPr lang="en-US"/>
        </a:p>
      </dgm:t>
    </dgm:pt>
    <dgm:pt modelId="{6CBADF0F-1129-4CD4-AD28-91BC247AD915}" type="sibTrans" cxnId="{909A6839-20DE-4D11-8CC6-66F3A7494828}">
      <dgm:prSet/>
      <dgm:spPr/>
      <dgm:t>
        <a:bodyPr/>
        <a:lstStyle/>
        <a:p>
          <a:endParaRPr lang="en-US"/>
        </a:p>
      </dgm:t>
    </dgm:pt>
    <dgm:pt modelId="{CB893765-3191-45E0-A998-D8CFFB3763EF}">
      <dgm:prSet/>
      <dgm:spPr/>
      <dgm:t>
        <a:bodyPr/>
        <a:lstStyle/>
        <a:p>
          <a:r>
            <a:rPr lang="en-US" b="1" i="0"/>
            <a:t>Ignore Attacker: </a:t>
          </a:r>
          <a:r>
            <a:rPr lang="en-US" b="0" i="0"/>
            <a:t>Using your discretion, attempt to calm the situation by using your voice, body language, or distractions.</a:t>
          </a:r>
          <a:endParaRPr lang="en-US"/>
        </a:p>
      </dgm:t>
    </dgm:pt>
    <dgm:pt modelId="{ACF8F061-3967-454F-AF84-4EDEBBD2BDC4}" type="parTrans" cxnId="{6A46EBDB-BFFC-4200-8A9C-047B9B2FE487}">
      <dgm:prSet/>
      <dgm:spPr/>
      <dgm:t>
        <a:bodyPr/>
        <a:lstStyle/>
        <a:p>
          <a:endParaRPr lang="en-US"/>
        </a:p>
      </dgm:t>
    </dgm:pt>
    <dgm:pt modelId="{0278D392-EF2C-4933-BB36-6A240705E07A}" type="sibTrans" cxnId="{6A46EBDB-BFFC-4200-8A9C-047B9B2FE487}">
      <dgm:prSet/>
      <dgm:spPr/>
      <dgm:t>
        <a:bodyPr/>
        <a:lstStyle/>
        <a:p>
          <a:endParaRPr lang="en-US"/>
        </a:p>
      </dgm:t>
    </dgm:pt>
    <dgm:pt modelId="{9C6F440F-0562-47B2-B459-3B9351F227DF}">
      <dgm:prSet/>
      <dgm:spPr/>
      <dgm:t>
        <a:bodyPr/>
        <a:lstStyle/>
        <a:p>
          <a:r>
            <a:rPr lang="en-US" b="1" i="0" dirty="0"/>
            <a:t>Accompany:</a:t>
          </a:r>
          <a:r>
            <a:rPr lang="en-US" b="0" i="0" dirty="0"/>
            <a:t> If the situation escalates, invite the targeted person to join you in leaving.</a:t>
          </a:r>
          <a:endParaRPr lang="en-US" dirty="0"/>
        </a:p>
      </dgm:t>
    </dgm:pt>
    <dgm:pt modelId="{F6E7F50B-B486-40DE-8B30-46243B38F2DE}" type="parTrans" cxnId="{2E948F97-3EAC-4F3D-B3D1-41D463C193F9}">
      <dgm:prSet/>
      <dgm:spPr/>
      <dgm:t>
        <a:bodyPr/>
        <a:lstStyle/>
        <a:p>
          <a:endParaRPr lang="en-US"/>
        </a:p>
      </dgm:t>
    </dgm:pt>
    <dgm:pt modelId="{93999DA2-36DC-49F4-8741-EC3AD66CC984}" type="sibTrans" cxnId="{2E948F97-3EAC-4F3D-B3D1-41D463C193F9}">
      <dgm:prSet/>
      <dgm:spPr/>
      <dgm:t>
        <a:bodyPr/>
        <a:lstStyle/>
        <a:p>
          <a:endParaRPr lang="en-US"/>
        </a:p>
      </dgm:t>
    </dgm:pt>
    <dgm:pt modelId="{02546F0C-BF62-4E54-9239-83A544AE6B97}">
      <dgm:prSet/>
      <dgm:spPr/>
      <dgm:t>
        <a:bodyPr/>
        <a:lstStyle/>
        <a:p>
          <a:r>
            <a:rPr lang="en-US" b="1" i="0"/>
            <a:t>Offer Emotional Support: </a:t>
          </a:r>
          <a:r>
            <a:rPr lang="en-US" b="0" i="0"/>
            <a:t>Help the targeted person by asking how they’re feeling. Assist them in figuring out what they want to do next.</a:t>
          </a:r>
          <a:endParaRPr lang="en-US"/>
        </a:p>
      </dgm:t>
    </dgm:pt>
    <dgm:pt modelId="{C8CEB5F5-D5E0-4732-810C-07929E0A4347}" type="parTrans" cxnId="{5E578DCF-75F7-4C92-A588-7511EF339F45}">
      <dgm:prSet/>
      <dgm:spPr/>
      <dgm:t>
        <a:bodyPr/>
        <a:lstStyle/>
        <a:p>
          <a:endParaRPr lang="en-US"/>
        </a:p>
      </dgm:t>
    </dgm:pt>
    <dgm:pt modelId="{74AF245D-A9A7-4B8C-B5A8-C3903227992A}" type="sibTrans" cxnId="{5E578DCF-75F7-4C92-A588-7511EF339F45}">
      <dgm:prSet/>
      <dgm:spPr/>
      <dgm:t>
        <a:bodyPr/>
        <a:lstStyle/>
        <a:p>
          <a:endParaRPr lang="en-US"/>
        </a:p>
      </dgm:t>
    </dgm:pt>
    <dgm:pt modelId="{698A6A20-83A6-4FE0-8F7A-BA147894951F}" type="pres">
      <dgm:prSet presAssocID="{EC4678E2-DDA4-45AF-9CBC-4D054EF5A7BC}" presName="vert0" presStyleCnt="0">
        <dgm:presLayoutVars>
          <dgm:dir/>
          <dgm:animOne val="branch"/>
          <dgm:animLvl val="lvl"/>
        </dgm:presLayoutVars>
      </dgm:prSet>
      <dgm:spPr/>
    </dgm:pt>
    <dgm:pt modelId="{855959FE-589C-469B-A702-696FC0EB7E08}" type="pres">
      <dgm:prSet presAssocID="{CFFE7272-C6F9-4635-9113-C7162BED1D57}" presName="thickLine" presStyleLbl="alignNode1" presStyleIdx="0" presStyleCnt="5"/>
      <dgm:spPr/>
    </dgm:pt>
    <dgm:pt modelId="{A740A7DF-5755-4327-8F06-DC2038CCFDAC}" type="pres">
      <dgm:prSet presAssocID="{CFFE7272-C6F9-4635-9113-C7162BED1D57}" presName="horz1" presStyleCnt="0"/>
      <dgm:spPr/>
    </dgm:pt>
    <dgm:pt modelId="{EF7FCEB0-A4CF-47CA-B3CE-0723B087F037}" type="pres">
      <dgm:prSet presAssocID="{CFFE7272-C6F9-4635-9113-C7162BED1D57}" presName="tx1" presStyleLbl="revTx" presStyleIdx="0" presStyleCnt="5"/>
      <dgm:spPr/>
    </dgm:pt>
    <dgm:pt modelId="{0B2A7E0E-E82B-4B21-BB7E-A9E235BA045B}" type="pres">
      <dgm:prSet presAssocID="{CFFE7272-C6F9-4635-9113-C7162BED1D57}" presName="vert1" presStyleCnt="0"/>
      <dgm:spPr/>
    </dgm:pt>
    <dgm:pt modelId="{62D19A0C-6412-4F2B-8E61-562451CBC62A}" type="pres">
      <dgm:prSet presAssocID="{FE5B10EE-F08A-4BA3-9081-31655A669628}" presName="thickLine" presStyleLbl="alignNode1" presStyleIdx="1" presStyleCnt="5"/>
      <dgm:spPr/>
    </dgm:pt>
    <dgm:pt modelId="{CA2F11E0-AB2E-440D-812E-5F6B950C52F5}" type="pres">
      <dgm:prSet presAssocID="{FE5B10EE-F08A-4BA3-9081-31655A669628}" presName="horz1" presStyleCnt="0"/>
      <dgm:spPr/>
    </dgm:pt>
    <dgm:pt modelId="{D8C0D33B-C792-4F1E-A60C-27FAA7E6E0C3}" type="pres">
      <dgm:prSet presAssocID="{FE5B10EE-F08A-4BA3-9081-31655A669628}" presName="tx1" presStyleLbl="revTx" presStyleIdx="1" presStyleCnt="5"/>
      <dgm:spPr/>
    </dgm:pt>
    <dgm:pt modelId="{EFB555CD-78EF-4FB2-92F5-749DED45454B}" type="pres">
      <dgm:prSet presAssocID="{FE5B10EE-F08A-4BA3-9081-31655A669628}" presName="vert1" presStyleCnt="0"/>
      <dgm:spPr/>
    </dgm:pt>
    <dgm:pt modelId="{E2F02EEE-F143-4602-B8F7-DB30F56714DB}" type="pres">
      <dgm:prSet presAssocID="{CB893765-3191-45E0-A998-D8CFFB3763EF}" presName="thickLine" presStyleLbl="alignNode1" presStyleIdx="2" presStyleCnt="5"/>
      <dgm:spPr/>
    </dgm:pt>
    <dgm:pt modelId="{A193F4FF-78A8-48FF-9C38-6DB6A66FA333}" type="pres">
      <dgm:prSet presAssocID="{CB893765-3191-45E0-A998-D8CFFB3763EF}" presName="horz1" presStyleCnt="0"/>
      <dgm:spPr/>
    </dgm:pt>
    <dgm:pt modelId="{AEE4808D-9BEF-4494-A6EC-1A22C6429484}" type="pres">
      <dgm:prSet presAssocID="{CB893765-3191-45E0-A998-D8CFFB3763EF}" presName="tx1" presStyleLbl="revTx" presStyleIdx="2" presStyleCnt="5"/>
      <dgm:spPr/>
    </dgm:pt>
    <dgm:pt modelId="{4CB70BAE-5184-4460-A7EB-7D994EFCE5E7}" type="pres">
      <dgm:prSet presAssocID="{CB893765-3191-45E0-A998-D8CFFB3763EF}" presName="vert1" presStyleCnt="0"/>
      <dgm:spPr/>
    </dgm:pt>
    <dgm:pt modelId="{4C2A3782-F6C9-4CBE-8650-D67A15A0F1C2}" type="pres">
      <dgm:prSet presAssocID="{9C6F440F-0562-47B2-B459-3B9351F227DF}" presName="thickLine" presStyleLbl="alignNode1" presStyleIdx="3" presStyleCnt="5"/>
      <dgm:spPr/>
    </dgm:pt>
    <dgm:pt modelId="{9D4F7836-C287-42F5-AEF9-BD7E70756BC2}" type="pres">
      <dgm:prSet presAssocID="{9C6F440F-0562-47B2-B459-3B9351F227DF}" presName="horz1" presStyleCnt="0"/>
      <dgm:spPr/>
    </dgm:pt>
    <dgm:pt modelId="{0A212B82-B9D6-4509-925F-44B33568652B}" type="pres">
      <dgm:prSet presAssocID="{9C6F440F-0562-47B2-B459-3B9351F227DF}" presName="tx1" presStyleLbl="revTx" presStyleIdx="3" presStyleCnt="5"/>
      <dgm:spPr/>
    </dgm:pt>
    <dgm:pt modelId="{0D28C8DD-1E4A-4749-8917-3D8951B8BDBB}" type="pres">
      <dgm:prSet presAssocID="{9C6F440F-0562-47B2-B459-3B9351F227DF}" presName="vert1" presStyleCnt="0"/>
      <dgm:spPr/>
    </dgm:pt>
    <dgm:pt modelId="{9F4AD74E-4D52-4F0C-9A84-305EBC8EC6F9}" type="pres">
      <dgm:prSet presAssocID="{02546F0C-BF62-4E54-9239-83A544AE6B97}" presName="thickLine" presStyleLbl="alignNode1" presStyleIdx="4" presStyleCnt="5"/>
      <dgm:spPr/>
    </dgm:pt>
    <dgm:pt modelId="{61FC1EDD-1E5F-45B2-AAF9-8400E2748536}" type="pres">
      <dgm:prSet presAssocID="{02546F0C-BF62-4E54-9239-83A544AE6B97}" presName="horz1" presStyleCnt="0"/>
      <dgm:spPr/>
    </dgm:pt>
    <dgm:pt modelId="{EF359C85-0A27-4CEB-9AF5-06875EA24D97}" type="pres">
      <dgm:prSet presAssocID="{02546F0C-BF62-4E54-9239-83A544AE6B97}" presName="tx1" presStyleLbl="revTx" presStyleIdx="4" presStyleCnt="5"/>
      <dgm:spPr/>
    </dgm:pt>
    <dgm:pt modelId="{14235214-F264-4CED-9B26-65D9AAB21354}" type="pres">
      <dgm:prSet presAssocID="{02546F0C-BF62-4E54-9239-83A544AE6B97}" presName="vert1" presStyleCnt="0"/>
      <dgm:spPr/>
    </dgm:pt>
  </dgm:ptLst>
  <dgm:cxnLst>
    <dgm:cxn modelId="{099FDE1A-FCE5-4449-8AA4-695FE926B6A0}" srcId="{EC4678E2-DDA4-45AF-9CBC-4D054EF5A7BC}" destId="{CFFE7272-C6F9-4635-9113-C7162BED1D57}" srcOrd="0" destOrd="0" parTransId="{8C6080B1-1DB6-461B-ADFA-D542677E6EC3}" sibTransId="{2DAACEF1-3CFC-4579-8A6D-E983E492A3A3}"/>
    <dgm:cxn modelId="{7B0B741D-5807-445B-ADDE-9097DE54ADEB}" type="presOf" srcId="{CFFE7272-C6F9-4635-9113-C7162BED1D57}" destId="{EF7FCEB0-A4CF-47CA-B3CE-0723B087F037}" srcOrd="0" destOrd="0" presId="urn:microsoft.com/office/officeart/2008/layout/LinedList"/>
    <dgm:cxn modelId="{909A6839-20DE-4D11-8CC6-66F3A7494828}" srcId="{EC4678E2-DDA4-45AF-9CBC-4D054EF5A7BC}" destId="{FE5B10EE-F08A-4BA3-9081-31655A669628}" srcOrd="1" destOrd="0" parTransId="{2FF83B59-A1FC-41AD-99E0-AFC18FDB4C22}" sibTransId="{6CBADF0F-1129-4CD4-AD28-91BC247AD915}"/>
    <dgm:cxn modelId="{F3B0EC64-0381-4BAD-A5A0-C03130D18804}" type="presOf" srcId="{FE5B10EE-F08A-4BA3-9081-31655A669628}" destId="{D8C0D33B-C792-4F1E-A60C-27FAA7E6E0C3}" srcOrd="0" destOrd="0" presId="urn:microsoft.com/office/officeart/2008/layout/LinedList"/>
    <dgm:cxn modelId="{7DC25F76-6317-4175-926B-F1DA9D58E842}" type="presOf" srcId="{02546F0C-BF62-4E54-9239-83A544AE6B97}" destId="{EF359C85-0A27-4CEB-9AF5-06875EA24D97}" srcOrd="0" destOrd="0" presId="urn:microsoft.com/office/officeart/2008/layout/LinedList"/>
    <dgm:cxn modelId="{7BA56E56-83D0-46F1-ACEF-FC110AB2D96F}" type="presOf" srcId="{9C6F440F-0562-47B2-B459-3B9351F227DF}" destId="{0A212B82-B9D6-4509-925F-44B33568652B}" srcOrd="0" destOrd="0" presId="urn:microsoft.com/office/officeart/2008/layout/LinedList"/>
    <dgm:cxn modelId="{A2BFD088-C3AB-4C37-BA04-B994A486F0AA}" type="presOf" srcId="{EC4678E2-DDA4-45AF-9CBC-4D054EF5A7BC}" destId="{698A6A20-83A6-4FE0-8F7A-BA147894951F}" srcOrd="0" destOrd="0" presId="urn:microsoft.com/office/officeart/2008/layout/LinedList"/>
    <dgm:cxn modelId="{2E948F97-3EAC-4F3D-B3D1-41D463C193F9}" srcId="{EC4678E2-DDA4-45AF-9CBC-4D054EF5A7BC}" destId="{9C6F440F-0562-47B2-B459-3B9351F227DF}" srcOrd="3" destOrd="0" parTransId="{F6E7F50B-B486-40DE-8B30-46243B38F2DE}" sibTransId="{93999DA2-36DC-49F4-8741-EC3AD66CC984}"/>
    <dgm:cxn modelId="{5E578DCF-75F7-4C92-A588-7511EF339F45}" srcId="{EC4678E2-DDA4-45AF-9CBC-4D054EF5A7BC}" destId="{02546F0C-BF62-4E54-9239-83A544AE6B97}" srcOrd="4" destOrd="0" parTransId="{C8CEB5F5-D5E0-4732-810C-07929E0A4347}" sibTransId="{74AF245D-A9A7-4B8C-B5A8-C3903227992A}"/>
    <dgm:cxn modelId="{356D7FD9-B875-4BA5-B2B7-9A54A20441FC}" type="presOf" srcId="{CB893765-3191-45E0-A998-D8CFFB3763EF}" destId="{AEE4808D-9BEF-4494-A6EC-1A22C6429484}" srcOrd="0" destOrd="0" presId="urn:microsoft.com/office/officeart/2008/layout/LinedList"/>
    <dgm:cxn modelId="{6A46EBDB-BFFC-4200-8A9C-047B9B2FE487}" srcId="{EC4678E2-DDA4-45AF-9CBC-4D054EF5A7BC}" destId="{CB893765-3191-45E0-A998-D8CFFB3763EF}" srcOrd="2" destOrd="0" parTransId="{ACF8F061-3967-454F-AF84-4EDEBBD2BDC4}" sibTransId="{0278D392-EF2C-4933-BB36-6A240705E07A}"/>
    <dgm:cxn modelId="{9468C873-4D46-4B1D-BED7-6C8010403A0D}" type="presParOf" srcId="{698A6A20-83A6-4FE0-8F7A-BA147894951F}" destId="{855959FE-589C-469B-A702-696FC0EB7E08}" srcOrd="0" destOrd="0" presId="urn:microsoft.com/office/officeart/2008/layout/LinedList"/>
    <dgm:cxn modelId="{6449A936-CEA9-43D1-B9AC-E3B3B543B948}" type="presParOf" srcId="{698A6A20-83A6-4FE0-8F7A-BA147894951F}" destId="{A740A7DF-5755-4327-8F06-DC2038CCFDAC}" srcOrd="1" destOrd="0" presId="urn:microsoft.com/office/officeart/2008/layout/LinedList"/>
    <dgm:cxn modelId="{DABF2E1E-04D7-4F0A-83C9-45B76AC6A2AE}" type="presParOf" srcId="{A740A7DF-5755-4327-8F06-DC2038CCFDAC}" destId="{EF7FCEB0-A4CF-47CA-B3CE-0723B087F037}" srcOrd="0" destOrd="0" presId="urn:microsoft.com/office/officeart/2008/layout/LinedList"/>
    <dgm:cxn modelId="{F22764AA-5DA9-49DC-9F22-FF99008BC8A5}" type="presParOf" srcId="{A740A7DF-5755-4327-8F06-DC2038CCFDAC}" destId="{0B2A7E0E-E82B-4B21-BB7E-A9E235BA045B}" srcOrd="1" destOrd="0" presId="urn:microsoft.com/office/officeart/2008/layout/LinedList"/>
    <dgm:cxn modelId="{7718EC09-D445-4DC1-A7E6-DD5FF02DF085}" type="presParOf" srcId="{698A6A20-83A6-4FE0-8F7A-BA147894951F}" destId="{62D19A0C-6412-4F2B-8E61-562451CBC62A}" srcOrd="2" destOrd="0" presId="urn:microsoft.com/office/officeart/2008/layout/LinedList"/>
    <dgm:cxn modelId="{121DBDD8-906B-4E26-BD6E-FFD27FD4DDB3}" type="presParOf" srcId="{698A6A20-83A6-4FE0-8F7A-BA147894951F}" destId="{CA2F11E0-AB2E-440D-812E-5F6B950C52F5}" srcOrd="3" destOrd="0" presId="urn:microsoft.com/office/officeart/2008/layout/LinedList"/>
    <dgm:cxn modelId="{C04A2CFC-2932-4E3B-A9AC-0E378EACECD9}" type="presParOf" srcId="{CA2F11E0-AB2E-440D-812E-5F6B950C52F5}" destId="{D8C0D33B-C792-4F1E-A60C-27FAA7E6E0C3}" srcOrd="0" destOrd="0" presId="urn:microsoft.com/office/officeart/2008/layout/LinedList"/>
    <dgm:cxn modelId="{2554A425-0909-47C5-BF8F-946398F36BA7}" type="presParOf" srcId="{CA2F11E0-AB2E-440D-812E-5F6B950C52F5}" destId="{EFB555CD-78EF-4FB2-92F5-749DED45454B}" srcOrd="1" destOrd="0" presId="urn:microsoft.com/office/officeart/2008/layout/LinedList"/>
    <dgm:cxn modelId="{4475DAD6-50F7-4621-BCA0-89DFE7F6270D}" type="presParOf" srcId="{698A6A20-83A6-4FE0-8F7A-BA147894951F}" destId="{E2F02EEE-F143-4602-B8F7-DB30F56714DB}" srcOrd="4" destOrd="0" presId="urn:microsoft.com/office/officeart/2008/layout/LinedList"/>
    <dgm:cxn modelId="{715AD421-0614-498D-B597-92E25334EA85}" type="presParOf" srcId="{698A6A20-83A6-4FE0-8F7A-BA147894951F}" destId="{A193F4FF-78A8-48FF-9C38-6DB6A66FA333}" srcOrd="5" destOrd="0" presId="urn:microsoft.com/office/officeart/2008/layout/LinedList"/>
    <dgm:cxn modelId="{F4DAE31F-D866-4F5E-AC9C-93C3C1A78301}" type="presParOf" srcId="{A193F4FF-78A8-48FF-9C38-6DB6A66FA333}" destId="{AEE4808D-9BEF-4494-A6EC-1A22C6429484}" srcOrd="0" destOrd="0" presId="urn:microsoft.com/office/officeart/2008/layout/LinedList"/>
    <dgm:cxn modelId="{61454B83-6342-44F2-9801-B7A85B889E13}" type="presParOf" srcId="{A193F4FF-78A8-48FF-9C38-6DB6A66FA333}" destId="{4CB70BAE-5184-4460-A7EB-7D994EFCE5E7}" srcOrd="1" destOrd="0" presId="urn:microsoft.com/office/officeart/2008/layout/LinedList"/>
    <dgm:cxn modelId="{9503E9B3-FBB3-4AB2-AED2-76680F5760B8}" type="presParOf" srcId="{698A6A20-83A6-4FE0-8F7A-BA147894951F}" destId="{4C2A3782-F6C9-4CBE-8650-D67A15A0F1C2}" srcOrd="6" destOrd="0" presId="urn:microsoft.com/office/officeart/2008/layout/LinedList"/>
    <dgm:cxn modelId="{F94158DB-C388-4CAD-8DEF-8B3B3D8BA700}" type="presParOf" srcId="{698A6A20-83A6-4FE0-8F7A-BA147894951F}" destId="{9D4F7836-C287-42F5-AEF9-BD7E70756BC2}" srcOrd="7" destOrd="0" presId="urn:microsoft.com/office/officeart/2008/layout/LinedList"/>
    <dgm:cxn modelId="{9AAD5A48-1277-446B-9772-5FA6C067B188}" type="presParOf" srcId="{9D4F7836-C287-42F5-AEF9-BD7E70756BC2}" destId="{0A212B82-B9D6-4509-925F-44B33568652B}" srcOrd="0" destOrd="0" presId="urn:microsoft.com/office/officeart/2008/layout/LinedList"/>
    <dgm:cxn modelId="{B0E9325D-7B1B-425F-9D00-8AB2E8500619}" type="presParOf" srcId="{9D4F7836-C287-42F5-AEF9-BD7E70756BC2}" destId="{0D28C8DD-1E4A-4749-8917-3D8951B8BDBB}" srcOrd="1" destOrd="0" presId="urn:microsoft.com/office/officeart/2008/layout/LinedList"/>
    <dgm:cxn modelId="{4DAA4C98-9982-4B3E-99D7-6DA657ED4475}" type="presParOf" srcId="{698A6A20-83A6-4FE0-8F7A-BA147894951F}" destId="{9F4AD74E-4D52-4F0C-9A84-305EBC8EC6F9}" srcOrd="8" destOrd="0" presId="urn:microsoft.com/office/officeart/2008/layout/LinedList"/>
    <dgm:cxn modelId="{B8767DEC-59BC-4833-AABD-9A815DC200CD}" type="presParOf" srcId="{698A6A20-83A6-4FE0-8F7A-BA147894951F}" destId="{61FC1EDD-1E5F-45B2-AAF9-8400E2748536}" srcOrd="9" destOrd="0" presId="urn:microsoft.com/office/officeart/2008/layout/LinedList"/>
    <dgm:cxn modelId="{616480D6-0E31-4E19-8C29-D52C0FA6E06B}" type="presParOf" srcId="{61FC1EDD-1E5F-45B2-AAF9-8400E2748536}" destId="{EF359C85-0A27-4CEB-9AF5-06875EA24D97}" srcOrd="0" destOrd="0" presId="urn:microsoft.com/office/officeart/2008/layout/LinedList"/>
    <dgm:cxn modelId="{DC6895CC-BF6E-47AE-BDFC-BB9F231C4CD9}" type="presParOf" srcId="{61FC1EDD-1E5F-45B2-AAF9-8400E2748536}" destId="{14235214-F264-4CED-9B26-65D9AAB2135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1E7600-588F-4BB3-A58F-86EAC072D59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94B0930-EF5E-4A41-959E-B98B9361D816}">
      <dgm:prSet/>
      <dgm:spPr/>
      <dgm:t>
        <a:bodyPr/>
        <a:lstStyle/>
        <a:p>
          <a:r>
            <a:rPr lang="en-US" b="1" i="0"/>
            <a:t>Safety First:</a:t>
          </a:r>
          <a:r>
            <a:rPr lang="en-US" b="0" i="0"/>
            <a:t> Trust your instincts and assess your surroundings. If you feel unsafe and you are able to, leave the area.</a:t>
          </a:r>
          <a:endParaRPr lang="en-US"/>
        </a:p>
      </dgm:t>
    </dgm:pt>
    <dgm:pt modelId="{8E5B832E-B271-4551-B398-CEEB74211326}" type="parTrans" cxnId="{84B97EE7-4A1F-46C2-9681-6EA961A808DE}">
      <dgm:prSet/>
      <dgm:spPr/>
      <dgm:t>
        <a:bodyPr/>
        <a:lstStyle/>
        <a:p>
          <a:endParaRPr lang="en-US"/>
        </a:p>
      </dgm:t>
    </dgm:pt>
    <dgm:pt modelId="{30EFF053-05D2-4DAD-9552-A44D477BD5CC}" type="sibTrans" cxnId="{84B97EE7-4A1F-46C2-9681-6EA961A808DE}">
      <dgm:prSet/>
      <dgm:spPr/>
      <dgm:t>
        <a:bodyPr/>
        <a:lstStyle/>
        <a:p>
          <a:endParaRPr lang="en-US"/>
        </a:p>
      </dgm:t>
    </dgm:pt>
    <dgm:pt modelId="{8A339A6D-E1CD-4EB4-BF83-7EA9AF7E199A}">
      <dgm:prSet/>
      <dgm:spPr/>
      <dgm:t>
        <a:bodyPr/>
        <a:lstStyle/>
        <a:p>
          <a:r>
            <a:rPr lang="en-US" b="1" i="0"/>
            <a:t>Stay Calm:</a:t>
          </a:r>
          <a:r>
            <a:rPr lang="en-US" b="0" i="0"/>
            <a:t> Take a deep breath, limit eye-contact, and maintain a neutral body language.</a:t>
          </a:r>
          <a:endParaRPr lang="en-US"/>
        </a:p>
      </dgm:t>
    </dgm:pt>
    <dgm:pt modelId="{3F16259D-5A0A-4B97-A7A3-78DE14E2BAFD}" type="parTrans" cxnId="{C3AA2FAF-160E-44C7-A061-FEF293C439B5}">
      <dgm:prSet/>
      <dgm:spPr/>
      <dgm:t>
        <a:bodyPr/>
        <a:lstStyle/>
        <a:p>
          <a:endParaRPr lang="en-US"/>
        </a:p>
      </dgm:t>
    </dgm:pt>
    <dgm:pt modelId="{ACF37232-6C00-41ED-932D-E5DA8EB0B2D5}" type="sibTrans" cxnId="{C3AA2FAF-160E-44C7-A061-FEF293C439B5}">
      <dgm:prSet/>
      <dgm:spPr/>
      <dgm:t>
        <a:bodyPr/>
        <a:lstStyle/>
        <a:p>
          <a:endParaRPr lang="en-US"/>
        </a:p>
      </dgm:t>
    </dgm:pt>
    <dgm:pt modelId="{DF990829-A963-47A3-B688-60EB13DB78B2}">
      <dgm:prSet/>
      <dgm:spPr/>
      <dgm:t>
        <a:bodyPr/>
        <a:lstStyle/>
        <a:p>
          <a:r>
            <a:rPr lang="en-US" b="1" i="0"/>
            <a:t>Speak Out (If you can do so safely):</a:t>
          </a:r>
          <a:r>
            <a:rPr lang="en-US" b="0" i="0"/>
            <a:t> In a calm and firm voice, establish physical boundaries, and denounce their behavior and comments.</a:t>
          </a:r>
          <a:endParaRPr lang="en-US"/>
        </a:p>
      </dgm:t>
    </dgm:pt>
    <dgm:pt modelId="{0723574F-2796-428C-B0FF-229B89DB3BE4}" type="parTrans" cxnId="{857DA36D-E55E-4FCE-8DFF-C733F59F0A0C}">
      <dgm:prSet/>
      <dgm:spPr/>
      <dgm:t>
        <a:bodyPr/>
        <a:lstStyle/>
        <a:p>
          <a:endParaRPr lang="en-US"/>
        </a:p>
      </dgm:t>
    </dgm:pt>
    <dgm:pt modelId="{CD5F5332-EFFF-4907-AB9A-55D1F2562E7A}" type="sibTrans" cxnId="{857DA36D-E55E-4FCE-8DFF-C733F59F0A0C}">
      <dgm:prSet/>
      <dgm:spPr/>
      <dgm:t>
        <a:bodyPr/>
        <a:lstStyle/>
        <a:p>
          <a:endParaRPr lang="en-US"/>
        </a:p>
      </dgm:t>
    </dgm:pt>
    <dgm:pt modelId="{E0E4D391-AB48-4DD7-AA87-3DBE35E2060A}">
      <dgm:prSet/>
      <dgm:spPr/>
      <dgm:t>
        <a:bodyPr/>
        <a:lstStyle/>
        <a:p>
          <a:r>
            <a:rPr lang="en-US" b="1" i="0" dirty="0"/>
            <a:t>Seek Immediate Support:</a:t>
          </a:r>
          <a:r>
            <a:rPr lang="en-US" b="0" i="0" dirty="0"/>
            <a:t> Ask bystanders for support or intervention.</a:t>
          </a:r>
          <a:endParaRPr lang="en-US" dirty="0"/>
        </a:p>
      </dgm:t>
    </dgm:pt>
    <dgm:pt modelId="{57BCFB3A-103C-4C07-B1EB-EE332D71CFEA}" type="parTrans" cxnId="{B25D8EB4-99F2-42CF-9177-3416D0BB41ED}">
      <dgm:prSet/>
      <dgm:spPr/>
      <dgm:t>
        <a:bodyPr/>
        <a:lstStyle/>
        <a:p>
          <a:endParaRPr lang="en-US"/>
        </a:p>
      </dgm:t>
    </dgm:pt>
    <dgm:pt modelId="{992660A6-D59C-433B-A9ED-81D85A1C5B70}" type="sibTrans" cxnId="{B25D8EB4-99F2-42CF-9177-3416D0BB41ED}">
      <dgm:prSet/>
      <dgm:spPr/>
      <dgm:t>
        <a:bodyPr/>
        <a:lstStyle/>
        <a:p>
          <a:endParaRPr lang="en-US"/>
        </a:p>
      </dgm:t>
    </dgm:pt>
    <dgm:pt modelId="{DFA588AF-BE9E-4426-BC3A-D1CEE548BA6D}">
      <dgm:prSet/>
      <dgm:spPr/>
      <dgm:t>
        <a:bodyPr/>
        <a:lstStyle/>
        <a:p>
          <a:r>
            <a:rPr lang="en-US" b="1" i="0" dirty="0"/>
            <a:t>Seek Emotional Support:</a:t>
          </a:r>
          <a:r>
            <a:rPr lang="en-US" b="0" i="0" dirty="0"/>
            <a:t> Once you feel safe, take time to recover and reach out to someone to talk about what happened. Remember this is not your fault, and you are not alone.</a:t>
          </a:r>
          <a:endParaRPr lang="en-US" dirty="0"/>
        </a:p>
      </dgm:t>
    </dgm:pt>
    <dgm:pt modelId="{8C15C261-2DB0-455A-9A49-E431C17AB9C7}" type="parTrans" cxnId="{203EB47B-21DC-46C4-8E1A-FF6DDC2EE798}">
      <dgm:prSet/>
      <dgm:spPr/>
      <dgm:t>
        <a:bodyPr/>
        <a:lstStyle/>
        <a:p>
          <a:endParaRPr lang="en-US"/>
        </a:p>
      </dgm:t>
    </dgm:pt>
    <dgm:pt modelId="{8CC79355-9C00-4BE9-8949-37321E9937D6}" type="sibTrans" cxnId="{203EB47B-21DC-46C4-8E1A-FF6DDC2EE798}">
      <dgm:prSet/>
      <dgm:spPr/>
      <dgm:t>
        <a:bodyPr/>
        <a:lstStyle/>
        <a:p>
          <a:endParaRPr lang="en-US"/>
        </a:p>
      </dgm:t>
    </dgm:pt>
    <dgm:pt modelId="{7674D3DC-A6A6-4043-AFD3-5CABB3720D97}" type="pres">
      <dgm:prSet presAssocID="{301E7600-588F-4BB3-A58F-86EAC072D597}" presName="vert0" presStyleCnt="0">
        <dgm:presLayoutVars>
          <dgm:dir/>
          <dgm:animOne val="branch"/>
          <dgm:animLvl val="lvl"/>
        </dgm:presLayoutVars>
      </dgm:prSet>
      <dgm:spPr/>
    </dgm:pt>
    <dgm:pt modelId="{0C6CB376-AB4D-4E8D-8078-6201AFBB6AA8}" type="pres">
      <dgm:prSet presAssocID="{494B0930-EF5E-4A41-959E-B98B9361D816}" presName="thickLine" presStyleLbl="alignNode1" presStyleIdx="0" presStyleCnt="5"/>
      <dgm:spPr/>
    </dgm:pt>
    <dgm:pt modelId="{3828BE48-8B69-470C-A8F1-1E99CD042506}" type="pres">
      <dgm:prSet presAssocID="{494B0930-EF5E-4A41-959E-B98B9361D816}" presName="horz1" presStyleCnt="0"/>
      <dgm:spPr/>
    </dgm:pt>
    <dgm:pt modelId="{5F3BFCB3-2AD6-4D27-A0DB-296419FF5D0F}" type="pres">
      <dgm:prSet presAssocID="{494B0930-EF5E-4A41-959E-B98B9361D816}" presName="tx1" presStyleLbl="revTx" presStyleIdx="0" presStyleCnt="5"/>
      <dgm:spPr/>
    </dgm:pt>
    <dgm:pt modelId="{91DC501F-F09D-4C6B-9DB9-B27E04680EF0}" type="pres">
      <dgm:prSet presAssocID="{494B0930-EF5E-4A41-959E-B98B9361D816}" presName="vert1" presStyleCnt="0"/>
      <dgm:spPr/>
    </dgm:pt>
    <dgm:pt modelId="{D6811E25-3498-4334-A78A-755838ABCD5D}" type="pres">
      <dgm:prSet presAssocID="{8A339A6D-E1CD-4EB4-BF83-7EA9AF7E199A}" presName="thickLine" presStyleLbl="alignNode1" presStyleIdx="1" presStyleCnt="5"/>
      <dgm:spPr/>
    </dgm:pt>
    <dgm:pt modelId="{3C95C329-A340-47E0-8C4E-8997B625DDFA}" type="pres">
      <dgm:prSet presAssocID="{8A339A6D-E1CD-4EB4-BF83-7EA9AF7E199A}" presName="horz1" presStyleCnt="0"/>
      <dgm:spPr/>
    </dgm:pt>
    <dgm:pt modelId="{E3989707-1A0F-48F9-866E-33C2E5AA5A1D}" type="pres">
      <dgm:prSet presAssocID="{8A339A6D-E1CD-4EB4-BF83-7EA9AF7E199A}" presName="tx1" presStyleLbl="revTx" presStyleIdx="1" presStyleCnt="5"/>
      <dgm:spPr/>
    </dgm:pt>
    <dgm:pt modelId="{5B9B0A32-CFC4-4CBF-B7E3-F3999BA3951C}" type="pres">
      <dgm:prSet presAssocID="{8A339A6D-E1CD-4EB4-BF83-7EA9AF7E199A}" presName="vert1" presStyleCnt="0"/>
      <dgm:spPr/>
    </dgm:pt>
    <dgm:pt modelId="{4CC4B106-D62F-4E34-8F0A-409A21242D5C}" type="pres">
      <dgm:prSet presAssocID="{DF990829-A963-47A3-B688-60EB13DB78B2}" presName="thickLine" presStyleLbl="alignNode1" presStyleIdx="2" presStyleCnt="5"/>
      <dgm:spPr/>
    </dgm:pt>
    <dgm:pt modelId="{28988CA6-E458-48B0-BD65-893A670FB399}" type="pres">
      <dgm:prSet presAssocID="{DF990829-A963-47A3-B688-60EB13DB78B2}" presName="horz1" presStyleCnt="0"/>
      <dgm:spPr/>
    </dgm:pt>
    <dgm:pt modelId="{D5DF77CB-409D-41AB-9FCF-EFB95FD98FA7}" type="pres">
      <dgm:prSet presAssocID="{DF990829-A963-47A3-B688-60EB13DB78B2}" presName="tx1" presStyleLbl="revTx" presStyleIdx="2" presStyleCnt="5"/>
      <dgm:spPr/>
    </dgm:pt>
    <dgm:pt modelId="{675C0B12-DF90-49C4-B3B2-C2675A05BE56}" type="pres">
      <dgm:prSet presAssocID="{DF990829-A963-47A3-B688-60EB13DB78B2}" presName="vert1" presStyleCnt="0"/>
      <dgm:spPr/>
    </dgm:pt>
    <dgm:pt modelId="{FFF23B8F-9A9C-4852-9BFA-6875C1D4623F}" type="pres">
      <dgm:prSet presAssocID="{E0E4D391-AB48-4DD7-AA87-3DBE35E2060A}" presName="thickLine" presStyleLbl="alignNode1" presStyleIdx="3" presStyleCnt="5"/>
      <dgm:spPr/>
    </dgm:pt>
    <dgm:pt modelId="{4A660362-43C9-4920-8219-F844149E77F2}" type="pres">
      <dgm:prSet presAssocID="{E0E4D391-AB48-4DD7-AA87-3DBE35E2060A}" presName="horz1" presStyleCnt="0"/>
      <dgm:spPr/>
    </dgm:pt>
    <dgm:pt modelId="{DDEE60C5-C603-43CD-8F75-0225D91DDE49}" type="pres">
      <dgm:prSet presAssocID="{E0E4D391-AB48-4DD7-AA87-3DBE35E2060A}" presName="tx1" presStyleLbl="revTx" presStyleIdx="3" presStyleCnt="5"/>
      <dgm:spPr/>
    </dgm:pt>
    <dgm:pt modelId="{DF309A6F-20F0-4992-B192-2A00F729D6BB}" type="pres">
      <dgm:prSet presAssocID="{E0E4D391-AB48-4DD7-AA87-3DBE35E2060A}" presName="vert1" presStyleCnt="0"/>
      <dgm:spPr/>
    </dgm:pt>
    <dgm:pt modelId="{0BF047ED-0AB8-4993-B15B-BB47A87FC350}" type="pres">
      <dgm:prSet presAssocID="{DFA588AF-BE9E-4426-BC3A-D1CEE548BA6D}" presName="thickLine" presStyleLbl="alignNode1" presStyleIdx="4" presStyleCnt="5"/>
      <dgm:spPr/>
    </dgm:pt>
    <dgm:pt modelId="{44F33CF6-9A6D-42EB-B906-089F55056AE5}" type="pres">
      <dgm:prSet presAssocID="{DFA588AF-BE9E-4426-BC3A-D1CEE548BA6D}" presName="horz1" presStyleCnt="0"/>
      <dgm:spPr/>
    </dgm:pt>
    <dgm:pt modelId="{90C66BCA-1E2A-42ED-AF06-D95A4A99277C}" type="pres">
      <dgm:prSet presAssocID="{DFA588AF-BE9E-4426-BC3A-D1CEE548BA6D}" presName="tx1" presStyleLbl="revTx" presStyleIdx="4" presStyleCnt="5"/>
      <dgm:spPr/>
    </dgm:pt>
    <dgm:pt modelId="{067551D6-5CF9-44AA-9569-BFB210B27115}" type="pres">
      <dgm:prSet presAssocID="{DFA588AF-BE9E-4426-BC3A-D1CEE548BA6D}" presName="vert1" presStyleCnt="0"/>
      <dgm:spPr/>
    </dgm:pt>
  </dgm:ptLst>
  <dgm:cxnLst>
    <dgm:cxn modelId="{080AE034-9200-42F2-9F62-1C750E6CABC2}" type="presOf" srcId="{494B0930-EF5E-4A41-959E-B98B9361D816}" destId="{5F3BFCB3-2AD6-4D27-A0DB-296419FF5D0F}" srcOrd="0" destOrd="0" presId="urn:microsoft.com/office/officeart/2008/layout/LinedList"/>
    <dgm:cxn modelId="{DDE56562-2762-4740-8C11-B0AE9992433A}" type="presOf" srcId="{E0E4D391-AB48-4DD7-AA87-3DBE35E2060A}" destId="{DDEE60C5-C603-43CD-8F75-0225D91DDE49}" srcOrd="0" destOrd="0" presId="urn:microsoft.com/office/officeart/2008/layout/LinedList"/>
    <dgm:cxn modelId="{857DA36D-E55E-4FCE-8DFF-C733F59F0A0C}" srcId="{301E7600-588F-4BB3-A58F-86EAC072D597}" destId="{DF990829-A963-47A3-B688-60EB13DB78B2}" srcOrd="2" destOrd="0" parTransId="{0723574F-2796-428C-B0FF-229B89DB3BE4}" sibTransId="{CD5F5332-EFFF-4907-AB9A-55D1F2562E7A}"/>
    <dgm:cxn modelId="{96A8E24D-EB91-4022-8B2A-4C68A1EC1A35}" type="presOf" srcId="{DFA588AF-BE9E-4426-BC3A-D1CEE548BA6D}" destId="{90C66BCA-1E2A-42ED-AF06-D95A4A99277C}" srcOrd="0" destOrd="0" presId="urn:microsoft.com/office/officeart/2008/layout/LinedList"/>
    <dgm:cxn modelId="{38060351-661C-4C5F-A34D-1C8A1B80FAAD}" type="presOf" srcId="{8A339A6D-E1CD-4EB4-BF83-7EA9AF7E199A}" destId="{E3989707-1A0F-48F9-866E-33C2E5AA5A1D}" srcOrd="0" destOrd="0" presId="urn:microsoft.com/office/officeart/2008/layout/LinedList"/>
    <dgm:cxn modelId="{203EB47B-21DC-46C4-8E1A-FF6DDC2EE798}" srcId="{301E7600-588F-4BB3-A58F-86EAC072D597}" destId="{DFA588AF-BE9E-4426-BC3A-D1CEE548BA6D}" srcOrd="4" destOrd="0" parTransId="{8C15C261-2DB0-455A-9A49-E431C17AB9C7}" sibTransId="{8CC79355-9C00-4BE9-8949-37321E9937D6}"/>
    <dgm:cxn modelId="{CC29787F-135C-444D-A608-AAEBE349BD74}" type="presOf" srcId="{301E7600-588F-4BB3-A58F-86EAC072D597}" destId="{7674D3DC-A6A6-4043-AFD3-5CABB3720D97}" srcOrd="0" destOrd="0" presId="urn:microsoft.com/office/officeart/2008/layout/LinedList"/>
    <dgm:cxn modelId="{C3AA2FAF-160E-44C7-A061-FEF293C439B5}" srcId="{301E7600-588F-4BB3-A58F-86EAC072D597}" destId="{8A339A6D-E1CD-4EB4-BF83-7EA9AF7E199A}" srcOrd="1" destOrd="0" parTransId="{3F16259D-5A0A-4B97-A7A3-78DE14E2BAFD}" sibTransId="{ACF37232-6C00-41ED-932D-E5DA8EB0B2D5}"/>
    <dgm:cxn modelId="{B25D8EB4-99F2-42CF-9177-3416D0BB41ED}" srcId="{301E7600-588F-4BB3-A58F-86EAC072D597}" destId="{E0E4D391-AB48-4DD7-AA87-3DBE35E2060A}" srcOrd="3" destOrd="0" parTransId="{57BCFB3A-103C-4C07-B1EB-EE332D71CFEA}" sibTransId="{992660A6-D59C-433B-A9ED-81D85A1C5B70}"/>
    <dgm:cxn modelId="{7AA7F7C8-6ADD-42D4-9BC5-BB6BF72625B3}" type="presOf" srcId="{DF990829-A963-47A3-B688-60EB13DB78B2}" destId="{D5DF77CB-409D-41AB-9FCF-EFB95FD98FA7}" srcOrd="0" destOrd="0" presId="urn:microsoft.com/office/officeart/2008/layout/LinedList"/>
    <dgm:cxn modelId="{84B97EE7-4A1F-46C2-9681-6EA961A808DE}" srcId="{301E7600-588F-4BB3-A58F-86EAC072D597}" destId="{494B0930-EF5E-4A41-959E-B98B9361D816}" srcOrd="0" destOrd="0" parTransId="{8E5B832E-B271-4551-B398-CEEB74211326}" sibTransId="{30EFF053-05D2-4DAD-9552-A44D477BD5CC}"/>
    <dgm:cxn modelId="{59293456-DB2B-4109-9515-7D37ECCC5172}" type="presParOf" srcId="{7674D3DC-A6A6-4043-AFD3-5CABB3720D97}" destId="{0C6CB376-AB4D-4E8D-8078-6201AFBB6AA8}" srcOrd="0" destOrd="0" presId="urn:microsoft.com/office/officeart/2008/layout/LinedList"/>
    <dgm:cxn modelId="{E985743F-62DE-4C3C-8C30-8C620EE8DD2F}" type="presParOf" srcId="{7674D3DC-A6A6-4043-AFD3-5CABB3720D97}" destId="{3828BE48-8B69-470C-A8F1-1E99CD042506}" srcOrd="1" destOrd="0" presId="urn:microsoft.com/office/officeart/2008/layout/LinedList"/>
    <dgm:cxn modelId="{62AFB9FA-0776-4A4E-B72A-051555DC98E6}" type="presParOf" srcId="{3828BE48-8B69-470C-A8F1-1E99CD042506}" destId="{5F3BFCB3-2AD6-4D27-A0DB-296419FF5D0F}" srcOrd="0" destOrd="0" presId="urn:microsoft.com/office/officeart/2008/layout/LinedList"/>
    <dgm:cxn modelId="{A56353EB-31FC-4FBE-BC97-936BB22EC8D8}" type="presParOf" srcId="{3828BE48-8B69-470C-A8F1-1E99CD042506}" destId="{91DC501F-F09D-4C6B-9DB9-B27E04680EF0}" srcOrd="1" destOrd="0" presId="urn:microsoft.com/office/officeart/2008/layout/LinedList"/>
    <dgm:cxn modelId="{5BDA3E61-B173-4B01-96A7-3A4C8D074A48}" type="presParOf" srcId="{7674D3DC-A6A6-4043-AFD3-5CABB3720D97}" destId="{D6811E25-3498-4334-A78A-755838ABCD5D}" srcOrd="2" destOrd="0" presId="urn:microsoft.com/office/officeart/2008/layout/LinedList"/>
    <dgm:cxn modelId="{661C07F6-6311-4635-B498-58A7953D3E8E}" type="presParOf" srcId="{7674D3DC-A6A6-4043-AFD3-5CABB3720D97}" destId="{3C95C329-A340-47E0-8C4E-8997B625DDFA}" srcOrd="3" destOrd="0" presId="urn:microsoft.com/office/officeart/2008/layout/LinedList"/>
    <dgm:cxn modelId="{CD73A288-8912-4E2F-BE3D-9522FE3C3C31}" type="presParOf" srcId="{3C95C329-A340-47E0-8C4E-8997B625DDFA}" destId="{E3989707-1A0F-48F9-866E-33C2E5AA5A1D}" srcOrd="0" destOrd="0" presId="urn:microsoft.com/office/officeart/2008/layout/LinedList"/>
    <dgm:cxn modelId="{929B85F6-DB25-4EA5-AC42-9A8CBB01047B}" type="presParOf" srcId="{3C95C329-A340-47E0-8C4E-8997B625DDFA}" destId="{5B9B0A32-CFC4-4CBF-B7E3-F3999BA3951C}" srcOrd="1" destOrd="0" presId="urn:microsoft.com/office/officeart/2008/layout/LinedList"/>
    <dgm:cxn modelId="{ADE6A88D-351A-4E52-8866-62EBF139C5D9}" type="presParOf" srcId="{7674D3DC-A6A6-4043-AFD3-5CABB3720D97}" destId="{4CC4B106-D62F-4E34-8F0A-409A21242D5C}" srcOrd="4" destOrd="0" presId="urn:microsoft.com/office/officeart/2008/layout/LinedList"/>
    <dgm:cxn modelId="{CFD78E79-0982-4AF2-B30A-CEF870C45BCB}" type="presParOf" srcId="{7674D3DC-A6A6-4043-AFD3-5CABB3720D97}" destId="{28988CA6-E458-48B0-BD65-893A670FB399}" srcOrd="5" destOrd="0" presId="urn:microsoft.com/office/officeart/2008/layout/LinedList"/>
    <dgm:cxn modelId="{F8D5DC39-C7BF-43FF-875D-5E5A01FD7727}" type="presParOf" srcId="{28988CA6-E458-48B0-BD65-893A670FB399}" destId="{D5DF77CB-409D-41AB-9FCF-EFB95FD98FA7}" srcOrd="0" destOrd="0" presId="urn:microsoft.com/office/officeart/2008/layout/LinedList"/>
    <dgm:cxn modelId="{35D69275-0360-49FF-B529-310E0444AE4F}" type="presParOf" srcId="{28988CA6-E458-48B0-BD65-893A670FB399}" destId="{675C0B12-DF90-49C4-B3B2-C2675A05BE56}" srcOrd="1" destOrd="0" presId="urn:microsoft.com/office/officeart/2008/layout/LinedList"/>
    <dgm:cxn modelId="{12A01A04-A60D-47C9-9772-B73D1D84DD20}" type="presParOf" srcId="{7674D3DC-A6A6-4043-AFD3-5CABB3720D97}" destId="{FFF23B8F-9A9C-4852-9BFA-6875C1D4623F}" srcOrd="6" destOrd="0" presId="urn:microsoft.com/office/officeart/2008/layout/LinedList"/>
    <dgm:cxn modelId="{BBA61E3F-F989-4567-96D1-B6AED333D0A6}" type="presParOf" srcId="{7674D3DC-A6A6-4043-AFD3-5CABB3720D97}" destId="{4A660362-43C9-4920-8219-F844149E77F2}" srcOrd="7" destOrd="0" presId="urn:microsoft.com/office/officeart/2008/layout/LinedList"/>
    <dgm:cxn modelId="{4E3417C3-377E-4FEC-8A50-811B847A287F}" type="presParOf" srcId="{4A660362-43C9-4920-8219-F844149E77F2}" destId="{DDEE60C5-C603-43CD-8F75-0225D91DDE49}" srcOrd="0" destOrd="0" presId="urn:microsoft.com/office/officeart/2008/layout/LinedList"/>
    <dgm:cxn modelId="{784E5B2F-A506-4411-8307-32C8BDDB685B}" type="presParOf" srcId="{4A660362-43C9-4920-8219-F844149E77F2}" destId="{DF309A6F-20F0-4992-B192-2A00F729D6BB}" srcOrd="1" destOrd="0" presId="urn:microsoft.com/office/officeart/2008/layout/LinedList"/>
    <dgm:cxn modelId="{6D16A8FD-F115-44B4-810C-961414C1C2F9}" type="presParOf" srcId="{7674D3DC-A6A6-4043-AFD3-5CABB3720D97}" destId="{0BF047ED-0AB8-4993-B15B-BB47A87FC350}" srcOrd="8" destOrd="0" presId="urn:microsoft.com/office/officeart/2008/layout/LinedList"/>
    <dgm:cxn modelId="{B8C3BAC5-8D71-49BC-BAD2-8AB181C71E72}" type="presParOf" srcId="{7674D3DC-A6A6-4043-AFD3-5CABB3720D97}" destId="{44F33CF6-9A6D-42EB-B906-089F55056AE5}" srcOrd="9" destOrd="0" presId="urn:microsoft.com/office/officeart/2008/layout/LinedList"/>
    <dgm:cxn modelId="{DF6974CE-1A0B-4019-B582-87DA025D03A8}" type="presParOf" srcId="{44F33CF6-9A6D-42EB-B906-089F55056AE5}" destId="{90C66BCA-1E2A-42ED-AF06-D95A4A99277C}" srcOrd="0" destOrd="0" presId="urn:microsoft.com/office/officeart/2008/layout/LinedList"/>
    <dgm:cxn modelId="{EA84DF71-47DB-43F9-BDC6-DB7F4A82AB5C}" type="presParOf" srcId="{44F33CF6-9A6D-42EB-B906-089F55056AE5}" destId="{067551D6-5CF9-44AA-9569-BFB210B271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F0474-81BD-4E42-9B89-114516A5CDA3}"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34B5E110-D3E4-48B7-BB87-CF0F16136C14}">
      <dgm:prSet/>
      <dgm:spPr>
        <a:solidFill>
          <a:schemeClr val="accent3">
            <a:lumMod val="50000"/>
          </a:schemeClr>
        </a:solidFill>
      </dgm:spPr>
      <dgm:t>
        <a:bodyPr/>
        <a:lstStyle/>
        <a:p>
          <a:r>
            <a:rPr lang="en-US"/>
            <a:t>Please take a moment to honor yourself, your loved ones, and your emotions/feelings.</a:t>
          </a:r>
        </a:p>
      </dgm:t>
    </dgm:pt>
    <dgm:pt modelId="{31638CF9-5849-4775-819A-9E0F1354036D}" type="parTrans" cxnId="{19D2DD8C-B9ED-4576-8C9E-F287F9E7DA98}">
      <dgm:prSet/>
      <dgm:spPr/>
      <dgm:t>
        <a:bodyPr/>
        <a:lstStyle/>
        <a:p>
          <a:endParaRPr lang="en-US"/>
        </a:p>
      </dgm:t>
    </dgm:pt>
    <dgm:pt modelId="{3668D661-6442-4F5E-BC30-3B55B3E88913}" type="sibTrans" cxnId="{19D2DD8C-B9ED-4576-8C9E-F287F9E7DA98}">
      <dgm:prSet/>
      <dgm:spPr/>
      <dgm:t>
        <a:bodyPr/>
        <a:lstStyle/>
        <a:p>
          <a:endParaRPr lang="en-US"/>
        </a:p>
      </dgm:t>
    </dgm:pt>
    <dgm:pt modelId="{ED3C2011-C9B3-42CD-8487-F1BED18390B9}">
      <dgm:prSet/>
      <dgm:spPr>
        <a:solidFill>
          <a:schemeClr val="accent3">
            <a:lumMod val="50000"/>
          </a:schemeClr>
        </a:solidFill>
      </dgm:spPr>
      <dgm:t>
        <a:bodyPr/>
        <a:lstStyle/>
        <a:p>
          <a:r>
            <a:rPr lang="en-US"/>
            <a:t>Consider your struggles, and if applicable, forgive yourself for any feelings or thoughts you consider to be negative.</a:t>
          </a:r>
        </a:p>
      </dgm:t>
    </dgm:pt>
    <dgm:pt modelId="{8D5AC516-AB3C-4386-A0BC-17F63696D008}" type="parTrans" cxnId="{C8AC59FF-C7EB-4DFB-8526-5BE36B091EC2}">
      <dgm:prSet/>
      <dgm:spPr/>
      <dgm:t>
        <a:bodyPr/>
        <a:lstStyle/>
        <a:p>
          <a:endParaRPr lang="en-US"/>
        </a:p>
      </dgm:t>
    </dgm:pt>
    <dgm:pt modelId="{060CC469-D829-4CC1-B7FD-CA6FE70FAA58}" type="sibTrans" cxnId="{C8AC59FF-C7EB-4DFB-8526-5BE36B091EC2}">
      <dgm:prSet/>
      <dgm:spPr/>
      <dgm:t>
        <a:bodyPr/>
        <a:lstStyle/>
        <a:p>
          <a:endParaRPr lang="en-US"/>
        </a:p>
      </dgm:t>
    </dgm:pt>
    <dgm:pt modelId="{80CCB95E-C316-4188-BFAB-0DC9E72EE771}">
      <dgm:prSet/>
      <dgm:spPr>
        <a:solidFill>
          <a:schemeClr val="accent3">
            <a:lumMod val="50000"/>
          </a:schemeClr>
        </a:solidFill>
      </dgm:spPr>
      <dgm:t>
        <a:bodyPr/>
        <a:lstStyle/>
        <a:p>
          <a:r>
            <a:rPr lang="en-US" dirty="0"/>
            <a:t>If you cannot forgive yourself right now, that is ok, too.</a:t>
          </a:r>
        </a:p>
      </dgm:t>
    </dgm:pt>
    <dgm:pt modelId="{6415E615-88D0-4D69-9894-E7BB86B7BC12}" type="parTrans" cxnId="{A931BB1D-5EB7-465B-B206-13C4DD7706BF}">
      <dgm:prSet/>
      <dgm:spPr/>
      <dgm:t>
        <a:bodyPr/>
        <a:lstStyle/>
        <a:p>
          <a:endParaRPr lang="en-US"/>
        </a:p>
      </dgm:t>
    </dgm:pt>
    <dgm:pt modelId="{3D0AA30C-8BEA-421D-9350-E1CBF169FCBC}" type="sibTrans" cxnId="{A931BB1D-5EB7-465B-B206-13C4DD7706BF}">
      <dgm:prSet/>
      <dgm:spPr/>
      <dgm:t>
        <a:bodyPr/>
        <a:lstStyle/>
        <a:p>
          <a:endParaRPr lang="en-US"/>
        </a:p>
      </dgm:t>
    </dgm:pt>
    <dgm:pt modelId="{1195060F-4964-4EF8-8CFD-D7D5180E764D}">
      <dgm:prSet/>
      <dgm:spPr>
        <a:solidFill>
          <a:schemeClr val="accent3">
            <a:lumMod val="50000"/>
          </a:schemeClr>
        </a:solidFill>
      </dgm:spPr>
      <dgm:t>
        <a:bodyPr/>
        <a:lstStyle/>
        <a:p>
          <a:r>
            <a:rPr lang="en-US" dirty="0"/>
            <a:t>Honor yourself and your loved ones for any struggles you have overcome and any you are still trying to overcome. </a:t>
          </a:r>
        </a:p>
      </dgm:t>
    </dgm:pt>
    <dgm:pt modelId="{D2CEED0E-FF8D-42E9-84F6-8CAF82EF1A1C}" type="parTrans" cxnId="{B5577630-5604-4645-884E-787F0A56057E}">
      <dgm:prSet/>
      <dgm:spPr/>
      <dgm:t>
        <a:bodyPr/>
        <a:lstStyle/>
        <a:p>
          <a:endParaRPr lang="en-US"/>
        </a:p>
      </dgm:t>
    </dgm:pt>
    <dgm:pt modelId="{C6F92EA2-FA9C-4D6F-82C3-6CD4F0DF37A5}" type="sibTrans" cxnId="{B5577630-5604-4645-884E-787F0A56057E}">
      <dgm:prSet/>
      <dgm:spPr/>
      <dgm:t>
        <a:bodyPr/>
        <a:lstStyle/>
        <a:p>
          <a:endParaRPr lang="en-US"/>
        </a:p>
      </dgm:t>
    </dgm:pt>
    <dgm:pt modelId="{FFCB10A9-7C1D-4D52-A5F8-CFA253126292}">
      <dgm:prSet/>
      <dgm:spPr>
        <a:solidFill>
          <a:schemeClr val="accent3">
            <a:lumMod val="50000"/>
          </a:schemeClr>
        </a:solidFill>
      </dgm:spPr>
      <dgm:t>
        <a:bodyPr/>
        <a:lstStyle/>
        <a:p>
          <a:r>
            <a:rPr lang="en-US" dirty="0"/>
            <a:t>Honor your pain, sadness and anger. Painful as they may feel, feeling them means that you care about the injustices that have been done. Let them guide and give you strength.  </a:t>
          </a:r>
        </a:p>
      </dgm:t>
    </dgm:pt>
    <dgm:pt modelId="{27DAF5F5-0695-49A1-8217-D3F5F65E40E0}" type="parTrans" cxnId="{C63ECE2D-92DB-41DB-8ECB-F39046AAA34F}">
      <dgm:prSet/>
      <dgm:spPr/>
      <dgm:t>
        <a:bodyPr/>
        <a:lstStyle/>
        <a:p>
          <a:endParaRPr lang="en-US"/>
        </a:p>
      </dgm:t>
    </dgm:pt>
    <dgm:pt modelId="{68BB2156-AE04-4F53-A641-698A31465CB8}" type="sibTrans" cxnId="{C63ECE2D-92DB-41DB-8ECB-F39046AAA34F}">
      <dgm:prSet/>
      <dgm:spPr/>
      <dgm:t>
        <a:bodyPr/>
        <a:lstStyle/>
        <a:p>
          <a:endParaRPr lang="en-US"/>
        </a:p>
      </dgm:t>
    </dgm:pt>
    <dgm:pt modelId="{20FD5949-377B-48B9-A01D-1A70F73E02BB}" type="pres">
      <dgm:prSet presAssocID="{035F0474-81BD-4E42-9B89-114516A5CDA3}" presName="Name0" presStyleCnt="0">
        <dgm:presLayoutVars>
          <dgm:dir/>
          <dgm:resizeHandles val="exact"/>
        </dgm:presLayoutVars>
      </dgm:prSet>
      <dgm:spPr/>
    </dgm:pt>
    <dgm:pt modelId="{45FA62DA-C6E0-42DB-947E-8F8AE1B80BBE}" type="pres">
      <dgm:prSet presAssocID="{34B5E110-D3E4-48B7-BB87-CF0F16136C14}" presName="node" presStyleLbl="node1" presStyleIdx="0" presStyleCnt="1">
        <dgm:presLayoutVars>
          <dgm:bulletEnabled val="1"/>
        </dgm:presLayoutVars>
      </dgm:prSet>
      <dgm:spPr/>
    </dgm:pt>
  </dgm:ptLst>
  <dgm:cxnLst>
    <dgm:cxn modelId="{5EC3F117-18AB-4F8A-89B2-B0603C89FC2A}" type="presOf" srcId="{035F0474-81BD-4E42-9B89-114516A5CDA3}" destId="{20FD5949-377B-48B9-A01D-1A70F73E02BB}" srcOrd="0" destOrd="0" presId="urn:microsoft.com/office/officeart/2016/7/layout/BasicProcessNew"/>
    <dgm:cxn modelId="{A931BB1D-5EB7-465B-B206-13C4DD7706BF}" srcId="{34B5E110-D3E4-48B7-BB87-CF0F16136C14}" destId="{80CCB95E-C316-4188-BFAB-0DC9E72EE771}" srcOrd="1" destOrd="0" parTransId="{6415E615-88D0-4D69-9894-E7BB86B7BC12}" sibTransId="{3D0AA30C-8BEA-421D-9350-E1CBF169FCBC}"/>
    <dgm:cxn modelId="{C63ECE2D-92DB-41DB-8ECB-F39046AAA34F}" srcId="{34B5E110-D3E4-48B7-BB87-CF0F16136C14}" destId="{FFCB10A9-7C1D-4D52-A5F8-CFA253126292}" srcOrd="3" destOrd="0" parTransId="{27DAF5F5-0695-49A1-8217-D3F5F65E40E0}" sibTransId="{68BB2156-AE04-4F53-A641-698A31465CB8}"/>
    <dgm:cxn modelId="{B5577630-5604-4645-884E-787F0A56057E}" srcId="{34B5E110-D3E4-48B7-BB87-CF0F16136C14}" destId="{1195060F-4964-4EF8-8CFD-D7D5180E764D}" srcOrd="2" destOrd="0" parTransId="{D2CEED0E-FF8D-42E9-84F6-8CAF82EF1A1C}" sibTransId="{C6F92EA2-FA9C-4D6F-82C3-6CD4F0DF37A5}"/>
    <dgm:cxn modelId="{F5B79A30-9C09-45BF-BB63-6767767670EC}" type="presOf" srcId="{80CCB95E-C316-4188-BFAB-0DC9E72EE771}" destId="{45FA62DA-C6E0-42DB-947E-8F8AE1B80BBE}" srcOrd="0" destOrd="2" presId="urn:microsoft.com/office/officeart/2016/7/layout/BasicProcessNew"/>
    <dgm:cxn modelId="{4BEB3E5E-7798-475E-81E9-3FA8DC20DB2F}" type="presOf" srcId="{1195060F-4964-4EF8-8CFD-D7D5180E764D}" destId="{45FA62DA-C6E0-42DB-947E-8F8AE1B80BBE}" srcOrd="0" destOrd="3" presId="urn:microsoft.com/office/officeart/2016/7/layout/BasicProcessNew"/>
    <dgm:cxn modelId="{E8BA3076-5605-4097-B2DB-A27219C21317}" type="presOf" srcId="{34B5E110-D3E4-48B7-BB87-CF0F16136C14}" destId="{45FA62DA-C6E0-42DB-947E-8F8AE1B80BBE}" srcOrd="0" destOrd="0" presId="urn:microsoft.com/office/officeart/2016/7/layout/BasicProcessNew"/>
    <dgm:cxn modelId="{19D2DD8C-B9ED-4576-8C9E-F287F9E7DA98}" srcId="{035F0474-81BD-4E42-9B89-114516A5CDA3}" destId="{34B5E110-D3E4-48B7-BB87-CF0F16136C14}" srcOrd="0" destOrd="0" parTransId="{31638CF9-5849-4775-819A-9E0F1354036D}" sibTransId="{3668D661-6442-4F5E-BC30-3B55B3E88913}"/>
    <dgm:cxn modelId="{11960F8F-1D03-4A87-B63C-2BE12339C2F9}" type="presOf" srcId="{FFCB10A9-7C1D-4D52-A5F8-CFA253126292}" destId="{45FA62DA-C6E0-42DB-947E-8F8AE1B80BBE}" srcOrd="0" destOrd="4" presId="urn:microsoft.com/office/officeart/2016/7/layout/BasicProcessNew"/>
    <dgm:cxn modelId="{C4DFF5A7-B239-4EE7-B3FC-419C0DBBE201}" type="presOf" srcId="{ED3C2011-C9B3-42CD-8487-F1BED18390B9}" destId="{45FA62DA-C6E0-42DB-947E-8F8AE1B80BBE}" srcOrd="0" destOrd="1" presId="urn:microsoft.com/office/officeart/2016/7/layout/BasicProcessNew"/>
    <dgm:cxn modelId="{C8AC59FF-C7EB-4DFB-8526-5BE36B091EC2}" srcId="{34B5E110-D3E4-48B7-BB87-CF0F16136C14}" destId="{ED3C2011-C9B3-42CD-8487-F1BED18390B9}" srcOrd="0" destOrd="0" parTransId="{8D5AC516-AB3C-4386-A0BC-17F63696D008}" sibTransId="{060CC469-D829-4CC1-B7FD-CA6FE70FAA58}"/>
    <dgm:cxn modelId="{6453B3FE-FD49-41FE-9B3E-5462C01FF6F6}" type="presParOf" srcId="{20FD5949-377B-48B9-A01D-1A70F73E02BB}" destId="{45FA62DA-C6E0-42DB-947E-8F8AE1B80BBE}"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F0657E-CC80-4585-AA98-69B21CE1FA93}"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C46DD03B-D25A-4BD1-A5E4-755809DC7198}">
      <dgm:prSet/>
      <dgm:spPr/>
      <dgm:t>
        <a:bodyPr/>
        <a:lstStyle/>
        <a:p>
          <a:r>
            <a:rPr lang="en-US" dirty="0"/>
            <a:t>Thank you for your participation in today’s discussion. </a:t>
          </a:r>
        </a:p>
      </dgm:t>
    </dgm:pt>
    <dgm:pt modelId="{4E81F834-176B-4414-8DCF-4EBF4EEC39B0}" type="parTrans" cxnId="{1D4442FC-4F9D-4BAE-A588-6751280B9703}">
      <dgm:prSet/>
      <dgm:spPr/>
      <dgm:t>
        <a:bodyPr/>
        <a:lstStyle/>
        <a:p>
          <a:endParaRPr lang="en-US"/>
        </a:p>
      </dgm:t>
    </dgm:pt>
    <dgm:pt modelId="{F2AFD4E2-CAAD-4D85-B875-7711CED02C9E}" type="sibTrans" cxnId="{1D4442FC-4F9D-4BAE-A588-6751280B9703}">
      <dgm:prSet/>
      <dgm:spPr/>
      <dgm:t>
        <a:bodyPr/>
        <a:lstStyle/>
        <a:p>
          <a:endParaRPr lang="en-US"/>
        </a:p>
      </dgm:t>
    </dgm:pt>
    <dgm:pt modelId="{31AF0106-DB33-4453-BDD9-33D5B9958B43}">
      <dgm:prSet/>
      <dgm:spPr/>
      <dgm:t>
        <a:bodyPr/>
        <a:lstStyle/>
        <a:p>
          <a:r>
            <a:rPr lang="en-US"/>
            <a:t>Please remember to seek support if you: </a:t>
          </a:r>
        </a:p>
      </dgm:t>
    </dgm:pt>
    <dgm:pt modelId="{CB4F04AE-362F-4DB1-951F-B5DD8C4614C9}" type="parTrans" cxnId="{7CA9F971-80B5-4C7A-AC3E-9692761ADA5A}">
      <dgm:prSet/>
      <dgm:spPr/>
      <dgm:t>
        <a:bodyPr/>
        <a:lstStyle/>
        <a:p>
          <a:endParaRPr lang="en-US"/>
        </a:p>
      </dgm:t>
    </dgm:pt>
    <dgm:pt modelId="{55EEC39C-0EAD-4EB9-95DA-ED3BA21C0F3C}" type="sibTrans" cxnId="{7CA9F971-80B5-4C7A-AC3E-9692761ADA5A}">
      <dgm:prSet/>
      <dgm:spPr/>
      <dgm:t>
        <a:bodyPr/>
        <a:lstStyle/>
        <a:p>
          <a:endParaRPr lang="en-US"/>
        </a:p>
      </dgm:t>
    </dgm:pt>
    <dgm:pt modelId="{7035DDC9-374D-468B-BB4F-F5E91C3FFAF7}">
      <dgm:prSet/>
      <dgm:spPr/>
      <dgm:t>
        <a:bodyPr/>
        <a:lstStyle/>
        <a:p>
          <a:r>
            <a:rPr lang="en-US"/>
            <a:t>feel triggered by this discussion</a:t>
          </a:r>
        </a:p>
      </dgm:t>
    </dgm:pt>
    <dgm:pt modelId="{B246E458-F4B3-4930-9B4C-7272FEB85684}" type="parTrans" cxnId="{744F0BB6-A52D-44BC-B407-D837336CBF9E}">
      <dgm:prSet/>
      <dgm:spPr/>
      <dgm:t>
        <a:bodyPr/>
        <a:lstStyle/>
        <a:p>
          <a:endParaRPr lang="en-US"/>
        </a:p>
      </dgm:t>
    </dgm:pt>
    <dgm:pt modelId="{2A92874C-A368-421E-A3C7-760B820BF806}" type="sibTrans" cxnId="{744F0BB6-A52D-44BC-B407-D837336CBF9E}">
      <dgm:prSet/>
      <dgm:spPr/>
      <dgm:t>
        <a:bodyPr/>
        <a:lstStyle/>
        <a:p>
          <a:endParaRPr lang="en-US"/>
        </a:p>
      </dgm:t>
    </dgm:pt>
    <dgm:pt modelId="{31FD7751-1B19-4FDD-8E46-77FCF396A327}">
      <dgm:prSet/>
      <dgm:spPr/>
      <dgm:t>
        <a:bodyPr/>
        <a:lstStyle/>
        <a:p>
          <a:r>
            <a:rPr lang="en-US"/>
            <a:t>experience strong emotions or reactions to any of the content</a:t>
          </a:r>
        </a:p>
      </dgm:t>
    </dgm:pt>
    <dgm:pt modelId="{73FEEB8A-E33B-4EC7-B497-7CC31E346F20}" type="parTrans" cxnId="{AE1662E6-EC24-4856-ADA5-0AB0A8E5DE7E}">
      <dgm:prSet/>
      <dgm:spPr/>
      <dgm:t>
        <a:bodyPr/>
        <a:lstStyle/>
        <a:p>
          <a:endParaRPr lang="en-US"/>
        </a:p>
      </dgm:t>
    </dgm:pt>
    <dgm:pt modelId="{1E3F7A47-6FE3-4652-B79F-AB99B55C7855}" type="sibTrans" cxnId="{AE1662E6-EC24-4856-ADA5-0AB0A8E5DE7E}">
      <dgm:prSet/>
      <dgm:spPr/>
      <dgm:t>
        <a:bodyPr/>
        <a:lstStyle/>
        <a:p>
          <a:endParaRPr lang="en-US"/>
        </a:p>
      </dgm:t>
    </dgm:pt>
    <dgm:pt modelId="{A01A1619-9958-449B-A1EB-27B5E6BC668C}">
      <dgm:prSet/>
      <dgm:spPr/>
      <dgm:t>
        <a:bodyPr/>
        <a:lstStyle/>
        <a:p>
          <a:r>
            <a:rPr lang="en-US"/>
            <a:t>feel unsafe for any reason</a:t>
          </a:r>
        </a:p>
      </dgm:t>
    </dgm:pt>
    <dgm:pt modelId="{E0237ED2-4C78-4A97-A80F-E36EA90DD592}" type="parTrans" cxnId="{A56777C2-880C-41C7-A346-24CA5EC0F584}">
      <dgm:prSet/>
      <dgm:spPr/>
      <dgm:t>
        <a:bodyPr/>
        <a:lstStyle/>
        <a:p>
          <a:endParaRPr lang="en-US"/>
        </a:p>
      </dgm:t>
    </dgm:pt>
    <dgm:pt modelId="{2A7D4FA7-B682-4D43-AF47-071A472245C2}" type="sibTrans" cxnId="{A56777C2-880C-41C7-A346-24CA5EC0F584}">
      <dgm:prSet/>
      <dgm:spPr/>
      <dgm:t>
        <a:bodyPr/>
        <a:lstStyle/>
        <a:p>
          <a:endParaRPr lang="en-US"/>
        </a:p>
      </dgm:t>
    </dgm:pt>
    <dgm:pt modelId="{30770B59-19D6-43E2-B167-FFD44166D15D}">
      <dgm:prSet/>
      <dgm:spPr/>
      <dgm:t>
        <a:bodyPr/>
        <a:lstStyle/>
        <a:p>
          <a:r>
            <a:rPr lang="en-US"/>
            <a:t>do not feel seen or heard</a:t>
          </a:r>
        </a:p>
      </dgm:t>
    </dgm:pt>
    <dgm:pt modelId="{1F6D7775-FBFD-489D-818E-96EC87EAB62F}" type="parTrans" cxnId="{34D58F9A-A8A3-44EC-8796-707D7AF5D028}">
      <dgm:prSet/>
      <dgm:spPr/>
      <dgm:t>
        <a:bodyPr/>
        <a:lstStyle/>
        <a:p>
          <a:endParaRPr lang="en-US"/>
        </a:p>
      </dgm:t>
    </dgm:pt>
    <dgm:pt modelId="{7D88A902-4DB5-4731-A060-00741DF72E24}" type="sibTrans" cxnId="{34D58F9A-A8A3-44EC-8796-707D7AF5D028}">
      <dgm:prSet/>
      <dgm:spPr/>
      <dgm:t>
        <a:bodyPr/>
        <a:lstStyle/>
        <a:p>
          <a:endParaRPr lang="en-US"/>
        </a:p>
      </dgm:t>
    </dgm:pt>
    <dgm:pt modelId="{EF65119F-F849-4EF0-93B3-3D32D9DC3C41}">
      <dgm:prSet/>
      <dgm:spPr/>
      <dgm:t>
        <a:bodyPr/>
        <a:lstStyle/>
        <a:p>
          <a:r>
            <a:rPr lang="en-US"/>
            <a:t>are concerned for yourself or a loved one</a:t>
          </a:r>
        </a:p>
      </dgm:t>
    </dgm:pt>
    <dgm:pt modelId="{486DF7C7-49A5-4DB4-BD82-762723842889}" type="parTrans" cxnId="{650677D3-356D-4FC5-B55B-D72676FBAD3E}">
      <dgm:prSet/>
      <dgm:spPr/>
      <dgm:t>
        <a:bodyPr/>
        <a:lstStyle/>
        <a:p>
          <a:endParaRPr lang="en-US"/>
        </a:p>
      </dgm:t>
    </dgm:pt>
    <dgm:pt modelId="{8F4E6AF1-79DE-474D-BAA1-00CA48725D4C}" type="sibTrans" cxnId="{650677D3-356D-4FC5-B55B-D72676FBAD3E}">
      <dgm:prSet/>
      <dgm:spPr/>
      <dgm:t>
        <a:bodyPr/>
        <a:lstStyle/>
        <a:p>
          <a:endParaRPr lang="en-US"/>
        </a:p>
      </dgm:t>
    </dgm:pt>
    <dgm:pt modelId="{F64541FC-E352-4496-B538-D98FDF2CB083}">
      <dgm:prSet/>
      <dgm:spPr/>
      <dgm:t>
        <a:bodyPr/>
        <a:lstStyle/>
        <a:p>
          <a:r>
            <a:rPr lang="en-US" dirty="0"/>
            <a:t>feel depressed, anxious, experience excessive worrying or stress</a:t>
          </a:r>
        </a:p>
      </dgm:t>
    </dgm:pt>
    <dgm:pt modelId="{10F22836-ED83-41F4-8006-674AE9A96FCA}" type="parTrans" cxnId="{E36DF007-B15E-4195-8CE4-E330C3802F40}">
      <dgm:prSet/>
      <dgm:spPr/>
      <dgm:t>
        <a:bodyPr/>
        <a:lstStyle/>
        <a:p>
          <a:endParaRPr lang="en-US"/>
        </a:p>
      </dgm:t>
    </dgm:pt>
    <dgm:pt modelId="{AECEA58A-DBFA-47C2-BF86-343A8B321463}" type="sibTrans" cxnId="{E36DF007-B15E-4195-8CE4-E330C3802F40}">
      <dgm:prSet/>
      <dgm:spPr/>
      <dgm:t>
        <a:bodyPr/>
        <a:lstStyle/>
        <a:p>
          <a:endParaRPr lang="en-US"/>
        </a:p>
      </dgm:t>
    </dgm:pt>
    <dgm:pt modelId="{CF250BE2-BD61-4D41-ACDB-BAC5E2CCAC04}">
      <dgm:prSet/>
      <dgm:spPr/>
      <dgm:t>
        <a:bodyPr/>
        <a:lstStyle/>
        <a:p>
          <a:r>
            <a:rPr lang="en-US"/>
            <a:t>just need someone to talk to, distract you or be there for you</a:t>
          </a:r>
        </a:p>
      </dgm:t>
    </dgm:pt>
    <dgm:pt modelId="{00EF126D-99C0-49DA-B42B-BB18551FD505}" type="parTrans" cxnId="{AFD5BCCA-EF65-4598-9394-CC915F1F938E}">
      <dgm:prSet/>
      <dgm:spPr/>
      <dgm:t>
        <a:bodyPr/>
        <a:lstStyle/>
        <a:p>
          <a:endParaRPr lang="en-US"/>
        </a:p>
      </dgm:t>
    </dgm:pt>
    <dgm:pt modelId="{E6D3CA95-31CB-4346-8AC4-9E7A0C89B599}" type="sibTrans" cxnId="{AFD5BCCA-EF65-4598-9394-CC915F1F938E}">
      <dgm:prSet/>
      <dgm:spPr/>
      <dgm:t>
        <a:bodyPr/>
        <a:lstStyle/>
        <a:p>
          <a:endParaRPr lang="en-US"/>
        </a:p>
      </dgm:t>
    </dgm:pt>
    <dgm:pt modelId="{C0374908-CBB2-4089-8962-B938048A1CC3}" type="pres">
      <dgm:prSet presAssocID="{39F0657E-CC80-4585-AA98-69B21CE1FA93}" presName="linear" presStyleCnt="0">
        <dgm:presLayoutVars>
          <dgm:dir/>
          <dgm:animLvl val="lvl"/>
          <dgm:resizeHandles val="exact"/>
        </dgm:presLayoutVars>
      </dgm:prSet>
      <dgm:spPr/>
    </dgm:pt>
    <dgm:pt modelId="{B5B985FE-F523-47AF-A1F3-60A1D781C45C}" type="pres">
      <dgm:prSet presAssocID="{C46DD03B-D25A-4BD1-A5E4-755809DC7198}" presName="parentLin" presStyleCnt="0"/>
      <dgm:spPr/>
    </dgm:pt>
    <dgm:pt modelId="{5342EAE1-EC93-4AF5-8BAD-AA891577148D}" type="pres">
      <dgm:prSet presAssocID="{C46DD03B-D25A-4BD1-A5E4-755809DC7198}" presName="parentLeftMargin" presStyleLbl="node1" presStyleIdx="0" presStyleCnt="2"/>
      <dgm:spPr/>
    </dgm:pt>
    <dgm:pt modelId="{E0E02CB4-B2E2-4777-838F-4BD36EE1110C}" type="pres">
      <dgm:prSet presAssocID="{C46DD03B-D25A-4BD1-A5E4-755809DC7198}" presName="parentText" presStyleLbl="node1" presStyleIdx="0" presStyleCnt="2">
        <dgm:presLayoutVars>
          <dgm:chMax val="0"/>
          <dgm:bulletEnabled val="1"/>
        </dgm:presLayoutVars>
      </dgm:prSet>
      <dgm:spPr/>
    </dgm:pt>
    <dgm:pt modelId="{2C042A06-585B-4E56-8EBC-D28083805ADE}" type="pres">
      <dgm:prSet presAssocID="{C46DD03B-D25A-4BD1-A5E4-755809DC7198}" presName="negativeSpace" presStyleCnt="0"/>
      <dgm:spPr/>
    </dgm:pt>
    <dgm:pt modelId="{367E0AA6-D835-42D3-9DC5-44658CD9FCD1}" type="pres">
      <dgm:prSet presAssocID="{C46DD03B-D25A-4BD1-A5E4-755809DC7198}" presName="childText" presStyleLbl="conFgAcc1" presStyleIdx="0" presStyleCnt="2">
        <dgm:presLayoutVars>
          <dgm:bulletEnabled val="1"/>
        </dgm:presLayoutVars>
      </dgm:prSet>
      <dgm:spPr/>
    </dgm:pt>
    <dgm:pt modelId="{65919CE5-79CC-4EF5-8913-0384196B6A50}" type="pres">
      <dgm:prSet presAssocID="{F2AFD4E2-CAAD-4D85-B875-7711CED02C9E}" presName="spaceBetweenRectangles" presStyleCnt="0"/>
      <dgm:spPr/>
    </dgm:pt>
    <dgm:pt modelId="{D8B5B23A-5186-4F17-A9A7-BB78BF354713}" type="pres">
      <dgm:prSet presAssocID="{31AF0106-DB33-4453-BDD9-33D5B9958B43}" presName="parentLin" presStyleCnt="0"/>
      <dgm:spPr/>
    </dgm:pt>
    <dgm:pt modelId="{E0833D2F-512E-4720-BC85-20198FB714BA}" type="pres">
      <dgm:prSet presAssocID="{31AF0106-DB33-4453-BDD9-33D5B9958B43}" presName="parentLeftMargin" presStyleLbl="node1" presStyleIdx="0" presStyleCnt="2"/>
      <dgm:spPr/>
    </dgm:pt>
    <dgm:pt modelId="{C941DB8A-0325-4E55-A772-758CE9959F4F}" type="pres">
      <dgm:prSet presAssocID="{31AF0106-DB33-4453-BDD9-33D5B9958B43}" presName="parentText" presStyleLbl="node1" presStyleIdx="1" presStyleCnt="2">
        <dgm:presLayoutVars>
          <dgm:chMax val="0"/>
          <dgm:bulletEnabled val="1"/>
        </dgm:presLayoutVars>
      </dgm:prSet>
      <dgm:spPr/>
    </dgm:pt>
    <dgm:pt modelId="{9ECD079C-D82A-49A2-AA3C-03F3E48D1669}" type="pres">
      <dgm:prSet presAssocID="{31AF0106-DB33-4453-BDD9-33D5B9958B43}" presName="negativeSpace" presStyleCnt="0"/>
      <dgm:spPr/>
    </dgm:pt>
    <dgm:pt modelId="{BC580D98-8B56-40B2-8126-89D5C324656E}" type="pres">
      <dgm:prSet presAssocID="{31AF0106-DB33-4453-BDD9-33D5B9958B43}" presName="childText" presStyleLbl="conFgAcc1" presStyleIdx="1" presStyleCnt="2">
        <dgm:presLayoutVars>
          <dgm:bulletEnabled val="1"/>
        </dgm:presLayoutVars>
      </dgm:prSet>
      <dgm:spPr/>
    </dgm:pt>
  </dgm:ptLst>
  <dgm:cxnLst>
    <dgm:cxn modelId="{E36DF007-B15E-4195-8CE4-E330C3802F40}" srcId="{31AF0106-DB33-4453-BDD9-33D5B9958B43}" destId="{F64541FC-E352-4496-B538-D98FDF2CB083}" srcOrd="5" destOrd="0" parTransId="{10F22836-ED83-41F4-8006-674AE9A96FCA}" sibTransId="{AECEA58A-DBFA-47C2-BF86-343A8B321463}"/>
    <dgm:cxn modelId="{5A842A0A-4B05-477E-9DF7-798777135EC1}" type="presOf" srcId="{CF250BE2-BD61-4D41-ACDB-BAC5E2CCAC04}" destId="{BC580D98-8B56-40B2-8126-89D5C324656E}" srcOrd="0" destOrd="6" presId="urn:microsoft.com/office/officeart/2005/8/layout/list1"/>
    <dgm:cxn modelId="{13F98011-EE31-4902-853D-4BB65973D599}" type="presOf" srcId="{30770B59-19D6-43E2-B167-FFD44166D15D}" destId="{BC580D98-8B56-40B2-8126-89D5C324656E}" srcOrd="0" destOrd="3" presId="urn:microsoft.com/office/officeart/2005/8/layout/list1"/>
    <dgm:cxn modelId="{8D1F1622-C7A0-4E36-AC87-9250C529454E}" type="presOf" srcId="{C46DD03B-D25A-4BD1-A5E4-755809DC7198}" destId="{5342EAE1-EC93-4AF5-8BAD-AA891577148D}" srcOrd="0" destOrd="0" presId="urn:microsoft.com/office/officeart/2005/8/layout/list1"/>
    <dgm:cxn modelId="{55066F43-83DD-4C4B-963B-A26CB9E5F44A}" type="presOf" srcId="{EF65119F-F849-4EF0-93B3-3D32D9DC3C41}" destId="{BC580D98-8B56-40B2-8126-89D5C324656E}" srcOrd="0" destOrd="4" presId="urn:microsoft.com/office/officeart/2005/8/layout/list1"/>
    <dgm:cxn modelId="{43847E44-EEA6-4633-A21C-5A6C852BAAF0}" type="presOf" srcId="{7035DDC9-374D-468B-BB4F-F5E91C3FFAF7}" destId="{BC580D98-8B56-40B2-8126-89D5C324656E}" srcOrd="0" destOrd="0" presId="urn:microsoft.com/office/officeart/2005/8/layout/list1"/>
    <dgm:cxn modelId="{7CA9F971-80B5-4C7A-AC3E-9692761ADA5A}" srcId="{39F0657E-CC80-4585-AA98-69B21CE1FA93}" destId="{31AF0106-DB33-4453-BDD9-33D5B9958B43}" srcOrd="1" destOrd="0" parTransId="{CB4F04AE-362F-4DB1-951F-B5DD8C4614C9}" sibTransId="{55EEC39C-0EAD-4EB9-95DA-ED3BA21C0F3C}"/>
    <dgm:cxn modelId="{3AB4667A-5C6F-487C-A398-C26C5979591F}" type="presOf" srcId="{C46DD03B-D25A-4BD1-A5E4-755809DC7198}" destId="{E0E02CB4-B2E2-4777-838F-4BD36EE1110C}" srcOrd="1" destOrd="0" presId="urn:microsoft.com/office/officeart/2005/8/layout/list1"/>
    <dgm:cxn modelId="{34D58F9A-A8A3-44EC-8796-707D7AF5D028}" srcId="{31AF0106-DB33-4453-BDD9-33D5B9958B43}" destId="{30770B59-19D6-43E2-B167-FFD44166D15D}" srcOrd="3" destOrd="0" parTransId="{1F6D7775-FBFD-489D-818E-96EC87EAB62F}" sibTransId="{7D88A902-4DB5-4731-A060-00741DF72E24}"/>
    <dgm:cxn modelId="{36EC1E9F-E48E-4188-B4CD-72E207F9DDDF}" type="presOf" srcId="{39F0657E-CC80-4585-AA98-69B21CE1FA93}" destId="{C0374908-CBB2-4089-8962-B938048A1CC3}" srcOrd="0" destOrd="0" presId="urn:microsoft.com/office/officeart/2005/8/layout/list1"/>
    <dgm:cxn modelId="{483422AF-F505-4838-BCEB-E4D44BFDC5B3}" type="presOf" srcId="{F64541FC-E352-4496-B538-D98FDF2CB083}" destId="{BC580D98-8B56-40B2-8126-89D5C324656E}" srcOrd="0" destOrd="5" presId="urn:microsoft.com/office/officeart/2005/8/layout/list1"/>
    <dgm:cxn modelId="{744F0BB6-A52D-44BC-B407-D837336CBF9E}" srcId="{31AF0106-DB33-4453-BDD9-33D5B9958B43}" destId="{7035DDC9-374D-468B-BB4F-F5E91C3FFAF7}" srcOrd="0" destOrd="0" parTransId="{B246E458-F4B3-4930-9B4C-7272FEB85684}" sibTransId="{2A92874C-A368-421E-A3C7-760B820BF806}"/>
    <dgm:cxn modelId="{A56777C2-880C-41C7-A346-24CA5EC0F584}" srcId="{31AF0106-DB33-4453-BDD9-33D5B9958B43}" destId="{A01A1619-9958-449B-A1EB-27B5E6BC668C}" srcOrd="2" destOrd="0" parTransId="{E0237ED2-4C78-4A97-A80F-E36EA90DD592}" sibTransId="{2A7D4FA7-B682-4D43-AF47-071A472245C2}"/>
    <dgm:cxn modelId="{CD021DC3-0E55-4688-A214-2A477721CC44}" type="presOf" srcId="{A01A1619-9958-449B-A1EB-27B5E6BC668C}" destId="{BC580D98-8B56-40B2-8126-89D5C324656E}" srcOrd="0" destOrd="2" presId="urn:microsoft.com/office/officeart/2005/8/layout/list1"/>
    <dgm:cxn modelId="{B542D0C5-020D-47F8-9197-0FBCE3F94DFF}" type="presOf" srcId="{31AF0106-DB33-4453-BDD9-33D5B9958B43}" destId="{E0833D2F-512E-4720-BC85-20198FB714BA}" srcOrd="0" destOrd="0" presId="urn:microsoft.com/office/officeart/2005/8/layout/list1"/>
    <dgm:cxn modelId="{AFD5BCCA-EF65-4598-9394-CC915F1F938E}" srcId="{31AF0106-DB33-4453-BDD9-33D5B9958B43}" destId="{CF250BE2-BD61-4D41-ACDB-BAC5E2CCAC04}" srcOrd="6" destOrd="0" parTransId="{00EF126D-99C0-49DA-B42B-BB18551FD505}" sibTransId="{E6D3CA95-31CB-4346-8AC4-9E7A0C89B599}"/>
    <dgm:cxn modelId="{650677D3-356D-4FC5-B55B-D72676FBAD3E}" srcId="{31AF0106-DB33-4453-BDD9-33D5B9958B43}" destId="{EF65119F-F849-4EF0-93B3-3D32D9DC3C41}" srcOrd="4" destOrd="0" parTransId="{486DF7C7-49A5-4DB4-BD82-762723842889}" sibTransId="{8F4E6AF1-79DE-474D-BAA1-00CA48725D4C}"/>
    <dgm:cxn modelId="{153D62D7-57C7-444B-9674-D70414ACE3BD}" type="presOf" srcId="{31FD7751-1B19-4FDD-8E46-77FCF396A327}" destId="{BC580D98-8B56-40B2-8126-89D5C324656E}" srcOrd="0" destOrd="1" presId="urn:microsoft.com/office/officeart/2005/8/layout/list1"/>
    <dgm:cxn modelId="{E2ABE0D8-2935-4E2E-8FCE-8282126EBCEB}" type="presOf" srcId="{31AF0106-DB33-4453-BDD9-33D5B9958B43}" destId="{C941DB8A-0325-4E55-A772-758CE9959F4F}" srcOrd="1" destOrd="0" presId="urn:microsoft.com/office/officeart/2005/8/layout/list1"/>
    <dgm:cxn modelId="{AE1662E6-EC24-4856-ADA5-0AB0A8E5DE7E}" srcId="{31AF0106-DB33-4453-BDD9-33D5B9958B43}" destId="{31FD7751-1B19-4FDD-8E46-77FCF396A327}" srcOrd="1" destOrd="0" parTransId="{73FEEB8A-E33B-4EC7-B497-7CC31E346F20}" sibTransId="{1E3F7A47-6FE3-4652-B79F-AB99B55C7855}"/>
    <dgm:cxn modelId="{1D4442FC-4F9D-4BAE-A588-6751280B9703}" srcId="{39F0657E-CC80-4585-AA98-69B21CE1FA93}" destId="{C46DD03B-D25A-4BD1-A5E4-755809DC7198}" srcOrd="0" destOrd="0" parTransId="{4E81F834-176B-4414-8DCF-4EBF4EEC39B0}" sibTransId="{F2AFD4E2-CAAD-4D85-B875-7711CED02C9E}"/>
    <dgm:cxn modelId="{0CE31910-3371-4828-88FF-B1483EB8A518}" type="presParOf" srcId="{C0374908-CBB2-4089-8962-B938048A1CC3}" destId="{B5B985FE-F523-47AF-A1F3-60A1D781C45C}" srcOrd="0" destOrd="0" presId="urn:microsoft.com/office/officeart/2005/8/layout/list1"/>
    <dgm:cxn modelId="{329C1B61-5E44-41B8-ABCC-E6A40A696EA8}" type="presParOf" srcId="{B5B985FE-F523-47AF-A1F3-60A1D781C45C}" destId="{5342EAE1-EC93-4AF5-8BAD-AA891577148D}" srcOrd="0" destOrd="0" presId="urn:microsoft.com/office/officeart/2005/8/layout/list1"/>
    <dgm:cxn modelId="{69B31AC2-8410-43CA-9B0A-81991C49BB72}" type="presParOf" srcId="{B5B985FE-F523-47AF-A1F3-60A1D781C45C}" destId="{E0E02CB4-B2E2-4777-838F-4BD36EE1110C}" srcOrd="1" destOrd="0" presId="urn:microsoft.com/office/officeart/2005/8/layout/list1"/>
    <dgm:cxn modelId="{DB69D279-D899-4F06-883D-8F19C24CFA6D}" type="presParOf" srcId="{C0374908-CBB2-4089-8962-B938048A1CC3}" destId="{2C042A06-585B-4E56-8EBC-D28083805ADE}" srcOrd="1" destOrd="0" presId="urn:microsoft.com/office/officeart/2005/8/layout/list1"/>
    <dgm:cxn modelId="{E9EB8C2C-9721-49C6-B1AC-54E29D32E143}" type="presParOf" srcId="{C0374908-CBB2-4089-8962-B938048A1CC3}" destId="{367E0AA6-D835-42D3-9DC5-44658CD9FCD1}" srcOrd="2" destOrd="0" presId="urn:microsoft.com/office/officeart/2005/8/layout/list1"/>
    <dgm:cxn modelId="{C47F7E8E-F563-43BF-B31D-6B9705B5765A}" type="presParOf" srcId="{C0374908-CBB2-4089-8962-B938048A1CC3}" destId="{65919CE5-79CC-4EF5-8913-0384196B6A50}" srcOrd="3" destOrd="0" presId="urn:microsoft.com/office/officeart/2005/8/layout/list1"/>
    <dgm:cxn modelId="{F449E4D2-E159-4604-A954-75C0792CEF02}" type="presParOf" srcId="{C0374908-CBB2-4089-8962-B938048A1CC3}" destId="{D8B5B23A-5186-4F17-A9A7-BB78BF354713}" srcOrd="4" destOrd="0" presId="urn:microsoft.com/office/officeart/2005/8/layout/list1"/>
    <dgm:cxn modelId="{F7510229-4AC7-4341-8D8C-7085BFBF981F}" type="presParOf" srcId="{D8B5B23A-5186-4F17-A9A7-BB78BF354713}" destId="{E0833D2F-512E-4720-BC85-20198FB714BA}" srcOrd="0" destOrd="0" presId="urn:microsoft.com/office/officeart/2005/8/layout/list1"/>
    <dgm:cxn modelId="{16C4379B-7758-4139-A3EC-375B8C5C60E6}" type="presParOf" srcId="{D8B5B23A-5186-4F17-A9A7-BB78BF354713}" destId="{C941DB8A-0325-4E55-A772-758CE9959F4F}" srcOrd="1" destOrd="0" presId="urn:microsoft.com/office/officeart/2005/8/layout/list1"/>
    <dgm:cxn modelId="{1FDAD349-B7CA-42BC-8237-77388BD4F710}" type="presParOf" srcId="{C0374908-CBB2-4089-8962-B938048A1CC3}" destId="{9ECD079C-D82A-49A2-AA3C-03F3E48D1669}" srcOrd="5" destOrd="0" presId="urn:microsoft.com/office/officeart/2005/8/layout/list1"/>
    <dgm:cxn modelId="{458494D1-6378-4F25-BDB0-A44F25732002}" type="presParOf" srcId="{C0374908-CBB2-4089-8962-B938048A1CC3}" destId="{BC580D98-8B56-40B2-8126-89D5C32465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E7335-48D2-4405-8F96-A0D11C8DE2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0F6C6C4-7845-4DD8-BE2F-B368B60B7340}">
      <dgm:prSet/>
      <dgm:spPr>
        <a:solidFill>
          <a:schemeClr val="accent3"/>
        </a:solidFill>
      </dgm:spPr>
      <dgm:t>
        <a:bodyPr/>
        <a:lstStyle/>
        <a:p>
          <a:r>
            <a:rPr lang="en-US"/>
            <a:t>Hate Crime: </a:t>
          </a:r>
        </a:p>
      </dgm:t>
    </dgm:pt>
    <dgm:pt modelId="{D68F2F94-67CE-4FBE-824C-61895B363371}" type="parTrans" cxnId="{3F84FDBE-F535-42EC-8111-5202D1E30FA1}">
      <dgm:prSet/>
      <dgm:spPr/>
      <dgm:t>
        <a:bodyPr/>
        <a:lstStyle/>
        <a:p>
          <a:endParaRPr lang="en-US"/>
        </a:p>
      </dgm:t>
    </dgm:pt>
    <dgm:pt modelId="{2BE78011-E2A2-4A76-8114-E7B90DA9734B}" type="sibTrans" cxnId="{3F84FDBE-F535-42EC-8111-5202D1E30FA1}">
      <dgm:prSet/>
      <dgm:spPr/>
      <dgm:t>
        <a:bodyPr/>
        <a:lstStyle/>
        <a:p>
          <a:endParaRPr lang="en-US"/>
        </a:p>
      </dgm:t>
    </dgm:pt>
    <dgm:pt modelId="{A69E0272-7753-46B3-9E09-FB287D4F9952}">
      <dgm:prSet/>
      <dgm:spPr/>
      <dgm:t>
        <a:bodyPr/>
        <a:lstStyle/>
        <a:p>
          <a:pPr>
            <a:buFontTx/>
            <a:buNone/>
          </a:pPr>
          <a:r>
            <a:rPr lang="en-US" dirty="0"/>
            <a:t>A</a:t>
          </a:r>
          <a:r>
            <a:rPr lang="en-US" i="0" dirty="0"/>
            <a:t> hate crime must involve a “crime” and it is often a violent crime, such as assault,</a:t>
          </a:r>
          <a:endParaRPr lang="en-US" dirty="0"/>
        </a:p>
      </dgm:t>
    </dgm:pt>
    <dgm:pt modelId="{4F3A8EEB-5DB6-493E-86C7-7289FB11A5E0}" type="parTrans" cxnId="{09E7324D-FCB2-4DEA-947E-A03A1C237EF3}">
      <dgm:prSet/>
      <dgm:spPr/>
      <dgm:t>
        <a:bodyPr/>
        <a:lstStyle/>
        <a:p>
          <a:endParaRPr lang="en-US"/>
        </a:p>
      </dgm:t>
    </dgm:pt>
    <dgm:pt modelId="{CB68342D-FDDF-45E1-BF25-487AAE6C266E}" type="sibTrans" cxnId="{09E7324D-FCB2-4DEA-947E-A03A1C237EF3}">
      <dgm:prSet/>
      <dgm:spPr/>
      <dgm:t>
        <a:bodyPr/>
        <a:lstStyle/>
        <a:p>
          <a:endParaRPr lang="en-US"/>
        </a:p>
      </dgm:t>
    </dgm:pt>
    <dgm:pt modelId="{ED4D4ABE-C676-47C1-B160-73DB021F01BF}">
      <dgm:prSet/>
      <dgm:spPr>
        <a:solidFill>
          <a:schemeClr val="accent3"/>
        </a:solidFill>
      </dgm:spPr>
      <dgm:t>
        <a:bodyPr/>
        <a:lstStyle/>
        <a:p>
          <a:r>
            <a:rPr lang="en-US" i="0"/>
            <a:t>Hate/</a:t>
          </a:r>
          <a:r>
            <a:rPr lang="en-US"/>
            <a:t>Bias Incident: </a:t>
          </a:r>
        </a:p>
      </dgm:t>
    </dgm:pt>
    <dgm:pt modelId="{96BA4C0B-C23D-4537-9C14-3266C3AEF160}" type="parTrans" cxnId="{9C35DFC7-47E6-46E0-8837-6E1BF1C60731}">
      <dgm:prSet/>
      <dgm:spPr/>
      <dgm:t>
        <a:bodyPr/>
        <a:lstStyle/>
        <a:p>
          <a:endParaRPr lang="en-US"/>
        </a:p>
      </dgm:t>
    </dgm:pt>
    <dgm:pt modelId="{49B8A117-28E5-43DC-A9C7-A5D2231E8C2E}" type="sibTrans" cxnId="{9C35DFC7-47E6-46E0-8837-6E1BF1C60731}">
      <dgm:prSet/>
      <dgm:spPr/>
      <dgm:t>
        <a:bodyPr/>
        <a:lstStyle/>
        <a:p>
          <a:endParaRPr lang="en-US"/>
        </a:p>
      </dgm:t>
    </dgm:pt>
    <dgm:pt modelId="{9E451891-6888-4B66-A204-36DC14DD1782}">
      <dgm:prSet/>
      <dgm:spPr/>
      <dgm:t>
        <a:bodyPr/>
        <a:lstStyle/>
        <a:p>
          <a:pPr>
            <a:buFontTx/>
            <a:buNone/>
          </a:pPr>
          <a:r>
            <a:rPr lang="en-US" i="0" dirty="0"/>
            <a:t>Hate/bias incidents are acts of prejudice that are not crimes and do not involve</a:t>
          </a:r>
          <a:endParaRPr lang="en-US" dirty="0"/>
        </a:p>
      </dgm:t>
    </dgm:pt>
    <dgm:pt modelId="{FC00DC0C-4748-478D-8C3C-0A310CCDE05B}" type="parTrans" cxnId="{42EBAB51-E431-4415-874E-602DF955030F}">
      <dgm:prSet/>
      <dgm:spPr/>
      <dgm:t>
        <a:bodyPr/>
        <a:lstStyle/>
        <a:p>
          <a:endParaRPr lang="en-US"/>
        </a:p>
      </dgm:t>
    </dgm:pt>
    <dgm:pt modelId="{BA55D83D-8140-4703-89FC-8A40F31E7579}" type="sibTrans" cxnId="{42EBAB51-E431-4415-874E-602DF955030F}">
      <dgm:prSet/>
      <dgm:spPr/>
      <dgm:t>
        <a:bodyPr/>
        <a:lstStyle/>
        <a:p>
          <a:endParaRPr lang="en-US"/>
        </a:p>
      </dgm:t>
    </dgm:pt>
    <dgm:pt modelId="{8BB5F15F-D75A-4E5B-93E6-72E233D83550}">
      <dgm:prSet/>
      <dgm:spPr>
        <a:solidFill>
          <a:schemeClr val="accent3"/>
        </a:solidFill>
      </dgm:spPr>
      <dgm:t>
        <a:bodyPr/>
        <a:lstStyle/>
        <a:p>
          <a:r>
            <a:rPr lang="en-US" dirty="0"/>
            <a:t>China/Chinese/Asian Virus, Wuhan Virus, Kung Flu, China/Chinese Plague: </a:t>
          </a:r>
        </a:p>
      </dgm:t>
    </dgm:pt>
    <dgm:pt modelId="{F0A8BC13-88EB-4BE5-A48B-1C4390B08134}" type="parTrans" cxnId="{954DD111-1FEE-419E-A53F-6A6E3C8B4B55}">
      <dgm:prSet/>
      <dgm:spPr/>
      <dgm:t>
        <a:bodyPr/>
        <a:lstStyle/>
        <a:p>
          <a:endParaRPr lang="en-US"/>
        </a:p>
      </dgm:t>
    </dgm:pt>
    <dgm:pt modelId="{81A4D5CF-3F76-4B45-A649-6376BF8F1DA1}" type="sibTrans" cxnId="{954DD111-1FEE-419E-A53F-6A6E3C8B4B55}">
      <dgm:prSet/>
      <dgm:spPr/>
      <dgm:t>
        <a:bodyPr/>
        <a:lstStyle/>
        <a:p>
          <a:endParaRPr lang="en-US"/>
        </a:p>
      </dgm:t>
    </dgm:pt>
    <dgm:pt modelId="{7E67558C-559B-4A21-A164-5C81952F3805}">
      <dgm:prSet/>
      <dgm:spPr/>
      <dgm:t>
        <a:bodyPr/>
        <a:lstStyle/>
        <a:p>
          <a:pPr>
            <a:buFontTx/>
            <a:buNone/>
          </a:pPr>
          <a:r>
            <a:rPr lang="en-US" dirty="0"/>
            <a:t>prejudice, xenophobic and racist terms to describe COVID-19</a:t>
          </a:r>
        </a:p>
      </dgm:t>
    </dgm:pt>
    <dgm:pt modelId="{8845DC51-2E9E-4191-9E6A-6632AB38B671}" type="parTrans" cxnId="{5BE14617-DE7D-4B63-8CBC-4D8BBBBE3BB4}">
      <dgm:prSet/>
      <dgm:spPr/>
      <dgm:t>
        <a:bodyPr/>
        <a:lstStyle/>
        <a:p>
          <a:endParaRPr lang="en-US"/>
        </a:p>
      </dgm:t>
    </dgm:pt>
    <dgm:pt modelId="{6B7B19DB-0016-4E77-BCC2-AEE3B836448A}" type="sibTrans" cxnId="{5BE14617-DE7D-4B63-8CBC-4D8BBBBE3BB4}">
      <dgm:prSet/>
      <dgm:spPr/>
      <dgm:t>
        <a:bodyPr/>
        <a:lstStyle/>
        <a:p>
          <a:endParaRPr lang="en-US"/>
        </a:p>
      </dgm:t>
    </dgm:pt>
    <dgm:pt modelId="{CB397363-6D51-4E47-9A4B-1A213DA7C0D1}">
      <dgm:prSet/>
      <dgm:spPr/>
      <dgm:t>
        <a:bodyPr/>
        <a:lstStyle/>
        <a:p>
          <a:pPr>
            <a:buFontTx/>
            <a:buNone/>
          </a:pPr>
          <a:r>
            <a:rPr lang="en-US" i="0" dirty="0"/>
            <a:t>murder, arson, vandalism, or threats to commit such crimes. It may also cover</a:t>
          </a:r>
          <a:endParaRPr lang="en-US" dirty="0"/>
        </a:p>
      </dgm:t>
    </dgm:pt>
    <dgm:pt modelId="{2409CDA8-05CC-4A47-A4DF-87CF5CBB07B2}" type="parTrans" cxnId="{1D1D2327-B3DE-4B2B-90EA-6147FF039182}">
      <dgm:prSet/>
      <dgm:spPr/>
      <dgm:t>
        <a:bodyPr/>
        <a:lstStyle/>
        <a:p>
          <a:endParaRPr lang="en-US"/>
        </a:p>
      </dgm:t>
    </dgm:pt>
    <dgm:pt modelId="{376FECAA-4C05-457D-A96F-93F496226632}" type="sibTrans" cxnId="{1D1D2327-B3DE-4B2B-90EA-6147FF039182}">
      <dgm:prSet/>
      <dgm:spPr/>
      <dgm:t>
        <a:bodyPr/>
        <a:lstStyle/>
        <a:p>
          <a:endParaRPr lang="en-US"/>
        </a:p>
      </dgm:t>
    </dgm:pt>
    <dgm:pt modelId="{AB63E875-7A3C-4849-B896-FEFE0B7007B0}">
      <dgm:prSet/>
      <dgm:spPr/>
      <dgm:t>
        <a:bodyPr/>
        <a:lstStyle/>
        <a:p>
          <a:pPr>
            <a:buFontTx/>
            <a:buNone/>
          </a:pPr>
          <a:r>
            <a:rPr lang="en-US" i="0" dirty="0"/>
            <a:t>conspiring or asking another person to commit such crimes, even if the crime was</a:t>
          </a:r>
          <a:endParaRPr lang="en-US" dirty="0"/>
        </a:p>
      </dgm:t>
    </dgm:pt>
    <dgm:pt modelId="{7AF10C57-DF32-426A-910E-8294897B4850}" type="parTrans" cxnId="{2417F1DB-AC57-4114-8DBF-300B2CBD495E}">
      <dgm:prSet/>
      <dgm:spPr/>
      <dgm:t>
        <a:bodyPr/>
        <a:lstStyle/>
        <a:p>
          <a:endParaRPr lang="en-US"/>
        </a:p>
      </dgm:t>
    </dgm:pt>
    <dgm:pt modelId="{BBFD0FFD-1780-435B-A3AF-007DAC2E312C}" type="sibTrans" cxnId="{2417F1DB-AC57-4114-8DBF-300B2CBD495E}">
      <dgm:prSet/>
      <dgm:spPr/>
      <dgm:t>
        <a:bodyPr/>
        <a:lstStyle/>
        <a:p>
          <a:endParaRPr lang="en-US"/>
        </a:p>
      </dgm:t>
    </dgm:pt>
    <dgm:pt modelId="{E0E5C919-C374-430F-B12A-4316C2A0B215}">
      <dgm:prSet/>
      <dgm:spPr/>
      <dgm:t>
        <a:bodyPr/>
        <a:lstStyle/>
        <a:p>
          <a:pPr>
            <a:buFontTx/>
            <a:buNone/>
          </a:pPr>
          <a:r>
            <a:rPr lang="en-US" i="0" dirty="0"/>
            <a:t>never carried out. (NAPABA  </a:t>
          </a:r>
          <a:r>
            <a:rPr lang="en-US" i="0" dirty="0">
              <a:hlinkClick xmlns:r="http://schemas.openxmlformats.org/officeDocument/2006/relationships" r:id="rId1"/>
            </a:rPr>
            <a:t>https://www.napaba.org/page/HateCrimeResources</a:t>
          </a:r>
          <a:r>
            <a:rPr lang="en-US" i="0" dirty="0"/>
            <a:t>)</a:t>
          </a:r>
          <a:endParaRPr lang="en-US" dirty="0"/>
        </a:p>
      </dgm:t>
    </dgm:pt>
    <dgm:pt modelId="{A8249D91-E170-4056-8B97-B44C9C520EF9}" type="parTrans" cxnId="{DA7BE20C-D322-454E-B1AD-14D7752E9B3A}">
      <dgm:prSet/>
      <dgm:spPr/>
      <dgm:t>
        <a:bodyPr/>
        <a:lstStyle/>
        <a:p>
          <a:endParaRPr lang="en-US"/>
        </a:p>
      </dgm:t>
    </dgm:pt>
    <dgm:pt modelId="{4C2CD99F-9B15-43D5-9AD6-7F8E33F10C04}" type="sibTrans" cxnId="{DA7BE20C-D322-454E-B1AD-14D7752E9B3A}">
      <dgm:prSet/>
      <dgm:spPr/>
      <dgm:t>
        <a:bodyPr/>
        <a:lstStyle/>
        <a:p>
          <a:endParaRPr lang="en-US"/>
        </a:p>
      </dgm:t>
    </dgm:pt>
    <dgm:pt modelId="{53148CF6-047F-4DB2-84FB-8BF8C167BD39}">
      <dgm:prSet/>
      <dgm:spPr/>
      <dgm:t>
        <a:bodyPr/>
        <a:lstStyle/>
        <a:p>
          <a:pPr>
            <a:buFontTx/>
            <a:buNone/>
          </a:pPr>
          <a:r>
            <a:rPr lang="en-US" i="0" dirty="0"/>
            <a:t>violence, threats, or property damage. The most common examples are speech in the</a:t>
          </a:r>
          <a:endParaRPr lang="en-US" dirty="0"/>
        </a:p>
      </dgm:t>
    </dgm:pt>
    <dgm:pt modelId="{414FBAFB-F6BD-4A91-87B7-4430F6F66356}" type="parTrans" cxnId="{72C19640-2BD1-4BAB-8DD5-4A2535386E77}">
      <dgm:prSet/>
      <dgm:spPr/>
      <dgm:t>
        <a:bodyPr/>
        <a:lstStyle/>
        <a:p>
          <a:endParaRPr lang="en-US"/>
        </a:p>
      </dgm:t>
    </dgm:pt>
    <dgm:pt modelId="{1A864A61-D5FD-4C1E-9152-A5147A46029E}" type="sibTrans" cxnId="{72C19640-2BD1-4BAB-8DD5-4A2535386E77}">
      <dgm:prSet/>
      <dgm:spPr/>
      <dgm:t>
        <a:bodyPr/>
        <a:lstStyle/>
        <a:p>
          <a:endParaRPr lang="en-US"/>
        </a:p>
      </dgm:t>
    </dgm:pt>
    <dgm:pt modelId="{B232FC7E-AE33-4838-8C7E-E7077C15F213}">
      <dgm:prSet/>
      <dgm:spPr/>
      <dgm:t>
        <a:bodyPr/>
        <a:lstStyle/>
        <a:p>
          <a:pPr>
            <a:buFontTx/>
            <a:buNone/>
          </a:pPr>
          <a:r>
            <a:rPr lang="en-US" i="0" dirty="0"/>
            <a:t>form of racial slurs. (NAPABA  </a:t>
          </a:r>
          <a:r>
            <a:rPr lang="en-US" i="0" dirty="0">
              <a:hlinkClick xmlns:r="http://schemas.openxmlformats.org/officeDocument/2006/relationships" r:id="rId1"/>
            </a:rPr>
            <a:t>https://www.napaba.org/page/HateCrimeResources</a:t>
          </a:r>
          <a:r>
            <a:rPr lang="en-US" i="0" dirty="0"/>
            <a:t>)</a:t>
          </a:r>
          <a:endParaRPr lang="en-US" dirty="0"/>
        </a:p>
      </dgm:t>
    </dgm:pt>
    <dgm:pt modelId="{833BA2F0-1DF4-4268-A0D3-28CAB3926684}" type="parTrans" cxnId="{4203E4AA-06EB-4BA0-B2B7-BCB8D15F5FCD}">
      <dgm:prSet/>
      <dgm:spPr/>
      <dgm:t>
        <a:bodyPr/>
        <a:lstStyle/>
        <a:p>
          <a:endParaRPr lang="en-US"/>
        </a:p>
      </dgm:t>
    </dgm:pt>
    <dgm:pt modelId="{5AC9C839-9066-450B-8736-772881FBB7BD}" type="sibTrans" cxnId="{4203E4AA-06EB-4BA0-B2B7-BCB8D15F5FCD}">
      <dgm:prSet/>
      <dgm:spPr/>
      <dgm:t>
        <a:bodyPr/>
        <a:lstStyle/>
        <a:p>
          <a:endParaRPr lang="en-US"/>
        </a:p>
      </dgm:t>
    </dgm:pt>
    <dgm:pt modelId="{D40E6265-CEB8-4DC6-A09B-11FF5E240446}" type="pres">
      <dgm:prSet presAssocID="{AABE7335-48D2-4405-8F96-A0D11C8DE2E4}" presName="linear" presStyleCnt="0">
        <dgm:presLayoutVars>
          <dgm:dir/>
          <dgm:animLvl val="lvl"/>
          <dgm:resizeHandles val="exact"/>
        </dgm:presLayoutVars>
      </dgm:prSet>
      <dgm:spPr/>
    </dgm:pt>
    <dgm:pt modelId="{755ACA10-B8E2-4C98-91D2-20467FC2DE24}" type="pres">
      <dgm:prSet presAssocID="{90F6C6C4-7845-4DD8-BE2F-B368B60B7340}" presName="parentLin" presStyleCnt="0"/>
      <dgm:spPr/>
    </dgm:pt>
    <dgm:pt modelId="{0B5E1ACF-951E-40D6-9AA1-8A3E969EB6F5}" type="pres">
      <dgm:prSet presAssocID="{90F6C6C4-7845-4DD8-BE2F-B368B60B7340}" presName="parentLeftMargin" presStyleLbl="node1" presStyleIdx="0" presStyleCnt="3"/>
      <dgm:spPr/>
    </dgm:pt>
    <dgm:pt modelId="{CA6C8A5C-AAA7-49CF-B0A5-F200DFCA4ECB}" type="pres">
      <dgm:prSet presAssocID="{90F6C6C4-7845-4DD8-BE2F-B368B60B7340}" presName="parentText" presStyleLbl="node1" presStyleIdx="0" presStyleCnt="3">
        <dgm:presLayoutVars>
          <dgm:chMax val="0"/>
          <dgm:bulletEnabled val="1"/>
        </dgm:presLayoutVars>
      </dgm:prSet>
      <dgm:spPr/>
    </dgm:pt>
    <dgm:pt modelId="{E3AE8978-1D3F-45A9-8DB3-956343218C8C}" type="pres">
      <dgm:prSet presAssocID="{90F6C6C4-7845-4DD8-BE2F-B368B60B7340}" presName="negativeSpace" presStyleCnt="0"/>
      <dgm:spPr/>
    </dgm:pt>
    <dgm:pt modelId="{615D4235-57D1-4B94-8D39-EF674229961C}" type="pres">
      <dgm:prSet presAssocID="{90F6C6C4-7845-4DD8-BE2F-B368B60B7340}" presName="childText" presStyleLbl="conFgAcc1" presStyleIdx="0" presStyleCnt="3">
        <dgm:presLayoutVars>
          <dgm:bulletEnabled val="1"/>
        </dgm:presLayoutVars>
      </dgm:prSet>
      <dgm:spPr/>
    </dgm:pt>
    <dgm:pt modelId="{F0CC3286-6F3B-4763-9820-EC205DE7F412}" type="pres">
      <dgm:prSet presAssocID="{2BE78011-E2A2-4A76-8114-E7B90DA9734B}" presName="spaceBetweenRectangles" presStyleCnt="0"/>
      <dgm:spPr/>
    </dgm:pt>
    <dgm:pt modelId="{3414284D-275E-4E1B-B87B-96FF89B1B4FE}" type="pres">
      <dgm:prSet presAssocID="{ED4D4ABE-C676-47C1-B160-73DB021F01BF}" presName="parentLin" presStyleCnt="0"/>
      <dgm:spPr/>
    </dgm:pt>
    <dgm:pt modelId="{E24E55D6-E348-4D44-B763-C75D67CDB5EE}" type="pres">
      <dgm:prSet presAssocID="{ED4D4ABE-C676-47C1-B160-73DB021F01BF}" presName="parentLeftMargin" presStyleLbl="node1" presStyleIdx="0" presStyleCnt="3"/>
      <dgm:spPr/>
    </dgm:pt>
    <dgm:pt modelId="{DB8495D5-F1EC-437F-9D60-1C750772DED2}" type="pres">
      <dgm:prSet presAssocID="{ED4D4ABE-C676-47C1-B160-73DB021F01BF}" presName="parentText" presStyleLbl="node1" presStyleIdx="1" presStyleCnt="3">
        <dgm:presLayoutVars>
          <dgm:chMax val="0"/>
          <dgm:bulletEnabled val="1"/>
        </dgm:presLayoutVars>
      </dgm:prSet>
      <dgm:spPr/>
    </dgm:pt>
    <dgm:pt modelId="{A08BD00B-42C2-4F4A-9C52-446A2675E470}" type="pres">
      <dgm:prSet presAssocID="{ED4D4ABE-C676-47C1-B160-73DB021F01BF}" presName="negativeSpace" presStyleCnt="0"/>
      <dgm:spPr/>
    </dgm:pt>
    <dgm:pt modelId="{40C6DE78-EE45-4B36-A866-B5BED6B2E201}" type="pres">
      <dgm:prSet presAssocID="{ED4D4ABE-C676-47C1-B160-73DB021F01BF}" presName="childText" presStyleLbl="conFgAcc1" presStyleIdx="1" presStyleCnt="3">
        <dgm:presLayoutVars>
          <dgm:bulletEnabled val="1"/>
        </dgm:presLayoutVars>
      </dgm:prSet>
      <dgm:spPr/>
    </dgm:pt>
    <dgm:pt modelId="{F8F38C0C-B5FF-468B-B86D-EF51C18D965E}" type="pres">
      <dgm:prSet presAssocID="{49B8A117-28E5-43DC-A9C7-A5D2231E8C2E}" presName="spaceBetweenRectangles" presStyleCnt="0"/>
      <dgm:spPr/>
    </dgm:pt>
    <dgm:pt modelId="{B08300B8-4763-477D-BC78-48D75B3AA7C7}" type="pres">
      <dgm:prSet presAssocID="{8BB5F15F-D75A-4E5B-93E6-72E233D83550}" presName="parentLin" presStyleCnt="0"/>
      <dgm:spPr/>
    </dgm:pt>
    <dgm:pt modelId="{6CE5B378-1C64-44FF-9595-0F2E626B4846}" type="pres">
      <dgm:prSet presAssocID="{8BB5F15F-D75A-4E5B-93E6-72E233D83550}" presName="parentLeftMargin" presStyleLbl="node1" presStyleIdx="1" presStyleCnt="3"/>
      <dgm:spPr/>
    </dgm:pt>
    <dgm:pt modelId="{F64FEBE8-8F1B-47B9-A106-15846AC11C0A}" type="pres">
      <dgm:prSet presAssocID="{8BB5F15F-D75A-4E5B-93E6-72E233D83550}" presName="parentText" presStyleLbl="node1" presStyleIdx="2" presStyleCnt="3">
        <dgm:presLayoutVars>
          <dgm:chMax val="0"/>
          <dgm:bulletEnabled val="1"/>
        </dgm:presLayoutVars>
      </dgm:prSet>
      <dgm:spPr/>
    </dgm:pt>
    <dgm:pt modelId="{D0123DCD-7BED-4D28-A7A7-6EF901682AD6}" type="pres">
      <dgm:prSet presAssocID="{8BB5F15F-D75A-4E5B-93E6-72E233D83550}" presName="negativeSpace" presStyleCnt="0"/>
      <dgm:spPr/>
    </dgm:pt>
    <dgm:pt modelId="{3C830C1A-D50C-45A6-BAE6-979CA3C61B71}" type="pres">
      <dgm:prSet presAssocID="{8BB5F15F-D75A-4E5B-93E6-72E233D83550}" presName="childText" presStyleLbl="conFgAcc1" presStyleIdx="2" presStyleCnt="3">
        <dgm:presLayoutVars>
          <dgm:bulletEnabled val="1"/>
        </dgm:presLayoutVars>
      </dgm:prSet>
      <dgm:spPr/>
    </dgm:pt>
  </dgm:ptLst>
  <dgm:cxnLst>
    <dgm:cxn modelId="{C20D4006-2DBE-4443-BC6A-E9B5E73A142D}" type="presOf" srcId="{AB63E875-7A3C-4849-B896-FEFE0B7007B0}" destId="{615D4235-57D1-4B94-8D39-EF674229961C}" srcOrd="0" destOrd="2" presId="urn:microsoft.com/office/officeart/2005/8/layout/list1"/>
    <dgm:cxn modelId="{DA7BE20C-D322-454E-B1AD-14D7752E9B3A}" srcId="{90F6C6C4-7845-4DD8-BE2F-B368B60B7340}" destId="{E0E5C919-C374-430F-B12A-4316C2A0B215}" srcOrd="3" destOrd="0" parTransId="{A8249D91-E170-4056-8B97-B44C9C520EF9}" sibTransId="{4C2CD99F-9B15-43D5-9AD6-7F8E33F10C04}"/>
    <dgm:cxn modelId="{789B6411-FA83-44FE-A80C-4A3F6EB4E9F7}" type="presOf" srcId="{90F6C6C4-7845-4DD8-BE2F-B368B60B7340}" destId="{0B5E1ACF-951E-40D6-9AA1-8A3E969EB6F5}" srcOrd="0" destOrd="0" presId="urn:microsoft.com/office/officeart/2005/8/layout/list1"/>
    <dgm:cxn modelId="{954DD111-1FEE-419E-A53F-6A6E3C8B4B55}" srcId="{AABE7335-48D2-4405-8F96-A0D11C8DE2E4}" destId="{8BB5F15F-D75A-4E5B-93E6-72E233D83550}" srcOrd="2" destOrd="0" parTransId="{F0A8BC13-88EB-4BE5-A48B-1C4390B08134}" sibTransId="{81A4D5CF-3F76-4B45-A649-6376BF8F1DA1}"/>
    <dgm:cxn modelId="{5BE14617-DE7D-4B63-8CBC-4D8BBBBE3BB4}" srcId="{8BB5F15F-D75A-4E5B-93E6-72E233D83550}" destId="{7E67558C-559B-4A21-A164-5C81952F3805}" srcOrd="0" destOrd="0" parTransId="{8845DC51-2E9E-4191-9E6A-6632AB38B671}" sibTransId="{6B7B19DB-0016-4E77-BCC2-AEE3B836448A}"/>
    <dgm:cxn modelId="{1D1D2327-B3DE-4B2B-90EA-6147FF039182}" srcId="{90F6C6C4-7845-4DD8-BE2F-B368B60B7340}" destId="{CB397363-6D51-4E47-9A4B-1A213DA7C0D1}" srcOrd="1" destOrd="0" parTransId="{2409CDA8-05CC-4A47-A4DF-87CF5CBB07B2}" sibTransId="{376FECAA-4C05-457D-A96F-93F496226632}"/>
    <dgm:cxn modelId="{E4917F31-870C-4C7C-AE41-0E96C69F85FF}" type="presOf" srcId="{B232FC7E-AE33-4838-8C7E-E7077C15F213}" destId="{40C6DE78-EE45-4B36-A866-B5BED6B2E201}" srcOrd="0" destOrd="2" presId="urn:microsoft.com/office/officeart/2005/8/layout/list1"/>
    <dgm:cxn modelId="{72C19640-2BD1-4BAB-8DD5-4A2535386E77}" srcId="{ED4D4ABE-C676-47C1-B160-73DB021F01BF}" destId="{53148CF6-047F-4DB2-84FB-8BF8C167BD39}" srcOrd="1" destOrd="0" parTransId="{414FBAFB-F6BD-4A91-87B7-4430F6F66356}" sibTransId="{1A864A61-D5FD-4C1E-9152-A5147A46029E}"/>
    <dgm:cxn modelId="{9E37165B-BB75-4D7B-8B80-6165BD8EDEED}" type="presOf" srcId="{AABE7335-48D2-4405-8F96-A0D11C8DE2E4}" destId="{D40E6265-CEB8-4DC6-A09B-11FF5E240446}" srcOrd="0" destOrd="0" presId="urn:microsoft.com/office/officeart/2005/8/layout/list1"/>
    <dgm:cxn modelId="{BF40805B-718B-44D2-BC04-A66845DB4B9E}" type="presOf" srcId="{90F6C6C4-7845-4DD8-BE2F-B368B60B7340}" destId="{CA6C8A5C-AAA7-49CF-B0A5-F200DFCA4ECB}" srcOrd="1" destOrd="0" presId="urn:microsoft.com/office/officeart/2005/8/layout/list1"/>
    <dgm:cxn modelId="{BF281262-3A8B-4327-93DD-D4E687ADA5C3}" type="presOf" srcId="{8BB5F15F-D75A-4E5B-93E6-72E233D83550}" destId="{F64FEBE8-8F1B-47B9-A106-15846AC11C0A}" srcOrd="1" destOrd="0" presId="urn:microsoft.com/office/officeart/2005/8/layout/list1"/>
    <dgm:cxn modelId="{B7BD194C-21FE-409E-8C16-07E4B116B3BB}" type="presOf" srcId="{7E67558C-559B-4A21-A164-5C81952F3805}" destId="{3C830C1A-D50C-45A6-BAE6-979CA3C61B71}" srcOrd="0" destOrd="0" presId="urn:microsoft.com/office/officeart/2005/8/layout/list1"/>
    <dgm:cxn modelId="{09E7324D-FCB2-4DEA-947E-A03A1C237EF3}" srcId="{90F6C6C4-7845-4DD8-BE2F-B368B60B7340}" destId="{A69E0272-7753-46B3-9E09-FB287D4F9952}" srcOrd="0" destOrd="0" parTransId="{4F3A8EEB-5DB6-493E-86C7-7289FB11A5E0}" sibTransId="{CB68342D-FDDF-45E1-BF25-487AAE6C266E}"/>
    <dgm:cxn modelId="{28D8EA6F-8358-4D0F-A779-C1B9391390C3}" type="presOf" srcId="{53148CF6-047F-4DB2-84FB-8BF8C167BD39}" destId="{40C6DE78-EE45-4B36-A866-B5BED6B2E201}" srcOrd="0" destOrd="1" presId="urn:microsoft.com/office/officeart/2005/8/layout/list1"/>
    <dgm:cxn modelId="{42EBAB51-E431-4415-874E-602DF955030F}" srcId="{ED4D4ABE-C676-47C1-B160-73DB021F01BF}" destId="{9E451891-6888-4B66-A204-36DC14DD1782}" srcOrd="0" destOrd="0" parTransId="{FC00DC0C-4748-478D-8C3C-0A310CCDE05B}" sibTransId="{BA55D83D-8140-4703-89FC-8A40F31E7579}"/>
    <dgm:cxn modelId="{20D64F72-32FC-4F92-9147-342F6416E852}" type="presOf" srcId="{ED4D4ABE-C676-47C1-B160-73DB021F01BF}" destId="{DB8495D5-F1EC-437F-9D60-1C750772DED2}" srcOrd="1" destOrd="0" presId="urn:microsoft.com/office/officeart/2005/8/layout/list1"/>
    <dgm:cxn modelId="{7E2F8954-EBB1-4585-BB17-E14C43DC7D0D}" type="presOf" srcId="{8BB5F15F-D75A-4E5B-93E6-72E233D83550}" destId="{6CE5B378-1C64-44FF-9595-0F2E626B4846}" srcOrd="0" destOrd="0" presId="urn:microsoft.com/office/officeart/2005/8/layout/list1"/>
    <dgm:cxn modelId="{C593AF77-5482-46E5-A9DE-96F1BC6A4B91}" type="presOf" srcId="{9E451891-6888-4B66-A204-36DC14DD1782}" destId="{40C6DE78-EE45-4B36-A866-B5BED6B2E201}" srcOrd="0" destOrd="0" presId="urn:microsoft.com/office/officeart/2005/8/layout/list1"/>
    <dgm:cxn modelId="{4915AD7B-E0B4-4C3E-B29A-1C695B0E70E0}" type="presOf" srcId="{E0E5C919-C374-430F-B12A-4316C2A0B215}" destId="{615D4235-57D1-4B94-8D39-EF674229961C}" srcOrd="0" destOrd="3" presId="urn:microsoft.com/office/officeart/2005/8/layout/list1"/>
    <dgm:cxn modelId="{72C133A6-341A-4BA4-81CB-80ACA1A52DA1}" type="presOf" srcId="{ED4D4ABE-C676-47C1-B160-73DB021F01BF}" destId="{E24E55D6-E348-4D44-B763-C75D67CDB5EE}" srcOrd="0" destOrd="0" presId="urn:microsoft.com/office/officeart/2005/8/layout/list1"/>
    <dgm:cxn modelId="{4203E4AA-06EB-4BA0-B2B7-BCB8D15F5FCD}" srcId="{ED4D4ABE-C676-47C1-B160-73DB021F01BF}" destId="{B232FC7E-AE33-4838-8C7E-E7077C15F213}" srcOrd="2" destOrd="0" parTransId="{833BA2F0-1DF4-4268-A0D3-28CAB3926684}" sibTransId="{5AC9C839-9066-450B-8736-772881FBB7BD}"/>
    <dgm:cxn modelId="{32452BB4-6C89-4A69-8E47-5EC3D7C5DF4D}" type="presOf" srcId="{CB397363-6D51-4E47-9A4B-1A213DA7C0D1}" destId="{615D4235-57D1-4B94-8D39-EF674229961C}" srcOrd="0" destOrd="1" presId="urn:microsoft.com/office/officeart/2005/8/layout/list1"/>
    <dgm:cxn modelId="{3F84FDBE-F535-42EC-8111-5202D1E30FA1}" srcId="{AABE7335-48D2-4405-8F96-A0D11C8DE2E4}" destId="{90F6C6C4-7845-4DD8-BE2F-B368B60B7340}" srcOrd="0" destOrd="0" parTransId="{D68F2F94-67CE-4FBE-824C-61895B363371}" sibTransId="{2BE78011-E2A2-4A76-8114-E7B90DA9734B}"/>
    <dgm:cxn modelId="{9C35DFC7-47E6-46E0-8837-6E1BF1C60731}" srcId="{AABE7335-48D2-4405-8F96-A0D11C8DE2E4}" destId="{ED4D4ABE-C676-47C1-B160-73DB021F01BF}" srcOrd="1" destOrd="0" parTransId="{96BA4C0B-C23D-4537-9C14-3266C3AEF160}" sibTransId="{49B8A117-28E5-43DC-A9C7-A5D2231E8C2E}"/>
    <dgm:cxn modelId="{2417F1DB-AC57-4114-8DBF-300B2CBD495E}" srcId="{90F6C6C4-7845-4DD8-BE2F-B368B60B7340}" destId="{AB63E875-7A3C-4849-B896-FEFE0B7007B0}" srcOrd="2" destOrd="0" parTransId="{7AF10C57-DF32-426A-910E-8294897B4850}" sibTransId="{BBFD0FFD-1780-435B-A3AF-007DAC2E312C}"/>
    <dgm:cxn modelId="{E9EB9AE6-7A36-40B0-BE9C-7146475D61B8}" type="presOf" srcId="{A69E0272-7753-46B3-9E09-FB287D4F9952}" destId="{615D4235-57D1-4B94-8D39-EF674229961C}" srcOrd="0" destOrd="0" presId="urn:microsoft.com/office/officeart/2005/8/layout/list1"/>
    <dgm:cxn modelId="{2AFA443D-ECD7-427C-AEBC-E58DDB5F946B}" type="presParOf" srcId="{D40E6265-CEB8-4DC6-A09B-11FF5E240446}" destId="{755ACA10-B8E2-4C98-91D2-20467FC2DE24}" srcOrd="0" destOrd="0" presId="urn:microsoft.com/office/officeart/2005/8/layout/list1"/>
    <dgm:cxn modelId="{7D7D9438-E91F-4AC0-A413-E5ADE6F585AB}" type="presParOf" srcId="{755ACA10-B8E2-4C98-91D2-20467FC2DE24}" destId="{0B5E1ACF-951E-40D6-9AA1-8A3E969EB6F5}" srcOrd="0" destOrd="0" presId="urn:microsoft.com/office/officeart/2005/8/layout/list1"/>
    <dgm:cxn modelId="{F42A0889-3F5A-4916-9136-2C8632454B4C}" type="presParOf" srcId="{755ACA10-B8E2-4C98-91D2-20467FC2DE24}" destId="{CA6C8A5C-AAA7-49CF-B0A5-F200DFCA4ECB}" srcOrd="1" destOrd="0" presId="urn:microsoft.com/office/officeart/2005/8/layout/list1"/>
    <dgm:cxn modelId="{4BF3B018-794F-45DE-9D4B-A390BD2B5F2B}" type="presParOf" srcId="{D40E6265-CEB8-4DC6-A09B-11FF5E240446}" destId="{E3AE8978-1D3F-45A9-8DB3-956343218C8C}" srcOrd="1" destOrd="0" presId="urn:microsoft.com/office/officeart/2005/8/layout/list1"/>
    <dgm:cxn modelId="{936D960C-5B3B-4184-821D-9566A7496485}" type="presParOf" srcId="{D40E6265-CEB8-4DC6-A09B-11FF5E240446}" destId="{615D4235-57D1-4B94-8D39-EF674229961C}" srcOrd="2" destOrd="0" presId="urn:microsoft.com/office/officeart/2005/8/layout/list1"/>
    <dgm:cxn modelId="{D512730D-41AC-46F1-A975-68012FD0F246}" type="presParOf" srcId="{D40E6265-CEB8-4DC6-A09B-11FF5E240446}" destId="{F0CC3286-6F3B-4763-9820-EC205DE7F412}" srcOrd="3" destOrd="0" presId="urn:microsoft.com/office/officeart/2005/8/layout/list1"/>
    <dgm:cxn modelId="{A1E49968-237F-4A44-8808-F9C658A6895F}" type="presParOf" srcId="{D40E6265-CEB8-4DC6-A09B-11FF5E240446}" destId="{3414284D-275E-4E1B-B87B-96FF89B1B4FE}" srcOrd="4" destOrd="0" presId="urn:microsoft.com/office/officeart/2005/8/layout/list1"/>
    <dgm:cxn modelId="{A5E9F092-14F4-4865-A8AC-0B1A12B095EA}" type="presParOf" srcId="{3414284D-275E-4E1B-B87B-96FF89B1B4FE}" destId="{E24E55D6-E348-4D44-B763-C75D67CDB5EE}" srcOrd="0" destOrd="0" presId="urn:microsoft.com/office/officeart/2005/8/layout/list1"/>
    <dgm:cxn modelId="{BABDD64B-9757-462B-8813-44C8CD141A96}" type="presParOf" srcId="{3414284D-275E-4E1B-B87B-96FF89B1B4FE}" destId="{DB8495D5-F1EC-437F-9D60-1C750772DED2}" srcOrd="1" destOrd="0" presId="urn:microsoft.com/office/officeart/2005/8/layout/list1"/>
    <dgm:cxn modelId="{74E5E117-16E2-4B1F-836C-483880F4F234}" type="presParOf" srcId="{D40E6265-CEB8-4DC6-A09B-11FF5E240446}" destId="{A08BD00B-42C2-4F4A-9C52-446A2675E470}" srcOrd="5" destOrd="0" presId="urn:microsoft.com/office/officeart/2005/8/layout/list1"/>
    <dgm:cxn modelId="{7A5A3E82-D588-4B4E-91B8-E80CF52DD484}" type="presParOf" srcId="{D40E6265-CEB8-4DC6-A09B-11FF5E240446}" destId="{40C6DE78-EE45-4B36-A866-B5BED6B2E201}" srcOrd="6" destOrd="0" presId="urn:microsoft.com/office/officeart/2005/8/layout/list1"/>
    <dgm:cxn modelId="{2F87DD13-8D68-4622-B873-43B7D7F4C0A8}" type="presParOf" srcId="{D40E6265-CEB8-4DC6-A09B-11FF5E240446}" destId="{F8F38C0C-B5FF-468B-B86D-EF51C18D965E}" srcOrd="7" destOrd="0" presId="urn:microsoft.com/office/officeart/2005/8/layout/list1"/>
    <dgm:cxn modelId="{C443A55C-D00C-4831-A15B-4BE868828C98}" type="presParOf" srcId="{D40E6265-CEB8-4DC6-A09B-11FF5E240446}" destId="{B08300B8-4763-477D-BC78-48D75B3AA7C7}" srcOrd="8" destOrd="0" presId="urn:microsoft.com/office/officeart/2005/8/layout/list1"/>
    <dgm:cxn modelId="{BC05BC2C-8CD7-4A76-AAC0-7BBD23C4AEF9}" type="presParOf" srcId="{B08300B8-4763-477D-BC78-48D75B3AA7C7}" destId="{6CE5B378-1C64-44FF-9595-0F2E626B4846}" srcOrd="0" destOrd="0" presId="urn:microsoft.com/office/officeart/2005/8/layout/list1"/>
    <dgm:cxn modelId="{D201E974-1731-4077-9184-6A073533A6A2}" type="presParOf" srcId="{B08300B8-4763-477D-BC78-48D75B3AA7C7}" destId="{F64FEBE8-8F1B-47B9-A106-15846AC11C0A}" srcOrd="1" destOrd="0" presId="urn:microsoft.com/office/officeart/2005/8/layout/list1"/>
    <dgm:cxn modelId="{C5DFF65D-6204-498E-BE96-79642B4BF096}" type="presParOf" srcId="{D40E6265-CEB8-4DC6-A09B-11FF5E240446}" destId="{D0123DCD-7BED-4D28-A7A7-6EF901682AD6}" srcOrd="9" destOrd="0" presId="urn:microsoft.com/office/officeart/2005/8/layout/list1"/>
    <dgm:cxn modelId="{65372823-A318-47A5-8AFF-9DB7E4D5424C}" type="presParOf" srcId="{D40E6265-CEB8-4DC6-A09B-11FF5E240446}" destId="{3C830C1A-D50C-45A6-BAE6-979CA3C61B7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F0A30-6EF5-4C6D-977C-030CE498BB9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7BF7595-F4C2-4509-B6D8-9B1736C2B39E}">
      <dgm:prSet/>
      <dgm:spPr>
        <a:solidFill>
          <a:schemeClr val="accent1">
            <a:lumMod val="50000"/>
          </a:schemeClr>
        </a:solidFill>
      </dgm:spPr>
      <dgm:t>
        <a:bodyPr/>
        <a:lstStyle/>
        <a:p>
          <a:r>
            <a:rPr lang="en-US"/>
            <a:t>Recent events highlight the historic &amp; systemic issues</a:t>
          </a:r>
        </a:p>
      </dgm:t>
    </dgm:pt>
    <dgm:pt modelId="{6A11D3AC-7EDF-4956-946D-1C3065BAC0F4}" type="parTrans" cxnId="{4F116BCA-524D-4347-A061-17DA0FE3C80E}">
      <dgm:prSet/>
      <dgm:spPr/>
      <dgm:t>
        <a:bodyPr/>
        <a:lstStyle/>
        <a:p>
          <a:endParaRPr lang="en-US"/>
        </a:p>
      </dgm:t>
    </dgm:pt>
    <dgm:pt modelId="{C61379A2-F4EB-444B-A725-E20D06204711}" type="sibTrans" cxnId="{4F116BCA-524D-4347-A061-17DA0FE3C80E}">
      <dgm:prSet/>
      <dgm:spPr/>
      <dgm:t>
        <a:bodyPr/>
        <a:lstStyle/>
        <a:p>
          <a:endParaRPr lang="en-US"/>
        </a:p>
      </dgm:t>
    </dgm:pt>
    <dgm:pt modelId="{818A9081-1911-4052-88F8-09F20430F465}">
      <dgm:prSet/>
      <dgm:spPr>
        <a:solidFill>
          <a:schemeClr val="accent2">
            <a:lumMod val="75000"/>
          </a:schemeClr>
        </a:solidFill>
      </dgm:spPr>
      <dgm:t>
        <a:bodyPr/>
        <a:lstStyle/>
        <a:p>
          <a:r>
            <a:rPr lang="en-US" dirty="0"/>
            <a:t>Asian hate is much more obvious and overt </a:t>
          </a:r>
          <a:r>
            <a:rPr lang="en-US" u="sng" dirty="0"/>
            <a:t>right now</a:t>
          </a:r>
          <a:r>
            <a:rPr lang="en-US" dirty="0"/>
            <a:t>.  There have been times in history when it was also more overt (e.g. Chinese Exclusion Act, Japanese Internment Camps, Vietnam War). However, often discrimination against the Asian community is covert/sneaky, not easily identified and often overlooked. </a:t>
          </a:r>
        </a:p>
      </dgm:t>
    </dgm:pt>
    <dgm:pt modelId="{C953714E-DF9F-4B52-A238-CFDBAE4A0F10}" type="parTrans" cxnId="{F825AC55-DF39-4030-A0AE-13704F86483D}">
      <dgm:prSet/>
      <dgm:spPr/>
      <dgm:t>
        <a:bodyPr/>
        <a:lstStyle/>
        <a:p>
          <a:endParaRPr lang="en-US"/>
        </a:p>
      </dgm:t>
    </dgm:pt>
    <dgm:pt modelId="{15603E7C-E11F-4CE4-86DA-A6B52A1C4682}" type="sibTrans" cxnId="{F825AC55-DF39-4030-A0AE-13704F86483D}">
      <dgm:prSet/>
      <dgm:spPr/>
      <dgm:t>
        <a:bodyPr/>
        <a:lstStyle/>
        <a:p>
          <a:endParaRPr lang="en-US"/>
        </a:p>
      </dgm:t>
    </dgm:pt>
    <dgm:pt modelId="{42342C46-F85D-4EA1-BE4B-827280B98654}">
      <dgm:prSet/>
      <dgm:spPr>
        <a:solidFill>
          <a:schemeClr val="accent3">
            <a:lumMod val="75000"/>
          </a:schemeClr>
        </a:solidFill>
      </dgm:spPr>
      <dgm:t>
        <a:bodyPr/>
        <a:lstStyle/>
        <a:p>
          <a:r>
            <a:rPr lang="en-US"/>
            <a:t>History lessons in public schools exclude history of violence against Asian Americans</a:t>
          </a:r>
        </a:p>
      </dgm:t>
    </dgm:pt>
    <dgm:pt modelId="{CC9A56EC-E56E-4FF8-AB15-78A98685A80D}" type="parTrans" cxnId="{29D5ADE1-2BF6-4C00-881E-CE2D5EBF718E}">
      <dgm:prSet/>
      <dgm:spPr/>
      <dgm:t>
        <a:bodyPr/>
        <a:lstStyle/>
        <a:p>
          <a:endParaRPr lang="en-US"/>
        </a:p>
      </dgm:t>
    </dgm:pt>
    <dgm:pt modelId="{B94C3D9E-415D-41D4-9021-23A1402578F8}" type="sibTrans" cxnId="{29D5ADE1-2BF6-4C00-881E-CE2D5EBF718E}">
      <dgm:prSet/>
      <dgm:spPr/>
      <dgm:t>
        <a:bodyPr/>
        <a:lstStyle/>
        <a:p>
          <a:endParaRPr lang="en-US"/>
        </a:p>
      </dgm:t>
    </dgm:pt>
    <dgm:pt modelId="{969D5E09-3F59-4AA0-893D-9D6A2783236A}">
      <dgm:prSet/>
      <dgm:spPr/>
      <dgm:t>
        <a:bodyPr/>
        <a:lstStyle/>
        <a:p>
          <a:r>
            <a:rPr lang="en-US"/>
            <a:t>Discrimination, violence and prejudice acts against the AAPI community are often ignored and under scrutinized</a:t>
          </a:r>
        </a:p>
      </dgm:t>
    </dgm:pt>
    <dgm:pt modelId="{F4042AE9-6954-41A3-B367-558B2A2AB4BC}" type="parTrans" cxnId="{655DB5EE-5365-411D-A44D-2B6AAD0D26F3}">
      <dgm:prSet/>
      <dgm:spPr/>
      <dgm:t>
        <a:bodyPr/>
        <a:lstStyle/>
        <a:p>
          <a:endParaRPr lang="en-US"/>
        </a:p>
      </dgm:t>
    </dgm:pt>
    <dgm:pt modelId="{4D7F81AC-2294-4484-A7DE-A6F0D783C259}" type="sibTrans" cxnId="{655DB5EE-5365-411D-A44D-2B6AAD0D26F3}">
      <dgm:prSet/>
      <dgm:spPr/>
      <dgm:t>
        <a:bodyPr/>
        <a:lstStyle/>
        <a:p>
          <a:endParaRPr lang="en-US"/>
        </a:p>
      </dgm:t>
    </dgm:pt>
    <dgm:pt modelId="{A20A19CE-4964-4CC1-87F5-A698493E6DB0}" type="pres">
      <dgm:prSet presAssocID="{CBEF0A30-6EF5-4C6D-977C-030CE498BB9C}" presName="linear" presStyleCnt="0">
        <dgm:presLayoutVars>
          <dgm:animLvl val="lvl"/>
          <dgm:resizeHandles val="exact"/>
        </dgm:presLayoutVars>
      </dgm:prSet>
      <dgm:spPr/>
    </dgm:pt>
    <dgm:pt modelId="{5F732F86-521C-4A0A-8542-87A89BC174EF}" type="pres">
      <dgm:prSet presAssocID="{C7BF7595-F4C2-4509-B6D8-9B1736C2B39E}" presName="parentText" presStyleLbl="node1" presStyleIdx="0" presStyleCnt="4">
        <dgm:presLayoutVars>
          <dgm:chMax val="0"/>
          <dgm:bulletEnabled val="1"/>
        </dgm:presLayoutVars>
      </dgm:prSet>
      <dgm:spPr/>
    </dgm:pt>
    <dgm:pt modelId="{D206D201-BEB6-4186-B2E1-D9FDD9BAE628}" type="pres">
      <dgm:prSet presAssocID="{C61379A2-F4EB-444B-A725-E20D06204711}" presName="spacer" presStyleCnt="0"/>
      <dgm:spPr/>
    </dgm:pt>
    <dgm:pt modelId="{0A77A23D-5E14-4583-80BC-7E67DE66819F}" type="pres">
      <dgm:prSet presAssocID="{818A9081-1911-4052-88F8-09F20430F465}" presName="parentText" presStyleLbl="node1" presStyleIdx="1" presStyleCnt="4">
        <dgm:presLayoutVars>
          <dgm:chMax val="0"/>
          <dgm:bulletEnabled val="1"/>
        </dgm:presLayoutVars>
      </dgm:prSet>
      <dgm:spPr/>
    </dgm:pt>
    <dgm:pt modelId="{1E036933-EF64-4E04-B62A-E5F1366689E9}" type="pres">
      <dgm:prSet presAssocID="{15603E7C-E11F-4CE4-86DA-A6B52A1C4682}" presName="spacer" presStyleCnt="0"/>
      <dgm:spPr/>
    </dgm:pt>
    <dgm:pt modelId="{1B036A59-27DC-48F3-8DCA-812161861E95}" type="pres">
      <dgm:prSet presAssocID="{42342C46-F85D-4EA1-BE4B-827280B98654}" presName="parentText" presStyleLbl="node1" presStyleIdx="2" presStyleCnt="4">
        <dgm:presLayoutVars>
          <dgm:chMax val="0"/>
          <dgm:bulletEnabled val="1"/>
        </dgm:presLayoutVars>
      </dgm:prSet>
      <dgm:spPr/>
    </dgm:pt>
    <dgm:pt modelId="{8991B327-0C3B-4227-9AC9-AB2EA655A105}" type="pres">
      <dgm:prSet presAssocID="{B94C3D9E-415D-41D4-9021-23A1402578F8}" presName="spacer" presStyleCnt="0"/>
      <dgm:spPr/>
    </dgm:pt>
    <dgm:pt modelId="{702AC954-3D11-4F8A-96E3-962ACB155CD4}" type="pres">
      <dgm:prSet presAssocID="{969D5E09-3F59-4AA0-893D-9D6A2783236A}" presName="parentText" presStyleLbl="node1" presStyleIdx="3" presStyleCnt="4">
        <dgm:presLayoutVars>
          <dgm:chMax val="0"/>
          <dgm:bulletEnabled val="1"/>
        </dgm:presLayoutVars>
      </dgm:prSet>
      <dgm:spPr/>
    </dgm:pt>
  </dgm:ptLst>
  <dgm:cxnLst>
    <dgm:cxn modelId="{F825AC55-DF39-4030-A0AE-13704F86483D}" srcId="{CBEF0A30-6EF5-4C6D-977C-030CE498BB9C}" destId="{818A9081-1911-4052-88F8-09F20430F465}" srcOrd="1" destOrd="0" parTransId="{C953714E-DF9F-4B52-A238-CFDBAE4A0F10}" sibTransId="{15603E7C-E11F-4CE4-86DA-A6B52A1C4682}"/>
    <dgm:cxn modelId="{CCFDA858-E82D-4CA1-957F-BD349ED4B813}" type="presOf" srcId="{C7BF7595-F4C2-4509-B6D8-9B1736C2B39E}" destId="{5F732F86-521C-4A0A-8542-87A89BC174EF}" srcOrd="0" destOrd="0" presId="urn:microsoft.com/office/officeart/2005/8/layout/vList2"/>
    <dgm:cxn modelId="{4F116BCA-524D-4347-A061-17DA0FE3C80E}" srcId="{CBEF0A30-6EF5-4C6D-977C-030CE498BB9C}" destId="{C7BF7595-F4C2-4509-B6D8-9B1736C2B39E}" srcOrd="0" destOrd="0" parTransId="{6A11D3AC-7EDF-4956-946D-1C3065BAC0F4}" sibTransId="{C61379A2-F4EB-444B-A725-E20D06204711}"/>
    <dgm:cxn modelId="{12267CCF-B2BB-4131-AF6E-D013C4B879AE}" type="presOf" srcId="{42342C46-F85D-4EA1-BE4B-827280B98654}" destId="{1B036A59-27DC-48F3-8DCA-812161861E95}" srcOrd="0" destOrd="0" presId="urn:microsoft.com/office/officeart/2005/8/layout/vList2"/>
    <dgm:cxn modelId="{F92A2BE1-51A7-44D9-8ED0-E9EAB980D958}" type="presOf" srcId="{969D5E09-3F59-4AA0-893D-9D6A2783236A}" destId="{702AC954-3D11-4F8A-96E3-962ACB155CD4}" srcOrd="0" destOrd="0" presId="urn:microsoft.com/office/officeart/2005/8/layout/vList2"/>
    <dgm:cxn modelId="{29D5ADE1-2BF6-4C00-881E-CE2D5EBF718E}" srcId="{CBEF0A30-6EF5-4C6D-977C-030CE498BB9C}" destId="{42342C46-F85D-4EA1-BE4B-827280B98654}" srcOrd="2" destOrd="0" parTransId="{CC9A56EC-E56E-4FF8-AB15-78A98685A80D}" sibTransId="{B94C3D9E-415D-41D4-9021-23A1402578F8}"/>
    <dgm:cxn modelId="{D8412CE6-3161-4150-8C0F-5535C568ACDE}" type="presOf" srcId="{CBEF0A30-6EF5-4C6D-977C-030CE498BB9C}" destId="{A20A19CE-4964-4CC1-87F5-A698493E6DB0}" srcOrd="0" destOrd="0" presId="urn:microsoft.com/office/officeart/2005/8/layout/vList2"/>
    <dgm:cxn modelId="{655DB5EE-5365-411D-A44D-2B6AAD0D26F3}" srcId="{CBEF0A30-6EF5-4C6D-977C-030CE498BB9C}" destId="{969D5E09-3F59-4AA0-893D-9D6A2783236A}" srcOrd="3" destOrd="0" parTransId="{F4042AE9-6954-41A3-B367-558B2A2AB4BC}" sibTransId="{4D7F81AC-2294-4484-A7DE-A6F0D783C259}"/>
    <dgm:cxn modelId="{85E671FC-FF45-4660-886A-A528020C08CC}" type="presOf" srcId="{818A9081-1911-4052-88F8-09F20430F465}" destId="{0A77A23D-5E14-4583-80BC-7E67DE66819F}" srcOrd="0" destOrd="0" presId="urn:microsoft.com/office/officeart/2005/8/layout/vList2"/>
    <dgm:cxn modelId="{F98CD864-64F8-40A8-814D-9F33E1EBEE82}" type="presParOf" srcId="{A20A19CE-4964-4CC1-87F5-A698493E6DB0}" destId="{5F732F86-521C-4A0A-8542-87A89BC174EF}" srcOrd="0" destOrd="0" presId="urn:microsoft.com/office/officeart/2005/8/layout/vList2"/>
    <dgm:cxn modelId="{E3439F4A-BC00-4154-B66C-240518B1173D}" type="presParOf" srcId="{A20A19CE-4964-4CC1-87F5-A698493E6DB0}" destId="{D206D201-BEB6-4186-B2E1-D9FDD9BAE628}" srcOrd="1" destOrd="0" presId="urn:microsoft.com/office/officeart/2005/8/layout/vList2"/>
    <dgm:cxn modelId="{9DF767E5-B0FA-4358-A070-198674E57A72}" type="presParOf" srcId="{A20A19CE-4964-4CC1-87F5-A698493E6DB0}" destId="{0A77A23D-5E14-4583-80BC-7E67DE66819F}" srcOrd="2" destOrd="0" presId="urn:microsoft.com/office/officeart/2005/8/layout/vList2"/>
    <dgm:cxn modelId="{6435FA29-F0C4-41A3-962B-4725927F7BCA}" type="presParOf" srcId="{A20A19CE-4964-4CC1-87F5-A698493E6DB0}" destId="{1E036933-EF64-4E04-B62A-E5F1366689E9}" srcOrd="3" destOrd="0" presId="urn:microsoft.com/office/officeart/2005/8/layout/vList2"/>
    <dgm:cxn modelId="{F1B2DFE2-52E4-4595-A48A-9CA3DDBF6562}" type="presParOf" srcId="{A20A19CE-4964-4CC1-87F5-A698493E6DB0}" destId="{1B036A59-27DC-48F3-8DCA-812161861E95}" srcOrd="4" destOrd="0" presId="urn:microsoft.com/office/officeart/2005/8/layout/vList2"/>
    <dgm:cxn modelId="{D2C3E47D-2506-4277-A818-B9D903ABDA95}" type="presParOf" srcId="{A20A19CE-4964-4CC1-87F5-A698493E6DB0}" destId="{8991B327-0C3B-4227-9AC9-AB2EA655A105}" srcOrd="5" destOrd="0" presId="urn:microsoft.com/office/officeart/2005/8/layout/vList2"/>
    <dgm:cxn modelId="{5E9B635B-0493-42FB-9FA0-E16EE99C4BC5}" type="presParOf" srcId="{A20A19CE-4964-4CC1-87F5-A698493E6DB0}" destId="{702AC954-3D11-4F8A-96E3-962ACB155CD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7A9ED-ECDF-48AC-9C5E-FD6E622F27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8C7939-E524-46A0-B281-9B45BDC31673}">
      <dgm:prSet/>
      <dgm:spPr>
        <a:solidFill>
          <a:schemeClr val="accent3">
            <a:lumMod val="50000"/>
          </a:schemeClr>
        </a:solidFill>
      </dgm:spPr>
      <dgm:t>
        <a:bodyPr/>
        <a:lstStyle/>
        <a:p>
          <a:r>
            <a:rPr lang="en-US" b="1" dirty="0"/>
            <a:t>For some, the impacts have resulted in loss of life and loss of loved ones</a:t>
          </a:r>
          <a:endParaRPr lang="en-US" dirty="0"/>
        </a:p>
      </dgm:t>
    </dgm:pt>
    <dgm:pt modelId="{52290E57-7783-4528-9992-F72E6FB2499E}" type="parTrans" cxnId="{6AA1D891-BB30-4F43-A95B-3159EE8FE302}">
      <dgm:prSet/>
      <dgm:spPr/>
      <dgm:t>
        <a:bodyPr/>
        <a:lstStyle/>
        <a:p>
          <a:endParaRPr lang="en-US"/>
        </a:p>
      </dgm:t>
    </dgm:pt>
    <dgm:pt modelId="{8377B90F-3A09-47C5-BEE6-9B30970AD205}" type="sibTrans" cxnId="{6AA1D891-BB30-4F43-A95B-3159EE8FE302}">
      <dgm:prSet/>
      <dgm:spPr/>
      <dgm:t>
        <a:bodyPr/>
        <a:lstStyle/>
        <a:p>
          <a:endParaRPr lang="en-US"/>
        </a:p>
      </dgm:t>
    </dgm:pt>
    <dgm:pt modelId="{AD54C8AF-B8BD-4209-BD5D-B4DF3C350930}">
      <dgm:prSet/>
      <dgm:spPr>
        <a:solidFill>
          <a:schemeClr val="accent3">
            <a:lumMod val="75000"/>
          </a:schemeClr>
        </a:solidFill>
      </dgm:spPr>
      <dgm:t>
        <a:bodyPr/>
        <a:lstStyle/>
        <a:p>
          <a:r>
            <a:rPr lang="en-US" dirty="0"/>
            <a:t>Avoidance of Asian owned business can cause financial hardships</a:t>
          </a:r>
        </a:p>
      </dgm:t>
    </dgm:pt>
    <dgm:pt modelId="{D11DA0FC-2EF6-4B55-BDDF-B8EB320D0DD2}" type="parTrans" cxnId="{ACFAC61E-02D8-44F8-8F21-76DAD02E18F3}">
      <dgm:prSet/>
      <dgm:spPr/>
      <dgm:t>
        <a:bodyPr/>
        <a:lstStyle/>
        <a:p>
          <a:endParaRPr lang="en-US"/>
        </a:p>
      </dgm:t>
    </dgm:pt>
    <dgm:pt modelId="{45B6E648-878B-4808-8BDE-728A70DE63D7}" type="sibTrans" cxnId="{ACFAC61E-02D8-44F8-8F21-76DAD02E18F3}">
      <dgm:prSet/>
      <dgm:spPr/>
      <dgm:t>
        <a:bodyPr/>
        <a:lstStyle/>
        <a:p>
          <a:endParaRPr lang="en-US"/>
        </a:p>
      </dgm:t>
    </dgm:pt>
    <dgm:pt modelId="{9A8A197F-CB1D-4FDF-AACA-6BBBF6097A3D}">
      <dgm:prSet/>
      <dgm:spPr>
        <a:solidFill>
          <a:schemeClr val="accent3"/>
        </a:solidFill>
      </dgm:spPr>
      <dgm:t>
        <a:bodyPr/>
        <a:lstStyle/>
        <a:p>
          <a:r>
            <a:rPr lang="en-US" dirty="0"/>
            <a:t>AAPI community and bystanders may experience increases in: </a:t>
          </a:r>
        </a:p>
      </dgm:t>
    </dgm:pt>
    <dgm:pt modelId="{78D16F4E-A283-4A1C-9B55-3A9D270BA211}" type="parTrans" cxnId="{6C7FFF8A-9F27-48D1-BD72-44C99E0BCEFC}">
      <dgm:prSet/>
      <dgm:spPr/>
      <dgm:t>
        <a:bodyPr/>
        <a:lstStyle/>
        <a:p>
          <a:endParaRPr lang="en-US"/>
        </a:p>
      </dgm:t>
    </dgm:pt>
    <dgm:pt modelId="{A81E33A7-39EB-4F30-A042-BAFEAB12685F}" type="sibTrans" cxnId="{6C7FFF8A-9F27-48D1-BD72-44C99E0BCEFC}">
      <dgm:prSet/>
      <dgm:spPr/>
      <dgm:t>
        <a:bodyPr/>
        <a:lstStyle/>
        <a:p>
          <a:endParaRPr lang="en-US"/>
        </a:p>
      </dgm:t>
    </dgm:pt>
    <dgm:pt modelId="{74B956D9-A462-4699-81A7-811C7A960B57}">
      <dgm:prSet/>
      <dgm:spPr/>
      <dgm:t>
        <a:bodyPr/>
        <a:lstStyle/>
        <a:p>
          <a:r>
            <a:rPr lang="en-US"/>
            <a:t>Depression</a:t>
          </a:r>
        </a:p>
      </dgm:t>
    </dgm:pt>
    <dgm:pt modelId="{BE16DA7C-2F7C-47DC-B6DC-09BD5BF4C71A}" type="parTrans" cxnId="{43F5A06B-8859-4F78-B652-FA8BC892D85C}">
      <dgm:prSet/>
      <dgm:spPr/>
      <dgm:t>
        <a:bodyPr/>
        <a:lstStyle/>
        <a:p>
          <a:endParaRPr lang="en-US"/>
        </a:p>
      </dgm:t>
    </dgm:pt>
    <dgm:pt modelId="{0BC8E472-8127-4C2A-80E7-844E247CEDC5}" type="sibTrans" cxnId="{43F5A06B-8859-4F78-B652-FA8BC892D85C}">
      <dgm:prSet/>
      <dgm:spPr/>
      <dgm:t>
        <a:bodyPr/>
        <a:lstStyle/>
        <a:p>
          <a:endParaRPr lang="en-US"/>
        </a:p>
      </dgm:t>
    </dgm:pt>
    <dgm:pt modelId="{64C1F0D4-C5CA-49F8-BF28-2557CC4DE16E}">
      <dgm:prSet/>
      <dgm:spPr/>
      <dgm:t>
        <a:bodyPr/>
        <a:lstStyle/>
        <a:p>
          <a:r>
            <a:rPr lang="en-US"/>
            <a:t>Anxiety</a:t>
          </a:r>
        </a:p>
      </dgm:t>
    </dgm:pt>
    <dgm:pt modelId="{341C7C01-F186-469A-9904-6D77016DB401}" type="parTrans" cxnId="{CD58996D-0A07-4035-A3FB-74D7DE4F840F}">
      <dgm:prSet/>
      <dgm:spPr/>
      <dgm:t>
        <a:bodyPr/>
        <a:lstStyle/>
        <a:p>
          <a:endParaRPr lang="en-US"/>
        </a:p>
      </dgm:t>
    </dgm:pt>
    <dgm:pt modelId="{0364DAB6-F70D-4930-AC92-BB74F2EC79C5}" type="sibTrans" cxnId="{CD58996D-0A07-4035-A3FB-74D7DE4F840F}">
      <dgm:prSet/>
      <dgm:spPr/>
      <dgm:t>
        <a:bodyPr/>
        <a:lstStyle/>
        <a:p>
          <a:endParaRPr lang="en-US"/>
        </a:p>
      </dgm:t>
    </dgm:pt>
    <dgm:pt modelId="{DC0B5512-1930-4867-9368-E0BB21DB65BB}">
      <dgm:prSet/>
      <dgm:spPr/>
      <dgm:t>
        <a:bodyPr/>
        <a:lstStyle/>
        <a:p>
          <a:r>
            <a:rPr lang="en-US"/>
            <a:t>Trauma</a:t>
          </a:r>
        </a:p>
      </dgm:t>
    </dgm:pt>
    <dgm:pt modelId="{721ADF05-83D5-4270-BF1D-5DFFCD38979D}" type="parTrans" cxnId="{B3D6A0AB-A66A-464E-9D59-6F31520A3E09}">
      <dgm:prSet/>
      <dgm:spPr/>
      <dgm:t>
        <a:bodyPr/>
        <a:lstStyle/>
        <a:p>
          <a:endParaRPr lang="en-US"/>
        </a:p>
      </dgm:t>
    </dgm:pt>
    <dgm:pt modelId="{F9DA020E-7B30-49BC-992B-54EECB70447A}" type="sibTrans" cxnId="{B3D6A0AB-A66A-464E-9D59-6F31520A3E09}">
      <dgm:prSet/>
      <dgm:spPr/>
      <dgm:t>
        <a:bodyPr/>
        <a:lstStyle/>
        <a:p>
          <a:endParaRPr lang="en-US"/>
        </a:p>
      </dgm:t>
    </dgm:pt>
    <dgm:pt modelId="{F5ACD6A3-CE04-407F-9067-BE588714D92B}">
      <dgm:prSet/>
      <dgm:spPr/>
      <dgm:t>
        <a:bodyPr/>
        <a:lstStyle/>
        <a:p>
          <a:r>
            <a:rPr lang="en-US"/>
            <a:t>substance abuse</a:t>
          </a:r>
        </a:p>
      </dgm:t>
    </dgm:pt>
    <dgm:pt modelId="{42F16693-FA99-4A2F-90F0-097DAEAEFE70}" type="parTrans" cxnId="{CBFE2120-94D8-4EB5-8E7B-9272BA86AF0F}">
      <dgm:prSet/>
      <dgm:spPr/>
      <dgm:t>
        <a:bodyPr/>
        <a:lstStyle/>
        <a:p>
          <a:endParaRPr lang="en-US"/>
        </a:p>
      </dgm:t>
    </dgm:pt>
    <dgm:pt modelId="{65D70C17-09F2-466C-A538-7B2EB9E0A23E}" type="sibTrans" cxnId="{CBFE2120-94D8-4EB5-8E7B-9272BA86AF0F}">
      <dgm:prSet/>
      <dgm:spPr/>
      <dgm:t>
        <a:bodyPr/>
        <a:lstStyle/>
        <a:p>
          <a:endParaRPr lang="en-US"/>
        </a:p>
      </dgm:t>
    </dgm:pt>
    <dgm:pt modelId="{A4CBDD7A-E1E6-4835-885B-B09047B2F2FD}">
      <dgm:prSet/>
      <dgm:spPr/>
      <dgm:t>
        <a:bodyPr/>
        <a:lstStyle/>
        <a:p>
          <a:r>
            <a:rPr lang="en-US"/>
            <a:t>Fear</a:t>
          </a:r>
        </a:p>
      </dgm:t>
    </dgm:pt>
    <dgm:pt modelId="{C5E71274-1C26-4A34-BD6E-911949F3BF13}" type="parTrans" cxnId="{1335B9AC-CFA5-4B0B-8621-ADAFAE82747F}">
      <dgm:prSet/>
      <dgm:spPr/>
      <dgm:t>
        <a:bodyPr/>
        <a:lstStyle/>
        <a:p>
          <a:endParaRPr lang="en-US"/>
        </a:p>
      </dgm:t>
    </dgm:pt>
    <dgm:pt modelId="{2B9DD8D8-8791-4797-B46A-31C4A2D92887}" type="sibTrans" cxnId="{1335B9AC-CFA5-4B0B-8621-ADAFAE82747F}">
      <dgm:prSet/>
      <dgm:spPr/>
      <dgm:t>
        <a:bodyPr/>
        <a:lstStyle/>
        <a:p>
          <a:endParaRPr lang="en-US"/>
        </a:p>
      </dgm:t>
    </dgm:pt>
    <dgm:pt modelId="{9B7A5692-B455-458E-98B2-4950BBFABAB0}">
      <dgm:prSet/>
      <dgm:spPr/>
      <dgm:t>
        <a:bodyPr/>
        <a:lstStyle/>
        <a:p>
          <a:r>
            <a:rPr lang="en-US"/>
            <a:t>Hypervigilance</a:t>
          </a:r>
        </a:p>
      </dgm:t>
    </dgm:pt>
    <dgm:pt modelId="{9A12D60D-4494-4353-AE13-BC79251DA190}" type="parTrans" cxnId="{95DB076F-5A24-485F-B29A-F3572BF549DA}">
      <dgm:prSet/>
      <dgm:spPr/>
      <dgm:t>
        <a:bodyPr/>
        <a:lstStyle/>
        <a:p>
          <a:endParaRPr lang="en-US"/>
        </a:p>
      </dgm:t>
    </dgm:pt>
    <dgm:pt modelId="{38ADC712-6D83-4647-8535-1CC40FF0E229}" type="sibTrans" cxnId="{95DB076F-5A24-485F-B29A-F3572BF549DA}">
      <dgm:prSet/>
      <dgm:spPr/>
      <dgm:t>
        <a:bodyPr/>
        <a:lstStyle/>
        <a:p>
          <a:endParaRPr lang="en-US"/>
        </a:p>
      </dgm:t>
    </dgm:pt>
    <dgm:pt modelId="{73DB0163-371F-41C6-BAFC-23FFF58B1C6B}">
      <dgm:prSet/>
      <dgm:spPr/>
      <dgm:t>
        <a:bodyPr/>
        <a:lstStyle/>
        <a:p>
          <a:r>
            <a:rPr lang="en-US"/>
            <a:t>Sleep issues</a:t>
          </a:r>
        </a:p>
      </dgm:t>
    </dgm:pt>
    <dgm:pt modelId="{551214EB-5678-4A03-BBD9-642E17458F26}" type="parTrans" cxnId="{3599455F-060A-4921-9668-CDACCF2705FA}">
      <dgm:prSet/>
      <dgm:spPr/>
      <dgm:t>
        <a:bodyPr/>
        <a:lstStyle/>
        <a:p>
          <a:endParaRPr lang="en-US"/>
        </a:p>
      </dgm:t>
    </dgm:pt>
    <dgm:pt modelId="{46DB388F-D3B8-40E6-A784-F97F95B29D7B}" type="sibTrans" cxnId="{3599455F-060A-4921-9668-CDACCF2705FA}">
      <dgm:prSet/>
      <dgm:spPr/>
      <dgm:t>
        <a:bodyPr/>
        <a:lstStyle/>
        <a:p>
          <a:endParaRPr lang="en-US"/>
        </a:p>
      </dgm:t>
    </dgm:pt>
    <dgm:pt modelId="{4F9429B8-52C5-4CE2-AC5C-D8732652D47E}">
      <dgm:prSet/>
      <dgm:spPr/>
      <dgm:t>
        <a:bodyPr/>
        <a:lstStyle/>
        <a:p>
          <a:r>
            <a:rPr lang="en-US"/>
            <a:t>Shame and Guilt</a:t>
          </a:r>
        </a:p>
      </dgm:t>
    </dgm:pt>
    <dgm:pt modelId="{13441982-DDFF-4E4C-875A-D84E0962B278}" type="parTrans" cxnId="{80FEC706-C75C-42D6-8D07-0AC3CE8A9556}">
      <dgm:prSet/>
      <dgm:spPr/>
      <dgm:t>
        <a:bodyPr/>
        <a:lstStyle/>
        <a:p>
          <a:endParaRPr lang="en-US"/>
        </a:p>
      </dgm:t>
    </dgm:pt>
    <dgm:pt modelId="{24FDAC4D-E9EF-42B1-9DB7-378F26D8CB4D}" type="sibTrans" cxnId="{80FEC706-C75C-42D6-8D07-0AC3CE8A9556}">
      <dgm:prSet/>
      <dgm:spPr/>
      <dgm:t>
        <a:bodyPr/>
        <a:lstStyle/>
        <a:p>
          <a:endParaRPr lang="en-US"/>
        </a:p>
      </dgm:t>
    </dgm:pt>
    <dgm:pt modelId="{1DB81FFF-0C7B-45CF-A91E-5A0A6FFB3E51}" type="pres">
      <dgm:prSet presAssocID="{1587A9ED-ECDF-48AC-9C5E-FD6E622F2765}" presName="linear" presStyleCnt="0">
        <dgm:presLayoutVars>
          <dgm:dir/>
          <dgm:animLvl val="lvl"/>
          <dgm:resizeHandles val="exact"/>
        </dgm:presLayoutVars>
      </dgm:prSet>
      <dgm:spPr/>
    </dgm:pt>
    <dgm:pt modelId="{37AD575C-3EF8-41DB-8B07-48481320525B}" type="pres">
      <dgm:prSet presAssocID="{AD8C7939-E524-46A0-B281-9B45BDC31673}" presName="parentLin" presStyleCnt="0"/>
      <dgm:spPr/>
    </dgm:pt>
    <dgm:pt modelId="{1937208A-6AD0-461D-9474-9532E4A0FFFC}" type="pres">
      <dgm:prSet presAssocID="{AD8C7939-E524-46A0-B281-9B45BDC31673}" presName="parentLeftMargin" presStyleLbl="node1" presStyleIdx="0" presStyleCnt="3"/>
      <dgm:spPr/>
    </dgm:pt>
    <dgm:pt modelId="{7B7296B1-A71E-4655-A66A-791C6F67F35C}" type="pres">
      <dgm:prSet presAssocID="{AD8C7939-E524-46A0-B281-9B45BDC31673}" presName="parentText" presStyleLbl="node1" presStyleIdx="0" presStyleCnt="3">
        <dgm:presLayoutVars>
          <dgm:chMax val="0"/>
          <dgm:bulletEnabled val="1"/>
        </dgm:presLayoutVars>
      </dgm:prSet>
      <dgm:spPr/>
    </dgm:pt>
    <dgm:pt modelId="{86A6DFF4-DE71-4B0A-858D-95AC370E03CD}" type="pres">
      <dgm:prSet presAssocID="{AD8C7939-E524-46A0-B281-9B45BDC31673}" presName="negativeSpace" presStyleCnt="0"/>
      <dgm:spPr/>
    </dgm:pt>
    <dgm:pt modelId="{275A0ED7-8BE0-4862-B458-60CFBABBF72E}" type="pres">
      <dgm:prSet presAssocID="{AD8C7939-E524-46A0-B281-9B45BDC31673}" presName="childText" presStyleLbl="conFgAcc1" presStyleIdx="0" presStyleCnt="3">
        <dgm:presLayoutVars>
          <dgm:bulletEnabled val="1"/>
        </dgm:presLayoutVars>
      </dgm:prSet>
      <dgm:spPr/>
    </dgm:pt>
    <dgm:pt modelId="{523FE559-76F1-4E43-B53F-F6CC3FA594D3}" type="pres">
      <dgm:prSet presAssocID="{8377B90F-3A09-47C5-BEE6-9B30970AD205}" presName="spaceBetweenRectangles" presStyleCnt="0"/>
      <dgm:spPr/>
    </dgm:pt>
    <dgm:pt modelId="{CC95FBB5-0DAE-45A0-BB8A-FDF1728EBF72}" type="pres">
      <dgm:prSet presAssocID="{AD54C8AF-B8BD-4209-BD5D-B4DF3C350930}" presName="parentLin" presStyleCnt="0"/>
      <dgm:spPr/>
    </dgm:pt>
    <dgm:pt modelId="{55C00B5D-4A1B-4A89-81CA-199FBB1DBDF6}" type="pres">
      <dgm:prSet presAssocID="{AD54C8AF-B8BD-4209-BD5D-B4DF3C350930}" presName="parentLeftMargin" presStyleLbl="node1" presStyleIdx="0" presStyleCnt="3"/>
      <dgm:spPr/>
    </dgm:pt>
    <dgm:pt modelId="{ABFBC466-E19C-4CDD-A505-32456CDB2F51}" type="pres">
      <dgm:prSet presAssocID="{AD54C8AF-B8BD-4209-BD5D-B4DF3C350930}" presName="parentText" presStyleLbl="node1" presStyleIdx="1" presStyleCnt="3">
        <dgm:presLayoutVars>
          <dgm:chMax val="0"/>
          <dgm:bulletEnabled val="1"/>
        </dgm:presLayoutVars>
      </dgm:prSet>
      <dgm:spPr/>
    </dgm:pt>
    <dgm:pt modelId="{DE105D78-3A83-4440-B329-F87D575F5501}" type="pres">
      <dgm:prSet presAssocID="{AD54C8AF-B8BD-4209-BD5D-B4DF3C350930}" presName="negativeSpace" presStyleCnt="0"/>
      <dgm:spPr/>
    </dgm:pt>
    <dgm:pt modelId="{067D8CB6-3AD8-4D94-B06F-654FB1F95F0D}" type="pres">
      <dgm:prSet presAssocID="{AD54C8AF-B8BD-4209-BD5D-B4DF3C350930}" presName="childText" presStyleLbl="conFgAcc1" presStyleIdx="1" presStyleCnt="3">
        <dgm:presLayoutVars>
          <dgm:bulletEnabled val="1"/>
        </dgm:presLayoutVars>
      </dgm:prSet>
      <dgm:spPr/>
    </dgm:pt>
    <dgm:pt modelId="{9DD3CC3C-83A8-4545-A339-EA10ED2E4927}" type="pres">
      <dgm:prSet presAssocID="{45B6E648-878B-4808-8BDE-728A70DE63D7}" presName="spaceBetweenRectangles" presStyleCnt="0"/>
      <dgm:spPr/>
    </dgm:pt>
    <dgm:pt modelId="{FC38FD11-2CBD-4E8E-B0F6-CA464EEA4DE4}" type="pres">
      <dgm:prSet presAssocID="{9A8A197F-CB1D-4FDF-AACA-6BBBF6097A3D}" presName="parentLin" presStyleCnt="0"/>
      <dgm:spPr/>
    </dgm:pt>
    <dgm:pt modelId="{38C5DAE9-9991-4DFD-BB4D-1C037F186E8D}" type="pres">
      <dgm:prSet presAssocID="{9A8A197F-CB1D-4FDF-AACA-6BBBF6097A3D}" presName="parentLeftMargin" presStyleLbl="node1" presStyleIdx="1" presStyleCnt="3"/>
      <dgm:spPr/>
    </dgm:pt>
    <dgm:pt modelId="{2A0F31F6-C1E0-4D78-9666-80345D0BE8B5}" type="pres">
      <dgm:prSet presAssocID="{9A8A197F-CB1D-4FDF-AACA-6BBBF6097A3D}" presName="parentText" presStyleLbl="node1" presStyleIdx="2" presStyleCnt="3">
        <dgm:presLayoutVars>
          <dgm:chMax val="0"/>
          <dgm:bulletEnabled val="1"/>
        </dgm:presLayoutVars>
      </dgm:prSet>
      <dgm:spPr/>
    </dgm:pt>
    <dgm:pt modelId="{7CDB4581-C508-4D42-8582-2EC678C73436}" type="pres">
      <dgm:prSet presAssocID="{9A8A197F-CB1D-4FDF-AACA-6BBBF6097A3D}" presName="negativeSpace" presStyleCnt="0"/>
      <dgm:spPr/>
    </dgm:pt>
    <dgm:pt modelId="{A49B005D-AC26-4FC0-B24E-C6D5E839CB5F}" type="pres">
      <dgm:prSet presAssocID="{9A8A197F-CB1D-4FDF-AACA-6BBBF6097A3D}" presName="childText" presStyleLbl="conFgAcc1" presStyleIdx="2" presStyleCnt="3">
        <dgm:presLayoutVars>
          <dgm:bulletEnabled val="1"/>
        </dgm:presLayoutVars>
      </dgm:prSet>
      <dgm:spPr/>
    </dgm:pt>
  </dgm:ptLst>
  <dgm:cxnLst>
    <dgm:cxn modelId="{80FEC706-C75C-42D6-8D07-0AC3CE8A9556}" srcId="{9A8A197F-CB1D-4FDF-AACA-6BBBF6097A3D}" destId="{4F9429B8-52C5-4CE2-AC5C-D8732652D47E}" srcOrd="7" destOrd="0" parTransId="{13441982-DDFF-4E4C-875A-D84E0962B278}" sibTransId="{24FDAC4D-E9EF-42B1-9DB7-378F26D8CB4D}"/>
    <dgm:cxn modelId="{7CA62B13-E521-4BA1-8C47-01ACC2B6B348}" type="presOf" srcId="{9A8A197F-CB1D-4FDF-AACA-6BBBF6097A3D}" destId="{38C5DAE9-9991-4DFD-BB4D-1C037F186E8D}" srcOrd="0" destOrd="0" presId="urn:microsoft.com/office/officeart/2005/8/layout/list1"/>
    <dgm:cxn modelId="{ACFAC61E-02D8-44F8-8F21-76DAD02E18F3}" srcId="{1587A9ED-ECDF-48AC-9C5E-FD6E622F2765}" destId="{AD54C8AF-B8BD-4209-BD5D-B4DF3C350930}" srcOrd="1" destOrd="0" parTransId="{D11DA0FC-2EF6-4B55-BDDF-B8EB320D0DD2}" sibTransId="{45B6E648-878B-4808-8BDE-728A70DE63D7}"/>
    <dgm:cxn modelId="{CBFE2120-94D8-4EB5-8E7B-9272BA86AF0F}" srcId="{9A8A197F-CB1D-4FDF-AACA-6BBBF6097A3D}" destId="{F5ACD6A3-CE04-407F-9067-BE588714D92B}" srcOrd="3" destOrd="0" parTransId="{42F16693-FA99-4A2F-90F0-097DAEAEFE70}" sibTransId="{65D70C17-09F2-466C-A538-7B2EB9E0A23E}"/>
    <dgm:cxn modelId="{7A9ED35C-ED48-4F23-9CDE-11EC267B8501}" type="presOf" srcId="{AD8C7939-E524-46A0-B281-9B45BDC31673}" destId="{1937208A-6AD0-461D-9474-9532E4A0FFFC}" srcOrd="0" destOrd="0" presId="urn:microsoft.com/office/officeart/2005/8/layout/list1"/>
    <dgm:cxn modelId="{3599455F-060A-4921-9668-CDACCF2705FA}" srcId="{9A8A197F-CB1D-4FDF-AACA-6BBBF6097A3D}" destId="{73DB0163-371F-41C6-BAFC-23FFF58B1C6B}" srcOrd="6" destOrd="0" parTransId="{551214EB-5678-4A03-BBD9-642E17458F26}" sibTransId="{46DB388F-D3B8-40E6-A784-F97F95B29D7B}"/>
    <dgm:cxn modelId="{43F5A06B-8859-4F78-B652-FA8BC892D85C}" srcId="{9A8A197F-CB1D-4FDF-AACA-6BBBF6097A3D}" destId="{74B956D9-A462-4699-81A7-811C7A960B57}" srcOrd="0" destOrd="0" parTransId="{BE16DA7C-2F7C-47DC-B6DC-09BD5BF4C71A}" sibTransId="{0BC8E472-8127-4C2A-80E7-844E247CEDC5}"/>
    <dgm:cxn modelId="{743D716C-C920-4D8A-94B6-65B3EEE4126A}" type="presOf" srcId="{DC0B5512-1930-4867-9368-E0BB21DB65BB}" destId="{A49B005D-AC26-4FC0-B24E-C6D5E839CB5F}" srcOrd="0" destOrd="2" presId="urn:microsoft.com/office/officeart/2005/8/layout/list1"/>
    <dgm:cxn modelId="{CD58996D-0A07-4035-A3FB-74D7DE4F840F}" srcId="{9A8A197F-CB1D-4FDF-AACA-6BBBF6097A3D}" destId="{64C1F0D4-C5CA-49F8-BF28-2557CC4DE16E}" srcOrd="1" destOrd="0" parTransId="{341C7C01-F186-469A-9904-6D77016DB401}" sibTransId="{0364DAB6-F70D-4930-AC92-BB74F2EC79C5}"/>
    <dgm:cxn modelId="{95DB076F-5A24-485F-B29A-F3572BF549DA}" srcId="{9A8A197F-CB1D-4FDF-AACA-6BBBF6097A3D}" destId="{9B7A5692-B455-458E-98B2-4950BBFABAB0}" srcOrd="5" destOrd="0" parTransId="{9A12D60D-4494-4353-AE13-BC79251DA190}" sibTransId="{38ADC712-6D83-4647-8535-1CC40FF0E229}"/>
    <dgm:cxn modelId="{ACD05577-8238-4881-8F00-6FE0D338B031}" type="presOf" srcId="{74B956D9-A462-4699-81A7-811C7A960B57}" destId="{A49B005D-AC26-4FC0-B24E-C6D5E839CB5F}" srcOrd="0" destOrd="0" presId="urn:microsoft.com/office/officeart/2005/8/layout/list1"/>
    <dgm:cxn modelId="{FCF45478-86BB-497D-8033-2ADE949A8103}" type="presOf" srcId="{F5ACD6A3-CE04-407F-9067-BE588714D92B}" destId="{A49B005D-AC26-4FC0-B24E-C6D5E839CB5F}" srcOrd="0" destOrd="3" presId="urn:microsoft.com/office/officeart/2005/8/layout/list1"/>
    <dgm:cxn modelId="{6C7FFF8A-9F27-48D1-BD72-44C99E0BCEFC}" srcId="{1587A9ED-ECDF-48AC-9C5E-FD6E622F2765}" destId="{9A8A197F-CB1D-4FDF-AACA-6BBBF6097A3D}" srcOrd="2" destOrd="0" parTransId="{78D16F4E-A283-4A1C-9B55-3A9D270BA211}" sibTransId="{A81E33A7-39EB-4F30-A042-BAFEAB12685F}"/>
    <dgm:cxn modelId="{6AA1D891-BB30-4F43-A95B-3159EE8FE302}" srcId="{1587A9ED-ECDF-48AC-9C5E-FD6E622F2765}" destId="{AD8C7939-E524-46A0-B281-9B45BDC31673}" srcOrd="0" destOrd="0" parTransId="{52290E57-7783-4528-9992-F72E6FB2499E}" sibTransId="{8377B90F-3A09-47C5-BEE6-9B30970AD205}"/>
    <dgm:cxn modelId="{5067549F-D703-4DDB-9ADA-EACFA2FF95A4}" type="presOf" srcId="{64C1F0D4-C5CA-49F8-BF28-2557CC4DE16E}" destId="{A49B005D-AC26-4FC0-B24E-C6D5E839CB5F}" srcOrd="0" destOrd="1" presId="urn:microsoft.com/office/officeart/2005/8/layout/list1"/>
    <dgm:cxn modelId="{9CF539A3-2C1C-426B-BFB6-F9A9395F5E44}" type="presOf" srcId="{AD8C7939-E524-46A0-B281-9B45BDC31673}" destId="{7B7296B1-A71E-4655-A66A-791C6F67F35C}" srcOrd="1" destOrd="0" presId="urn:microsoft.com/office/officeart/2005/8/layout/list1"/>
    <dgm:cxn modelId="{B3D6A0AB-A66A-464E-9D59-6F31520A3E09}" srcId="{9A8A197F-CB1D-4FDF-AACA-6BBBF6097A3D}" destId="{DC0B5512-1930-4867-9368-E0BB21DB65BB}" srcOrd="2" destOrd="0" parTransId="{721ADF05-83D5-4270-BF1D-5DFFCD38979D}" sibTransId="{F9DA020E-7B30-49BC-992B-54EECB70447A}"/>
    <dgm:cxn modelId="{1335B9AC-CFA5-4B0B-8621-ADAFAE82747F}" srcId="{9A8A197F-CB1D-4FDF-AACA-6BBBF6097A3D}" destId="{A4CBDD7A-E1E6-4835-885B-B09047B2F2FD}" srcOrd="4" destOrd="0" parTransId="{C5E71274-1C26-4A34-BD6E-911949F3BF13}" sibTransId="{2B9DD8D8-8791-4797-B46A-31C4A2D92887}"/>
    <dgm:cxn modelId="{A113C7AF-1C40-4912-AF6C-118984953D46}" type="presOf" srcId="{73DB0163-371F-41C6-BAFC-23FFF58B1C6B}" destId="{A49B005D-AC26-4FC0-B24E-C6D5E839CB5F}" srcOrd="0" destOrd="6" presId="urn:microsoft.com/office/officeart/2005/8/layout/list1"/>
    <dgm:cxn modelId="{D4A581B4-E9D8-4C8C-8289-231CA273CBFD}" type="presOf" srcId="{AD54C8AF-B8BD-4209-BD5D-B4DF3C350930}" destId="{55C00B5D-4A1B-4A89-81CA-199FBB1DBDF6}" srcOrd="0" destOrd="0" presId="urn:microsoft.com/office/officeart/2005/8/layout/list1"/>
    <dgm:cxn modelId="{50DCFEB8-E491-49BA-82A2-1A730DDEE3D9}" type="presOf" srcId="{4F9429B8-52C5-4CE2-AC5C-D8732652D47E}" destId="{A49B005D-AC26-4FC0-B24E-C6D5E839CB5F}" srcOrd="0" destOrd="7" presId="urn:microsoft.com/office/officeart/2005/8/layout/list1"/>
    <dgm:cxn modelId="{1814E6D3-8B0D-4CB9-94EB-7D63BB540A62}" type="presOf" srcId="{9B7A5692-B455-458E-98B2-4950BBFABAB0}" destId="{A49B005D-AC26-4FC0-B24E-C6D5E839CB5F}" srcOrd="0" destOrd="5" presId="urn:microsoft.com/office/officeart/2005/8/layout/list1"/>
    <dgm:cxn modelId="{20A5A7E3-8196-411B-AAD9-3B8F5F070F3F}" type="presOf" srcId="{A4CBDD7A-E1E6-4835-885B-B09047B2F2FD}" destId="{A49B005D-AC26-4FC0-B24E-C6D5E839CB5F}" srcOrd="0" destOrd="4" presId="urn:microsoft.com/office/officeart/2005/8/layout/list1"/>
    <dgm:cxn modelId="{7BD790E5-393B-493F-94F8-4A2CC92236C3}" type="presOf" srcId="{AD54C8AF-B8BD-4209-BD5D-B4DF3C350930}" destId="{ABFBC466-E19C-4CDD-A505-32456CDB2F51}" srcOrd="1" destOrd="0" presId="urn:microsoft.com/office/officeart/2005/8/layout/list1"/>
    <dgm:cxn modelId="{A17B77EF-7D2B-43BA-936A-5C071A17493F}" type="presOf" srcId="{1587A9ED-ECDF-48AC-9C5E-FD6E622F2765}" destId="{1DB81FFF-0C7B-45CF-A91E-5A0A6FFB3E51}" srcOrd="0" destOrd="0" presId="urn:microsoft.com/office/officeart/2005/8/layout/list1"/>
    <dgm:cxn modelId="{940177F8-FC73-40BA-A824-96A0DEC6DF35}" type="presOf" srcId="{9A8A197F-CB1D-4FDF-AACA-6BBBF6097A3D}" destId="{2A0F31F6-C1E0-4D78-9666-80345D0BE8B5}" srcOrd="1" destOrd="0" presId="urn:microsoft.com/office/officeart/2005/8/layout/list1"/>
    <dgm:cxn modelId="{FA1E096B-721D-402A-920E-B7BBD2471AF1}" type="presParOf" srcId="{1DB81FFF-0C7B-45CF-A91E-5A0A6FFB3E51}" destId="{37AD575C-3EF8-41DB-8B07-48481320525B}" srcOrd="0" destOrd="0" presId="urn:microsoft.com/office/officeart/2005/8/layout/list1"/>
    <dgm:cxn modelId="{9761051B-8867-4AE5-AAA6-0ED18C694E4F}" type="presParOf" srcId="{37AD575C-3EF8-41DB-8B07-48481320525B}" destId="{1937208A-6AD0-461D-9474-9532E4A0FFFC}" srcOrd="0" destOrd="0" presId="urn:microsoft.com/office/officeart/2005/8/layout/list1"/>
    <dgm:cxn modelId="{E3AC0106-3925-452E-A4A1-35216BF3DDE1}" type="presParOf" srcId="{37AD575C-3EF8-41DB-8B07-48481320525B}" destId="{7B7296B1-A71E-4655-A66A-791C6F67F35C}" srcOrd="1" destOrd="0" presId="urn:microsoft.com/office/officeart/2005/8/layout/list1"/>
    <dgm:cxn modelId="{E29B4173-AB7C-4C80-A6CC-8F34DA89CEDC}" type="presParOf" srcId="{1DB81FFF-0C7B-45CF-A91E-5A0A6FFB3E51}" destId="{86A6DFF4-DE71-4B0A-858D-95AC370E03CD}" srcOrd="1" destOrd="0" presId="urn:microsoft.com/office/officeart/2005/8/layout/list1"/>
    <dgm:cxn modelId="{B61244B8-B1D2-4911-9458-64E2C9116ABF}" type="presParOf" srcId="{1DB81FFF-0C7B-45CF-A91E-5A0A6FFB3E51}" destId="{275A0ED7-8BE0-4862-B458-60CFBABBF72E}" srcOrd="2" destOrd="0" presId="urn:microsoft.com/office/officeart/2005/8/layout/list1"/>
    <dgm:cxn modelId="{DB03CD92-8E66-4BFB-87F9-2774C5ADF9F8}" type="presParOf" srcId="{1DB81FFF-0C7B-45CF-A91E-5A0A6FFB3E51}" destId="{523FE559-76F1-4E43-B53F-F6CC3FA594D3}" srcOrd="3" destOrd="0" presId="urn:microsoft.com/office/officeart/2005/8/layout/list1"/>
    <dgm:cxn modelId="{FE15D08E-4700-4C88-83F7-2FE0249E6394}" type="presParOf" srcId="{1DB81FFF-0C7B-45CF-A91E-5A0A6FFB3E51}" destId="{CC95FBB5-0DAE-45A0-BB8A-FDF1728EBF72}" srcOrd="4" destOrd="0" presId="urn:microsoft.com/office/officeart/2005/8/layout/list1"/>
    <dgm:cxn modelId="{D9BFA491-5956-436B-B4D1-0A72D0A43EC7}" type="presParOf" srcId="{CC95FBB5-0DAE-45A0-BB8A-FDF1728EBF72}" destId="{55C00B5D-4A1B-4A89-81CA-199FBB1DBDF6}" srcOrd="0" destOrd="0" presId="urn:microsoft.com/office/officeart/2005/8/layout/list1"/>
    <dgm:cxn modelId="{3D50FD20-554D-4B32-88B2-0BEF10D7DDEA}" type="presParOf" srcId="{CC95FBB5-0DAE-45A0-BB8A-FDF1728EBF72}" destId="{ABFBC466-E19C-4CDD-A505-32456CDB2F51}" srcOrd="1" destOrd="0" presId="urn:microsoft.com/office/officeart/2005/8/layout/list1"/>
    <dgm:cxn modelId="{E6CEC38C-F4EC-4181-9110-0433321C7A21}" type="presParOf" srcId="{1DB81FFF-0C7B-45CF-A91E-5A0A6FFB3E51}" destId="{DE105D78-3A83-4440-B329-F87D575F5501}" srcOrd="5" destOrd="0" presId="urn:microsoft.com/office/officeart/2005/8/layout/list1"/>
    <dgm:cxn modelId="{B80FAE3E-8A1F-4245-9076-D3F42C72B380}" type="presParOf" srcId="{1DB81FFF-0C7B-45CF-A91E-5A0A6FFB3E51}" destId="{067D8CB6-3AD8-4D94-B06F-654FB1F95F0D}" srcOrd="6" destOrd="0" presId="urn:microsoft.com/office/officeart/2005/8/layout/list1"/>
    <dgm:cxn modelId="{6DB3E3DC-EC32-4B95-82C1-0204E9421C98}" type="presParOf" srcId="{1DB81FFF-0C7B-45CF-A91E-5A0A6FFB3E51}" destId="{9DD3CC3C-83A8-4545-A339-EA10ED2E4927}" srcOrd="7" destOrd="0" presId="urn:microsoft.com/office/officeart/2005/8/layout/list1"/>
    <dgm:cxn modelId="{0C9A7D22-085F-4BE9-9840-804E023CC6D2}" type="presParOf" srcId="{1DB81FFF-0C7B-45CF-A91E-5A0A6FFB3E51}" destId="{FC38FD11-2CBD-4E8E-B0F6-CA464EEA4DE4}" srcOrd="8" destOrd="0" presId="urn:microsoft.com/office/officeart/2005/8/layout/list1"/>
    <dgm:cxn modelId="{E6D88732-8ED8-460D-A319-2071A54DD052}" type="presParOf" srcId="{FC38FD11-2CBD-4E8E-B0F6-CA464EEA4DE4}" destId="{38C5DAE9-9991-4DFD-BB4D-1C037F186E8D}" srcOrd="0" destOrd="0" presId="urn:microsoft.com/office/officeart/2005/8/layout/list1"/>
    <dgm:cxn modelId="{575276C0-CE7F-4A4C-A147-5BCD367AE66E}" type="presParOf" srcId="{FC38FD11-2CBD-4E8E-B0F6-CA464EEA4DE4}" destId="{2A0F31F6-C1E0-4D78-9666-80345D0BE8B5}" srcOrd="1" destOrd="0" presId="urn:microsoft.com/office/officeart/2005/8/layout/list1"/>
    <dgm:cxn modelId="{FDFA3D93-30A9-40DE-AB04-38DDA8F3E502}" type="presParOf" srcId="{1DB81FFF-0C7B-45CF-A91E-5A0A6FFB3E51}" destId="{7CDB4581-C508-4D42-8582-2EC678C73436}" srcOrd="9" destOrd="0" presId="urn:microsoft.com/office/officeart/2005/8/layout/list1"/>
    <dgm:cxn modelId="{AAD89D10-A28B-44F9-B12B-8B6BD0067EE9}" type="presParOf" srcId="{1DB81FFF-0C7B-45CF-A91E-5A0A6FFB3E51}" destId="{A49B005D-AC26-4FC0-B24E-C6D5E839CB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265414-058B-47E6-9552-FBA53826D582}"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B3EAD111-F91B-4C23-B0B8-8C8D492D4DBE}">
      <dgm:prSet/>
      <dgm:spPr/>
      <dgm:t>
        <a:bodyPr/>
        <a:lstStyle/>
        <a:p>
          <a:r>
            <a:rPr lang="en-US" b="0" i="0" baseline="0"/>
            <a:t>Shock</a:t>
          </a:r>
          <a:endParaRPr lang="en-US"/>
        </a:p>
      </dgm:t>
    </dgm:pt>
    <dgm:pt modelId="{E6C8C8CF-E854-49D2-AD33-D72F7739D53A}" type="parTrans" cxnId="{83A79F26-23D5-4595-9251-C39B33CF21CC}">
      <dgm:prSet/>
      <dgm:spPr/>
      <dgm:t>
        <a:bodyPr/>
        <a:lstStyle/>
        <a:p>
          <a:endParaRPr lang="en-US"/>
        </a:p>
      </dgm:t>
    </dgm:pt>
    <dgm:pt modelId="{DB5A42A0-AE29-4035-8BDF-E0413BB8E373}" type="sibTrans" cxnId="{83A79F26-23D5-4595-9251-C39B33CF21CC}">
      <dgm:prSet/>
      <dgm:spPr/>
      <dgm:t>
        <a:bodyPr/>
        <a:lstStyle/>
        <a:p>
          <a:endParaRPr lang="en-US"/>
        </a:p>
      </dgm:t>
    </dgm:pt>
    <dgm:pt modelId="{09239A2A-431F-40A0-8F2C-9397746147BC}">
      <dgm:prSet/>
      <dgm:spPr/>
      <dgm:t>
        <a:bodyPr/>
        <a:lstStyle/>
        <a:p>
          <a:r>
            <a:rPr lang="en-US"/>
            <a:t>A</a:t>
          </a:r>
          <a:r>
            <a:rPr lang="en-US" b="0" i="0" baseline="0"/>
            <a:t>nger</a:t>
          </a:r>
          <a:endParaRPr lang="en-US"/>
        </a:p>
      </dgm:t>
    </dgm:pt>
    <dgm:pt modelId="{0636BA5E-7507-4731-89E9-23F0ED80023D}" type="parTrans" cxnId="{784D290D-F4D8-4EEF-B4F2-19F7BED9970C}">
      <dgm:prSet/>
      <dgm:spPr/>
      <dgm:t>
        <a:bodyPr/>
        <a:lstStyle/>
        <a:p>
          <a:endParaRPr lang="en-US"/>
        </a:p>
      </dgm:t>
    </dgm:pt>
    <dgm:pt modelId="{80220E40-680B-4637-86B3-5E19A644EBE0}" type="sibTrans" cxnId="{784D290D-F4D8-4EEF-B4F2-19F7BED9970C}">
      <dgm:prSet/>
      <dgm:spPr/>
      <dgm:t>
        <a:bodyPr/>
        <a:lstStyle/>
        <a:p>
          <a:endParaRPr lang="en-US"/>
        </a:p>
      </dgm:t>
    </dgm:pt>
    <dgm:pt modelId="{69844234-49B2-4611-B5A7-551521573A33}">
      <dgm:prSet/>
      <dgm:spPr/>
      <dgm:t>
        <a:bodyPr/>
        <a:lstStyle/>
        <a:p>
          <a:r>
            <a:rPr lang="en-US" b="0" i="0" baseline="0"/>
            <a:t>Fear</a:t>
          </a:r>
          <a:endParaRPr lang="en-US"/>
        </a:p>
      </dgm:t>
    </dgm:pt>
    <dgm:pt modelId="{264C9A54-27BE-4924-8E3A-22F79F80567A}" type="parTrans" cxnId="{B1BFF64C-CDEC-4E53-B27B-C2E5EA5F7A7F}">
      <dgm:prSet/>
      <dgm:spPr/>
      <dgm:t>
        <a:bodyPr/>
        <a:lstStyle/>
        <a:p>
          <a:endParaRPr lang="en-US"/>
        </a:p>
      </dgm:t>
    </dgm:pt>
    <dgm:pt modelId="{C2548BCE-7425-4601-A33A-EC0153DE3403}" type="sibTrans" cxnId="{B1BFF64C-CDEC-4E53-B27B-C2E5EA5F7A7F}">
      <dgm:prSet/>
      <dgm:spPr/>
      <dgm:t>
        <a:bodyPr/>
        <a:lstStyle/>
        <a:p>
          <a:endParaRPr lang="en-US"/>
        </a:p>
      </dgm:t>
    </dgm:pt>
    <dgm:pt modelId="{4A923E10-E6A6-4E74-99E5-78838BA2535F}">
      <dgm:prSet/>
      <dgm:spPr/>
      <dgm:t>
        <a:bodyPr/>
        <a:lstStyle/>
        <a:p>
          <a:r>
            <a:rPr lang="en-US"/>
            <a:t>S</a:t>
          </a:r>
          <a:r>
            <a:rPr lang="en-US" b="0" i="0" baseline="0"/>
            <a:t>adness</a:t>
          </a:r>
          <a:endParaRPr lang="en-US"/>
        </a:p>
      </dgm:t>
    </dgm:pt>
    <dgm:pt modelId="{CC3EC237-362E-4336-932B-B04390C62FB3}" type="parTrans" cxnId="{8E66CD90-C9CA-469D-9D19-90982E4CD316}">
      <dgm:prSet/>
      <dgm:spPr/>
      <dgm:t>
        <a:bodyPr/>
        <a:lstStyle/>
        <a:p>
          <a:endParaRPr lang="en-US"/>
        </a:p>
      </dgm:t>
    </dgm:pt>
    <dgm:pt modelId="{460E8361-3ADD-491D-A098-B709347DF436}" type="sibTrans" cxnId="{8E66CD90-C9CA-469D-9D19-90982E4CD316}">
      <dgm:prSet/>
      <dgm:spPr/>
      <dgm:t>
        <a:bodyPr/>
        <a:lstStyle/>
        <a:p>
          <a:endParaRPr lang="en-US"/>
        </a:p>
      </dgm:t>
    </dgm:pt>
    <dgm:pt modelId="{AB7D65C2-E6E2-4BF3-B95E-922A77942C39}">
      <dgm:prSet/>
      <dgm:spPr/>
      <dgm:t>
        <a:bodyPr/>
        <a:lstStyle/>
        <a:p>
          <a:r>
            <a:rPr lang="en-US"/>
            <a:t>H</a:t>
          </a:r>
          <a:r>
            <a:rPr lang="en-US" b="0" i="0" baseline="0"/>
            <a:t>elplessness</a:t>
          </a:r>
          <a:endParaRPr lang="en-US"/>
        </a:p>
      </dgm:t>
    </dgm:pt>
    <dgm:pt modelId="{BC0F1B9F-C3A8-41C2-8792-B971309A8B25}" type="parTrans" cxnId="{9F47B841-42A8-4A1D-8125-8AD2098AB2C3}">
      <dgm:prSet/>
      <dgm:spPr/>
      <dgm:t>
        <a:bodyPr/>
        <a:lstStyle/>
        <a:p>
          <a:endParaRPr lang="en-US"/>
        </a:p>
      </dgm:t>
    </dgm:pt>
    <dgm:pt modelId="{BC365F5B-6F6C-458A-9BDE-8DA6167C79ED}" type="sibTrans" cxnId="{9F47B841-42A8-4A1D-8125-8AD2098AB2C3}">
      <dgm:prSet/>
      <dgm:spPr/>
      <dgm:t>
        <a:bodyPr/>
        <a:lstStyle/>
        <a:p>
          <a:endParaRPr lang="en-US"/>
        </a:p>
      </dgm:t>
    </dgm:pt>
    <dgm:pt modelId="{E8F80C86-030F-44E0-B0D7-382F540E21B7}">
      <dgm:prSet/>
      <dgm:spPr/>
      <dgm:t>
        <a:bodyPr/>
        <a:lstStyle/>
        <a:p>
          <a:r>
            <a:rPr lang="en-US"/>
            <a:t>O</a:t>
          </a:r>
          <a:r>
            <a:rPr lang="en-US" b="0" i="0" baseline="0"/>
            <a:t>utrage</a:t>
          </a:r>
          <a:endParaRPr lang="en-US"/>
        </a:p>
      </dgm:t>
    </dgm:pt>
    <dgm:pt modelId="{D8FDE275-435C-405E-A486-8498A18E872B}" type="parTrans" cxnId="{0C30276E-004C-4644-97B8-158ADD0D9517}">
      <dgm:prSet/>
      <dgm:spPr/>
      <dgm:t>
        <a:bodyPr/>
        <a:lstStyle/>
        <a:p>
          <a:endParaRPr lang="en-US"/>
        </a:p>
      </dgm:t>
    </dgm:pt>
    <dgm:pt modelId="{AB69960D-D038-46DF-9BFB-53FFA411C643}" type="sibTrans" cxnId="{0C30276E-004C-4644-97B8-158ADD0D9517}">
      <dgm:prSet/>
      <dgm:spPr/>
      <dgm:t>
        <a:bodyPr/>
        <a:lstStyle/>
        <a:p>
          <a:endParaRPr lang="en-US"/>
        </a:p>
      </dgm:t>
    </dgm:pt>
    <dgm:pt modelId="{B563DFB2-D38B-46B3-A3E1-8944CF24D47E}">
      <dgm:prSet/>
      <dgm:spPr/>
      <dgm:t>
        <a:bodyPr/>
        <a:lstStyle/>
        <a:p>
          <a:r>
            <a:rPr lang="en-US"/>
            <a:t>T</a:t>
          </a:r>
          <a:r>
            <a:rPr lang="en-US" b="0" i="0" baseline="0"/>
            <a:t>rauma</a:t>
          </a:r>
          <a:endParaRPr lang="en-US"/>
        </a:p>
      </dgm:t>
    </dgm:pt>
    <dgm:pt modelId="{D6EF502A-1EDC-4D00-A55F-669A3E2FEAE8}" type="parTrans" cxnId="{B45ED2F0-7204-488B-8D0E-B43F48DD4293}">
      <dgm:prSet/>
      <dgm:spPr/>
      <dgm:t>
        <a:bodyPr/>
        <a:lstStyle/>
        <a:p>
          <a:endParaRPr lang="en-US"/>
        </a:p>
      </dgm:t>
    </dgm:pt>
    <dgm:pt modelId="{0434B3DD-4423-4232-9B77-EA680F51894F}" type="sibTrans" cxnId="{B45ED2F0-7204-488B-8D0E-B43F48DD4293}">
      <dgm:prSet/>
      <dgm:spPr/>
      <dgm:t>
        <a:bodyPr/>
        <a:lstStyle/>
        <a:p>
          <a:endParaRPr lang="en-US"/>
        </a:p>
      </dgm:t>
    </dgm:pt>
    <dgm:pt modelId="{C0B9A8A1-4094-4841-9C03-4C99B7A9D091}">
      <dgm:prSet/>
      <dgm:spPr/>
      <dgm:t>
        <a:bodyPr/>
        <a:lstStyle/>
        <a:p>
          <a:r>
            <a:rPr lang="en-US" b="0" i="0" baseline="0"/>
            <a:t>Numbness</a:t>
          </a:r>
          <a:endParaRPr lang="en-US"/>
        </a:p>
      </dgm:t>
    </dgm:pt>
    <dgm:pt modelId="{B500BCC9-39A3-4736-B6D4-453D39086A9D}" type="parTrans" cxnId="{70FE41A8-64DA-410E-81D1-4C12E0DDCAA5}">
      <dgm:prSet/>
      <dgm:spPr/>
      <dgm:t>
        <a:bodyPr/>
        <a:lstStyle/>
        <a:p>
          <a:endParaRPr lang="en-US"/>
        </a:p>
      </dgm:t>
    </dgm:pt>
    <dgm:pt modelId="{889391C3-3999-43E2-9D62-90EE85C96705}" type="sibTrans" cxnId="{70FE41A8-64DA-410E-81D1-4C12E0DDCAA5}">
      <dgm:prSet/>
      <dgm:spPr/>
      <dgm:t>
        <a:bodyPr/>
        <a:lstStyle/>
        <a:p>
          <a:endParaRPr lang="en-US"/>
        </a:p>
      </dgm:t>
    </dgm:pt>
    <dgm:pt modelId="{FC3B95FE-328C-4D11-A57A-F7F9E5C0F73F}">
      <dgm:prSet/>
      <dgm:spPr/>
      <dgm:t>
        <a:bodyPr/>
        <a:lstStyle/>
        <a:p>
          <a:r>
            <a:rPr lang="en-US"/>
            <a:t>W</a:t>
          </a:r>
          <a:r>
            <a:rPr lang="en-US" b="0" i="0" baseline="0"/>
            <a:t>anting to fight back</a:t>
          </a:r>
          <a:endParaRPr lang="en-US"/>
        </a:p>
      </dgm:t>
    </dgm:pt>
    <dgm:pt modelId="{4B48D8EB-8CF7-4600-BFFC-A2E3E6CCBD94}" type="parTrans" cxnId="{7453CCED-18E2-4471-8428-406DB850C29B}">
      <dgm:prSet/>
      <dgm:spPr/>
      <dgm:t>
        <a:bodyPr/>
        <a:lstStyle/>
        <a:p>
          <a:endParaRPr lang="en-US"/>
        </a:p>
      </dgm:t>
    </dgm:pt>
    <dgm:pt modelId="{E25CB75A-FA95-4AFB-A091-BBF44F04069C}" type="sibTrans" cxnId="{7453CCED-18E2-4471-8428-406DB850C29B}">
      <dgm:prSet/>
      <dgm:spPr/>
      <dgm:t>
        <a:bodyPr/>
        <a:lstStyle/>
        <a:p>
          <a:endParaRPr lang="en-US"/>
        </a:p>
      </dgm:t>
    </dgm:pt>
    <dgm:pt modelId="{FD8A275E-CC22-4D10-8D64-40FE99322FCD}">
      <dgm:prSet/>
      <dgm:spPr/>
      <dgm:t>
        <a:bodyPr/>
        <a:lstStyle/>
        <a:p>
          <a:r>
            <a:rPr lang="en-US"/>
            <a:t>HypervigilanceShame and Guilt</a:t>
          </a:r>
        </a:p>
      </dgm:t>
    </dgm:pt>
    <dgm:pt modelId="{EF051471-3451-4FDA-89AD-1E89A8A53825}" type="parTrans" cxnId="{7537F380-FDEE-4739-A27C-6443BCEBABF3}">
      <dgm:prSet/>
      <dgm:spPr/>
      <dgm:t>
        <a:bodyPr/>
        <a:lstStyle/>
        <a:p>
          <a:endParaRPr lang="en-US"/>
        </a:p>
      </dgm:t>
    </dgm:pt>
    <dgm:pt modelId="{A22E7D45-3251-4574-8A4A-C1EBDC192B0C}" type="sibTrans" cxnId="{7537F380-FDEE-4739-A27C-6443BCEBABF3}">
      <dgm:prSet/>
      <dgm:spPr/>
      <dgm:t>
        <a:bodyPr/>
        <a:lstStyle/>
        <a:p>
          <a:endParaRPr lang="en-US"/>
        </a:p>
      </dgm:t>
    </dgm:pt>
    <dgm:pt modelId="{E0F50CCC-BC15-4E2A-ACAA-20F52F08715B}">
      <dgm:prSet/>
      <dgm:spPr/>
      <dgm:t>
        <a:bodyPr/>
        <a:lstStyle/>
        <a:p>
          <a:r>
            <a:rPr lang="en-US"/>
            <a:t>Depression</a:t>
          </a:r>
        </a:p>
      </dgm:t>
    </dgm:pt>
    <dgm:pt modelId="{DA36453C-1223-4886-9EA4-7C937C88B62D}" type="parTrans" cxnId="{30FBC647-A70E-4304-BE2E-2474BA0077AD}">
      <dgm:prSet/>
      <dgm:spPr/>
      <dgm:t>
        <a:bodyPr/>
        <a:lstStyle/>
        <a:p>
          <a:endParaRPr lang="en-US"/>
        </a:p>
      </dgm:t>
    </dgm:pt>
    <dgm:pt modelId="{B85BB3BB-456A-4135-9860-615BD6C22829}" type="sibTrans" cxnId="{30FBC647-A70E-4304-BE2E-2474BA0077AD}">
      <dgm:prSet/>
      <dgm:spPr/>
      <dgm:t>
        <a:bodyPr/>
        <a:lstStyle/>
        <a:p>
          <a:endParaRPr lang="en-US"/>
        </a:p>
      </dgm:t>
    </dgm:pt>
    <dgm:pt modelId="{4A42A0B1-7682-4557-B4AB-F80A8681D1FE}">
      <dgm:prSet/>
      <dgm:spPr/>
      <dgm:t>
        <a:bodyPr/>
        <a:lstStyle/>
        <a:p>
          <a:r>
            <a:rPr lang="en-US"/>
            <a:t>Anxiety</a:t>
          </a:r>
        </a:p>
      </dgm:t>
    </dgm:pt>
    <dgm:pt modelId="{402E9B77-EACE-4621-9046-B82F5BA48AB1}" type="parTrans" cxnId="{87211FD5-1D23-486E-BC7C-0233D417338A}">
      <dgm:prSet/>
      <dgm:spPr/>
      <dgm:t>
        <a:bodyPr/>
        <a:lstStyle/>
        <a:p>
          <a:endParaRPr lang="en-US"/>
        </a:p>
      </dgm:t>
    </dgm:pt>
    <dgm:pt modelId="{B81AD7DD-F220-4983-8BB5-06B6CBCE7B0C}" type="sibTrans" cxnId="{87211FD5-1D23-486E-BC7C-0233D417338A}">
      <dgm:prSet/>
      <dgm:spPr/>
      <dgm:t>
        <a:bodyPr/>
        <a:lstStyle/>
        <a:p>
          <a:endParaRPr lang="en-US"/>
        </a:p>
      </dgm:t>
    </dgm:pt>
    <dgm:pt modelId="{D5834B34-D71E-4E60-ACFE-488AD20C849B}">
      <dgm:prSet/>
      <dgm:spPr/>
      <dgm:t>
        <a:bodyPr/>
        <a:lstStyle/>
        <a:p>
          <a:r>
            <a:rPr lang="en-US"/>
            <a:t>Trauma</a:t>
          </a:r>
        </a:p>
      </dgm:t>
    </dgm:pt>
    <dgm:pt modelId="{F5F38DD4-BB93-4115-BC90-02035C8FBB7C}" type="parTrans" cxnId="{D32720C2-6622-418E-B1EF-0BE10F3AE375}">
      <dgm:prSet/>
      <dgm:spPr/>
      <dgm:t>
        <a:bodyPr/>
        <a:lstStyle/>
        <a:p>
          <a:endParaRPr lang="en-US"/>
        </a:p>
      </dgm:t>
    </dgm:pt>
    <dgm:pt modelId="{0EF989C5-EC69-491C-84E0-BAB926EF3E73}" type="sibTrans" cxnId="{D32720C2-6622-418E-B1EF-0BE10F3AE375}">
      <dgm:prSet/>
      <dgm:spPr/>
      <dgm:t>
        <a:bodyPr/>
        <a:lstStyle/>
        <a:p>
          <a:endParaRPr lang="en-US"/>
        </a:p>
      </dgm:t>
    </dgm:pt>
    <dgm:pt modelId="{126BFA55-8F3F-42B6-A2B3-10C553BDFEBE}">
      <dgm:prSet/>
      <dgm:spPr/>
      <dgm:t>
        <a:bodyPr/>
        <a:lstStyle/>
        <a:p>
          <a:r>
            <a:rPr lang="en-US"/>
            <a:t>substance abuse</a:t>
          </a:r>
        </a:p>
      </dgm:t>
    </dgm:pt>
    <dgm:pt modelId="{01C0EAE1-6A0C-4496-B49E-23499F9A165F}" type="parTrans" cxnId="{3E1964F7-2CB9-49A6-9AEC-F649FD808720}">
      <dgm:prSet/>
      <dgm:spPr/>
      <dgm:t>
        <a:bodyPr/>
        <a:lstStyle/>
        <a:p>
          <a:endParaRPr lang="en-US"/>
        </a:p>
      </dgm:t>
    </dgm:pt>
    <dgm:pt modelId="{1D57CDAB-327B-4E7B-8C67-A6292D0B3858}" type="sibTrans" cxnId="{3E1964F7-2CB9-49A6-9AEC-F649FD808720}">
      <dgm:prSet/>
      <dgm:spPr/>
      <dgm:t>
        <a:bodyPr/>
        <a:lstStyle/>
        <a:p>
          <a:endParaRPr lang="en-US"/>
        </a:p>
      </dgm:t>
    </dgm:pt>
    <dgm:pt modelId="{4A1582DE-80A1-4D5D-B45A-AA6E8B3EF68F}">
      <dgm:prSet/>
      <dgm:spPr/>
      <dgm:t>
        <a:bodyPr/>
        <a:lstStyle/>
        <a:p>
          <a:r>
            <a:rPr lang="en-US"/>
            <a:t>Sleep issues</a:t>
          </a:r>
        </a:p>
      </dgm:t>
    </dgm:pt>
    <dgm:pt modelId="{CABA09C3-3E44-4374-A94A-4B01D02D41EC}" type="parTrans" cxnId="{F51183A7-7A99-4178-B8FB-D6CED997E8A6}">
      <dgm:prSet/>
      <dgm:spPr/>
      <dgm:t>
        <a:bodyPr/>
        <a:lstStyle/>
        <a:p>
          <a:endParaRPr lang="en-US"/>
        </a:p>
      </dgm:t>
    </dgm:pt>
    <dgm:pt modelId="{C1952378-83AA-4EB8-81B1-3D228D82FAD5}" type="sibTrans" cxnId="{F51183A7-7A99-4178-B8FB-D6CED997E8A6}">
      <dgm:prSet/>
      <dgm:spPr/>
      <dgm:t>
        <a:bodyPr/>
        <a:lstStyle/>
        <a:p>
          <a:endParaRPr lang="en-US"/>
        </a:p>
      </dgm:t>
    </dgm:pt>
    <dgm:pt modelId="{3693F895-D437-4079-B457-C831449B3B1D}">
      <dgm:prSet/>
      <dgm:spPr/>
      <dgm:t>
        <a:bodyPr/>
        <a:lstStyle/>
        <a:p>
          <a:r>
            <a:rPr lang="en-US"/>
            <a:t>Loss and Grief</a:t>
          </a:r>
        </a:p>
      </dgm:t>
    </dgm:pt>
    <dgm:pt modelId="{345D3AEA-A7BF-4726-9132-9FB91A3EEDD0}" type="parTrans" cxnId="{E01A6181-021C-4235-B5BB-FC9694198884}">
      <dgm:prSet/>
      <dgm:spPr/>
      <dgm:t>
        <a:bodyPr/>
        <a:lstStyle/>
        <a:p>
          <a:endParaRPr lang="en-US"/>
        </a:p>
      </dgm:t>
    </dgm:pt>
    <dgm:pt modelId="{11686EE6-2A86-4E69-A591-8588DE086DBB}" type="sibTrans" cxnId="{E01A6181-021C-4235-B5BB-FC9694198884}">
      <dgm:prSet/>
      <dgm:spPr/>
      <dgm:t>
        <a:bodyPr/>
        <a:lstStyle/>
        <a:p>
          <a:endParaRPr lang="en-US"/>
        </a:p>
      </dgm:t>
    </dgm:pt>
    <dgm:pt modelId="{87BF3FE8-3D3B-415A-9403-2B2591452A23}">
      <dgm:prSet/>
      <dgm:spPr/>
      <dgm:t>
        <a:bodyPr/>
        <a:lstStyle/>
        <a:p>
          <a:r>
            <a:rPr lang="en-US"/>
            <a:t>Financial Hardships</a:t>
          </a:r>
        </a:p>
      </dgm:t>
    </dgm:pt>
    <dgm:pt modelId="{91A21643-99A4-4995-A1AC-A1BEB981A0A1}" type="parTrans" cxnId="{37116499-F259-42AB-BE48-4E2FE9FF1D69}">
      <dgm:prSet/>
      <dgm:spPr/>
      <dgm:t>
        <a:bodyPr/>
        <a:lstStyle/>
        <a:p>
          <a:endParaRPr lang="en-US"/>
        </a:p>
      </dgm:t>
    </dgm:pt>
    <dgm:pt modelId="{AFE71D04-1B5F-4EBF-949D-B2B35CA5AC53}" type="sibTrans" cxnId="{37116499-F259-42AB-BE48-4E2FE9FF1D69}">
      <dgm:prSet/>
      <dgm:spPr/>
      <dgm:t>
        <a:bodyPr/>
        <a:lstStyle/>
        <a:p>
          <a:endParaRPr lang="en-US"/>
        </a:p>
      </dgm:t>
    </dgm:pt>
    <dgm:pt modelId="{52221626-2A4F-46A3-AC3F-3E4F2E2B689F}">
      <dgm:prSet/>
      <dgm:spPr/>
      <dgm:t>
        <a:bodyPr/>
        <a:lstStyle/>
        <a:p>
          <a:r>
            <a:rPr lang="en-US" dirty="0"/>
            <a:t>Other: _________________</a:t>
          </a:r>
        </a:p>
      </dgm:t>
    </dgm:pt>
    <dgm:pt modelId="{4A30C942-0A8D-4E77-B224-CD31E7F51F32}" type="parTrans" cxnId="{76922F14-287D-4B11-94AD-6B5B9944EE70}">
      <dgm:prSet/>
      <dgm:spPr/>
      <dgm:t>
        <a:bodyPr/>
        <a:lstStyle/>
        <a:p>
          <a:endParaRPr lang="en-US"/>
        </a:p>
      </dgm:t>
    </dgm:pt>
    <dgm:pt modelId="{BA6F1A9B-7F51-4CFF-8D6A-3DD26A5CCAFE}" type="sibTrans" cxnId="{76922F14-287D-4B11-94AD-6B5B9944EE70}">
      <dgm:prSet/>
      <dgm:spPr/>
      <dgm:t>
        <a:bodyPr/>
        <a:lstStyle/>
        <a:p>
          <a:endParaRPr lang="en-US"/>
        </a:p>
      </dgm:t>
    </dgm:pt>
    <dgm:pt modelId="{5AB984FA-5A89-43C5-8794-78C174CC4DFD}" type="pres">
      <dgm:prSet presAssocID="{F0265414-058B-47E6-9552-FBA53826D582}" presName="diagram" presStyleCnt="0">
        <dgm:presLayoutVars>
          <dgm:dir/>
          <dgm:resizeHandles val="exact"/>
        </dgm:presLayoutVars>
      </dgm:prSet>
      <dgm:spPr/>
    </dgm:pt>
    <dgm:pt modelId="{A34434D7-F912-419C-8EEE-59819A21CC8B}" type="pres">
      <dgm:prSet presAssocID="{B3EAD111-F91B-4C23-B0B8-8C8D492D4DBE}" presName="node" presStyleLbl="node1" presStyleIdx="0" presStyleCnt="18">
        <dgm:presLayoutVars>
          <dgm:bulletEnabled val="1"/>
        </dgm:presLayoutVars>
      </dgm:prSet>
      <dgm:spPr/>
    </dgm:pt>
    <dgm:pt modelId="{216EB6B7-F6C1-499F-B8E1-E8CB36D48D20}" type="pres">
      <dgm:prSet presAssocID="{DB5A42A0-AE29-4035-8BDF-E0413BB8E373}" presName="sibTrans" presStyleCnt="0"/>
      <dgm:spPr/>
    </dgm:pt>
    <dgm:pt modelId="{84B42390-E18B-4FEA-A26F-408102B89952}" type="pres">
      <dgm:prSet presAssocID="{09239A2A-431F-40A0-8F2C-9397746147BC}" presName="node" presStyleLbl="node1" presStyleIdx="1" presStyleCnt="18">
        <dgm:presLayoutVars>
          <dgm:bulletEnabled val="1"/>
        </dgm:presLayoutVars>
      </dgm:prSet>
      <dgm:spPr/>
    </dgm:pt>
    <dgm:pt modelId="{613EF232-8702-4506-9088-E8E529E1DC88}" type="pres">
      <dgm:prSet presAssocID="{80220E40-680B-4637-86B3-5E19A644EBE0}" presName="sibTrans" presStyleCnt="0"/>
      <dgm:spPr/>
    </dgm:pt>
    <dgm:pt modelId="{9DE577A5-1382-4E64-B363-D7F723985235}" type="pres">
      <dgm:prSet presAssocID="{69844234-49B2-4611-B5A7-551521573A33}" presName="node" presStyleLbl="node1" presStyleIdx="2" presStyleCnt="18">
        <dgm:presLayoutVars>
          <dgm:bulletEnabled val="1"/>
        </dgm:presLayoutVars>
      </dgm:prSet>
      <dgm:spPr/>
    </dgm:pt>
    <dgm:pt modelId="{205C4F09-3B5C-46C3-89C0-AF91F476A31A}" type="pres">
      <dgm:prSet presAssocID="{C2548BCE-7425-4601-A33A-EC0153DE3403}" presName="sibTrans" presStyleCnt="0"/>
      <dgm:spPr/>
    </dgm:pt>
    <dgm:pt modelId="{F9408907-1773-4AA9-BC98-361CE8B65A4B}" type="pres">
      <dgm:prSet presAssocID="{4A923E10-E6A6-4E74-99E5-78838BA2535F}" presName="node" presStyleLbl="node1" presStyleIdx="3" presStyleCnt="18">
        <dgm:presLayoutVars>
          <dgm:bulletEnabled val="1"/>
        </dgm:presLayoutVars>
      </dgm:prSet>
      <dgm:spPr/>
    </dgm:pt>
    <dgm:pt modelId="{07AF9582-F671-46CD-8382-CCF6FA144813}" type="pres">
      <dgm:prSet presAssocID="{460E8361-3ADD-491D-A098-B709347DF436}" presName="sibTrans" presStyleCnt="0"/>
      <dgm:spPr/>
    </dgm:pt>
    <dgm:pt modelId="{A80AFCA7-B632-4CF2-B4F0-F08E1075795A}" type="pres">
      <dgm:prSet presAssocID="{AB7D65C2-E6E2-4BF3-B95E-922A77942C39}" presName="node" presStyleLbl="node1" presStyleIdx="4" presStyleCnt="18">
        <dgm:presLayoutVars>
          <dgm:bulletEnabled val="1"/>
        </dgm:presLayoutVars>
      </dgm:prSet>
      <dgm:spPr/>
    </dgm:pt>
    <dgm:pt modelId="{C718C396-E701-4FF3-8D83-507558EA5881}" type="pres">
      <dgm:prSet presAssocID="{BC365F5B-6F6C-458A-9BDE-8DA6167C79ED}" presName="sibTrans" presStyleCnt="0"/>
      <dgm:spPr/>
    </dgm:pt>
    <dgm:pt modelId="{FA2D2A32-0030-4047-AC82-86EABDB5D952}" type="pres">
      <dgm:prSet presAssocID="{E8F80C86-030F-44E0-B0D7-382F540E21B7}" presName="node" presStyleLbl="node1" presStyleIdx="5" presStyleCnt="18">
        <dgm:presLayoutVars>
          <dgm:bulletEnabled val="1"/>
        </dgm:presLayoutVars>
      </dgm:prSet>
      <dgm:spPr/>
    </dgm:pt>
    <dgm:pt modelId="{58EFC864-6B42-4E12-AEEA-CF066523CF61}" type="pres">
      <dgm:prSet presAssocID="{AB69960D-D038-46DF-9BFB-53FFA411C643}" presName="sibTrans" presStyleCnt="0"/>
      <dgm:spPr/>
    </dgm:pt>
    <dgm:pt modelId="{6AD1A3CD-00ED-4833-B57B-D11A2984FD87}" type="pres">
      <dgm:prSet presAssocID="{B563DFB2-D38B-46B3-A3E1-8944CF24D47E}" presName="node" presStyleLbl="node1" presStyleIdx="6" presStyleCnt="18">
        <dgm:presLayoutVars>
          <dgm:bulletEnabled val="1"/>
        </dgm:presLayoutVars>
      </dgm:prSet>
      <dgm:spPr/>
    </dgm:pt>
    <dgm:pt modelId="{5D527B68-3F7B-432A-9004-DA07497E8720}" type="pres">
      <dgm:prSet presAssocID="{0434B3DD-4423-4232-9B77-EA680F51894F}" presName="sibTrans" presStyleCnt="0"/>
      <dgm:spPr/>
    </dgm:pt>
    <dgm:pt modelId="{F43FF59A-4987-452A-87A2-96BB4ACC1FFC}" type="pres">
      <dgm:prSet presAssocID="{C0B9A8A1-4094-4841-9C03-4C99B7A9D091}" presName="node" presStyleLbl="node1" presStyleIdx="7" presStyleCnt="18">
        <dgm:presLayoutVars>
          <dgm:bulletEnabled val="1"/>
        </dgm:presLayoutVars>
      </dgm:prSet>
      <dgm:spPr/>
    </dgm:pt>
    <dgm:pt modelId="{C1DCFF91-48B8-4BA2-ADAD-F49E114F16DE}" type="pres">
      <dgm:prSet presAssocID="{889391C3-3999-43E2-9D62-90EE85C96705}" presName="sibTrans" presStyleCnt="0"/>
      <dgm:spPr/>
    </dgm:pt>
    <dgm:pt modelId="{F8EAD80B-E0F6-4D73-960F-7B72510D77DC}" type="pres">
      <dgm:prSet presAssocID="{FC3B95FE-328C-4D11-A57A-F7F9E5C0F73F}" presName="node" presStyleLbl="node1" presStyleIdx="8" presStyleCnt="18">
        <dgm:presLayoutVars>
          <dgm:bulletEnabled val="1"/>
        </dgm:presLayoutVars>
      </dgm:prSet>
      <dgm:spPr/>
    </dgm:pt>
    <dgm:pt modelId="{06C67432-767D-4B60-9AAA-44982CD95D33}" type="pres">
      <dgm:prSet presAssocID="{E25CB75A-FA95-4AFB-A091-BBF44F04069C}" presName="sibTrans" presStyleCnt="0"/>
      <dgm:spPr/>
    </dgm:pt>
    <dgm:pt modelId="{E401A703-732C-4846-8A36-3995D8709DCB}" type="pres">
      <dgm:prSet presAssocID="{FD8A275E-CC22-4D10-8D64-40FE99322FCD}" presName="node" presStyleLbl="node1" presStyleIdx="9" presStyleCnt="18">
        <dgm:presLayoutVars>
          <dgm:bulletEnabled val="1"/>
        </dgm:presLayoutVars>
      </dgm:prSet>
      <dgm:spPr/>
    </dgm:pt>
    <dgm:pt modelId="{6F522B90-E8A7-49C1-AFF6-DF2F15542761}" type="pres">
      <dgm:prSet presAssocID="{A22E7D45-3251-4574-8A4A-C1EBDC192B0C}" presName="sibTrans" presStyleCnt="0"/>
      <dgm:spPr/>
    </dgm:pt>
    <dgm:pt modelId="{FBA36C0B-2F17-4659-802B-EF786348A414}" type="pres">
      <dgm:prSet presAssocID="{E0F50CCC-BC15-4E2A-ACAA-20F52F08715B}" presName="node" presStyleLbl="node1" presStyleIdx="10" presStyleCnt="18">
        <dgm:presLayoutVars>
          <dgm:bulletEnabled val="1"/>
        </dgm:presLayoutVars>
      </dgm:prSet>
      <dgm:spPr/>
    </dgm:pt>
    <dgm:pt modelId="{9699A39E-FCD6-4EF7-B13D-C5A671ACE6B7}" type="pres">
      <dgm:prSet presAssocID="{B85BB3BB-456A-4135-9860-615BD6C22829}" presName="sibTrans" presStyleCnt="0"/>
      <dgm:spPr/>
    </dgm:pt>
    <dgm:pt modelId="{03597A63-E17F-49D7-B5A3-1396D9E74CF0}" type="pres">
      <dgm:prSet presAssocID="{4A42A0B1-7682-4557-B4AB-F80A8681D1FE}" presName="node" presStyleLbl="node1" presStyleIdx="11" presStyleCnt="18">
        <dgm:presLayoutVars>
          <dgm:bulletEnabled val="1"/>
        </dgm:presLayoutVars>
      </dgm:prSet>
      <dgm:spPr/>
    </dgm:pt>
    <dgm:pt modelId="{1C2E7557-3025-4965-B1E0-51E555896871}" type="pres">
      <dgm:prSet presAssocID="{B81AD7DD-F220-4983-8BB5-06B6CBCE7B0C}" presName="sibTrans" presStyleCnt="0"/>
      <dgm:spPr/>
    </dgm:pt>
    <dgm:pt modelId="{4C2AC0AE-BD43-424E-BF9C-D3A704CE44AF}" type="pres">
      <dgm:prSet presAssocID="{D5834B34-D71E-4E60-ACFE-488AD20C849B}" presName="node" presStyleLbl="node1" presStyleIdx="12" presStyleCnt="18">
        <dgm:presLayoutVars>
          <dgm:bulletEnabled val="1"/>
        </dgm:presLayoutVars>
      </dgm:prSet>
      <dgm:spPr/>
    </dgm:pt>
    <dgm:pt modelId="{474B0F32-2E57-4390-8E2A-56E7471646C5}" type="pres">
      <dgm:prSet presAssocID="{0EF989C5-EC69-491C-84E0-BAB926EF3E73}" presName="sibTrans" presStyleCnt="0"/>
      <dgm:spPr/>
    </dgm:pt>
    <dgm:pt modelId="{B0DB21D4-FD99-4188-9324-0CEA40976D0E}" type="pres">
      <dgm:prSet presAssocID="{126BFA55-8F3F-42B6-A2B3-10C553BDFEBE}" presName="node" presStyleLbl="node1" presStyleIdx="13" presStyleCnt="18">
        <dgm:presLayoutVars>
          <dgm:bulletEnabled val="1"/>
        </dgm:presLayoutVars>
      </dgm:prSet>
      <dgm:spPr/>
    </dgm:pt>
    <dgm:pt modelId="{27AD59CA-0854-4831-99B7-142795927B53}" type="pres">
      <dgm:prSet presAssocID="{1D57CDAB-327B-4E7B-8C67-A6292D0B3858}" presName="sibTrans" presStyleCnt="0"/>
      <dgm:spPr/>
    </dgm:pt>
    <dgm:pt modelId="{305D968B-CFF3-497E-9B9A-102C571C482F}" type="pres">
      <dgm:prSet presAssocID="{4A1582DE-80A1-4D5D-B45A-AA6E8B3EF68F}" presName="node" presStyleLbl="node1" presStyleIdx="14" presStyleCnt="18">
        <dgm:presLayoutVars>
          <dgm:bulletEnabled val="1"/>
        </dgm:presLayoutVars>
      </dgm:prSet>
      <dgm:spPr/>
    </dgm:pt>
    <dgm:pt modelId="{F2BE238A-7758-4D16-A04F-0B259829FC22}" type="pres">
      <dgm:prSet presAssocID="{C1952378-83AA-4EB8-81B1-3D228D82FAD5}" presName="sibTrans" presStyleCnt="0"/>
      <dgm:spPr/>
    </dgm:pt>
    <dgm:pt modelId="{C6D71019-EA69-40ED-A846-F3EF28DA881B}" type="pres">
      <dgm:prSet presAssocID="{3693F895-D437-4079-B457-C831449B3B1D}" presName="node" presStyleLbl="node1" presStyleIdx="15" presStyleCnt="18">
        <dgm:presLayoutVars>
          <dgm:bulletEnabled val="1"/>
        </dgm:presLayoutVars>
      </dgm:prSet>
      <dgm:spPr/>
    </dgm:pt>
    <dgm:pt modelId="{E5BC8E3E-EF54-4A1C-AAAD-5A753A311008}" type="pres">
      <dgm:prSet presAssocID="{11686EE6-2A86-4E69-A591-8588DE086DBB}" presName="sibTrans" presStyleCnt="0"/>
      <dgm:spPr/>
    </dgm:pt>
    <dgm:pt modelId="{00001003-70C7-40BB-AC73-10BD66ABD3E4}" type="pres">
      <dgm:prSet presAssocID="{87BF3FE8-3D3B-415A-9403-2B2591452A23}" presName="node" presStyleLbl="node1" presStyleIdx="16" presStyleCnt="18">
        <dgm:presLayoutVars>
          <dgm:bulletEnabled val="1"/>
        </dgm:presLayoutVars>
      </dgm:prSet>
      <dgm:spPr/>
    </dgm:pt>
    <dgm:pt modelId="{2EA76AB8-E8DC-4048-AA54-00CE48C20E25}" type="pres">
      <dgm:prSet presAssocID="{AFE71D04-1B5F-4EBF-949D-B2B35CA5AC53}" presName="sibTrans" presStyleCnt="0"/>
      <dgm:spPr/>
    </dgm:pt>
    <dgm:pt modelId="{0BADC7FE-956C-45B8-BBAD-C20C2075B41A}" type="pres">
      <dgm:prSet presAssocID="{52221626-2A4F-46A3-AC3F-3E4F2E2B689F}" presName="node" presStyleLbl="node1" presStyleIdx="17" presStyleCnt="18">
        <dgm:presLayoutVars>
          <dgm:bulletEnabled val="1"/>
        </dgm:presLayoutVars>
      </dgm:prSet>
      <dgm:spPr/>
    </dgm:pt>
  </dgm:ptLst>
  <dgm:cxnLst>
    <dgm:cxn modelId="{73C67306-4B4F-4465-B168-21D98DB83F57}" type="presOf" srcId="{3693F895-D437-4079-B457-C831449B3B1D}" destId="{C6D71019-EA69-40ED-A846-F3EF28DA881B}" srcOrd="0" destOrd="0" presId="urn:microsoft.com/office/officeart/2005/8/layout/default"/>
    <dgm:cxn modelId="{784D290D-F4D8-4EEF-B4F2-19F7BED9970C}" srcId="{F0265414-058B-47E6-9552-FBA53826D582}" destId="{09239A2A-431F-40A0-8F2C-9397746147BC}" srcOrd="1" destOrd="0" parTransId="{0636BA5E-7507-4731-89E9-23F0ED80023D}" sibTransId="{80220E40-680B-4637-86B3-5E19A644EBE0}"/>
    <dgm:cxn modelId="{61E0A513-287C-4716-A342-A7D0E14A98A0}" type="presOf" srcId="{87BF3FE8-3D3B-415A-9403-2B2591452A23}" destId="{00001003-70C7-40BB-AC73-10BD66ABD3E4}" srcOrd="0" destOrd="0" presId="urn:microsoft.com/office/officeart/2005/8/layout/default"/>
    <dgm:cxn modelId="{76922F14-287D-4B11-94AD-6B5B9944EE70}" srcId="{F0265414-058B-47E6-9552-FBA53826D582}" destId="{52221626-2A4F-46A3-AC3F-3E4F2E2B689F}" srcOrd="17" destOrd="0" parTransId="{4A30C942-0A8D-4E77-B224-CD31E7F51F32}" sibTransId="{BA6F1A9B-7F51-4CFF-8D6A-3DD26A5CCAFE}"/>
    <dgm:cxn modelId="{3B65C524-D734-4AB7-8813-D5542C394E52}" type="presOf" srcId="{B563DFB2-D38B-46B3-A3E1-8944CF24D47E}" destId="{6AD1A3CD-00ED-4833-B57B-D11A2984FD87}" srcOrd="0" destOrd="0" presId="urn:microsoft.com/office/officeart/2005/8/layout/default"/>
    <dgm:cxn modelId="{ABDF9D26-CA75-4CE7-AEE8-54379D427822}" type="presOf" srcId="{FD8A275E-CC22-4D10-8D64-40FE99322FCD}" destId="{E401A703-732C-4846-8A36-3995D8709DCB}" srcOrd="0" destOrd="0" presId="urn:microsoft.com/office/officeart/2005/8/layout/default"/>
    <dgm:cxn modelId="{83A79F26-23D5-4595-9251-C39B33CF21CC}" srcId="{F0265414-058B-47E6-9552-FBA53826D582}" destId="{B3EAD111-F91B-4C23-B0B8-8C8D492D4DBE}" srcOrd="0" destOrd="0" parTransId="{E6C8C8CF-E854-49D2-AD33-D72F7739D53A}" sibTransId="{DB5A42A0-AE29-4035-8BDF-E0413BB8E373}"/>
    <dgm:cxn modelId="{2A494A28-6BA9-4591-9728-0E239E9D4353}" type="presOf" srcId="{52221626-2A4F-46A3-AC3F-3E4F2E2B689F}" destId="{0BADC7FE-956C-45B8-BBAD-C20C2075B41A}" srcOrd="0" destOrd="0" presId="urn:microsoft.com/office/officeart/2005/8/layout/default"/>
    <dgm:cxn modelId="{52BC992E-87AB-4627-98B0-022432ED9E02}" type="presOf" srcId="{4A1582DE-80A1-4D5D-B45A-AA6E8B3EF68F}" destId="{305D968B-CFF3-497E-9B9A-102C571C482F}" srcOrd="0" destOrd="0" presId="urn:microsoft.com/office/officeart/2005/8/layout/default"/>
    <dgm:cxn modelId="{AE6A4E31-0BB5-4CC8-804C-EB0A5F2690B7}" type="presOf" srcId="{09239A2A-431F-40A0-8F2C-9397746147BC}" destId="{84B42390-E18B-4FEA-A26F-408102B89952}" srcOrd="0" destOrd="0" presId="urn:microsoft.com/office/officeart/2005/8/layout/default"/>
    <dgm:cxn modelId="{9F47B841-42A8-4A1D-8125-8AD2098AB2C3}" srcId="{F0265414-058B-47E6-9552-FBA53826D582}" destId="{AB7D65C2-E6E2-4BF3-B95E-922A77942C39}" srcOrd="4" destOrd="0" parTransId="{BC0F1B9F-C3A8-41C2-8792-B971309A8B25}" sibTransId="{BC365F5B-6F6C-458A-9BDE-8DA6167C79ED}"/>
    <dgm:cxn modelId="{30FBC647-A70E-4304-BE2E-2474BA0077AD}" srcId="{F0265414-058B-47E6-9552-FBA53826D582}" destId="{E0F50CCC-BC15-4E2A-ACAA-20F52F08715B}" srcOrd="10" destOrd="0" parTransId="{DA36453C-1223-4886-9EA4-7C937C88B62D}" sibTransId="{B85BB3BB-456A-4135-9860-615BD6C22829}"/>
    <dgm:cxn modelId="{B1BFF64C-CDEC-4E53-B27B-C2E5EA5F7A7F}" srcId="{F0265414-058B-47E6-9552-FBA53826D582}" destId="{69844234-49B2-4611-B5A7-551521573A33}" srcOrd="2" destOrd="0" parTransId="{264C9A54-27BE-4924-8E3A-22F79F80567A}" sibTransId="{C2548BCE-7425-4601-A33A-EC0153DE3403}"/>
    <dgm:cxn modelId="{0C30276E-004C-4644-97B8-158ADD0D9517}" srcId="{F0265414-058B-47E6-9552-FBA53826D582}" destId="{E8F80C86-030F-44E0-B0D7-382F540E21B7}" srcOrd="5" destOrd="0" parTransId="{D8FDE275-435C-405E-A486-8498A18E872B}" sibTransId="{AB69960D-D038-46DF-9BFB-53FFA411C643}"/>
    <dgm:cxn modelId="{4CAF5A6F-B372-4067-A265-9CB1ECB65734}" type="presOf" srcId="{AB7D65C2-E6E2-4BF3-B95E-922A77942C39}" destId="{A80AFCA7-B632-4CF2-B4F0-F08E1075795A}" srcOrd="0" destOrd="0" presId="urn:microsoft.com/office/officeart/2005/8/layout/default"/>
    <dgm:cxn modelId="{7537F380-FDEE-4739-A27C-6443BCEBABF3}" srcId="{F0265414-058B-47E6-9552-FBA53826D582}" destId="{FD8A275E-CC22-4D10-8D64-40FE99322FCD}" srcOrd="9" destOrd="0" parTransId="{EF051471-3451-4FDA-89AD-1E89A8A53825}" sibTransId="{A22E7D45-3251-4574-8A4A-C1EBDC192B0C}"/>
    <dgm:cxn modelId="{E01A6181-021C-4235-B5BB-FC9694198884}" srcId="{F0265414-058B-47E6-9552-FBA53826D582}" destId="{3693F895-D437-4079-B457-C831449B3B1D}" srcOrd="15" destOrd="0" parTransId="{345D3AEA-A7BF-4726-9132-9FB91A3EEDD0}" sibTransId="{11686EE6-2A86-4E69-A591-8588DE086DBB}"/>
    <dgm:cxn modelId="{8E66CD90-C9CA-469D-9D19-90982E4CD316}" srcId="{F0265414-058B-47E6-9552-FBA53826D582}" destId="{4A923E10-E6A6-4E74-99E5-78838BA2535F}" srcOrd="3" destOrd="0" parTransId="{CC3EC237-362E-4336-932B-B04390C62FB3}" sibTransId="{460E8361-3ADD-491D-A098-B709347DF436}"/>
    <dgm:cxn modelId="{20E79F95-8B1D-4DBC-8331-AD7DEE67A0CE}" type="presOf" srcId="{E0F50CCC-BC15-4E2A-ACAA-20F52F08715B}" destId="{FBA36C0B-2F17-4659-802B-EF786348A414}" srcOrd="0" destOrd="0" presId="urn:microsoft.com/office/officeart/2005/8/layout/default"/>
    <dgm:cxn modelId="{02FD9597-FBF0-4531-995B-93440631A704}" type="presOf" srcId="{69844234-49B2-4611-B5A7-551521573A33}" destId="{9DE577A5-1382-4E64-B363-D7F723985235}" srcOrd="0" destOrd="0" presId="urn:microsoft.com/office/officeart/2005/8/layout/default"/>
    <dgm:cxn modelId="{37116499-F259-42AB-BE48-4E2FE9FF1D69}" srcId="{F0265414-058B-47E6-9552-FBA53826D582}" destId="{87BF3FE8-3D3B-415A-9403-2B2591452A23}" srcOrd="16" destOrd="0" parTransId="{91A21643-99A4-4995-A1AC-A1BEB981A0A1}" sibTransId="{AFE71D04-1B5F-4EBF-949D-B2B35CA5AC53}"/>
    <dgm:cxn modelId="{0911A6A1-B8DA-4A96-9818-58E03210F7D0}" type="presOf" srcId="{4A923E10-E6A6-4E74-99E5-78838BA2535F}" destId="{F9408907-1773-4AA9-BC98-361CE8B65A4B}" srcOrd="0" destOrd="0" presId="urn:microsoft.com/office/officeart/2005/8/layout/default"/>
    <dgm:cxn modelId="{AD0977A6-F39B-48A8-BC0A-47629E6A8067}" type="presOf" srcId="{C0B9A8A1-4094-4841-9C03-4C99B7A9D091}" destId="{F43FF59A-4987-452A-87A2-96BB4ACC1FFC}" srcOrd="0" destOrd="0" presId="urn:microsoft.com/office/officeart/2005/8/layout/default"/>
    <dgm:cxn modelId="{F51183A7-7A99-4178-B8FB-D6CED997E8A6}" srcId="{F0265414-058B-47E6-9552-FBA53826D582}" destId="{4A1582DE-80A1-4D5D-B45A-AA6E8B3EF68F}" srcOrd="14" destOrd="0" parTransId="{CABA09C3-3E44-4374-A94A-4B01D02D41EC}" sibTransId="{C1952378-83AA-4EB8-81B1-3D228D82FAD5}"/>
    <dgm:cxn modelId="{70FE41A8-64DA-410E-81D1-4C12E0DDCAA5}" srcId="{F0265414-058B-47E6-9552-FBA53826D582}" destId="{C0B9A8A1-4094-4841-9C03-4C99B7A9D091}" srcOrd="7" destOrd="0" parTransId="{B500BCC9-39A3-4736-B6D4-453D39086A9D}" sibTransId="{889391C3-3999-43E2-9D62-90EE85C96705}"/>
    <dgm:cxn modelId="{CB47D9AC-9AC7-4484-A1B1-F7DE121B72C8}" type="presOf" srcId="{E8F80C86-030F-44E0-B0D7-382F540E21B7}" destId="{FA2D2A32-0030-4047-AC82-86EABDB5D952}" srcOrd="0" destOrd="0" presId="urn:microsoft.com/office/officeart/2005/8/layout/default"/>
    <dgm:cxn modelId="{DC42D5B1-3CE9-40AD-83D9-21E642566EC6}" type="presOf" srcId="{4A42A0B1-7682-4557-B4AB-F80A8681D1FE}" destId="{03597A63-E17F-49D7-B5A3-1396D9E74CF0}" srcOrd="0" destOrd="0" presId="urn:microsoft.com/office/officeart/2005/8/layout/default"/>
    <dgm:cxn modelId="{3F8DFDB2-E6AA-447D-BAA2-48BFA56B2805}" type="presOf" srcId="{B3EAD111-F91B-4C23-B0B8-8C8D492D4DBE}" destId="{A34434D7-F912-419C-8EEE-59819A21CC8B}" srcOrd="0" destOrd="0" presId="urn:microsoft.com/office/officeart/2005/8/layout/default"/>
    <dgm:cxn modelId="{D32720C2-6622-418E-B1EF-0BE10F3AE375}" srcId="{F0265414-058B-47E6-9552-FBA53826D582}" destId="{D5834B34-D71E-4E60-ACFE-488AD20C849B}" srcOrd="12" destOrd="0" parTransId="{F5F38DD4-BB93-4115-BC90-02035C8FBB7C}" sibTransId="{0EF989C5-EC69-491C-84E0-BAB926EF3E73}"/>
    <dgm:cxn modelId="{F4F1D9C7-CDDE-488F-8FA5-8AEB2BE986DF}" type="presOf" srcId="{D5834B34-D71E-4E60-ACFE-488AD20C849B}" destId="{4C2AC0AE-BD43-424E-BF9C-D3A704CE44AF}" srcOrd="0" destOrd="0" presId="urn:microsoft.com/office/officeart/2005/8/layout/default"/>
    <dgm:cxn modelId="{AD1AC0CE-144D-4B04-9F80-E0D0859A2729}" type="presOf" srcId="{126BFA55-8F3F-42B6-A2B3-10C553BDFEBE}" destId="{B0DB21D4-FD99-4188-9324-0CEA40976D0E}" srcOrd="0" destOrd="0" presId="urn:microsoft.com/office/officeart/2005/8/layout/default"/>
    <dgm:cxn modelId="{C12278CF-4FC0-4BC6-9156-044C1A1F0BEF}" type="presOf" srcId="{F0265414-058B-47E6-9552-FBA53826D582}" destId="{5AB984FA-5A89-43C5-8794-78C174CC4DFD}" srcOrd="0" destOrd="0" presId="urn:microsoft.com/office/officeart/2005/8/layout/default"/>
    <dgm:cxn modelId="{A4452FD3-E885-479B-A2EA-58DD34B1A43D}" type="presOf" srcId="{FC3B95FE-328C-4D11-A57A-F7F9E5C0F73F}" destId="{F8EAD80B-E0F6-4D73-960F-7B72510D77DC}" srcOrd="0" destOrd="0" presId="urn:microsoft.com/office/officeart/2005/8/layout/default"/>
    <dgm:cxn modelId="{87211FD5-1D23-486E-BC7C-0233D417338A}" srcId="{F0265414-058B-47E6-9552-FBA53826D582}" destId="{4A42A0B1-7682-4557-B4AB-F80A8681D1FE}" srcOrd="11" destOrd="0" parTransId="{402E9B77-EACE-4621-9046-B82F5BA48AB1}" sibTransId="{B81AD7DD-F220-4983-8BB5-06B6CBCE7B0C}"/>
    <dgm:cxn modelId="{7453CCED-18E2-4471-8428-406DB850C29B}" srcId="{F0265414-058B-47E6-9552-FBA53826D582}" destId="{FC3B95FE-328C-4D11-A57A-F7F9E5C0F73F}" srcOrd="8" destOrd="0" parTransId="{4B48D8EB-8CF7-4600-BFFC-A2E3E6CCBD94}" sibTransId="{E25CB75A-FA95-4AFB-A091-BBF44F04069C}"/>
    <dgm:cxn modelId="{B45ED2F0-7204-488B-8D0E-B43F48DD4293}" srcId="{F0265414-058B-47E6-9552-FBA53826D582}" destId="{B563DFB2-D38B-46B3-A3E1-8944CF24D47E}" srcOrd="6" destOrd="0" parTransId="{D6EF502A-1EDC-4D00-A55F-669A3E2FEAE8}" sibTransId="{0434B3DD-4423-4232-9B77-EA680F51894F}"/>
    <dgm:cxn modelId="{3E1964F7-2CB9-49A6-9AEC-F649FD808720}" srcId="{F0265414-058B-47E6-9552-FBA53826D582}" destId="{126BFA55-8F3F-42B6-A2B3-10C553BDFEBE}" srcOrd="13" destOrd="0" parTransId="{01C0EAE1-6A0C-4496-B49E-23499F9A165F}" sibTransId="{1D57CDAB-327B-4E7B-8C67-A6292D0B3858}"/>
    <dgm:cxn modelId="{1E7587EA-A118-4C4E-8B0C-1262548A9CA3}" type="presParOf" srcId="{5AB984FA-5A89-43C5-8794-78C174CC4DFD}" destId="{A34434D7-F912-419C-8EEE-59819A21CC8B}" srcOrd="0" destOrd="0" presId="urn:microsoft.com/office/officeart/2005/8/layout/default"/>
    <dgm:cxn modelId="{57630EBA-552A-47B7-B8AD-FB34244EF93A}" type="presParOf" srcId="{5AB984FA-5A89-43C5-8794-78C174CC4DFD}" destId="{216EB6B7-F6C1-499F-B8E1-E8CB36D48D20}" srcOrd="1" destOrd="0" presId="urn:microsoft.com/office/officeart/2005/8/layout/default"/>
    <dgm:cxn modelId="{70A4ABA3-0A90-405E-9CD4-1DB2A8638D9E}" type="presParOf" srcId="{5AB984FA-5A89-43C5-8794-78C174CC4DFD}" destId="{84B42390-E18B-4FEA-A26F-408102B89952}" srcOrd="2" destOrd="0" presId="urn:microsoft.com/office/officeart/2005/8/layout/default"/>
    <dgm:cxn modelId="{17110F9C-5CDA-4CD4-9197-22ABD33185D5}" type="presParOf" srcId="{5AB984FA-5A89-43C5-8794-78C174CC4DFD}" destId="{613EF232-8702-4506-9088-E8E529E1DC88}" srcOrd="3" destOrd="0" presId="urn:microsoft.com/office/officeart/2005/8/layout/default"/>
    <dgm:cxn modelId="{98A88422-12F6-4019-80F8-E1D24FD14AC6}" type="presParOf" srcId="{5AB984FA-5A89-43C5-8794-78C174CC4DFD}" destId="{9DE577A5-1382-4E64-B363-D7F723985235}" srcOrd="4" destOrd="0" presId="urn:microsoft.com/office/officeart/2005/8/layout/default"/>
    <dgm:cxn modelId="{D8C81B2F-1EA0-4526-9F8A-4499AFB9121B}" type="presParOf" srcId="{5AB984FA-5A89-43C5-8794-78C174CC4DFD}" destId="{205C4F09-3B5C-46C3-89C0-AF91F476A31A}" srcOrd="5" destOrd="0" presId="urn:microsoft.com/office/officeart/2005/8/layout/default"/>
    <dgm:cxn modelId="{92A75795-DA46-4302-8E6B-DEED6FB83CE1}" type="presParOf" srcId="{5AB984FA-5A89-43C5-8794-78C174CC4DFD}" destId="{F9408907-1773-4AA9-BC98-361CE8B65A4B}" srcOrd="6" destOrd="0" presId="urn:microsoft.com/office/officeart/2005/8/layout/default"/>
    <dgm:cxn modelId="{55D19762-1BB4-453C-AC15-EAC02954B332}" type="presParOf" srcId="{5AB984FA-5A89-43C5-8794-78C174CC4DFD}" destId="{07AF9582-F671-46CD-8382-CCF6FA144813}" srcOrd="7" destOrd="0" presId="urn:microsoft.com/office/officeart/2005/8/layout/default"/>
    <dgm:cxn modelId="{0D0B0A2B-E9EA-4DC0-A9FF-B4E8640C47EE}" type="presParOf" srcId="{5AB984FA-5A89-43C5-8794-78C174CC4DFD}" destId="{A80AFCA7-B632-4CF2-B4F0-F08E1075795A}" srcOrd="8" destOrd="0" presId="urn:microsoft.com/office/officeart/2005/8/layout/default"/>
    <dgm:cxn modelId="{C73B5AFF-8C4E-4C30-BA45-A161A2C9D2BD}" type="presParOf" srcId="{5AB984FA-5A89-43C5-8794-78C174CC4DFD}" destId="{C718C396-E701-4FF3-8D83-507558EA5881}" srcOrd="9" destOrd="0" presId="urn:microsoft.com/office/officeart/2005/8/layout/default"/>
    <dgm:cxn modelId="{FDAEC8ED-0123-408E-9726-2CA601A792CD}" type="presParOf" srcId="{5AB984FA-5A89-43C5-8794-78C174CC4DFD}" destId="{FA2D2A32-0030-4047-AC82-86EABDB5D952}" srcOrd="10" destOrd="0" presId="urn:microsoft.com/office/officeart/2005/8/layout/default"/>
    <dgm:cxn modelId="{674CFA32-BC26-415C-B0C2-40AA699FF098}" type="presParOf" srcId="{5AB984FA-5A89-43C5-8794-78C174CC4DFD}" destId="{58EFC864-6B42-4E12-AEEA-CF066523CF61}" srcOrd="11" destOrd="0" presId="urn:microsoft.com/office/officeart/2005/8/layout/default"/>
    <dgm:cxn modelId="{969BAB73-98BB-4EA8-994D-924BB8BFE699}" type="presParOf" srcId="{5AB984FA-5A89-43C5-8794-78C174CC4DFD}" destId="{6AD1A3CD-00ED-4833-B57B-D11A2984FD87}" srcOrd="12" destOrd="0" presId="urn:microsoft.com/office/officeart/2005/8/layout/default"/>
    <dgm:cxn modelId="{5BC56079-9DCC-4C81-B4B9-C16AC45F4341}" type="presParOf" srcId="{5AB984FA-5A89-43C5-8794-78C174CC4DFD}" destId="{5D527B68-3F7B-432A-9004-DA07497E8720}" srcOrd="13" destOrd="0" presId="urn:microsoft.com/office/officeart/2005/8/layout/default"/>
    <dgm:cxn modelId="{0943B6F1-043B-4540-9272-B9D7017A7ECE}" type="presParOf" srcId="{5AB984FA-5A89-43C5-8794-78C174CC4DFD}" destId="{F43FF59A-4987-452A-87A2-96BB4ACC1FFC}" srcOrd="14" destOrd="0" presId="urn:microsoft.com/office/officeart/2005/8/layout/default"/>
    <dgm:cxn modelId="{C5E2FC2B-21B8-4747-8523-8323073322F7}" type="presParOf" srcId="{5AB984FA-5A89-43C5-8794-78C174CC4DFD}" destId="{C1DCFF91-48B8-4BA2-ADAD-F49E114F16DE}" srcOrd="15" destOrd="0" presId="urn:microsoft.com/office/officeart/2005/8/layout/default"/>
    <dgm:cxn modelId="{F3CB3B71-D2B1-4772-B8F3-361682DD45E2}" type="presParOf" srcId="{5AB984FA-5A89-43C5-8794-78C174CC4DFD}" destId="{F8EAD80B-E0F6-4D73-960F-7B72510D77DC}" srcOrd="16" destOrd="0" presId="urn:microsoft.com/office/officeart/2005/8/layout/default"/>
    <dgm:cxn modelId="{E22C91A8-5382-4054-92CD-C7983C0309C3}" type="presParOf" srcId="{5AB984FA-5A89-43C5-8794-78C174CC4DFD}" destId="{06C67432-767D-4B60-9AAA-44982CD95D33}" srcOrd="17" destOrd="0" presId="urn:microsoft.com/office/officeart/2005/8/layout/default"/>
    <dgm:cxn modelId="{4E8EF298-5AA7-428E-B757-9210B1E5B355}" type="presParOf" srcId="{5AB984FA-5A89-43C5-8794-78C174CC4DFD}" destId="{E401A703-732C-4846-8A36-3995D8709DCB}" srcOrd="18" destOrd="0" presId="urn:microsoft.com/office/officeart/2005/8/layout/default"/>
    <dgm:cxn modelId="{65D4E7FE-03D2-4DFD-86FB-B53A899F60D0}" type="presParOf" srcId="{5AB984FA-5A89-43C5-8794-78C174CC4DFD}" destId="{6F522B90-E8A7-49C1-AFF6-DF2F15542761}" srcOrd="19" destOrd="0" presId="urn:microsoft.com/office/officeart/2005/8/layout/default"/>
    <dgm:cxn modelId="{73D46208-D974-4764-A4EA-C46387BB5211}" type="presParOf" srcId="{5AB984FA-5A89-43C5-8794-78C174CC4DFD}" destId="{FBA36C0B-2F17-4659-802B-EF786348A414}" srcOrd="20" destOrd="0" presId="urn:microsoft.com/office/officeart/2005/8/layout/default"/>
    <dgm:cxn modelId="{2D1B60CC-844E-47E7-A3B8-C4BCF8AD17C2}" type="presParOf" srcId="{5AB984FA-5A89-43C5-8794-78C174CC4DFD}" destId="{9699A39E-FCD6-4EF7-B13D-C5A671ACE6B7}" srcOrd="21" destOrd="0" presId="urn:microsoft.com/office/officeart/2005/8/layout/default"/>
    <dgm:cxn modelId="{AAF7FA33-C6FD-4C93-B233-DF9E025F8C58}" type="presParOf" srcId="{5AB984FA-5A89-43C5-8794-78C174CC4DFD}" destId="{03597A63-E17F-49D7-B5A3-1396D9E74CF0}" srcOrd="22" destOrd="0" presId="urn:microsoft.com/office/officeart/2005/8/layout/default"/>
    <dgm:cxn modelId="{B011FBCA-B815-44D6-A48E-321C2A2A1661}" type="presParOf" srcId="{5AB984FA-5A89-43C5-8794-78C174CC4DFD}" destId="{1C2E7557-3025-4965-B1E0-51E555896871}" srcOrd="23" destOrd="0" presId="urn:microsoft.com/office/officeart/2005/8/layout/default"/>
    <dgm:cxn modelId="{D8B677EF-0D58-4CD6-B3A7-A01C75D50B4D}" type="presParOf" srcId="{5AB984FA-5A89-43C5-8794-78C174CC4DFD}" destId="{4C2AC0AE-BD43-424E-BF9C-D3A704CE44AF}" srcOrd="24" destOrd="0" presId="urn:microsoft.com/office/officeart/2005/8/layout/default"/>
    <dgm:cxn modelId="{D9B1AABC-D8EF-4883-8ACB-A8F1FC9BD926}" type="presParOf" srcId="{5AB984FA-5A89-43C5-8794-78C174CC4DFD}" destId="{474B0F32-2E57-4390-8E2A-56E7471646C5}" srcOrd="25" destOrd="0" presId="urn:microsoft.com/office/officeart/2005/8/layout/default"/>
    <dgm:cxn modelId="{80BFFD9D-9FD8-4AEA-9C0D-1345ECA8A657}" type="presParOf" srcId="{5AB984FA-5A89-43C5-8794-78C174CC4DFD}" destId="{B0DB21D4-FD99-4188-9324-0CEA40976D0E}" srcOrd="26" destOrd="0" presId="urn:microsoft.com/office/officeart/2005/8/layout/default"/>
    <dgm:cxn modelId="{210EB4C4-91A8-456E-ADDB-63425A65F065}" type="presParOf" srcId="{5AB984FA-5A89-43C5-8794-78C174CC4DFD}" destId="{27AD59CA-0854-4831-99B7-142795927B53}" srcOrd="27" destOrd="0" presId="urn:microsoft.com/office/officeart/2005/8/layout/default"/>
    <dgm:cxn modelId="{324906F7-F7BD-497D-ACAD-437B6F7929C4}" type="presParOf" srcId="{5AB984FA-5A89-43C5-8794-78C174CC4DFD}" destId="{305D968B-CFF3-497E-9B9A-102C571C482F}" srcOrd="28" destOrd="0" presId="urn:microsoft.com/office/officeart/2005/8/layout/default"/>
    <dgm:cxn modelId="{6B53E329-D027-4BF1-A5BE-55B67EB9E402}" type="presParOf" srcId="{5AB984FA-5A89-43C5-8794-78C174CC4DFD}" destId="{F2BE238A-7758-4D16-A04F-0B259829FC22}" srcOrd="29" destOrd="0" presId="urn:microsoft.com/office/officeart/2005/8/layout/default"/>
    <dgm:cxn modelId="{CD1D4CCF-5C2D-4C6D-B4DF-66ECB6049966}" type="presParOf" srcId="{5AB984FA-5A89-43C5-8794-78C174CC4DFD}" destId="{C6D71019-EA69-40ED-A846-F3EF28DA881B}" srcOrd="30" destOrd="0" presId="urn:microsoft.com/office/officeart/2005/8/layout/default"/>
    <dgm:cxn modelId="{5A96CE98-27EF-4253-88D1-088D8D71DFA3}" type="presParOf" srcId="{5AB984FA-5A89-43C5-8794-78C174CC4DFD}" destId="{E5BC8E3E-EF54-4A1C-AAAD-5A753A311008}" srcOrd="31" destOrd="0" presId="urn:microsoft.com/office/officeart/2005/8/layout/default"/>
    <dgm:cxn modelId="{BA8C5B49-12C4-46C1-8D37-55701035F466}" type="presParOf" srcId="{5AB984FA-5A89-43C5-8794-78C174CC4DFD}" destId="{00001003-70C7-40BB-AC73-10BD66ABD3E4}" srcOrd="32" destOrd="0" presId="urn:microsoft.com/office/officeart/2005/8/layout/default"/>
    <dgm:cxn modelId="{08FB13ED-F995-43C9-895A-BB18FA3CDE01}" type="presParOf" srcId="{5AB984FA-5A89-43C5-8794-78C174CC4DFD}" destId="{2EA76AB8-E8DC-4048-AA54-00CE48C20E25}" srcOrd="33" destOrd="0" presId="urn:microsoft.com/office/officeart/2005/8/layout/default"/>
    <dgm:cxn modelId="{E43ED049-7E8B-4778-A1BD-B588F2850A5E}" type="presParOf" srcId="{5AB984FA-5A89-43C5-8794-78C174CC4DFD}" destId="{0BADC7FE-956C-45B8-BBAD-C20C2075B41A}"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2D17DC-9C55-4D9C-ABA8-45A6BAB88621}"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DF60325F-E7FD-4695-A6A0-7103184FA3CC}">
      <dgm:prSet/>
      <dgm:spPr/>
      <dgm:t>
        <a:bodyPr/>
        <a:lstStyle/>
        <a:p>
          <a:r>
            <a:rPr lang="en-US" dirty="0"/>
            <a:t>How has this impacted your sense of identity or belonging? </a:t>
          </a:r>
        </a:p>
      </dgm:t>
    </dgm:pt>
    <dgm:pt modelId="{41EA3B20-4646-41FA-B29F-E803D1D785E0}" type="parTrans" cxnId="{5C0CB737-F4D3-465F-A12E-027C709DB5F4}">
      <dgm:prSet/>
      <dgm:spPr/>
      <dgm:t>
        <a:bodyPr/>
        <a:lstStyle/>
        <a:p>
          <a:endParaRPr lang="en-US"/>
        </a:p>
      </dgm:t>
    </dgm:pt>
    <dgm:pt modelId="{BE577C98-864A-444E-9E8C-0A4DF27B5621}" type="sibTrans" cxnId="{5C0CB737-F4D3-465F-A12E-027C709DB5F4}">
      <dgm:prSet/>
      <dgm:spPr/>
      <dgm:t>
        <a:bodyPr/>
        <a:lstStyle/>
        <a:p>
          <a:endParaRPr lang="en-US"/>
        </a:p>
      </dgm:t>
    </dgm:pt>
    <dgm:pt modelId="{AB2FE3C6-6FC7-481D-A98C-3D7B36F7B814}">
      <dgm:prSet/>
      <dgm:spPr/>
      <dgm:t>
        <a:bodyPr/>
        <a:lstStyle/>
        <a:p>
          <a:r>
            <a:rPr lang="en-US" dirty="0"/>
            <a:t>Differences and similarities may exist among those who are:</a:t>
          </a:r>
        </a:p>
      </dgm:t>
    </dgm:pt>
    <dgm:pt modelId="{62192002-9348-44AC-9438-D42B9DAE5E90}" type="parTrans" cxnId="{AE9FE10A-1278-427F-8D55-C1E38C9B4D15}">
      <dgm:prSet/>
      <dgm:spPr/>
      <dgm:t>
        <a:bodyPr/>
        <a:lstStyle/>
        <a:p>
          <a:endParaRPr lang="en-US"/>
        </a:p>
      </dgm:t>
    </dgm:pt>
    <dgm:pt modelId="{4E47A511-AA02-4C6D-AB34-93EA1B928450}" type="sibTrans" cxnId="{AE9FE10A-1278-427F-8D55-C1E38C9B4D15}">
      <dgm:prSet/>
      <dgm:spPr/>
      <dgm:t>
        <a:bodyPr/>
        <a:lstStyle/>
        <a:p>
          <a:endParaRPr lang="en-US"/>
        </a:p>
      </dgm:t>
    </dgm:pt>
    <dgm:pt modelId="{2012F586-A2A5-4837-B9D8-2D6DA322A8BE}">
      <dgm:prSet/>
      <dgm:spPr/>
      <dgm:t>
        <a:bodyPr/>
        <a:lstStyle/>
        <a:p>
          <a:r>
            <a:rPr lang="en-US" dirty="0"/>
            <a:t>Individuals who immigrated to the US</a:t>
          </a:r>
        </a:p>
      </dgm:t>
    </dgm:pt>
    <dgm:pt modelId="{037D5168-5A7D-4A7D-8A73-933B23740276}" type="parTrans" cxnId="{D0987F0B-8C4A-4143-9212-65F2D9FA96DC}">
      <dgm:prSet/>
      <dgm:spPr/>
      <dgm:t>
        <a:bodyPr/>
        <a:lstStyle/>
        <a:p>
          <a:endParaRPr lang="en-US"/>
        </a:p>
      </dgm:t>
    </dgm:pt>
    <dgm:pt modelId="{3E678394-2F6E-4AAE-8350-09CBAD8A184F}" type="sibTrans" cxnId="{D0987F0B-8C4A-4143-9212-65F2D9FA96DC}">
      <dgm:prSet/>
      <dgm:spPr/>
      <dgm:t>
        <a:bodyPr/>
        <a:lstStyle/>
        <a:p>
          <a:endParaRPr lang="en-US"/>
        </a:p>
      </dgm:t>
    </dgm:pt>
    <dgm:pt modelId="{A7C7AB53-6183-444B-B244-36D4CB0E36AE}">
      <dgm:prSet/>
      <dgm:spPr/>
      <dgm:t>
        <a:bodyPr/>
        <a:lstStyle/>
        <a:p>
          <a:r>
            <a:rPr lang="en-US" dirty="0"/>
            <a:t>US Born</a:t>
          </a:r>
        </a:p>
      </dgm:t>
    </dgm:pt>
    <dgm:pt modelId="{6A3808A9-5E5B-4227-B6B7-58684B65B1C9}" type="parTrans" cxnId="{EFCE793E-2FF9-4C79-957D-5908C1995A7F}">
      <dgm:prSet/>
      <dgm:spPr/>
      <dgm:t>
        <a:bodyPr/>
        <a:lstStyle/>
        <a:p>
          <a:endParaRPr lang="en-US"/>
        </a:p>
      </dgm:t>
    </dgm:pt>
    <dgm:pt modelId="{E99CBA7B-2B62-48A1-86C8-9329E506E318}" type="sibTrans" cxnId="{EFCE793E-2FF9-4C79-957D-5908C1995A7F}">
      <dgm:prSet/>
      <dgm:spPr/>
      <dgm:t>
        <a:bodyPr/>
        <a:lstStyle/>
        <a:p>
          <a:endParaRPr lang="en-US"/>
        </a:p>
      </dgm:t>
    </dgm:pt>
    <dgm:pt modelId="{65A13980-93BC-4820-9894-3D4FAFFAA477}">
      <dgm:prSet/>
      <dgm:spPr/>
      <dgm:t>
        <a:bodyPr/>
        <a:lstStyle/>
        <a:p>
          <a:r>
            <a:rPr lang="en-US" dirty="0"/>
            <a:t>Bi or Multi-racial</a:t>
          </a:r>
        </a:p>
      </dgm:t>
    </dgm:pt>
    <dgm:pt modelId="{C762D4E3-4A03-4EE1-9059-D9B89DB4C5ED}" type="parTrans" cxnId="{9DB107D5-A3B2-4991-8C07-1DDE389E5B9B}">
      <dgm:prSet/>
      <dgm:spPr/>
      <dgm:t>
        <a:bodyPr/>
        <a:lstStyle/>
        <a:p>
          <a:endParaRPr lang="en-US"/>
        </a:p>
      </dgm:t>
    </dgm:pt>
    <dgm:pt modelId="{5C2250BE-873C-4DBD-81A9-F599F5CFA05E}" type="sibTrans" cxnId="{9DB107D5-A3B2-4991-8C07-1DDE389E5B9B}">
      <dgm:prSet/>
      <dgm:spPr/>
      <dgm:t>
        <a:bodyPr/>
        <a:lstStyle/>
        <a:p>
          <a:endParaRPr lang="en-US"/>
        </a:p>
      </dgm:t>
    </dgm:pt>
    <dgm:pt modelId="{9E677560-9AAD-4221-B3E3-007E45C89C91}">
      <dgm:prSet/>
      <dgm:spPr/>
      <dgm:t>
        <a:bodyPr/>
        <a:lstStyle/>
        <a:p>
          <a:endParaRPr lang="en-US" dirty="0"/>
        </a:p>
      </dgm:t>
    </dgm:pt>
    <dgm:pt modelId="{A422586E-BB8A-4E9D-BB8D-1D994B1EB1DD}" type="parTrans" cxnId="{85DA6EDE-A2AE-45DC-983D-A34347F7A390}">
      <dgm:prSet/>
      <dgm:spPr/>
      <dgm:t>
        <a:bodyPr/>
        <a:lstStyle/>
        <a:p>
          <a:endParaRPr lang="en-US"/>
        </a:p>
      </dgm:t>
    </dgm:pt>
    <dgm:pt modelId="{5D4E16BE-840C-4B49-82B9-CE4C4994E65B}" type="sibTrans" cxnId="{85DA6EDE-A2AE-45DC-983D-A34347F7A390}">
      <dgm:prSet/>
      <dgm:spPr/>
      <dgm:t>
        <a:bodyPr/>
        <a:lstStyle/>
        <a:p>
          <a:endParaRPr lang="en-US"/>
        </a:p>
      </dgm:t>
    </dgm:pt>
    <dgm:pt modelId="{9DCC0B6E-AEF5-4725-B9CC-BA1DBD8E09CE}" type="pres">
      <dgm:prSet presAssocID="{B72D17DC-9C55-4D9C-ABA8-45A6BAB88621}" presName="linear" presStyleCnt="0">
        <dgm:presLayoutVars>
          <dgm:animLvl val="lvl"/>
          <dgm:resizeHandles val="exact"/>
        </dgm:presLayoutVars>
      </dgm:prSet>
      <dgm:spPr/>
    </dgm:pt>
    <dgm:pt modelId="{55D50D63-02E7-4703-8D81-8A924623C364}" type="pres">
      <dgm:prSet presAssocID="{DF60325F-E7FD-4695-A6A0-7103184FA3CC}" presName="parentText" presStyleLbl="node1" presStyleIdx="0" presStyleCnt="2">
        <dgm:presLayoutVars>
          <dgm:chMax val="0"/>
          <dgm:bulletEnabled val="1"/>
        </dgm:presLayoutVars>
      </dgm:prSet>
      <dgm:spPr/>
    </dgm:pt>
    <dgm:pt modelId="{4A932707-16A2-4684-A56C-01280A0102E2}" type="pres">
      <dgm:prSet presAssocID="{BE577C98-864A-444E-9E8C-0A4DF27B5621}" presName="spacer" presStyleCnt="0"/>
      <dgm:spPr/>
    </dgm:pt>
    <dgm:pt modelId="{B7F24698-7F7B-431F-AE48-47E8D6594DCE}" type="pres">
      <dgm:prSet presAssocID="{AB2FE3C6-6FC7-481D-A98C-3D7B36F7B814}" presName="parentText" presStyleLbl="node1" presStyleIdx="1" presStyleCnt="2">
        <dgm:presLayoutVars>
          <dgm:chMax val="0"/>
          <dgm:bulletEnabled val="1"/>
        </dgm:presLayoutVars>
      </dgm:prSet>
      <dgm:spPr/>
    </dgm:pt>
    <dgm:pt modelId="{F3C127F7-EE4E-4A7E-8FB3-6D32F5C16A63}" type="pres">
      <dgm:prSet presAssocID="{AB2FE3C6-6FC7-481D-A98C-3D7B36F7B814}" presName="childText" presStyleLbl="revTx" presStyleIdx="0" presStyleCnt="1">
        <dgm:presLayoutVars>
          <dgm:bulletEnabled val="1"/>
        </dgm:presLayoutVars>
      </dgm:prSet>
      <dgm:spPr/>
    </dgm:pt>
  </dgm:ptLst>
  <dgm:cxnLst>
    <dgm:cxn modelId="{AE9FE10A-1278-427F-8D55-C1E38C9B4D15}" srcId="{B72D17DC-9C55-4D9C-ABA8-45A6BAB88621}" destId="{AB2FE3C6-6FC7-481D-A98C-3D7B36F7B814}" srcOrd="1" destOrd="0" parTransId="{62192002-9348-44AC-9438-D42B9DAE5E90}" sibTransId="{4E47A511-AA02-4C6D-AB34-93EA1B928450}"/>
    <dgm:cxn modelId="{D0987F0B-8C4A-4143-9212-65F2D9FA96DC}" srcId="{AB2FE3C6-6FC7-481D-A98C-3D7B36F7B814}" destId="{2012F586-A2A5-4837-B9D8-2D6DA322A8BE}" srcOrd="0" destOrd="0" parTransId="{037D5168-5A7D-4A7D-8A73-933B23740276}" sibTransId="{3E678394-2F6E-4AAE-8350-09CBAD8A184F}"/>
    <dgm:cxn modelId="{1AC46E2A-86D6-48C4-A79D-A519065E5621}" type="presOf" srcId="{A7C7AB53-6183-444B-B244-36D4CB0E36AE}" destId="{F3C127F7-EE4E-4A7E-8FB3-6D32F5C16A63}" srcOrd="0" destOrd="1" presId="urn:microsoft.com/office/officeart/2005/8/layout/vList2"/>
    <dgm:cxn modelId="{8D99FE30-3AC0-4926-A9BB-8557F8993EE8}" type="presOf" srcId="{2012F586-A2A5-4837-B9D8-2D6DA322A8BE}" destId="{F3C127F7-EE4E-4A7E-8FB3-6D32F5C16A63}" srcOrd="0" destOrd="0" presId="urn:microsoft.com/office/officeart/2005/8/layout/vList2"/>
    <dgm:cxn modelId="{5C0CB737-F4D3-465F-A12E-027C709DB5F4}" srcId="{B72D17DC-9C55-4D9C-ABA8-45A6BAB88621}" destId="{DF60325F-E7FD-4695-A6A0-7103184FA3CC}" srcOrd="0" destOrd="0" parTransId="{41EA3B20-4646-41FA-B29F-E803D1D785E0}" sibTransId="{BE577C98-864A-444E-9E8C-0A4DF27B5621}"/>
    <dgm:cxn modelId="{EFCE793E-2FF9-4C79-957D-5908C1995A7F}" srcId="{AB2FE3C6-6FC7-481D-A98C-3D7B36F7B814}" destId="{A7C7AB53-6183-444B-B244-36D4CB0E36AE}" srcOrd="1" destOrd="0" parTransId="{6A3808A9-5E5B-4227-B6B7-58684B65B1C9}" sibTransId="{E99CBA7B-2B62-48A1-86C8-9329E506E318}"/>
    <dgm:cxn modelId="{812EF379-C969-439F-9519-759424556858}" type="presOf" srcId="{65A13980-93BC-4820-9894-3D4FAFFAA477}" destId="{F3C127F7-EE4E-4A7E-8FB3-6D32F5C16A63}" srcOrd="0" destOrd="2" presId="urn:microsoft.com/office/officeart/2005/8/layout/vList2"/>
    <dgm:cxn modelId="{2DA5598C-EDF0-48E9-95CB-0F212C107F97}" type="presOf" srcId="{9E677560-9AAD-4221-B3E3-007E45C89C91}" destId="{F3C127F7-EE4E-4A7E-8FB3-6D32F5C16A63}" srcOrd="0" destOrd="3" presId="urn:microsoft.com/office/officeart/2005/8/layout/vList2"/>
    <dgm:cxn modelId="{9D79F898-190E-4CA7-9F94-80F3C5B40868}" type="presOf" srcId="{B72D17DC-9C55-4D9C-ABA8-45A6BAB88621}" destId="{9DCC0B6E-AEF5-4725-B9CC-BA1DBD8E09CE}" srcOrd="0" destOrd="0" presId="urn:microsoft.com/office/officeart/2005/8/layout/vList2"/>
    <dgm:cxn modelId="{BE2524A9-B4B0-4CAF-83EA-3E36C59EE196}" type="presOf" srcId="{DF60325F-E7FD-4695-A6A0-7103184FA3CC}" destId="{55D50D63-02E7-4703-8D81-8A924623C364}" srcOrd="0" destOrd="0" presId="urn:microsoft.com/office/officeart/2005/8/layout/vList2"/>
    <dgm:cxn modelId="{DD2CA6B4-20C0-42D2-862E-C0372941A564}" type="presOf" srcId="{AB2FE3C6-6FC7-481D-A98C-3D7B36F7B814}" destId="{B7F24698-7F7B-431F-AE48-47E8D6594DCE}" srcOrd="0" destOrd="0" presId="urn:microsoft.com/office/officeart/2005/8/layout/vList2"/>
    <dgm:cxn modelId="{9DB107D5-A3B2-4991-8C07-1DDE389E5B9B}" srcId="{AB2FE3C6-6FC7-481D-A98C-3D7B36F7B814}" destId="{65A13980-93BC-4820-9894-3D4FAFFAA477}" srcOrd="2" destOrd="0" parTransId="{C762D4E3-4A03-4EE1-9059-D9B89DB4C5ED}" sibTransId="{5C2250BE-873C-4DBD-81A9-F599F5CFA05E}"/>
    <dgm:cxn modelId="{85DA6EDE-A2AE-45DC-983D-A34347F7A390}" srcId="{AB2FE3C6-6FC7-481D-A98C-3D7B36F7B814}" destId="{9E677560-9AAD-4221-B3E3-007E45C89C91}" srcOrd="3" destOrd="0" parTransId="{A422586E-BB8A-4E9D-BB8D-1D994B1EB1DD}" sibTransId="{5D4E16BE-840C-4B49-82B9-CE4C4994E65B}"/>
    <dgm:cxn modelId="{B5419343-0737-4928-AD65-14C52B27391C}" type="presParOf" srcId="{9DCC0B6E-AEF5-4725-B9CC-BA1DBD8E09CE}" destId="{55D50D63-02E7-4703-8D81-8A924623C364}" srcOrd="0" destOrd="0" presId="urn:microsoft.com/office/officeart/2005/8/layout/vList2"/>
    <dgm:cxn modelId="{DDEB2D90-106E-4D85-BBFD-D85D32556FFE}" type="presParOf" srcId="{9DCC0B6E-AEF5-4725-B9CC-BA1DBD8E09CE}" destId="{4A932707-16A2-4684-A56C-01280A0102E2}" srcOrd="1" destOrd="0" presId="urn:microsoft.com/office/officeart/2005/8/layout/vList2"/>
    <dgm:cxn modelId="{547AFAFC-CE01-4ADD-8BC9-714FADA61953}" type="presParOf" srcId="{9DCC0B6E-AEF5-4725-B9CC-BA1DBD8E09CE}" destId="{B7F24698-7F7B-431F-AE48-47E8D6594DCE}" srcOrd="2" destOrd="0" presId="urn:microsoft.com/office/officeart/2005/8/layout/vList2"/>
    <dgm:cxn modelId="{9D009290-7077-45DC-BC03-272705554542}" type="presParOf" srcId="{9DCC0B6E-AEF5-4725-B9CC-BA1DBD8E09CE}" destId="{F3C127F7-EE4E-4A7E-8FB3-6D32F5C16A6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A18E9-4F20-4CF4-B874-B681FEC30FC5}"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46E04235-6370-4FCB-B09B-07ED937B7F76}">
      <dgm:prSet/>
      <dgm:spPr/>
      <dgm:t>
        <a:bodyPr/>
        <a:lstStyle/>
        <a:p>
          <a:r>
            <a:rPr lang="en-US"/>
            <a:t>What would help you or your loved ones feel safer? </a:t>
          </a:r>
        </a:p>
      </dgm:t>
    </dgm:pt>
    <dgm:pt modelId="{0EFCBE78-834C-401C-9E8C-94CB3E50A4ED}" type="parTrans" cxnId="{266FD56C-9546-4B17-9E08-BE0359DF9B6E}">
      <dgm:prSet/>
      <dgm:spPr/>
      <dgm:t>
        <a:bodyPr/>
        <a:lstStyle/>
        <a:p>
          <a:endParaRPr lang="en-US"/>
        </a:p>
      </dgm:t>
    </dgm:pt>
    <dgm:pt modelId="{7E0AE819-6062-44FF-AB77-2A84EA2451CE}" type="sibTrans" cxnId="{266FD56C-9546-4B17-9E08-BE0359DF9B6E}">
      <dgm:prSet/>
      <dgm:spPr/>
      <dgm:t>
        <a:bodyPr/>
        <a:lstStyle/>
        <a:p>
          <a:endParaRPr lang="en-US"/>
        </a:p>
      </dgm:t>
    </dgm:pt>
    <dgm:pt modelId="{8B3DB2F5-8D02-4496-922E-D07B8D93021E}">
      <dgm:prSet/>
      <dgm:spPr/>
      <dgm:t>
        <a:bodyPr/>
        <a:lstStyle/>
        <a:p>
          <a:r>
            <a:rPr lang="en-US"/>
            <a:t>What actions are needed? </a:t>
          </a:r>
        </a:p>
      </dgm:t>
    </dgm:pt>
    <dgm:pt modelId="{626644B6-57B9-4AE3-9A20-A773209E555C}" type="parTrans" cxnId="{D396E4F7-FCBE-48AA-9C0D-BF5FC2D63FF5}">
      <dgm:prSet/>
      <dgm:spPr/>
      <dgm:t>
        <a:bodyPr/>
        <a:lstStyle/>
        <a:p>
          <a:endParaRPr lang="en-US"/>
        </a:p>
      </dgm:t>
    </dgm:pt>
    <dgm:pt modelId="{3FA31F88-CCF1-4947-AE98-F7C439CCDF54}" type="sibTrans" cxnId="{D396E4F7-FCBE-48AA-9C0D-BF5FC2D63FF5}">
      <dgm:prSet/>
      <dgm:spPr/>
      <dgm:t>
        <a:bodyPr/>
        <a:lstStyle/>
        <a:p>
          <a:endParaRPr lang="en-US"/>
        </a:p>
      </dgm:t>
    </dgm:pt>
    <dgm:pt modelId="{60FBF4F1-E399-44DE-B576-7E06C6ABF80A}">
      <dgm:prSet/>
      <dgm:spPr/>
      <dgm:t>
        <a:bodyPr/>
        <a:lstStyle/>
        <a:p>
          <a:r>
            <a:rPr lang="en-US"/>
            <a:t>Personal and Within your Family or Circle of Friends</a:t>
          </a:r>
        </a:p>
      </dgm:t>
    </dgm:pt>
    <dgm:pt modelId="{C4D116A0-8F39-43CA-9EC6-952DB97D5FAE}" type="parTrans" cxnId="{90495130-45B1-4C27-9EA5-0B468ACD1E29}">
      <dgm:prSet/>
      <dgm:spPr/>
      <dgm:t>
        <a:bodyPr/>
        <a:lstStyle/>
        <a:p>
          <a:endParaRPr lang="en-US"/>
        </a:p>
      </dgm:t>
    </dgm:pt>
    <dgm:pt modelId="{E0172DC9-B72F-47D7-BBF4-7C9E8EF596EF}" type="sibTrans" cxnId="{90495130-45B1-4C27-9EA5-0B468ACD1E29}">
      <dgm:prSet/>
      <dgm:spPr/>
      <dgm:t>
        <a:bodyPr/>
        <a:lstStyle/>
        <a:p>
          <a:endParaRPr lang="en-US"/>
        </a:p>
      </dgm:t>
    </dgm:pt>
    <dgm:pt modelId="{9AA363BC-E01C-4318-9956-1EA9FF02F3BC}">
      <dgm:prSet/>
      <dgm:spPr/>
      <dgm:t>
        <a:bodyPr/>
        <a:lstStyle/>
        <a:p>
          <a:r>
            <a:rPr lang="en-US" dirty="0"/>
            <a:t>Systemic </a:t>
          </a:r>
        </a:p>
        <a:p>
          <a:r>
            <a:rPr lang="en-US" dirty="0"/>
            <a:t>(Community, Legal, Institutional, etc.)</a:t>
          </a:r>
        </a:p>
      </dgm:t>
    </dgm:pt>
    <dgm:pt modelId="{C85EC0D1-5F35-435B-B7FD-48F8AA44D01C}" type="parTrans" cxnId="{FD4D2584-8298-4EA3-B1CA-8F94C38737E1}">
      <dgm:prSet/>
      <dgm:spPr/>
      <dgm:t>
        <a:bodyPr/>
        <a:lstStyle/>
        <a:p>
          <a:endParaRPr lang="en-US"/>
        </a:p>
      </dgm:t>
    </dgm:pt>
    <dgm:pt modelId="{5DB077E6-D78C-4AE0-90CB-0A8CC7F75747}" type="sibTrans" cxnId="{FD4D2584-8298-4EA3-B1CA-8F94C38737E1}">
      <dgm:prSet/>
      <dgm:spPr/>
      <dgm:t>
        <a:bodyPr/>
        <a:lstStyle/>
        <a:p>
          <a:endParaRPr lang="en-US"/>
        </a:p>
      </dgm:t>
    </dgm:pt>
    <dgm:pt modelId="{2E640D18-1CF8-4472-8BC1-2108C49B3C39}" type="pres">
      <dgm:prSet presAssocID="{642A18E9-4F20-4CF4-B874-B681FEC30FC5}" presName="Name0" presStyleCnt="0">
        <dgm:presLayoutVars>
          <dgm:dir/>
          <dgm:animLvl val="lvl"/>
          <dgm:resizeHandles val="exact"/>
        </dgm:presLayoutVars>
      </dgm:prSet>
      <dgm:spPr/>
    </dgm:pt>
    <dgm:pt modelId="{521D668F-ED2A-4635-88EA-176BE51DCADB}" type="pres">
      <dgm:prSet presAssocID="{8B3DB2F5-8D02-4496-922E-D07B8D93021E}" presName="boxAndChildren" presStyleCnt="0"/>
      <dgm:spPr/>
    </dgm:pt>
    <dgm:pt modelId="{9EDCAB10-A05C-40AA-9FB0-CBBE8C5B0D69}" type="pres">
      <dgm:prSet presAssocID="{8B3DB2F5-8D02-4496-922E-D07B8D93021E}" presName="parentTextBox" presStyleLbl="node1" presStyleIdx="0" presStyleCnt="2"/>
      <dgm:spPr/>
    </dgm:pt>
    <dgm:pt modelId="{C6B8ECB8-89A9-4905-8AD6-AA67BDC51393}" type="pres">
      <dgm:prSet presAssocID="{8B3DB2F5-8D02-4496-922E-D07B8D93021E}" presName="entireBox" presStyleLbl="node1" presStyleIdx="0" presStyleCnt="2"/>
      <dgm:spPr/>
    </dgm:pt>
    <dgm:pt modelId="{7E2B6EB7-D286-43D2-B97F-EE5DFA1D6CD7}" type="pres">
      <dgm:prSet presAssocID="{8B3DB2F5-8D02-4496-922E-D07B8D93021E}" presName="descendantBox" presStyleCnt="0"/>
      <dgm:spPr/>
    </dgm:pt>
    <dgm:pt modelId="{9260EEBB-D28B-49DF-ADB8-1EB3D79AD5F2}" type="pres">
      <dgm:prSet presAssocID="{60FBF4F1-E399-44DE-B576-7E06C6ABF80A}" presName="childTextBox" presStyleLbl="fgAccFollowNode1" presStyleIdx="0" presStyleCnt="2">
        <dgm:presLayoutVars>
          <dgm:bulletEnabled val="1"/>
        </dgm:presLayoutVars>
      </dgm:prSet>
      <dgm:spPr/>
    </dgm:pt>
    <dgm:pt modelId="{1FDC3ADD-31F4-4553-8407-4325A9ADA322}" type="pres">
      <dgm:prSet presAssocID="{9AA363BC-E01C-4318-9956-1EA9FF02F3BC}" presName="childTextBox" presStyleLbl="fgAccFollowNode1" presStyleIdx="1" presStyleCnt="2">
        <dgm:presLayoutVars>
          <dgm:bulletEnabled val="1"/>
        </dgm:presLayoutVars>
      </dgm:prSet>
      <dgm:spPr/>
    </dgm:pt>
    <dgm:pt modelId="{AAC8D983-CE61-4631-A755-18308F176528}" type="pres">
      <dgm:prSet presAssocID="{7E0AE819-6062-44FF-AB77-2A84EA2451CE}" presName="sp" presStyleCnt="0"/>
      <dgm:spPr/>
    </dgm:pt>
    <dgm:pt modelId="{D47ED915-1EF6-4664-88E4-860359E456BF}" type="pres">
      <dgm:prSet presAssocID="{46E04235-6370-4FCB-B09B-07ED937B7F76}" presName="arrowAndChildren" presStyleCnt="0"/>
      <dgm:spPr/>
    </dgm:pt>
    <dgm:pt modelId="{89E92029-000B-4E58-A8DB-CB205087BA5F}" type="pres">
      <dgm:prSet presAssocID="{46E04235-6370-4FCB-B09B-07ED937B7F76}" presName="parentTextArrow" presStyleLbl="node1" presStyleIdx="1" presStyleCnt="2" custLinFactNeighborX="-402" custLinFactNeighborY="-276"/>
      <dgm:spPr/>
    </dgm:pt>
  </dgm:ptLst>
  <dgm:cxnLst>
    <dgm:cxn modelId="{3912F504-6672-4140-ABC1-E967E51D5196}" type="presOf" srcId="{642A18E9-4F20-4CF4-B874-B681FEC30FC5}" destId="{2E640D18-1CF8-4472-8BC1-2108C49B3C39}" srcOrd="0" destOrd="0" presId="urn:microsoft.com/office/officeart/2005/8/layout/process4"/>
    <dgm:cxn modelId="{037E0E0B-DBFD-4D01-ACEF-670189A4B9AA}" type="presOf" srcId="{9AA363BC-E01C-4318-9956-1EA9FF02F3BC}" destId="{1FDC3ADD-31F4-4553-8407-4325A9ADA322}" srcOrd="0" destOrd="0" presId="urn:microsoft.com/office/officeart/2005/8/layout/process4"/>
    <dgm:cxn modelId="{BA759025-22AF-4F55-9FFA-1A631073E91A}" type="presOf" srcId="{60FBF4F1-E399-44DE-B576-7E06C6ABF80A}" destId="{9260EEBB-D28B-49DF-ADB8-1EB3D79AD5F2}" srcOrd="0" destOrd="0" presId="urn:microsoft.com/office/officeart/2005/8/layout/process4"/>
    <dgm:cxn modelId="{90495130-45B1-4C27-9EA5-0B468ACD1E29}" srcId="{8B3DB2F5-8D02-4496-922E-D07B8D93021E}" destId="{60FBF4F1-E399-44DE-B576-7E06C6ABF80A}" srcOrd="0" destOrd="0" parTransId="{C4D116A0-8F39-43CA-9EC6-952DB97D5FAE}" sibTransId="{E0172DC9-B72F-47D7-BBF4-7C9E8EF596EF}"/>
    <dgm:cxn modelId="{C67FDE33-2F43-43B2-8D92-4EE511C3E5C8}" type="presOf" srcId="{8B3DB2F5-8D02-4496-922E-D07B8D93021E}" destId="{9EDCAB10-A05C-40AA-9FB0-CBBE8C5B0D69}" srcOrd="0" destOrd="0" presId="urn:microsoft.com/office/officeart/2005/8/layout/process4"/>
    <dgm:cxn modelId="{266FD56C-9546-4B17-9E08-BE0359DF9B6E}" srcId="{642A18E9-4F20-4CF4-B874-B681FEC30FC5}" destId="{46E04235-6370-4FCB-B09B-07ED937B7F76}" srcOrd="0" destOrd="0" parTransId="{0EFCBE78-834C-401C-9E8C-94CB3E50A4ED}" sibTransId="{7E0AE819-6062-44FF-AB77-2A84EA2451CE}"/>
    <dgm:cxn modelId="{FD4D2584-8298-4EA3-B1CA-8F94C38737E1}" srcId="{8B3DB2F5-8D02-4496-922E-D07B8D93021E}" destId="{9AA363BC-E01C-4318-9956-1EA9FF02F3BC}" srcOrd="1" destOrd="0" parTransId="{C85EC0D1-5F35-435B-B7FD-48F8AA44D01C}" sibTransId="{5DB077E6-D78C-4AE0-90CB-0A8CC7F75747}"/>
    <dgm:cxn modelId="{E677E68F-D780-4D50-B496-D1F6647493D0}" type="presOf" srcId="{8B3DB2F5-8D02-4496-922E-D07B8D93021E}" destId="{C6B8ECB8-89A9-4905-8AD6-AA67BDC51393}" srcOrd="1" destOrd="0" presId="urn:microsoft.com/office/officeart/2005/8/layout/process4"/>
    <dgm:cxn modelId="{FC389CCD-BFB9-431C-8B5B-0C16F0D70C16}" type="presOf" srcId="{46E04235-6370-4FCB-B09B-07ED937B7F76}" destId="{89E92029-000B-4E58-A8DB-CB205087BA5F}" srcOrd="0" destOrd="0" presId="urn:microsoft.com/office/officeart/2005/8/layout/process4"/>
    <dgm:cxn modelId="{D396E4F7-FCBE-48AA-9C0D-BF5FC2D63FF5}" srcId="{642A18E9-4F20-4CF4-B874-B681FEC30FC5}" destId="{8B3DB2F5-8D02-4496-922E-D07B8D93021E}" srcOrd="1" destOrd="0" parTransId="{626644B6-57B9-4AE3-9A20-A773209E555C}" sibTransId="{3FA31F88-CCF1-4947-AE98-F7C439CCDF54}"/>
    <dgm:cxn modelId="{891CFC8A-9D5F-4A38-92D0-B2856AF65EEC}" type="presParOf" srcId="{2E640D18-1CF8-4472-8BC1-2108C49B3C39}" destId="{521D668F-ED2A-4635-88EA-176BE51DCADB}" srcOrd="0" destOrd="0" presId="urn:microsoft.com/office/officeart/2005/8/layout/process4"/>
    <dgm:cxn modelId="{61EA2205-658D-4497-A4C0-78D48FC9B047}" type="presParOf" srcId="{521D668F-ED2A-4635-88EA-176BE51DCADB}" destId="{9EDCAB10-A05C-40AA-9FB0-CBBE8C5B0D69}" srcOrd="0" destOrd="0" presId="urn:microsoft.com/office/officeart/2005/8/layout/process4"/>
    <dgm:cxn modelId="{B4F9A73E-5193-44F6-9915-D95EAF6E37D7}" type="presParOf" srcId="{521D668F-ED2A-4635-88EA-176BE51DCADB}" destId="{C6B8ECB8-89A9-4905-8AD6-AA67BDC51393}" srcOrd="1" destOrd="0" presId="urn:microsoft.com/office/officeart/2005/8/layout/process4"/>
    <dgm:cxn modelId="{D08A2B3C-0256-42FD-96D7-53A96971822F}" type="presParOf" srcId="{521D668F-ED2A-4635-88EA-176BE51DCADB}" destId="{7E2B6EB7-D286-43D2-B97F-EE5DFA1D6CD7}" srcOrd="2" destOrd="0" presId="urn:microsoft.com/office/officeart/2005/8/layout/process4"/>
    <dgm:cxn modelId="{E5E14367-2A6D-480A-A5F9-1B49715595FB}" type="presParOf" srcId="{7E2B6EB7-D286-43D2-B97F-EE5DFA1D6CD7}" destId="{9260EEBB-D28B-49DF-ADB8-1EB3D79AD5F2}" srcOrd="0" destOrd="0" presId="urn:microsoft.com/office/officeart/2005/8/layout/process4"/>
    <dgm:cxn modelId="{97E96C57-BDF5-42E0-90B2-40B20DA1AE16}" type="presParOf" srcId="{7E2B6EB7-D286-43D2-B97F-EE5DFA1D6CD7}" destId="{1FDC3ADD-31F4-4553-8407-4325A9ADA322}" srcOrd="1" destOrd="0" presId="urn:microsoft.com/office/officeart/2005/8/layout/process4"/>
    <dgm:cxn modelId="{EF6BC003-478F-4EBE-B52B-29D4CD01D212}" type="presParOf" srcId="{2E640D18-1CF8-4472-8BC1-2108C49B3C39}" destId="{AAC8D983-CE61-4631-A755-18308F176528}" srcOrd="1" destOrd="0" presId="urn:microsoft.com/office/officeart/2005/8/layout/process4"/>
    <dgm:cxn modelId="{AD09F2D8-780B-4EE2-A1B3-5E34F6C4094E}" type="presParOf" srcId="{2E640D18-1CF8-4472-8BC1-2108C49B3C39}" destId="{D47ED915-1EF6-4664-88E4-860359E456BF}" srcOrd="2" destOrd="0" presId="urn:microsoft.com/office/officeart/2005/8/layout/process4"/>
    <dgm:cxn modelId="{4BF42256-71FC-4847-9CDC-04B466268838}" type="presParOf" srcId="{D47ED915-1EF6-4664-88E4-860359E456BF}" destId="{89E92029-000B-4E58-A8DB-CB205087BA5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C0D35F-234C-4246-982A-74CC734230A4}"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4A68AFE2-522B-48E1-82C0-2393FD24AA2B}">
      <dgm:prSet/>
      <dgm:spPr/>
      <dgm:t>
        <a:bodyPr/>
        <a:lstStyle/>
        <a:p>
          <a:r>
            <a:rPr lang="en-US"/>
            <a:t>Be a Friend</a:t>
          </a:r>
        </a:p>
      </dgm:t>
    </dgm:pt>
    <dgm:pt modelId="{F1F7DB54-23F0-42D3-9CE4-FCAE90155274}" type="parTrans" cxnId="{D9F8B64C-BB4B-4B3B-A9C3-92AD72D67E72}">
      <dgm:prSet/>
      <dgm:spPr/>
      <dgm:t>
        <a:bodyPr/>
        <a:lstStyle/>
        <a:p>
          <a:endParaRPr lang="en-US"/>
        </a:p>
      </dgm:t>
    </dgm:pt>
    <dgm:pt modelId="{0B3B9B57-DC62-44B1-BB06-C88C50E3C7B2}" type="sibTrans" cxnId="{D9F8B64C-BB4B-4B3B-A9C3-92AD72D67E72}">
      <dgm:prSet/>
      <dgm:spPr/>
      <dgm:t>
        <a:bodyPr/>
        <a:lstStyle/>
        <a:p>
          <a:endParaRPr lang="en-US"/>
        </a:p>
      </dgm:t>
    </dgm:pt>
    <dgm:pt modelId="{00098D7A-16C5-4AF7-9616-47F587258288}">
      <dgm:prSet/>
      <dgm:spPr/>
      <dgm:t>
        <a:bodyPr/>
        <a:lstStyle/>
        <a:p>
          <a:r>
            <a:rPr lang="en-US" dirty="0"/>
            <a:t>Show Compassion and Concern for Others</a:t>
          </a:r>
        </a:p>
      </dgm:t>
    </dgm:pt>
    <dgm:pt modelId="{147E90B9-B367-4CE9-9603-476F14192C30}" type="parTrans" cxnId="{6385C0B9-A345-48FC-AE52-4A920A92B1CC}">
      <dgm:prSet/>
      <dgm:spPr/>
      <dgm:t>
        <a:bodyPr/>
        <a:lstStyle/>
        <a:p>
          <a:endParaRPr lang="en-US"/>
        </a:p>
      </dgm:t>
    </dgm:pt>
    <dgm:pt modelId="{E7FB8398-122D-43A7-9890-E51AB79FB3C0}" type="sibTrans" cxnId="{6385C0B9-A345-48FC-AE52-4A920A92B1CC}">
      <dgm:prSet/>
      <dgm:spPr/>
      <dgm:t>
        <a:bodyPr/>
        <a:lstStyle/>
        <a:p>
          <a:endParaRPr lang="en-US"/>
        </a:p>
      </dgm:t>
    </dgm:pt>
    <dgm:pt modelId="{A6894FE0-EF1F-4F60-A2A9-4CFD745EABB9}">
      <dgm:prSet/>
      <dgm:spPr/>
      <dgm:t>
        <a:bodyPr/>
        <a:lstStyle/>
        <a:p>
          <a:r>
            <a:rPr lang="en-US" dirty="0"/>
            <a:t>Be an Advocate</a:t>
          </a:r>
        </a:p>
      </dgm:t>
    </dgm:pt>
    <dgm:pt modelId="{8764BB96-5986-4830-8719-5407D8746CA4}" type="parTrans" cxnId="{4200A0F1-F9B6-4EF3-8045-7501AC5B7CC5}">
      <dgm:prSet/>
      <dgm:spPr/>
      <dgm:t>
        <a:bodyPr/>
        <a:lstStyle/>
        <a:p>
          <a:endParaRPr lang="en-US"/>
        </a:p>
      </dgm:t>
    </dgm:pt>
    <dgm:pt modelId="{14F935EB-A017-44CA-9474-0FB53A185E84}" type="sibTrans" cxnId="{4200A0F1-F9B6-4EF3-8045-7501AC5B7CC5}">
      <dgm:prSet/>
      <dgm:spPr/>
      <dgm:t>
        <a:bodyPr/>
        <a:lstStyle/>
        <a:p>
          <a:endParaRPr lang="en-US"/>
        </a:p>
      </dgm:t>
    </dgm:pt>
    <dgm:pt modelId="{08FF030B-F6A1-4DD8-8B77-5E34604B766D}">
      <dgm:prSet/>
      <dgm:spPr/>
      <dgm:t>
        <a:bodyPr/>
        <a:lstStyle/>
        <a:p>
          <a:r>
            <a:rPr lang="en-US" dirty="0"/>
            <a:t>Increase Awareness of Your Thoughts, Emotional Responses and Needs</a:t>
          </a:r>
        </a:p>
      </dgm:t>
    </dgm:pt>
    <dgm:pt modelId="{7080ED25-D4A4-4AEF-9947-9FB44DE074E3}" type="parTrans" cxnId="{D51253F2-71B6-408D-ADC9-B79D24AA9718}">
      <dgm:prSet/>
      <dgm:spPr/>
      <dgm:t>
        <a:bodyPr/>
        <a:lstStyle/>
        <a:p>
          <a:endParaRPr lang="en-US"/>
        </a:p>
      </dgm:t>
    </dgm:pt>
    <dgm:pt modelId="{7A486256-2887-4A9E-9A39-2DF124023755}" type="sibTrans" cxnId="{D51253F2-71B6-408D-ADC9-B79D24AA9718}">
      <dgm:prSet/>
      <dgm:spPr/>
      <dgm:t>
        <a:bodyPr/>
        <a:lstStyle/>
        <a:p>
          <a:endParaRPr lang="en-US"/>
        </a:p>
      </dgm:t>
    </dgm:pt>
    <dgm:pt modelId="{FABFFC8E-E359-49F1-A98F-9C83C4DB6F4F}">
      <dgm:prSet/>
      <dgm:spPr/>
      <dgm:t>
        <a:bodyPr/>
        <a:lstStyle/>
        <a:p>
          <a:r>
            <a:rPr lang="en-US" dirty="0"/>
            <a:t>Self-Care (knowing what kind of support you need, where/how you can get it, self-forgiveness for emotions/thoughts you consider to be negative)</a:t>
          </a:r>
        </a:p>
      </dgm:t>
    </dgm:pt>
    <dgm:pt modelId="{3238F6F4-83E9-47F6-8633-326BBD4E9463}" type="parTrans" cxnId="{012F4396-FF07-467E-9928-EC5CD38AACEA}">
      <dgm:prSet/>
      <dgm:spPr/>
      <dgm:t>
        <a:bodyPr/>
        <a:lstStyle/>
        <a:p>
          <a:endParaRPr lang="en-US"/>
        </a:p>
      </dgm:t>
    </dgm:pt>
    <dgm:pt modelId="{A3142F8A-F735-4C94-ADAD-E6E1178DB40C}" type="sibTrans" cxnId="{012F4396-FF07-467E-9928-EC5CD38AACEA}">
      <dgm:prSet/>
      <dgm:spPr/>
      <dgm:t>
        <a:bodyPr/>
        <a:lstStyle/>
        <a:p>
          <a:endParaRPr lang="en-US"/>
        </a:p>
      </dgm:t>
    </dgm:pt>
    <dgm:pt modelId="{B77ADC13-F2A3-4958-97FA-16DC9531ECEF}">
      <dgm:prSet/>
      <dgm:spPr/>
      <dgm:t>
        <a:bodyPr/>
        <a:lstStyle/>
        <a:p>
          <a:r>
            <a:rPr lang="en-US" dirty="0"/>
            <a:t>Educate yourself (especially regarding legislation that can help, and legislation that can be harmful)</a:t>
          </a:r>
        </a:p>
      </dgm:t>
    </dgm:pt>
    <dgm:pt modelId="{0ECC9192-0744-4273-BF81-BF8DCB38E1F8}" type="parTrans" cxnId="{480D6711-CAD5-4A05-8A41-7A8086D216E6}">
      <dgm:prSet/>
      <dgm:spPr/>
      <dgm:t>
        <a:bodyPr/>
        <a:lstStyle/>
        <a:p>
          <a:endParaRPr lang="en-US"/>
        </a:p>
      </dgm:t>
    </dgm:pt>
    <dgm:pt modelId="{569B7F73-BCEB-4B7B-82D7-A0702D5CD4D2}" type="sibTrans" cxnId="{480D6711-CAD5-4A05-8A41-7A8086D216E6}">
      <dgm:prSet/>
      <dgm:spPr/>
      <dgm:t>
        <a:bodyPr/>
        <a:lstStyle/>
        <a:p>
          <a:endParaRPr lang="en-US"/>
        </a:p>
      </dgm:t>
    </dgm:pt>
    <dgm:pt modelId="{D38FFAE1-6C0F-4866-A58D-0CAA8FC9BE92}" type="pres">
      <dgm:prSet presAssocID="{DBC0D35F-234C-4246-982A-74CC734230A4}" presName="vert0" presStyleCnt="0">
        <dgm:presLayoutVars>
          <dgm:dir/>
          <dgm:animOne val="branch"/>
          <dgm:animLvl val="lvl"/>
        </dgm:presLayoutVars>
      </dgm:prSet>
      <dgm:spPr/>
    </dgm:pt>
    <dgm:pt modelId="{A060F71E-8137-4A99-A5DD-CDD26C39084C}" type="pres">
      <dgm:prSet presAssocID="{4A68AFE2-522B-48E1-82C0-2393FD24AA2B}" presName="thickLine" presStyleLbl="alignNode1" presStyleIdx="0" presStyleCnt="6"/>
      <dgm:spPr/>
    </dgm:pt>
    <dgm:pt modelId="{3A78FBCB-B4E9-45FB-ACE6-80E1D695E4B7}" type="pres">
      <dgm:prSet presAssocID="{4A68AFE2-522B-48E1-82C0-2393FD24AA2B}" presName="horz1" presStyleCnt="0"/>
      <dgm:spPr/>
    </dgm:pt>
    <dgm:pt modelId="{597C928E-4CD3-46E9-AC27-C61B93013669}" type="pres">
      <dgm:prSet presAssocID="{4A68AFE2-522B-48E1-82C0-2393FD24AA2B}" presName="tx1" presStyleLbl="revTx" presStyleIdx="0" presStyleCnt="6"/>
      <dgm:spPr/>
    </dgm:pt>
    <dgm:pt modelId="{F865E1D5-BD9F-4442-952F-2AABFCE0F642}" type="pres">
      <dgm:prSet presAssocID="{4A68AFE2-522B-48E1-82C0-2393FD24AA2B}" presName="vert1" presStyleCnt="0"/>
      <dgm:spPr/>
    </dgm:pt>
    <dgm:pt modelId="{B8BAD21F-3E3E-45C7-932A-B299141AC169}" type="pres">
      <dgm:prSet presAssocID="{00098D7A-16C5-4AF7-9616-47F587258288}" presName="thickLine" presStyleLbl="alignNode1" presStyleIdx="1" presStyleCnt="6"/>
      <dgm:spPr/>
    </dgm:pt>
    <dgm:pt modelId="{365411F5-AD87-49C4-A51E-95FE352718E9}" type="pres">
      <dgm:prSet presAssocID="{00098D7A-16C5-4AF7-9616-47F587258288}" presName="horz1" presStyleCnt="0"/>
      <dgm:spPr/>
    </dgm:pt>
    <dgm:pt modelId="{FC93B9E8-1882-4BB5-ABD7-6626A05CAF85}" type="pres">
      <dgm:prSet presAssocID="{00098D7A-16C5-4AF7-9616-47F587258288}" presName="tx1" presStyleLbl="revTx" presStyleIdx="1" presStyleCnt="6"/>
      <dgm:spPr/>
    </dgm:pt>
    <dgm:pt modelId="{54B15694-307E-4930-9D69-30EDF002F54A}" type="pres">
      <dgm:prSet presAssocID="{00098D7A-16C5-4AF7-9616-47F587258288}" presName="vert1" presStyleCnt="0"/>
      <dgm:spPr/>
    </dgm:pt>
    <dgm:pt modelId="{95660E39-1312-420C-82E9-AC2F6371C0EB}" type="pres">
      <dgm:prSet presAssocID="{A6894FE0-EF1F-4F60-A2A9-4CFD745EABB9}" presName="thickLine" presStyleLbl="alignNode1" presStyleIdx="2" presStyleCnt="6"/>
      <dgm:spPr/>
    </dgm:pt>
    <dgm:pt modelId="{6067627D-DF9B-44BB-BB52-DA87C36605D9}" type="pres">
      <dgm:prSet presAssocID="{A6894FE0-EF1F-4F60-A2A9-4CFD745EABB9}" presName="horz1" presStyleCnt="0"/>
      <dgm:spPr/>
    </dgm:pt>
    <dgm:pt modelId="{0D87A443-F402-42B8-B21B-D899E101ABB9}" type="pres">
      <dgm:prSet presAssocID="{A6894FE0-EF1F-4F60-A2A9-4CFD745EABB9}" presName="tx1" presStyleLbl="revTx" presStyleIdx="2" presStyleCnt="6"/>
      <dgm:spPr/>
    </dgm:pt>
    <dgm:pt modelId="{C44B31CB-E789-4A48-B4E7-3E24B4C96E0A}" type="pres">
      <dgm:prSet presAssocID="{A6894FE0-EF1F-4F60-A2A9-4CFD745EABB9}" presName="vert1" presStyleCnt="0"/>
      <dgm:spPr/>
    </dgm:pt>
    <dgm:pt modelId="{2D79B277-0FE8-453D-8C36-FEBACDE020B9}" type="pres">
      <dgm:prSet presAssocID="{08FF030B-F6A1-4DD8-8B77-5E34604B766D}" presName="thickLine" presStyleLbl="alignNode1" presStyleIdx="3" presStyleCnt="6"/>
      <dgm:spPr/>
    </dgm:pt>
    <dgm:pt modelId="{4BD4EF64-99A6-4BB8-AF7E-EE2DD1A87F04}" type="pres">
      <dgm:prSet presAssocID="{08FF030B-F6A1-4DD8-8B77-5E34604B766D}" presName="horz1" presStyleCnt="0"/>
      <dgm:spPr/>
    </dgm:pt>
    <dgm:pt modelId="{6251F6C2-CC87-4378-B7D7-12A65AEA70E4}" type="pres">
      <dgm:prSet presAssocID="{08FF030B-F6A1-4DD8-8B77-5E34604B766D}" presName="tx1" presStyleLbl="revTx" presStyleIdx="3" presStyleCnt="6"/>
      <dgm:spPr/>
    </dgm:pt>
    <dgm:pt modelId="{567C24BD-7C93-48AD-BB4C-C7378A6A2FF5}" type="pres">
      <dgm:prSet presAssocID="{08FF030B-F6A1-4DD8-8B77-5E34604B766D}" presName="vert1" presStyleCnt="0"/>
      <dgm:spPr/>
    </dgm:pt>
    <dgm:pt modelId="{F8177699-58E7-43E2-85E4-4D81A37F8318}" type="pres">
      <dgm:prSet presAssocID="{FABFFC8E-E359-49F1-A98F-9C83C4DB6F4F}" presName="thickLine" presStyleLbl="alignNode1" presStyleIdx="4" presStyleCnt="6"/>
      <dgm:spPr/>
    </dgm:pt>
    <dgm:pt modelId="{0A46E13C-9B4A-43F7-BDEE-621B94ACF55E}" type="pres">
      <dgm:prSet presAssocID="{FABFFC8E-E359-49F1-A98F-9C83C4DB6F4F}" presName="horz1" presStyleCnt="0"/>
      <dgm:spPr/>
    </dgm:pt>
    <dgm:pt modelId="{FC3183BA-C183-4B11-8999-1E7987EE6828}" type="pres">
      <dgm:prSet presAssocID="{FABFFC8E-E359-49F1-A98F-9C83C4DB6F4F}" presName="tx1" presStyleLbl="revTx" presStyleIdx="4" presStyleCnt="6"/>
      <dgm:spPr/>
    </dgm:pt>
    <dgm:pt modelId="{2480B025-99A1-4FAA-A010-68E3D07CD5DA}" type="pres">
      <dgm:prSet presAssocID="{FABFFC8E-E359-49F1-A98F-9C83C4DB6F4F}" presName="vert1" presStyleCnt="0"/>
      <dgm:spPr/>
    </dgm:pt>
    <dgm:pt modelId="{65A9C504-C1FB-4E8E-B1C6-F711486655B6}" type="pres">
      <dgm:prSet presAssocID="{B77ADC13-F2A3-4958-97FA-16DC9531ECEF}" presName="thickLine" presStyleLbl="alignNode1" presStyleIdx="5" presStyleCnt="6"/>
      <dgm:spPr/>
    </dgm:pt>
    <dgm:pt modelId="{C47B1E92-F238-4EB1-B6BE-216E7E517D3D}" type="pres">
      <dgm:prSet presAssocID="{B77ADC13-F2A3-4958-97FA-16DC9531ECEF}" presName="horz1" presStyleCnt="0"/>
      <dgm:spPr/>
    </dgm:pt>
    <dgm:pt modelId="{1C9007DD-67BF-437A-9B5E-1BFB5CAC717F}" type="pres">
      <dgm:prSet presAssocID="{B77ADC13-F2A3-4958-97FA-16DC9531ECEF}" presName="tx1" presStyleLbl="revTx" presStyleIdx="5" presStyleCnt="6"/>
      <dgm:spPr/>
    </dgm:pt>
    <dgm:pt modelId="{2B0C07C0-01E4-4C0D-85C9-5381E21C6F1F}" type="pres">
      <dgm:prSet presAssocID="{B77ADC13-F2A3-4958-97FA-16DC9531ECEF}" presName="vert1" presStyleCnt="0"/>
      <dgm:spPr/>
    </dgm:pt>
  </dgm:ptLst>
  <dgm:cxnLst>
    <dgm:cxn modelId="{480D6711-CAD5-4A05-8A41-7A8086D216E6}" srcId="{DBC0D35F-234C-4246-982A-74CC734230A4}" destId="{B77ADC13-F2A3-4958-97FA-16DC9531ECEF}" srcOrd="5" destOrd="0" parTransId="{0ECC9192-0744-4273-BF81-BF8DCB38E1F8}" sibTransId="{569B7F73-BCEB-4B7B-82D7-A0702D5CD4D2}"/>
    <dgm:cxn modelId="{B9D8741B-D29E-4515-9220-3F8DA398DDAE}" type="presOf" srcId="{08FF030B-F6A1-4DD8-8B77-5E34604B766D}" destId="{6251F6C2-CC87-4378-B7D7-12A65AEA70E4}" srcOrd="0" destOrd="0" presId="urn:microsoft.com/office/officeart/2008/layout/LinedList"/>
    <dgm:cxn modelId="{AFA8BB20-E3DD-40A7-80E3-078B1F14B768}" type="presOf" srcId="{4A68AFE2-522B-48E1-82C0-2393FD24AA2B}" destId="{597C928E-4CD3-46E9-AC27-C61B93013669}" srcOrd="0" destOrd="0" presId="urn:microsoft.com/office/officeart/2008/layout/LinedList"/>
    <dgm:cxn modelId="{D9F8B64C-BB4B-4B3B-A9C3-92AD72D67E72}" srcId="{DBC0D35F-234C-4246-982A-74CC734230A4}" destId="{4A68AFE2-522B-48E1-82C0-2393FD24AA2B}" srcOrd="0" destOrd="0" parTransId="{F1F7DB54-23F0-42D3-9CE4-FCAE90155274}" sibTransId="{0B3B9B57-DC62-44B1-BB06-C88C50E3C7B2}"/>
    <dgm:cxn modelId="{944F2975-8192-46C3-B912-D9BD914A5F3D}" type="presOf" srcId="{DBC0D35F-234C-4246-982A-74CC734230A4}" destId="{D38FFAE1-6C0F-4866-A58D-0CAA8FC9BE92}" srcOrd="0" destOrd="0" presId="urn:microsoft.com/office/officeart/2008/layout/LinedList"/>
    <dgm:cxn modelId="{8652D58D-C06B-4140-8FDD-0BEBA099EADF}" type="presOf" srcId="{00098D7A-16C5-4AF7-9616-47F587258288}" destId="{FC93B9E8-1882-4BB5-ABD7-6626A05CAF85}" srcOrd="0" destOrd="0" presId="urn:microsoft.com/office/officeart/2008/layout/LinedList"/>
    <dgm:cxn modelId="{012F4396-FF07-467E-9928-EC5CD38AACEA}" srcId="{DBC0D35F-234C-4246-982A-74CC734230A4}" destId="{FABFFC8E-E359-49F1-A98F-9C83C4DB6F4F}" srcOrd="4" destOrd="0" parTransId="{3238F6F4-83E9-47F6-8633-326BBD4E9463}" sibTransId="{A3142F8A-F735-4C94-ADAD-E6E1178DB40C}"/>
    <dgm:cxn modelId="{6385C0B9-A345-48FC-AE52-4A920A92B1CC}" srcId="{DBC0D35F-234C-4246-982A-74CC734230A4}" destId="{00098D7A-16C5-4AF7-9616-47F587258288}" srcOrd="1" destOrd="0" parTransId="{147E90B9-B367-4CE9-9603-476F14192C30}" sibTransId="{E7FB8398-122D-43A7-9890-E51AB79FB3C0}"/>
    <dgm:cxn modelId="{D67FD1CA-E277-4538-A9CC-141AD6ECB355}" type="presOf" srcId="{FABFFC8E-E359-49F1-A98F-9C83C4DB6F4F}" destId="{FC3183BA-C183-4B11-8999-1E7987EE6828}" srcOrd="0" destOrd="0" presId="urn:microsoft.com/office/officeart/2008/layout/LinedList"/>
    <dgm:cxn modelId="{AD9860D5-7DF3-44C2-A028-DD6683E3E21F}" type="presOf" srcId="{B77ADC13-F2A3-4958-97FA-16DC9531ECEF}" destId="{1C9007DD-67BF-437A-9B5E-1BFB5CAC717F}" srcOrd="0" destOrd="0" presId="urn:microsoft.com/office/officeart/2008/layout/LinedList"/>
    <dgm:cxn modelId="{DF1941E9-F103-4D3E-8AE3-7EE91E48550C}" type="presOf" srcId="{A6894FE0-EF1F-4F60-A2A9-4CFD745EABB9}" destId="{0D87A443-F402-42B8-B21B-D899E101ABB9}" srcOrd="0" destOrd="0" presId="urn:microsoft.com/office/officeart/2008/layout/LinedList"/>
    <dgm:cxn modelId="{4200A0F1-F9B6-4EF3-8045-7501AC5B7CC5}" srcId="{DBC0D35F-234C-4246-982A-74CC734230A4}" destId="{A6894FE0-EF1F-4F60-A2A9-4CFD745EABB9}" srcOrd="2" destOrd="0" parTransId="{8764BB96-5986-4830-8719-5407D8746CA4}" sibTransId="{14F935EB-A017-44CA-9474-0FB53A185E84}"/>
    <dgm:cxn modelId="{D51253F2-71B6-408D-ADC9-B79D24AA9718}" srcId="{DBC0D35F-234C-4246-982A-74CC734230A4}" destId="{08FF030B-F6A1-4DD8-8B77-5E34604B766D}" srcOrd="3" destOrd="0" parTransId="{7080ED25-D4A4-4AEF-9947-9FB44DE074E3}" sibTransId="{7A486256-2887-4A9E-9A39-2DF124023755}"/>
    <dgm:cxn modelId="{D08D0777-AB9E-43DB-B636-829BBD95B5FD}" type="presParOf" srcId="{D38FFAE1-6C0F-4866-A58D-0CAA8FC9BE92}" destId="{A060F71E-8137-4A99-A5DD-CDD26C39084C}" srcOrd="0" destOrd="0" presId="urn:microsoft.com/office/officeart/2008/layout/LinedList"/>
    <dgm:cxn modelId="{3D1C7F7C-2227-4AC8-886B-E9D6DC583045}" type="presParOf" srcId="{D38FFAE1-6C0F-4866-A58D-0CAA8FC9BE92}" destId="{3A78FBCB-B4E9-45FB-ACE6-80E1D695E4B7}" srcOrd="1" destOrd="0" presId="urn:microsoft.com/office/officeart/2008/layout/LinedList"/>
    <dgm:cxn modelId="{321A5FC6-88E0-4559-9C29-652F4711C4A4}" type="presParOf" srcId="{3A78FBCB-B4E9-45FB-ACE6-80E1D695E4B7}" destId="{597C928E-4CD3-46E9-AC27-C61B93013669}" srcOrd="0" destOrd="0" presId="urn:microsoft.com/office/officeart/2008/layout/LinedList"/>
    <dgm:cxn modelId="{33FBDEFD-296A-4CF3-80EB-2CD36A4F7630}" type="presParOf" srcId="{3A78FBCB-B4E9-45FB-ACE6-80E1D695E4B7}" destId="{F865E1D5-BD9F-4442-952F-2AABFCE0F642}" srcOrd="1" destOrd="0" presId="urn:microsoft.com/office/officeart/2008/layout/LinedList"/>
    <dgm:cxn modelId="{62C17A8D-06E2-4D76-8285-E939C7D95812}" type="presParOf" srcId="{D38FFAE1-6C0F-4866-A58D-0CAA8FC9BE92}" destId="{B8BAD21F-3E3E-45C7-932A-B299141AC169}" srcOrd="2" destOrd="0" presId="urn:microsoft.com/office/officeart/2008/layout/LinedList"/>
    <dgm:cxn modelId="{BD8394FA-E804-45E6-8517-10398F6E0A2F}" type="presParOf" srcId="{D38FFAE1-6C0F-4866-A58D-0CAA8FC9BE92}" destId="{365411F5-AD87-49C4-A51E-95FE352718E9}" srcOrd="3" destOrd="0" presId="urn:microsoft.com/office/officeart/2008/layout/LinedList"/>
    <dgm:cxn modelId="{6A06F4DA-58F9-405C-AC4D-E40D2A6E04E0}" type="presParOf" srcId="{365411F5-AD87-49C4-A51E-95FE352718E9}" destId="{FC93B9E8-1882-4BB5-ABD7-6626A05CAF85}" srcOrd="0" destOrd="0" presId="urn:microsoft.com/office/officeart/2008/layout/LinedList"/>
    <dgm:cxn modelId="{DF324530-8C81-46BC-B7B7-B9235942AB9C}" type="presParOf" srcId="{365411F5-AD87-49C4-A51E-95FE352718E9}" destId="{54B15694-307E-4930-9D69-30EDF002F54A}" srcOrd="1" destOrd="0" presId="urn:microsoft.com/office/officeart/2008/layout/LinedList"/>
    <dgm:cxn modelId="{AFA71600-B96F-493D-9031-588BA186DF66}" type="presParOf" srcId="{D38FFAE1-6C0F-4866-A58D-0CAA8FC9BE92}" destId="{95660E39-1312-420C-82E9-AC2F6371C0EB}" srcOrd="4" destOrd="0" presId="urn:microsoft.com/office/officeart/2008/layout/LinedList"/>
    <dgm:cxn modelId="{F0AB29DB-46BD-48EC-A8F5-051DCB100F13}" type="presParOf" srcId="{D38FFAE1-6C0F-4866-A58D-0CAA8FC9BE92}" destId="{6067627D-DF9B-44BB-BB52-DA87C36605D9}" srcOrd="5" destOrd="0" presId="urn:microsoft.com/office/officeart/2008/layout/LinedList"/>
    <dgm:cxn modelId="{8FB39272-6370-4476-9033-22F054DCFA9B}" type="presParOf" srcId="{6067627D-DF9B-44BB-BB52-DA87C36605D9}" destId="{0D87A443-F402-42B8-B21B-D899E101ABB9}" srcOrd="0" destOrd="0" presId="urn:microsoft.com/office/officeart/2008/layout/LinedList"/>
    <dgm:cxn modelId="{2331DB66-1874-48DA-B97E-267070CC7BDD}" type="presParOf" srcId="{6067627D-DF9B-44BB-BB52-DA87C36605D9}" destId="{C44B31CB-E789-4A48-B4E7-3E24B4C96E0A}" srcOrd="1" destOrd="0" presId="urn:microsoft.com/office/officeart/2008/layout/LinedList"/>
    <dgm:cxn modelId="{5A3090C0-EEED-484C-A59D-3F5CF5AF00CF}" type="presParOf" srcId="{D38FFAE1-6C0F-4866-A58D-0CAA8FC9BE92}" destId="{2D79B277-0FE8-453D-8C36-FEBACDE020B9}" srcOrd="6" destOrd="0" presId="urn:microsoft.com/office/officeart/2008/layout/LinedList"/>
    <dgm:cxn modelId="{8DCBCFEF-A9DD-4EC2-B5EF-19C14257523E}" type="presParOf" srcId="{D38FFAE1-6C0F-4866-A58D-0CAA8FC9BE92}" destId="{4BD4EF64-99A6-4BB8-AF7E-EE2DD1A87F04}" srcOrd="7" destOrd="0" presId="urn:microsoft.com/office/officeart/2008/layout/LinedList"/>
    <dgm:cxn modelId="{FBD475AB-38B6-407C-8681-11FD6C38AD1A}" type="presParOf" srcId="{4BD4EF64-99A6-4BB8-AF7E-EE2DD1A87F04}" destId="{6251F6C2-CC87-4378-B7D7-12A65AEA70E4}" srcOrd="0" destOrd="0" presId="urn:microsoft.com/office/officeart/2008/layout/LinedList"/>
    <dgm:cxn modelId="{CAB3E602-7B57-46AA-8C8D-7A8CC08EDA54}" type="presParOf" srcId="{4BD4EF64-99A6-4BB8-AF7E-EE2DD1A87F04}" destId="{567C24BD-7C93-48AD-BB4C-C7378A6A2FF5}" srcOrd="1" destOrd="0" presId="urn:microsoft.com/office/officeart/2008/layout/LinedList"/>
    <dgm:cxn modelId="{730BE8AA-5204-44F0-9846-625787B228EB}" type="presParOf" srcId="{D38FFAE1-6C0F-4866-A58D-0CAA8FC9BE92}" destId="{F8177699-58E7-43E2-85E4-4D81A37F8318}" srcOrd="8" destOrd="0" presId="urn:microsoft.com/office/officeart/2008/layout/LinedList"/>
    <dgm:cxn modelId="{345BFA16-BD6B-4890-83BC-D218F429050D}" type="presParOf" srcId="{D38FFAE1-6C0F-4866-A58D-0CAA8FC9BE92}" destId="{0A46E13C-9B4A-43F7-BDEE-621B94ACF55E}" srcOrd="9" destOrd="0" presId="urn:microsoft.com/office/officeart/2008/layout/LinedList"/>
    <dgm:cxn modelId="{C075CDDA-6CC6-4EF7-BA91-341CBC274D46}" type="presParOf" srcId="{0A46E13C-9B4A-43F7-BDEE-621B94ACF55E}" destId="{FC3183BA-C183-4B11-8999-1E7987EE6828}" srcOrd="0" destOrd="0" presId="urn:microsoft.com/office/officeart/2008/layout/LinedList"/>
    <dgm:cxn modelId="{FFC0B653-7E6A-4D12-AF7A-65114D261B45}" type="presParOf" srcId="{0A46E13C-9B4A-43F7-BDEE-621B94ACF55E}" destId="{2480B025-99A1-4FAA-A010-68E3D07CD5DA}" srcOrd="1" destOrd="0" presId="urn:microsoft.com/office/officeart/2008/layout/LinedList"/>
    <dgm:cxn modelId="{39EAF950-935D-416A-864B-78F60238CB7F}" type="presParOf" srcId="{D38FFAE1-6C0F-4866-A58D-0CAA8FC9BE92}" destId="{65A9C504-C1FB-4E8E-B1C6-F711486655B6}" srcOrd="10" destOrd="0" presId="urn:microsoft.com/office/officeart/2008/layout/LinedList"/>
    <dgm:cxn modelId="{3341A4CA-AED2-493C-8C40-E7DBB8A3AB8E}" type="presParOf" srcId="{D38FFAE1-6C0F-4866-A58D-0CAA8FC9BE92}" destId="{C47B1E92-F238-4EB1-B6BE-216E7E517D3D}" srcOrd="11" destOrd="0" presId="urn:microsoft.com/office/officeart/2008/layout/LinedList"/>
    <dgm:cxn modelId="{F8ADCC8D-F15B-4F15-87F4-CF2698E52751}" type="presParOf" srcId="{C47B1E92-F238-4EB1-B6BE-216E7E517D3D}" destId="{1C9007DD-67BF-437A-9B5E-1BFB5CAC717F}" srcOrd="0" destOrd="0" presId="urn:microsoft.com/office/officeart/2008/layout/LinedList"/>
    <dgm:cxn modelId="{B32948AE-A729-4071-90C9-B119BFC8F119}" type="presParOf" srcId="{C47B1E92-F238-4EB1-B6BE-216E7E517D3D}" destId="{2B0C07C0-01E4-4C0D-85C9-5381E21C6F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15E09-E9DB-4BAA-AB3E-E8697F8CAAD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D5738DA-27BD-4BBA-85BF-BEFEDE4DEACA}">
      <dgm:prSet/>
      <dgm:spPr/>
      <dgm:t>
        <a:bodyPr/>
        <a:lstStyle/>
        <a:p>
          <a:r>
            <a:rPr lang="en-US" b="1"/>
            <a:t>Create or join a community that validates you and makes you feel heard or safe</a:t>
          </a:r>
          <a:endParaRPr lang="en-US"/>
        </a:p>
      </dgm:t>
    </dgm:pt>
    <dgm:pt modelId="{34A3F560-945D-40BC-B527-37A870EB9D2C}" type="parTrans" cxnId="{34A59048-9166-4E54-875B-083ECE3FDC64}">
      <dgm:prSet/>
      <dgm:spPr/>
      <dgm:t>
        <a:bodyPr/>
        <a:lstStyle/>
        <a:p>
          <a:endParaRPr lang="en-US"/>
        </a:p>
      </dgm:t>
    </dgm:pt>
    <dgm:pt modelId="{A1B36DBD-AC40-4134-A2FB-904E98C1B9BA}" type="sibTrans" cxnId="{34A59048-9166-4E54-875B-083ECE3FDC64}">
      <dgm:prSet/>
      <dgm:spPr/>
      <dgm:t>
        <a:bodyPr/>
        <a:lstStyle/>
        <a:p>
          <a:endParaRPr lang="en-US"/>
        </a:p>
      </dgm:t>
    </dgm:pt>
    <dgm:pt modelId="{65A5A9DB-EA56-4FFB-90A7-6029C6BFAEA6}">
      <dgm:prSet/>
      <dgm:spPr/>
      <dgm:t>
        <a:bodyPr/>
        <a:lstStyle/>
        <a:p>
          <a:r>
            <a:rPr lang="en-US" b="1" dirty="0"/>
            <a:t>Let an authority figure know if you have been discriminated against, harassed, feel unsafe or emotionally distressed </a:t>
          </a:r>
          <a:endParaRPr lang="en-US" dirty="0"/>
        </a:p>
      </dgm:t>
    </dgm:pt>
    <dgm:pt modelId="{2747E8A7-C0E5-46DF-B10E-44228887A542}" type="parTrans" cxnId="{1784F4B7-1712-4D6A-9448-03F875B1F823}">
      <dgm:prSet/>
      <dgm:spPr/>
      <dgm:t>
        <a:bodyPr/>
        <a:lstStyle/>
        <a:p>
          <a:endParaRPr lang="en-US"/>
        </a:p>
      </dgm:t>
    </dgm:pt>
    <dgm:pt modelId="{406EDDD4-68C1-4CE4-83DC-B37BEA879E79}" type="sibTrans" cxnId="{1784F4B7-1712-4D6A-9448-03F875B1F823}">
      <dgm:prSet/>
      <dgm:spPr/>
      <dgm:t>
        <a:bodyPr/>
        <a:lstStyle/>
        <a:p>
          <a:endParaRPr lang="en-US"/>
        </a:p>
      </dgm:t>
    </dgm:pt>
    <dgm:pt modelId="{1122E3E8-4B47-4DF7-BE67-D55268D35801}">
      <dgm:prSet/>
      <dgm:spPr/>
      <dgm:t>
        <a:bodyPr/>
        <a:lstStyle/>
        <a:p>
          <a:r>
            <a:rPr lang="en-US" b="1"/>
            <a:t>Seek help from a professional counselor or therapist for emotional support. 	</a:t>
          </a:r>
          <a:endParaRPr lang="en-US"/>
        </a:p>
      </dgm:t>
    </dgm:pt>
    <dgm:pt modelId="{C61432EC-A0BF-47DD-BD8E-60878796771A}" type="parTrans" cxnId="{3144FBA4-6E8C-4D55-88D7-4FFFAE93A10C}">
      <dgm:prSet/>
      <dgm:spPr/>
      <dgm:t>
        <a:bodyPr/>
        <a:lstStyle/>
        <a:p>
          <a:endParaRPr lang="en-US"/>
        </a:p>
      </dgm:t>
    </dgm:pt>
    <dgm:pt modelId="{992FBAC7-60B8-4041-BC4A-D4939FC0962D}" type="sibTrans" cxnId="{3144FBA4-6E8C-4D55-88D7-4FFFAE93A10C}">
      <dgm:prSet/>
      <dgm:spPr/>
      <dgm:t>
        <a:bodyPr/>
        <a:lstStyle/>
        <a:p>
          <a:endParaRPr lang="en-US"/>
        </a:p>
      </dgm:t>
    </dgm:pt>
    <dgm:pt modelId="{4274AD01-97C7-4D1F-83F2-5F109F3F274F}">
      <dgm:prSet/>
      <dgm:spPr/>
      <dgm:t>
        <a:bodyPr/>
        <a:lstStyle/>
        <a:p>
          <a:r>
            <a:rPr lang="en-US" dirty="0"/>
            <a:t>Authority figures can include, but are not limited to, teachers, academic counselors, staff/admin at school/college, employees of an institution where you experienced discrimination/harassment, and police . </a:t>
          </a:r>
        </a:p>
      </dgm:t>
    </dgm:pt>
    <dgm:pt modelId="{5718AC1D-60F0-4C8A-ABB8-156940717585}" type="parTrans" cxnId="{16678194-BDFD-4C21-872E-E3D8E148A412}">
      <dgm:prSet/>
      <dgm:spPr/>
      <dgm:t>
        <a:bodyPr/>
        <a:lstStyle/>
        <a:p>
          <a:endParaRPr lang="en-US"/>
        </a:p>
      </dgm:t>
    </dgm:pt>
    <dgm:pt modelId="{44704A99-C3B4-4515-BD87-5D35037A60D6}" type="sibTrans" cxnId="{16678194-BDFD-4C21-872E-E3D8E148A412}">
      <dgm:prSet/>
      <dgm:spPr/>
      <dgm:t>
        <a:bodyPr/>
        <a:lstStyle/>
        <a:p>
          <a:endParaRPr lang="en-US"/>
        </a:p>
      </dgm:t>
    </dgm:pt>
    <dgm:pt modelId="{572DCE81-A6AE-4D9E-8212-FEA24A911348}" type="pres">
      <dgm:prSet presAssocID="{3AF15E09-E9DB-4BAA-AB3E-E8697F8CAAD3}" presName="linear" presStyleCnt="0">
        <dgm:presLayoutVars>
          <dgm:animLvl val="lvl"/>
          <dgm:resizeHandles val="exact"/>
        </dgm:presLayoutVars>
      </dgm:prSet>
      <dgm:spPr/>
    </dgm:pt>
    <dgm:pt modelId="{DAFF3337-DFA2-4E87-98B8-22A579DE7EDE}" type="pres">
      <dgm:prSet presAssocID="{6D5738DA-27BD-4BBA-85BF-BEFEDE4DEACA}" presName="parentText" presStyleLbl="node1" presStyleIdx="0" presStyleCnt="3" custLinFactNeighborX="1501" custLinFactNeighborY="-36577">
        <dgm:presLayoutVars>
          <dgm:chMax val="0"/>
          <dgm:bulletEnabled val="1"/>
        </dgm:presLayoutVars>
      </dgm:prSet>
      <dgm:spPr/>
    </dgm:pt>
    <dgm:pt modelId="{06A377B8-B880-4ABD-B05E-9C6AD9AED13B}" type="pres">
      <dgm:prSet presAssocID="{A1B36DBD-AC40-4134-A2FB-904E98C1B9BA}" presName="spacer" presStyleCnt="0"/>
      <dgm:spPr/>
    </dgm:pt>
    <dgm:pt modelId="{571063FB-2585-49D6-8B29-038617176740}" type="pres">
      <dgm:prSet presAssocID="{65A5A9DB-EA56-4FFB-90A7-6029C6BFAEA6}" presName="parentText" presStyleLbl="node1" presStyleIdx="1" presStyleCnt="3">
        <dgm:presLayoutVars>
          <dgm:chMax val="0"/>
          <dgm:bulletEnabled val="1"/>
        </dgm:presLayoutVars>
      </dgm:prSet>
      <dgm:spPr/>
    </dgm:pt>
    <dgm:pt modelId="{88AC6029-B3CC-4318-81FA-0C688399DB85}" type="pres">
      <dgm:prSet presAssocID="{65A5A9DB-EA56-4FFB-90A7-6029C6BFAEA6}" presName="childText" presStyleLbl="revTx" presStyleIdx="0" presStyleCnt="1">
        <dgm:presLayoutVars>
          <dgm:bulletEnabled val="1"/>
        </dgm:presLayoutVars>
      </dgm:prSet>
      <dgm:spPr/>
    </dgm:pt>
    <dgm:pt modelId="{2CA8ABB0-4CBF-44F9-B4A9-CCAC70B6D556}" type="pres">
      <dgm:prSet presAssocID="{1122E3E8-4B47-4DF7-BE67-D55268D35801}" presName="parentText" presStyleLbl="node1" presStyleIdx="2" presStyleCnt="3">
        <dgm:presLayoutVars>
          <dgm:chMax val="0"/>
          <dgm:bulletEnabled val="1"/>
        </dgm:presLayoutVars>
      </dgm:prSet>
      <dgm:spPr/>
    </dgm:pt>
  </dgm:ptLst>
  <dgm:cxnLst>
    <dgm:cxn modelId="{34A59048-9166-4E54-875B-083ECE3FDC64}" srcId="{3AF15E09-E9DB-4BAA-AB3E-E8697F8CAAD3}" destId="{6D5738DA-27BD-4BBA-85BF-BEFEDE4DEACA}" srcOrd="0" destOrd="0" parTransId="{34A3F560-945D-40BC-B527-37A870EB9D2C}" sibTransId="{A1B36DBD-AC40-4134-A2FB-904E98C1B9BA}"/>
    <dgm:cxn modelId="{CEC6A083-D9CE-4246-B416-18A7D1F06941}" type="presOf" srcId="{1122E3E8-4B47-4DF7-BE67-D55268D35801}" destId="{2CA8ABB0-4CBF-44F9-B4A9-CCAC70B6D556}" srcOrd="0" destOrd="0" presId="urn:microsoft.com/office/officeart/2005/8/layout/vList2"/>
    <dgm:cxn modelId="{5FCDF590-6B55-4649-BCFA-57999A52F4D2}" type="presOf" srcId="{65A5A9DB-EA56-4FFB-90A7-6029C6BFAEA6}" destId="{571063FB-2585-49D6-8B29-038617176740}" srcOrd="0" destOrd="0" presId="urn:microsoft.com/office/officeart/2005/8/layout/vList2"/>
    <dgm:cxn modelId="{16678194-BDFD-4C21-872E-E3D8E148A412}" srcId="{65A5A9DB-EA56-4FFB-90A7-6029C6BFAEA6}" destId="{4274AD01-97C7-4D1F-83F2-5F109F3F274F}" srcOrd="0" destOrd="0" parTransId="{5718AC1D-60F0-4C8A-ABB8-156940717585}" sibTransId="{44704A99-C3B4-4515-BD87-5D35037A60D6}"/>
    <dgm:cxn modelId="{3144FBA4-6E8C-4D55-88D7-4FFFAE93A10C}" srcId="{3AF15E09-E9DB-4BAA-AB3E-E8697F8CAAD3}" destId="{1122E3E8-4B47-4DF7-BE67-D55268D35801}" srcOrd="2" destOrd="0" parTransId="{C61432EC-A0BF-47DD-BD8E-60878796771A}" sibTransId="{992FBAC7-60B8-4041-BC4A-D4939FC0962D}"/>
    <dgm:cxn modelId="{1B7AC5A8-35AA-4E50-968E-92A036B2C2E1}" type="presOf" srcId="{4274AD01-97C7-4D1F-83F2-5F109F3F274F}" destId="{88AC6029-B3CC-4318-81FA-0C688399DB85}" srcOrd="0" destOrd="0" presId="urn:microsoft.com/office/officeart/2005/8/layout/vList2"/>
    <dgm:cxn modelId="{1784F4B7-1712-4D6A-9448-03F875B1F823}" srcId="{3AF15E09-E9DB-4BAA-AB3E-E8697F8CAAD3}" destId="{65A5A9DB-EA56-4FFB-90A7-6029C6BFAEA6}" srcOrd="1" destOrd="0" parTransId="{2747E8A7-C0E5-46DF-B10E-44228887A542}" sibTransId="{406EDDD4-68C1-4CE4-83DC-B37BEA879E79}"/>
    <dgm:cxn modelId="{A2A7F6BF-4D84-4F62-885A-1846366BB545}" type="presOf" srcId="{3AF15E09-E9DB-4BAA-AB3E-E8697F8CAAD3}" destId="{572DCE81-A6AE-4D9E-8212-FEA24A911348}" srcOrd="0" destOrd="0" presId="urn:microsoft.com/office/officeart/2005/8/layout/vList2"/>
    <dgm:cxn modelId="{B15B5CF0-0544-4DF6-B139-A5134024BB3E}" type="presOf" srcId="{6D5738DA-27BD-4BBA-85BF-BEFEDE4DEACA}" destId="{DAFF3337-DFA2-4E87-98B8-22A579DE7EDE}" srcOrd="0" destOrd="0" presId="urn:microsoft.com/office/officeart/2005/8/layout/vList2"/>
    <dgm:cxn modelId="{E65B93E5-A1C3-404F-9404-24339F8AD7D3}" type="presParOf" srcId="{572DCE81-A6AE-4D9E-8212-FEA24A911348}" destId="{DAFF3337-DFA2-4E87-98B8-22A579DE7EDE}" srcOrd="0" destOrd="0" presId="urn:microsoft.com/office/officeart/2005/8/layout/vList2"/>
    <dgm:cxn modelId="{345C9E1B-007F-44AF-8B3B-55F8D5B7C44E}" type="presParOf" srcId="{572DCE81-A6AE-4D9E-8212-FEA24A911348}" destId="{06A377B8-B880-4ABD-B05E-9C6AD9AED13B}" srcOrd="1" destOrd="0" presId="urn:microsoft.com/office/officeart/2005/8/layout/vList2"/>
    <dgm:cxn modelId="{725AB56E-46A3-40EC-A1EC-F2D921ABCF12}" type="presParOf" srcId="{572DCE81-A6AE-4D9E-8212-FEA24A911348}" destId="{571063FB-2585-49D6-8B29-038617176740}" srcOrd="2" destOrd="0" presId="urn:microsoft.com/office/officeart/2005/8/layout/vList2"/>
    <dgm:cxn modelId="{52B92F1D-E723-4EE5-BF85-777FBE6B8718}" type="presParOf" srcId="{572DCE81-A6AE-4D9E-8212-FEA24A911348}" destId="{88AC6029-B3CC-4318-81FA-0C688399DB85}" srcOrd="3" destOrd="0" presId="urn:microsoft.com/office/officeart/2005/8/layout/vList2"/>
    <dgm:cxn modelId="{6A0A810F-F555-457C-A658-731313F3CA66}" type="presParOf" srcId="{572DCE81-A6AE-4D9E-8212-FEA24A911348}" destId="{2CA8ABB0-4CBF-44F9-B4A9-CCAC70B6D55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6F7B-6A41-4FBB-A6F5-4B9B7F1684EA}">
      <dsp:nvSpPr>
        <dsp:cNvPr id="0" name=""/>
        <dsp:cNvSpPr/>
      </dsp:nvSpPr>
      <dsp:spPr>
        <a:xfrm>
          <a:off x="0" y="310595"/>
          <a:ext cx="11568634" cy="10473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395732" rIns="897855" bIns="135128" numCol="1" spcCol="1270" anchor="t" anchorCtr="0">
          <a:noAutofit/>
        </a:bodyPr>
        <a:lstStyle/>
        <a:p>
          <a:pPr marL="171450" lvl="1" indent="-171450" algn="l" defTabSz="844550">
            <a:lnSpc>
              <a:spcPct val="90000"/>
            </a:lnSpc>
            <a:spcBef>
              <a:spcPct val="0"/>
            </a:spcBef>
            <a:spcAft>
              <a:spcPct val="15000"/>
            </a:spcAft>
            <a:buFontTx/>
            <a:buNone/>
          </a:pPr>
          <a:r>
            <a:rPr lang="en-US" sz="1900" kern="1200" dirty="0"/>
            <a:t>fear and hatred of strangers or foreigners or of anything that is strange or foreign (Merriam-Webster)</a:t>
          </a:r>
        </a:p>
      </dsp:txBody>
      <dsp:txXfrm>
        <a:off x="0" y="310595"/>
        <a:ext cx="11568634" cy="1047375"/>
      </dsp:txXfrm>
    </dsp:sp>
    <dsp:sp modelId="{B893CC88-AA2F-44F2-AE9A-334B754BE8C7}">
      <dsp:nvSpPr>
        <dsp:cNvPr id="0" name=""/>
        <dsp:cNvSpPr/>
      </dsp:nvSpPr>
      <dsp:spPr>
        <a:xfrm>
          <a:off x="578431" y="30155"/>
          <a:ext cx="8098044" cy="56088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844550">
            <a:lnSpc>
              <a:spcPct val="90000"/>
            </a:lnSpc>
            <a:spcBef>
              <a:spcPct val="0"/>
            </a:spcBef>
            <a:spcAft>
              <a:spcPct val="35000"/>
            </a:spcAft>
            <a:buNone/>
          </a:pPr>
          <a:r>
            <a:rPr lang="en-US" sz="1900" kern="1200"/>
            <a:t>Xenophobia: </a:t>
          </a:r>
        </a:p>
      </dsp:txBody>
      <dsp:txXfrm>
        <a:off x="605811" y="57535"/>
        <a:ext cx="8043284" cy="506120"/>
      </dsp:txXfrm>
    </dsp:sp>
    <dsp:sp modelId="{60749445-06D3-4F09-9CF5-9458F24DC773}">
      <dsp:nvSpPr>
        <dsp:cNvPr id="0" name=""/>
        <dsp:cNvSpPr/>
      </dsp:nvSpPr>
      <dsp:spPr>
        <a:xfrm>
          <a:off x="0" y="1741011"/>
          <a:ext cx="11568634" cy="2154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395732" rIns="897855" bIns="135128" numCol="1" spcCol="1270" anchor="t" anchorCtr="0">
          <a:noAutofit/>
        </a:bodyPr>
        <a:lstStyle/>
        <a:p>
          <a:pPr marL="171450" lvl="1" indent="-171450" algn="l" defTabSz="844550">
            <a:lnSpc>
              <a:spcPct val="90000"/>
            </a:lnSpc>
            <a:spcBef>
              <a:spcPct val="0"/>
            </a:spcBef>
            <a:spcAft>
              <a:spcPct val="15000"/>
            </a:spcAft>
            <a:buFontTx/>
            <a:buNone/>
          </a:pPr>
          <a:r>
            <a:rPr lang="en-US" sz="1900" i="0" kern="1200" dirty="0"/>
            <a:t>injury or damage resulting from some </a:t>
          </a:r>
          <a:r>
            <a:rPr lang="en-US" sz="1900" i="0" kern="1200" dirty="0">
              <a:hlinkClick xmlns:r="http://schemas.openxmlformats.org/officeDocument/2006/relationships" r:id="rId1"/>
            </a:rPr>
            <a:t>judgment</a:t>
          </a:r>
          <a:r>
            <a:rPr lang="en-US" sz="1900" i="0" kern="1200" dirty="0"/>
            <a:t> or action of another in disregard of one's rights </a:t>
          </a:r>
          <a:r>
            <a:rPr lang="en-US" sz="1900" i="1" kern="1200" dirty="0"/>
            <a:t>especially</a:t>
          </a:r>
          <a:r>
            <a:rPr lang="en-US" sz="1900" i="0" kern="1200" dirty="0"/>
            <a:t> : </a:t>
          </a:r>
          <a:r>
            <a:rPr lang="en-US" sz="1900" i="0" kern="1200" dirty="0">
              <a:hlinkClick xmlns:r="http://schemas.openxmlformats.org/officeDocument/2006/relationships" r:id="rId2"/>
            </a:rPr>
            <a:t>detriment</a:t>
          </a:r>
          <a:r>
            <a:rPr lang="en-US" sz="1900" i="0" kern="1200" dirty="0"/>
            <a:t> to one's legal rights or claims. </a:t>
          </a:r>
          <a:endParaRPr lang="en-US" sz="1900" kern="1200" dirty="0"/>
        </a:p>
        <a:p>
          <a:pPr marL="171450" lvl="1" indent="-171450" algn="l" defTabSz="844550">
            <a:lnSpc>
              <a:spcPct val="90000"/>
            </a:lnSpc>
            <a:spcBef>
              <a:spcPct val="0"/>
            </a:spcBef>
            <a:spcAft>
              <a:spcPct val="15000"/>
            </a:spcAft>
            <a:buFontTx/>
            <a:buNone/>
          </a:pPr>
          <a:r>
            <a:rPr lang="en-US" sz="1900" i="0" kern="1200" dirty="0"/>
            <a:t>preconceived judgment or opinion</a:t>
          </a:r>
          <a:endParaRPr lang="en-US" sz="1900" kern="1200" dirty="0"/>
        </a:p>
        <a:p>
          <a:pPr marL="342900" lvl="2" indent="-171450" algn="l" defTabSz="844550">
            <a:lnSpc>
              <a:spcPct val="90000"/>
            </a:lnSpc>
            <a:spcBef>
              <a:spcPct val="0"/>
            </a:spcBef>
            <a:spcAft>
              <a:spcPct val="15000"/>
            </a:spcAft>
            <a:buChar char="•"/>
          </a:pPr>
          <a:r>
            <a:rPr lang="en-US" sz="1900" i="0" kern="1200"/>
            <a:t>an adverse opinion or leaning formed without just grounds or before sufficient knowledge</a:t>
          </a:r>
          <a:endParaRPr lang="en-US" sz="1900" kern="1200"/>
        </a:p>
        <a:p>
          <a:pPr marL="342900" lvl="2" indent="-171450" algn="l" defTabSz="844550">
            <a:lnSpc>
              <a:spcPct val="90000"/>
            </a:lnSpc>
            <a:spcBef>
              <a:spcPct val="0"/>
            </a:spcBef>
            <a:spcAft>
              <a:spcPct val="15000"/>
            </a:spcAft>
            <a:buChar char="•"/>
          </a:pPr>
          <a:r>
            <a:rPr lang="en-US" sz="1900" i="0" kern="1200"/>
            <a:t>an irrational attitude of </a:t>
          </a:r>
          <a:r>
            <a:rPr lang="en-US" sz="1900" i="0" kern="1200">
              <a:hlinkClick xmlns:r="http://schemas.openxmlformats.org/officeDocument/2006/relationships" r:id="rId3"/>
            </a:rPr>
            <a:t>hostility</a:t>
          </a:r>
          <a:r>
            <a:rPr lang="en-US" sz="1900" i="0" kern="1200"/>
            <a:t> directed against an individual, a group, a race, or their supposed characteristics (Merriam-Webster)</a:t>
          </a:r>
          <a:endParaRPr lang="en-US" sz="1900" kern="1200"/>
        </a:p>
      </dsp:txBody>
      <dsp:txXfrm>
        <a:off x="0" y="1741011"/>
        <a:ext cx="11568634" cy="2154600"/>
      </dsp:txXfrm>
    </dsp:sp>
    <dsp:sp modelId="{95952963-9013-4BEE-BD5D-89767BEE3627}">
      <dsp:nvSpPr>
        <dsp:cNvPr id="0" name=""/>
        <dsp:cNvSpPr/>
      </dsp:nvSpPr>
      <dsp:spPr>
        <a:xfrm>
          <a:off x="578431" y="1460570"/>
          <a:ext cx="8098044" cy="56088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844550">
            <a:lnSpc>
              <a:spcPct val="90000"/>
            </a:lnSpc>
            <a:spcBef>
              <a:spcPct val="0"/>
            </a:spcBef>
            <a:spcAft>
              <a:spcPct val="35000"/>
            </a:spcAft>
            <a:buNone/>
          </a:pPr>
          <a:r>
            <a:rPr lang="en-US" sz="1900" kern="1200"/>
            <a:t>Prejudice: </a:t>
          </a:r>
        </a:p>
      </dsp:txBody>
      <dsp:txXfrm>
        <a:off x="605811" y="1487950"/>
        <a:ext cx="8043284" cy="506120"/>
      </dsp:txXfrm>
    </dsp:sp>
    <dsp:sp modelId="{F30D5128-D92D-4281-8BC0-F42F18FA6A67}">
      <dsp:nvSpPr>
        <dsp:cNvPr id="0" name=""/>
        <dsp:cNvSpPr/>
      </dsp:nvSpPr>
      <dsp:spPr>
        <a:xfrm>
          <a:off x="0" y="4278651"/>
          <a:ext cx="11568634" cy="15860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395732" rIns="89785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belief that race is a fundamental determinant of human traits and capacities and that racial differences produce an inherent superiority of a particular race</a:t>
          </a:r>
        </a:p>
        <a:p>
          <a:pPr marL="171450" lvl="1" indent="-171450" algn="l" defTabSz="844550">
            <a:lnSpc>
              <a:spcPct val="90000"/>
            </a:lnSpc>
            <a:spcBef>
              <a:spcPct val="0"/>
            </a:spcBef>
            <a:spcAft>
              <a:spcPct val="15000"/>
            </a:spcAft>
            <a:buChar char="•"/>
          </a:pPr>
          <a:r>
            <a:rPr lang="en-US" sz="1900" kern="1200" dirty="0"/>
            <a:t>behavior or attitudes that reflect and foster this belief : racial discrimination or prejudice (Merriam-Webster)</a:t>
          </a:r>
        </a:p>
      </dsp:txBody>
      <dsp:txXfrm>
        <a:off x="0" y="4278651"/>
        <a:ext cx="11568634" cy="1586025"/>
      </dsp:txXfrm>
    </dsp:sp>
    <dsp:sp modelId="{7602D694-4754-46DA-8213-56D9AB9C8958}">
      <dsp:nvSpPr>
        <dsp:cNvPr id="0" name=""/>
        <dsp:cNvSpPr/>
      </dsp:nvSpPr>
      <dsp:spPr>
        <a:xfrm>
          <a:off x="578431" y="3998211"/>
          <a:ext cx="8098044" cy="56088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844550">
            <a:lnSpc>
              <a:spcPct val="90000"/>
            </a:lnSpc>
            <a:spcBef>
              <a:spcPct val="0"/>
            </a:spcBef>
            <a:spcAft>
              <a:spcPct val="35000"/>
            </a:spcAft>
            <a:buNone/>
          </a:pPr>
          <a:r>
            <a:rPr lang="en-US" sz="1900" kern="1200"/>
            <a:t>Racism:</a:t>
          </a:r>
        </a:p>
      </dsp:txBody>
      <dsp:txXfrm>
        <a:off x="605811" y="4025591"/>
        <a:ext cx="8043284"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8CB36-AD0F-45E0-99E3-F61A20A7F6A5}">
      <dsp:nvSpPr>
        <dsp:cNvPr id="0" name=""/>
        <dsp:cNvSpPr/>
      </dsp:nvSpPr>
      <dsp:spPr>
        <a:xfrm>
          <a:off x="0" y="0"/>
          <a:ext cx="669611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332C768-A516-43AA-9A23-DCA12EC0C836}">
      <dsp:nvSpPr>
        <dsp:cNvPr id="0" name=""/>
        <dsp:cNvSpPr/>
      </dsp:nvSpPr>
      <dsp:spPr>
        <a:xfrm>
          <a:off x="0" y="2981"/>
          <a:ext cx="6696119" cy="203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What can be done to help affirm your connection to your Asian heritage? </a:t>
          </a:r>
          <a:endParaRPr lang="en-US" sz="2500" kern="1200" dirty="0"/>
        </a:p>
      </dsp:txBody>
      <dsp:txXfrm>
        <a:off x="0" y="2981"/>
        <a:ext cx="6696119" cy="2033398"/>
      </dsp:txXfrm>
    </dsp:sp>
    <dsp:sp modelId="{4DF2842D-A292-4349-B578-5F2C740A9BE3}">
      <dsp:nvSpPr>
        <dsp:cNvPr id="0" name=""/>
        <dsp:cNvSpPr/>
      </dsp:nvSpPr>
      <dsp:spPr>
        <a:xfrm>
          <a:off x="0" y="2036380"/>
          <a:ext cx="6696119" cy="0"/>
        </a:xfrm>
        <a:prstGeom prst="line">
          <a:avLst/>
        </a:prstGeom>
        <a:gradFill rotWithShape="0">
          <a:gsLst>
            <a:gs pos="0">
              <a:schemeClr val="accent2">
                <a:hueOff val="745603"/>
                <a:satOff val="-5044"/>
                <a:lumOff val="-1079"/>
                <a:alphaOff val="0"/>
                <a:tint val="96000"/>
                <a:lumMod val="104000"/>
              </a:schemeClr>
            </a:gs>
            <a:gs pos="100000">
              <a:schemeClr val="accent2">
                <a:hueOff val="745603"/>
                <a:satOff val="-5044"/>
                <a:lumOff val="-1079"/>
                <a:alphaOff val="0"/>
                <a:shade val="90000"/>
                <a:lumMod val="90000"/>
              </a:schemeClr>
            </a:gs>
          </a:gsLst>
          <a:lin ang="5400000" scaled="0"/>
        </a:gradFill>
        <a:ln w="9525" cap="rnd" cmpd="sng" algn="ctr">
          <a:solidFill>
            <a:schemeClr val="accent2">
              <a:hueOff val="745603"/>
              <a:satOff val="-5044"/>
              <a:lumOff val="-107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CDC9AD5-D798-425C-BDCA-0ABDF55B8560}">
      <dsp:nvSpPr>
        <dsp:cNvPr id="0" name=""/>
        <dsp:cNvSpPr/>
      </dsp:nvSpPr>
      <dsp:spPr>
        <a:xfrm>
          <a:off x="0" y="2036380"/>
          <a:ext cx="6696119" cy="203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How can you be seen as who you are rather than who others want you to be? </a:t>
          </a:r>
        </a:p>
        <a:p>
          <a:pPr marL="0" lvl="0" indent="0" algn="l" defTabSz="1111250">
            <a:lnSpc>
              <a:spcPct val="90000"/>
            </a:lnSpc>
            <a:spcBef>
              <a:spcPct val="0"/>
            </a:spcBef>
            <a:spcAft>
              <a:spcPct val="35000"/>
            </a:spcAft>
            <a:buNone/>
          </a:pPr>
          <a:r>
            <a:rPr lang="en-US" sz="2500" b="1" kern="1200" dirty="0"/>
            <a:t>(especially regarding stereotypes about being “white adjacent” or the “model minority” and blame for COVID-19)</a:t>
          </a:r>
          <a:endParaRPr lang="en-US" sz="2500" kern="1200" dirty="0"/>
        </a:p>
      </dsp:txBody>
      <dsp:txXfrm>
        <a:off x="0" y="2036380"/>
        <a:ext cx="6696119" cy="2033398"/>
      </dsp:txXfrm>
    </dsp:sp>
    <dsp:sp modelId="{07434BF4-14CC-4E9C-B745-1C4C9E984C0A}">
      <dsp:nvSpPr>
        <dsp:cNvPr id="0" name=""/>
        <dsp:cNvSpPr/>
      </dsp:nvSpPr>
      <dsp:spPr>
        <a:xfrm>
          <a:off x="0" y="4069779"/>
          <a:ext cx="6696119" cy="0"/>
        </a:xfrm>
        <a:prstGeom prst="line">
          <a:avLst/>
        </a:prstGeom>
        <a:gradFill rotWithShape="0">
          <a:gsLst>
            <a:gs pos="0">
              <a:schemeClr val="accent2">
                <a:hueOff val="1491206"/>
                <a:satOff val="-10088"/>
                <a:lumOff val="-2158"/>
                <a:alphaOff val="0"/>
                <a:tint val="96000"/>
                <a:lumMod val="104000"/>
              </a:schemeClr>
            </a:gs>
            <a:gs pos="100000">
              <a:schemeClr val="accent2">
                <a:hueOff val="1491206"/>
                <a:satOff val="-10088"/>
                <a:lumOff val="-2158"/>
                <a:alphaOff val="0"/>
                <a:shade val="90000"/>
                <a:lumMod val="90000"/>
              </a:schemeClr>
            </a:gs>
          </a:gsLst>
          <a:lin ang="5400000" scaled="0"/>
        </a:gradFill>
        <a:ln w="9525" cap="rnd" cmpd="sng" algn="ctr">
          <a:solidFill>
            <a:schemeClr val="accent2">
              <a:hueOff val="1491206"/>
              <a:satOff val="-10088"/>
              <a:lumOff val="-2158"/>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CAE2CBF-19BC-4217-91BD-B17B3B1F3685}">
      <dsp:nvSpPr>
        <dsp:cNvPr id="0" name=""/>
        <dsp:cNvSpPr/>
      </dsp:nvSpPr>
      <dsp:spPr>
        <a:xfrm>
          <a:off x="0" y="4069779"/>
          <a:ext cx="6696119" cy="203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In what ways can you celebrate/practice rituals, traditions, etc.? </a:t>
          </a:r>
          <a:endParaRPr lang="en-US" sz="2500" kern="1200"/>
        </a:p>
      </dsp:txBody>
      <dsp:txXfrm>
        <a:off x="0" y="4069779"/>
        <a:ext cx="6696119" cy="2033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1EE2E-F51E-4C22-9178-36A3C0266D05}">
      <dsp:nvSpPr>
        <dsp:cNvPr id="0" name=""/>
        <dsp:cNvSpPr/>
      </dsp:nvSpPr>
      <dsp:spPr>
        <a:xfrm>
          <a:off x="3422" y="557759"/>
          <a:ext cx="2715280" cy="162916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Be vigilant of suspicious persons. Call 911 if you see something suspicious. </a:t>
          </a:r>
        </a:p>
      </dsp:txBody>
      <dsp:txXfrm>
        <a:off x="3422" y="557759"/>
        <a:ext cx="2715280" cy="1629168"/>
      </dsp:txXfrm>
    </dsp:sp>
    <dsp:sp modelId="{0ECA570F-BAF7-4C33-9086-7E9E9C385B4C}">
      <dsp:nvSpPr>
        <dsp:cNvPr id="0" name=""/>
        <dsp:cNvSpPr/>
      </dsp:nvSpPr>
      <dsp:spPr>
        <a:xfrm>
          <a:off x="2990230" y="557759"/>
          <a:ext cx="2715280" cy="162916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Travel in groups whenever possible, especially at night. </a:t>
          </a:r>
        </a:p>
      </dsp:txBody>
      <dsp:txXfrm>
        <a:off x="2990230" y="557759"/>
        <a:ext cx="2715280" cy="1629168"/>
      </dsp:txXfrm>
    </dsp:sp>
    <dsp:sp modelId="{DF2A8214-E2F8-445B-B755-679CD9E1B1BB}">
      <dsp:nvSpPr>
        <dsp:cNvPr id="0" name=""/>
        <dsp:cNvSpPr/>
      </dsp:nvSpPr>
      <dsp:spPr>
        <a:xfrm>
          <a:off x="5977039" y="557759"/>
          <a:ext cx="2715280" cy="162916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Avoid poorly-lit or deserted areas when walking at night. </a:t>
          </a:r>
        </a:p>
      </dsp:txBody>
      <dsp:txXfrm>
        <a:off x="5977039" y="557759"/>
        <a:ext cx="2715280" cy="1629168"/>
      </dsp:txXfrm>
    </dsp:sp>
    <dsp:sp modelId="{ADE849E4-DA3C-42AB-B250-DA991841516E}">
      <dsp:nvSpPr>
        <dsp:cNvPr id="0" name=""/>
        <dsp:cNvSpPr/>
      </dsp:nvSpPr>
      <dsp:spPr>
        <a:xfrm>
          <a:off x="8963847" y="557759"/>
          <a:ext cx="2715280" cy="162916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Stay alert to your surroundings; avoid headphone and cell phone use when walking or waiting alone. </a:t>
          </a:r>
        </a:p>
      </dsp:txBody>
      <dsp:txXfrm>
        <a:off x="8963847" y="557759"/>
        <a:ext cx="2715280" cy="1629168"/>
      </dsp:txXfrm>
    </dsp:sp>
    <dsp:sp modelId="{8D3299B8-832B-4888-A501-B642E9947FFB}">
      <dsp:nvSpPr>
        <dsp:cNvPr id="0" name=""/>
        <dsp:cNvSpPr/>
      </dsp:nvSpPr>
      <dsp:spPr>
        <a:xfrm>
          <a:off x="3422" y="2458455"/>
          <a:ext cx="2715280" cy="162916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you are walking to your car, keep your car keys easily accessible, preferably in your hand. </a:t>
          </a:r>
        </a:p>
      </dsp:txBody>
      <dsp:txXfrm>
        <a:off x="3422" y="2458455"/>
        <a:ext cx="2715280" cy="1629168"/>
      </dsp:txXfrm>
    </dsp:sp>
    <dsp:sp modelId="{5498C43A-6CFF-4AD3-9876-39B7510A9D39}">
      <dsp:nvSpPr>
        <dsp:cNvPr id="0" name=""/>
        <dsp:cNvSpPr/>
      </dsp:nvSpPr>
      <dsp:spPr>
        <a:xfrm>
          <a:off x="2990230" y="2458455"/>
          <a:ext cx="2715280" cy="162916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you feel you are being followed, go into an open business and ask for help. </a:t>
          </a:r>
        </a:p>
      </dsp:txBody>
      <dsp:txXfrm>
        <a:off x="2990230" y="2458455"/>
        <a:ext cx="2715280" cy="1629168"/>
      </dsp:txXfrm>
    </dsp:sp>
    <dsp:sp modelId="{B0A862A4-C809-485A-A910-D8B1539A23FF}">
      <dsp:nvSpPr>
        <dsp:cNvPr id="0" name=""/>
        <dsp:cNvSpPr/>
      </dsp:nvSpPr>
      <dsp:spPr>
        <a:xfrm>
          <a:off x="5977039" y="2458455"/>
          <a:ext cx="2715280" cy="162916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Keep emergency numbers pre-programmed into your cell phone.</a:t>
          </a:r>
        </a:p>
      </dsp:txBody>
      <dsp:txXfrm>
        <a:off x="5977039" y="2458455"/>
        <a:ext cx="2715280" cy="1629168"/>
      </dsp:txXfrm>
    </dsp:sp>
    <dsp:sp modelId="{0A4602DB-3D20-4A09-AEDC-12F8F15924E6}">
      <dsp:nvSpPr>
        <dsp:cNvPr id="0" name=""/>
        <dsp:cNvSpPr/>
      </dsp:nvSpPr>
      <dsp:spPr>
        <a:xfrm>
          <a:off x="8963847" y="2458455"/>
          <a:ext cx="2715280" cy="162916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you are faced with demands for your money or property, especially from an armed subject, comply with their demands in the interest of your safety. </a:t>
          </a:r>
        </a:p>
      </dsp:txBody>
      <dsp:txXfrm>
        <a:off x="8963847" y="2458455"/>
        <a:ext cx="2715280" cy="16291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959FE-589C-469B-A702-696FC0EB7E08}">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F7FCEB0-A4CF-47CA-B3CE-0723B087F037}">
      <dsp:nvSpPr>
        <dsp:cNvPr id="0" name=""/>
        <dsp:cNvSpPr/>
      </dsp:nvSpPr>
      <dsp:spPr>
        <a:xfrm>
          <a:off x="0" y="59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a:t>Take Action:</a:t>
          </a:r>
          <a:r>
            <a:rPr lang="en-US" sz="2000" b="0" i="0" kern="1200"/>
            <a:t> Approach the targeted person, introduce yourself, and offer support.</a:t>
          </a:r>
          <a:endParaRPr lang="en-US" sz="2000" kern="1200"/>
        </a:p>
      </dsp:txBody>
      <dsp:txXfrm>
        <a:off x="0" y="598"/>
        <a:ext cx="6266011" cy="979670"/>
      </dsp:txXfrm>
    </dsp:sp>
    <dsp:sp modelId="{62D19A0C-6412-4F2B-8E61-562451CBC62A}">
      <dsp:nvSpPr>
        <dsp:cNvPr id="0" name=""/>
        <dsp:cNvSpPr/>
      </dsp:nvSpPr>
      <dsp:spPr>
        <a:xfrm>
          <a:off x="0" y="980268"/>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8C0D33B-C792-4F1E-A60C-27FAA7E6E0C3}">
      <dsp:nvSpPr>
        <dsp:cNvPr id="0" name=""/>
        <dsp:cNvSpPr/>
      </dsp:nvSpPr>
      <dsp:spPr>
        <a:xfrm>
          <a:off x="0" y="98026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a:t>Actively Listen:</a:t>
          </a:r>
          <a:r>
            <a:rPr lang="en-US" sz="2000" b="0" i="0" kern="1200" dirty="0"/>
            <a:t> Ask before taking any actions and respect the targeted person’s wishes. Monitor the situation if </a:t>
          </a:r>
          <a:r>
            <a:rPr lang="en-US" sz="2000" b="0" i="0" kern="1200"/>
            <a:t>needed.</a:t>
          </a:r>
          <a:endParaRPr lang="en-US" sz="2000" kern="1200" dirty="0"/>
        </a:p>
      </dsp:txBody>
      <dsp:txXfrm>
        <a:off x="0" y="980268"/>
        <a:ext cx="6266011" cy="979670"/>
      </dsp:txXfrm>
    </dsp:sp>
    <dsp:sp modelId="{E2F02EEE-F143-4602-B8F7-DB30F56714DB}">
      <dsp:nvSpPr>
        <dsp:cNvPr id="0" name=""/>
        <dsp:cNvSpPr/>
      </dsp:nvSpPr>
      <dsp:spPr>
        <a:xfrm>
          <a:off x="0" y="1959938"/>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EE4808D-9BEF-4494-A6EC-1A22C6429484}">
      <dsp:nvSpPr>
        <dsp:cNvPr id="0" name=""/>
        <dsp:cNvSpPr/>
      </dsp:nvSpPr>
      <dsp:spPr>
        <a:xfrm>
          <a:off x="0" y="195993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a:t>Ignore Attacker: </a:t>
          </a:r>
          <a:r>
            <a:rPr lang="en-US" sz="2000" b="0" i="0" kern="1200"/>
            <a:t>Using your discretion, attempt to calm the situation by using your voice, body language, or distractions.</a:t>
          </a:r>
          <a:endParaRPr lang="en-US" sz="2000" kern="1200"/>
        </a:p>
      </dsp:txBody>
      <dsp:txXfrm>
        <a:off x="0" y="1959938"/>
        <a:ext cx="6266011" cy="979670"/>
      </dsp:txXfrm>
    </dsp:sp>
    <dsp:sp modelId="{4C2A3782-F6C9-4CBE-8650-D67A15A0F1C2}">
      <dsp:nvSpPr>
        <dsp:cNvPr id="0" name=""/>
        <dsp:cNvSpPr/>
      </dsp:nvSpPr>
      <dsp:spPr>
        <a:xfrm>
          <a:off x="0" y="2939608"/>
          <a:ext cx="62660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A212B82-B9D6-4509-925F-44B33568652B}">
      <dsp:nvSpPr>
        <dsp:cNvPr id="0" name=""/>
        <dsp:cNvSpPr/>
      </dsp:nvSpPr>
      <dsp:spPr>
        <a:xfrm>
          <a:off x="0" y="293960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a:t>Accompany:</a:t>
          </a:r>
          <a:r>
            <a:rPr lang="en-US" sz="2000" b="0" i="0" kern="1200" dirty="0"/>
            <a:t> If the situation escalates, invite the targeted person to join you in leaving.</a:t>
          </a:r>
          <a:endParaRPr lang="en-US" sz="2000" kern="1200" dirty="0"/>
        </a:p>
      </dsp:txBody>
      <dsp:txXfrm>
        <a:off x="0" y="2939608"/>
        <a:ext cx="6266011" cy="979670"/>
      </dsp:txXfrm>
    </dsp:sp>
    <dsp:sp modelId="{9F4AD74E-4D52-4F0C-9A84-305EBC8EC6F9}">
      <dsp:nvSpPr>
        <dsp:cNvPr id="0" name=""/>
        <dsp:cNvSpPr/>
      </dsp:nvSpPr>
      <dsp:spPr>
        <a:xfrm>
          <a:off x="0" y="3919278"/>
          <a:ext cx="626601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F359C85-0A27-4CEB-9AF5-06875EA24D97}">
      <dsp:nvSpPr>
        <dsp:cNvPr id="0" name=""/>
        <dsp:cNvSpPr/>
      </dsp:nvSpPr>
      <dsp:spPr>
        <a:xfrm>
          <a:off x="0" y="391927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a:t>Offer Emotional Support: </a:t>
          </a:r>
          <a:r>
            <a:rPr lang="en-US" sz="2000" b="0" i="0" kern="1200"/>
            <a:t>Help the targeted person by asking how they’re feeling. Assist them in figuring out what they want to do next.</a:t>
          </a:r>
          <a:endParaRPr lang="en-US" sz="2000" kern="1200"/>
        </a:p>
      </dsp:txBody>
      <dsp:txXfrm>
        <a:off x="0" y="3919278"/>
        <a:ext cx="6266011" cy="9796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CB376-AB4D-4E8D-8078-6201AFBB6AA8}">
      <dsp:nvSpPr>
        <dsp:cNvPr id="0" name=""/>
        <dsp:cNvSpPr/>
      </dsp:nvSpPr>
      <dsp:spPr>
        <a:xfrm>
          <a:off x="0" y="643"/>
          <a:ext cx="6545896"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F3BFCB3-2AD6-4D27-A0DB-296419FF5D0F}">
      <dsp:nvSpPr>
        <dsp:cNvPr id="0" name=""/>
        <dsp:cNvSpPr/>
      </dsp:nvSpPr>
      <dsp:spPr>
        <a:xfrm>
          <a:off x="0" y="643"/>
          <a:ext cx="6545896" cy="105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Safety First:</a:t>
          </a:r>
          <a:r>
            <a:rPr lang="en-US" sz="1900" b="0" i="0" kern="1200"/>
            <a:t> Trust your instincts and assess your surroundings. If you feel unsafe and you are able to, leave the area.</a:t>
          </a:r>
          <a:endParaRPr lang="en-US" sz="1900" kern="1200"/>
        </a:p>
      </dsp:txBody>
      <dsp:txXfrm>
        <a:off x="0" y="643"/>
        <a:ext cx="6545896" cy="1054477"/>
      </dsp:txXfrm>
    </dsp:sp>
    <dsp:sp modelId="{D6811E25-3498-4334-A78A-755838ABCD5D}">
      <dsp:nvSpPr>
        <dsp:cNvPr id="0" name=""/>
        <dsp:cNvSpPr/>
      </dsp:nvSpPr>
      <dsp:spPr>
        <a:xfrm>
          <a:off x="0" y="1055121"/>
          <a:ext cx="6545896" cy="0"/>
        </a:xfrm>
        <a:prstGeom prst="line">
          <a:avLst/>
        </a:prstGeom>
        <a:gradFill rotWithShape="0">
          <a:gsLst>
            <a:gs pos="0">
              <a:schemeClr val="accent2">
                <a:hueOff val="372801"/>
                <a:satOff val="-2522"/>
                <a:lumOff val="-540"/>
                <a:alphaOff val="0"/>
                <a:tint val="96000"/>
                <a:lumMod val="104000"/>
              </a:schemeClr>
            </a:gs>
            <a:gs pos="100000">
              <a:schemeClr val="accent2">
                <a:hueOff val="372801"/>
                <a:satOff val="-2522"/>
                <a:lumOff val="-540"/>
                <a:alphaOff val="0"/>
                <a:shade val="90000"/>
                <a:lumMod val="90000"/>
              </a:schemeClr>
            </a:gs>
          </a:gsLst>
          <a:lin ang="5400000" scaled="0"/>
        </a:gradFill>
        <a:ln w="9525" cap="rnd" cmpd="sng" algn="ctr">
          <a:solidFill>
            <a:schemeClr val="accent2">
              <a:hueOff val="372801"/>
              <a:satOff val="-2522"/>
              <a:lumOff val="-54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3989707-1A0F-48F9-866E-33C2E5AA5A1D}">
      <dsp:nvSpPr>
        <dsp:cNvPr id="0" name=""/>
        <dsp:cNvSpPr/>
      </dsp:nvSpPr>
      <dsp:spPr>
        <a:xfrm>
          <a:off x="0" y="1055121"/>
          <a:ext cx="6545896" cy="105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Stay Calm:</a:t>
          </a:r>
          <a:r>
            <a:rPr lang="en-US" sz="1900" b="0" i="0" kern="1200"/>
            <a:t> Take a deep breath, limit eye-contact, and maintain a neutral body language.</a:t>
          </a:r>
          <a:endParaRPr lang="en-US" sz="1900" kern="1200"/>
        </a:p>
      </dsp:txBody>
      <dsp:txXfrm>
        <a:off x="0" y="1055121"/>
        <a:ext cx="6545896" cy="1054477"/>
      </dsp:txXfrm>
    </dsp:sp>
    <dsp:sp modelId="{4CC4B106-D62F-4E34-8F0A-409A21242D5C}">
      <dsp:nvSpPr>
        <dsp:cNvPr id="0" name=""/>
        <dsp:cNvSpPr/>
      </dsp:nvSpPr>
      <dsp:spPr>
        <a:xfrm>
          <a:off x="0" y="2109598"/>
          <a:ext cx="6545896" cy="0"/>
        </a:xfrm>
        <a:prstGeom prst="line">
          <a:avLst/>
        </a:prstGeom>
        <a:gradFill rotWithShape="0">
          <a:gsLst>
            <a:gs pos="0">
              <a:schemeClr val="accent2">
                <a:hueOff val="745603"/>
                <a:satOff val="-5044"/>
                <a:lumOff val="-1079"/>
                <a:alphaOff val="0"/>
                <a:tint val="96000"/>
                <a:lumMod val="104000"/>
              </a:schemeClr>
            </a:gs>
            <a:gs pos="100000">
              <a:schemeClr val="accent2">
                <a:hueOff val="745603"/>
                <a:satOff val="-5044"/>
                <a:lumOff val="-1079"/>
                <a:alphaOff val="0"/>
                <a:shade val="90000"/>
                <a:lumMod val="90000"/>
              </a:schemeClr>
            </a:gs>
          </a:gsLst>
          <a:lin ang="5400000" scaled="0"/>
        </a:gradFill>
        <a:ln w="9525" cap="rnd" cmpd="sng" algn="ctr">
          <a:solidFill>
            <a:schemeClr val="accent2">
              <a:hueOff val="745603"/>
              <a:satOff val="-5044"/>
              <a:lumOff val="-107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5DF77CB-409D-41AB-9FCF-EFB95FD98FA7}">
      <dsp:nvSpPr>
        <dsp:cNvPr id="0" name=""/>
        <dsp:cNvSpPr/>
      </dsp:nvSpPr>
      <dsp:spPr>
        <a:xfrm>
          <a:off x="0" y="2109598"/>
          <a:ext cx="6545896" cy="105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Speak Out (If you can do so safely):</a:t>
          </a:r>
          <a:r>
            <a:rPr lang="en-US" sz="1900" b="0" i="0" kern="1200"/>
            <a:t> In a calm and firm voice, establish physical boundaries, and denounce their behavior and comments.</a:t>
          </a:r>
          <a:endParaRPr lang="en-US" sz="1900" kern="1200"/>
        </a:p>
      </dsp:txBody>
      <dsp:txXfrm>
        <a:off x="0" y="2109598"/>
        <a:ext cx="6545896" cy="1054477"/>
      </dsp:txXfrm>
    </dsp:sp>
    <dsp:sp modelId="{FFF23B8F-9A9C-4852-9BFA-6875C1D4623F}">
      <dsp:nvSpPr>
        <dsp:cNvPr id="0" name=""/>
        <dsp:cNvSpPr/>
      </dsp:nvSpPr>
      <dsp:spPr>
        <a:xfrm>
          <a:off x="0" y="3164076"/>
          <a:ext cx="6545896" cy="0"/>
        </a:xfrm>
        <a:prstGeom prst="line">
          <a:avLst/>
        </a:prstGeom>
        <a:gradFill rotWithShape="0">
          <a:gsLst>
            <a:gs pos="0">
              <a:schemeClr val="accent2">
                <a:hueOff val="1118404"/>
                <a:satOff val="-7566"/>
                <a:lumOff val="-1619"/>
                <a:alphaOff val="0"/>
                <a:tint val="96000"/>
                <a:lumMod val="104000"/>
              </a:schemeClr>
            </a:gs>
            <a:gs pos="100000">
              <a:schemeClr val="accent2">
                <a:hueOff val="1118404"/>
                <a:satOff val="-7566"/>
                <a:lumOff val="-1619"/>
                <a:alphaOff val="0"/>
                <a:shade val="90000"/>
                <a:lumMod val="90000"/>
              </a:schemeClr>
            </a:gs>
          </a:gsLst>
          <a:lin ang="5400000" scaled="0"/>
        </a:gradFill>
        <a:ln w="9525" cap="rnd" cmpd="sng" algn="ctr">
          <a:solidFill>
            <a:schemeClr val="accent2">
              <a:hueOff val="1118404"/>
              <a:satOff val="-7566"/>
              <a:lumOff val="-161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DEE60C5-C603-43CD-8F75-0225D91DDE49}">
      <dsp:nvSpPr>
        <dsp:cNvPr id="0" name=""/>
        <dsp:cNvSpPr/>
      </dsp:nvSpPr>
      <dsp:spPr>
        <a:xfrm>
          <a:off x="0" y="3164076"/>
          <a:ext cx="6545896" cy="105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dirty="0"/>
            <a:t>Seek Immediate Support:</a:t>
          </a:r>
          <a:r>
            <a:rPr lang="en-US" sz="1900" b="0" i="0" kern="1200" dirty="0"/>
            <a:t> Ask bystanders for support or intervention.</a:t>
          </a:r>
          <a:endParaRPr lang="en-US" sz="1900" kern="1200" dirty="0"/>
        </a:p>
      </dsp:txBody>
      <dsp:txXfrm>
        <a:off x="0" y="3164076"/>
        <a:ext cx="6545896" cy="1054477"/>
      </dsp:txXfrm>
    </dsp:sp>
    <dsp:sp modelId="{0BF047ED-0AB8-4993-B15B-BB47A87FC350}">
      <dsp:nvSpPr>
        <dsp:cNvPr id="0" name=""/>
        <dsp:cNvSpPr/>
      </dsp:nvSpPr>
      <dsp:spPr>
        <a:xfrm>
          <a:off x="0" y="4218553"/>
          <a:ext cx="6545896" cy="0"/>
        </a:xfrm>
        <a:prstGeom prst="line">
          <a:avLst/>
        </a:prstGeom>
        <a:gradFill rotWithShape="0">
          <a:gsLst>
            <a:gs pos="0">
              <a:schemeClr val="accent2">
                <a:hueOff val="1491206"/>
                <a:satOff val="-10088"/>
                <a:lumOff val="-2158"/>
                <a:alphaOff val="0"/>
                <a:tint val="96000"/>
                <a:lumMod val="104000"/>
              </a:schemeClr>
            </a:gs>
            <a:gs pos="100000">
              <a:schemeClr val="accent2">
                <a:hueOff val="1491206"/>
                <a:satOff val="-10088"/>
                <a:lumOff val="-2158"/>
                <a:alphaOff val="0"/>
                <a:shade val="90000"/>
                <a:lumMod val="90000"/>
              </a:schemeClr>
            </a:gs>
          </a:gsLst>
          <a:lin ang="5400000" scaled="0"/>
        </a:gradFill>
        <a:ln w="9525" cap="rnd" cmpd="sng" algn="ctr">
          <a:solidFill>
            <a:schemeClr val="accent2">
              <a:hueOff val="1491206"/>
              <a:satOff val="-10088"/>
              <a:lumOff val="-2158"/>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0C66BCA-1E2A-42ED-AF06-D95A4A99277C}">
      <dsp:nvSpPr>
        <dsp:cNvPr id="0" name=""/>
        <dsp:cNvSpPr/>
      </dsp:nvSpPr>
      <dsp:spPr>
        <a:xfrm>
          <a:off x="0" y="4218553"/>
          <a:ext cx="6545896" cy="1054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dirty="0"/>
            <a:t>Seek Emotional Support:</a:t>
          </a:r>
          <a:r>
            <a:rPr lang="en-US" sz="1900" b="0" i="0" kern="1200" dirty="0"/>
            <a:t> Once you feel safe, take time to recover and reach out to someone to talk about what happened. Remember this is not your fault, and you are not alone.</a:t>
          </a:r>
          <a:endParaRPr lang="en-US" sz="1900" kern="1200" dirty="0"/>
        </a:p>
      </dsp:txBody>
      <dsp:txXfrm>
        <a:off x="0" y="4218553"/>
        <a:ext cx="6545896" cy="10544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A62DA-C6E0-42DB-947E-8F8AE1B80BBE}">
      <dsp:nvSpPr>
        <dsp:cNvPr id="0" name=""/>
        <dsp:cNvSpPr/>
      </dsp:nvSpPr>
      <dsp:spPr>
        <a:xfrm>
          <a:off x="5618" y="0"/>
          <a:ext cx="11494963" cy="6350000"/>
        </a:xfrm>
        <a:prstGeom prst="rect">
          <a:avLst/>
        </a:prstGeom>
        <a:solidFill>
          <a:schemeClr val="accent3">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2044700">
            <a:lnSpc>
              <a:spcPct val="90000"/>
            </a:lnSpc>
            <a:spcBef>
              <a:spcPct val="0"/>
            </a:spcBef>
            <a:spcAft>
              <a:spcPct val="35000"/>
            </a:spcAft>
            <a:buNone/>
          </a:pPr>
          <a:r>
            <a:rPr lang="en-US" sz="4600" kern="1200"/>
            <a:t>Please take a moment to honor yourself, your loved ones, and your emotions/feelings.</a:t>
          </a:r>
        </a:p>
        <a:p>
          <a:pPr marL="285750" lvl="1" indent="-285750" algn="l" defTabSz="1600200">
            <a:lnSpc>
              <a:spcPct val="90000"/>
            </a:lnSpc>
            <a:spcBef>
              <a:spcPct val="0"/>
            </a:spcBef>
            <a:spcAft>
              <a:spcPct val="15000"/>
            </a:spcAft>
            <a:buChar char="•"/>
          </a:pPr>
          <a:r>
            <a:rPr lang="en-US" sz="3600" kern="1200"/>
            <a:t>Consider your struggles, and if applicable, forgive yourself for any feelings or thoughts you consider to be negative.</a:t>
          </a:r>
        </a:p>
        <a:p>
          <a:pPr marL="285750" lvl="1" indent="-285750" algn="l" defTabSz="1600200">
            <a:lnSpc>
              <a:spcPct val="90000"/>
            </a:lnSpc>
            <a:spcBef>
              <a:spcPct val="0"/>
            </a:spcBef>
            <a:spcAft>
              <a:spcPct val="15000"/>
            </a:spcAft>
            <a:buChar char="•"/>
          </a:pPr>
          <a:r>
            <a:rPr lang="en-US" sz="3600" kern="1200" dirty="0"/>
            <a:t>If you cannot forgive yourself right now, that is ok, too.</a:t>
          </a:r>
        </a:p>
        <a:p>
          <a:pPr marL="285750" lvl="1" indent="-285750" algn="l" defTabSz="1600200">
            <a:lnSpc>
              <a:spcPct val="90000"/>
            </a:lnSpc>
            <a:spcBef>
              <a:spcPct val="0"/>
            </a:spcBef>
            <a:spcAft>
              <a:spcPct val="15000"/>
            </a:spcAft>
            <a:buChar char="•"/>
          </a:pPr>
          <a:r>
            <a:rPr lang="en-US" sz="3600" kern="1200" dirty="0"/>
            <a:t>Honor yourself and your loved ones for any struggles you have overcome and any you are still trying to overcome. </a:t>
          </a:r>
        </a:p>
        <a:p>
          <a:pPr marL="285750" lvl="1" indent="-285750" algn="l" defTabSz="1600200">
            <a:lnSpc>
              <a:spcPct val="90000"/>
            </a:lnSpc>
            <a:spcBef>
              <a:spcPct val="0"/>
            </a:spcBef>
            <a:spcAft>
              <a:spcPct val="15000"/>
            </a:spcAft>
            <a:buChar char="•"/>
          </a:pPr>
          <a:r>
            <a:rPr lang="en-US" sz="3600" kern="1200" dirty="0"/>
            <a:t>Honor your pain, sadness and anger. Painful as they may feel, feeling them means that you care about the injustices that have been done. Let them guide and give you strength.  </a:t>
          </a:r>
        </a:p>
      </dsp:txBody>
      <dsp:txXfrm>
        <a:off x="5618" y="0"/>
        <a:ext cx="11494963" cy="635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E0AA6-D835-42D3-9DC5-44658CD9FCD1}">
      <dsp:nvSpPr>
        <dsp:cNvPr id="0" name=""/>
        <dsp:cNvSpPr/>
      </dsp:nvSpPr>
      <dsp:spPr>
        <a:xfrm>
          <a:off x="0" y="362924"/>
          <a:ext cx="10353675" cy="4536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E02CB4-B2E2-4777-838F-4BD36EE1110C}">
      <dsp:nvSpPr>
        <dsp:cNvPr id="0" name=""/>
        <dsp:cNvSpPr/>
      </dsp:nvSpPr>
      <dsp:spPr>
        <a:xfrm>
          <a:off x="517683" y="97244"/>
          <a:ext cx="7247572" cy="5313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00100">
            <a:lnSpc>
              <a:spcPct val="90000"/>
            </a:lnSpc>
            <a:spcBef>
              <a:spcPct val="0"/>
            </a:spcBef>
            <a:spcAft>
              <a:spcPct val="35000"/>
            </a:spcAft>
            <a:buNone/>
          </a:pPr>
          <a:r>
            <a:rPr lang="en-US" sz="1800" kern="1200" dirty="0"/>
            <a:t>Thank you for your participation in today’s discussion. </a:t>
          </a:r>
        </a:p>
      </dsp:txBody>
      <dsp:txXfrm>
        <a:off x="543622" y="123183"/>
        <a:ext cx="7195694" cy="479482"/>
      </dsp:txXfrm>
    </dsp:sp>
    <dsp:sp modelId="{BC580D98-8B56-40B2-8126-89D5C324656E}">
      <dsp:nvSpPr>
        <dsp:cNvPr id="0" name=""/>
        <dsp:cNvSpPr/>
      </dsp:nvSpPr>
      <dsp:spPr>
        <a:xfrm>
          <a:off x="0" y="1179404"/>
          <a:ext cx="10353675" cy="24381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74904" rIns="80356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feel triggered by this discussion</a:t>
          </a:r>
        </a:p>
        <a:p>
          <a:pPr marL="171450" lvl="1" indent="-171450" algn="l" defTabSz="800100">
            <a:lnSpc>
              <a:spcPct val="90000"/>
            </a:lnSpc>
            <a:spcBef>
              <a:spcPct val="0"/>
            </a:spcBef>
            <a:spcAft>
              <a:spcPct val="15000"/>
            </a:spcAft>
            <a:buChar char="•"/>
          </a:pPr>
          <a:r>
            <a:rPr lang="en-US" sz="1800" kern="1200"/>
            <a:t>experience strong emotions or reactions to any of the content</a:t>
          </a:r>
        </a:p>
        <a:p>
          <a:pPr marL="171450" lvl="1" indent="-171450" algn="l" defTabSz="800100">
            <a:lnSpc>
              <a:spcPct val="90000"/>
            </a:lnSpc>
            <a:spcBef>
              <a:spcPct val="0"/>
            </a:spcBef>
            <a:spcAft>
              <a:spcPct val="15000"/>
            </a:spcAft>
            <a:buChar char="•"/>
          </a:pPr>
          <a:r>
            <a:rPr lang="en-US" sz="1800" kern="1200"/>
            <a:t>feel unsafe for any reason</a:t>
          </a:r>
        </a:p>
        <a:p>
          <a:pPr marL="171450" lvl="1" indent="-171450" algn="l" defTabSz="800100">
            <a:lnSpc>
              <a:spcPct val="90000"/>
            </a:lnSpc>
            <a:spcBef>
              <a:spcPct val="0"/>
            </a:spcBef>
            <a:spcAft>
              <a:spcPct val="15000"/>
            </a:spcAft>
            <a:buChar char="•"/>
          </a:pPr>
          <a:r>
            <a:rPr lang="en-US" sz="1800" kern="1200"/>
            <a:t>do not feel seen or heard</a:t>
          </a:r>
        </a:p>
        <a:p>
          <a:pPr marL="171450" lvl="1" indent="-171450" algn="l" defTabSz="800100">
            <a:lnSpc>
              <a:spcPct val="90000"/>
            </a:lnSpc>
            <a:spcBef>
              <a:spcPct val="0"/>
            </a:spcBef>
            <a:spcAft>
              <a:spcPct val="15000"/>
            </a:spcAft>
            <a:buChar char="•"/>
          </a:pPr>
          <a:r>
            <a:rPr lang="en-US" sz="1800" kern="1200"/>
            <a:t>are concerned for yourself or a loved one</a:t>
          </a:r>
        </a:p>
        <a:p>
          <a:pPr marL="171450" lvl="1" indent="-171450" algn="l" defTabSz="800100">
            <a:lnSpc>
              <a:spcPct val="90000"/>
            </a:lnSpc>
            <a:spcBef>
              <a:spcPct val="0"/>
            </a:spcBef>
            <a:spcAft>
              <a:spcPct val="15000"/>
            </a:spcAft>
            <a:buChar char="•"/>
          </a:pPr>
          <a:r>
            <a:rPr lang="en-US" sz="1800" kern="1200" dirty="0"/>
            <a:t>feel depressed, anxious, experience excessive worrying or stress</a:t>
          </a:r>
        </a:p>
        <a:p>
          <a:pPr marL="171450" lvl="1" indent="-171450" algn="l" defTabSz="800100">
            <a:lnSpc>
              <a:spcPct val="90000"/>
            </a:lnSpc>
            <a:spcBef>
              <a:spcPct val="0"/>
            </a:spcBef>
            <a:spcAft>
              <a:spcPct val="15000"/>
            </a:spcAft>
            <a:buChar char="•"/>
          </a:pPr>
          <a:r>
            <a:rPr lang="en-US" sz="1800" kern="1200"/>
            <a:t>just need someone to talk to, distract you or be there for you</a:t>
          </a:r>
        </a:p>
      </dsp:txBody>
      <dsp:txXfrm>
        <a:off x="0" y="1179404"/>
        <a:ext cx="10353675" cy="2438100"/>
      </dsp:txXfrm>
    </dsp:sp>
    <dsp:sp modelId="{C941DB8A-0325-4E55-A772-758CE9959F4F}">
      <dsp:nvSpPr>
        <dsp:cNvPr id="0" name=""/>
        <dsp:cNvSpPr/>
      </dsp:nvSpPr>
      <dsp:spPr>
        <a:xfrm>
          <a:off x="517683" y="913725"/>
          <a:ext cx="7247572" cy="53136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800100">
            <a:lnSpc>
              <a:spcPct val="90000"/>
            </a:lnSpc>
            <a:spcBef>
              <a:spcPct val="0"/>
            </a:spcBef>
            <a:spcAft>
              <a:spcPct val="35000"/>
            </a:spcAft>
            <a:buNone/>
          </a:pPr>
          <a:r>
            <a:rPr lang="en-US" sz="1800" kern="1200"/>
            <a:t>Please remember to seek support if you: </a:t>
          </a:r>
        </a:p>
      </dsp:txBody>
      <dsp:txXfrm>
        <a:off x="543622" y="939664"/>
        <a:ext cx="719569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4235-57D1-4B94-8D39-EF674229961C}">
      <dsp:nvSpPr>
        <dsp:cNvPr id="0" name=""/>
        <dsp:cNvSpPr/>
      </dsp:nvSpPr>
      <dsp:spPr>
        <a:xfrm>
          <a:off x="0" y="439993"/>
          <a:ext cx="11568634" cy="194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458216" rIns="897855" bIns="156464" numCol="1" spcCol="1270" anchor="t" anchorCtr="0">
          <a:noAutofit/>
        </a:bodyPr>
        <a:lstStyle/>
        <a:p>
          <a:pPr marL="228600" lvl="1" indent="-228600" algn="l" defTabSz="977900">
            <a:lnSpc>
              <a:spcPct val="90000"/>
            </a:lnSpc>
            <a:spcBef>
              <a:spcPct val="0"/>
            </a:spcBef>
            <a:spcAft>
              <a:spcPct val="15000"/>
            </a:spcAft>
            <a:buFontTx/>
            <a:buNone/>
          </a:pPr>
          <a:r>
            <a:rPr lang="en-US" sz="2200" kern="1200" dirty="0"/>
            <a:t>A</a:t>
          </a:r>
          <a:r>
            <a:rPr lang="en-US" sz="2200" i="0" kern="1200" dirty="0"/>
            <a:t> hate crime must involve a “crime” and it is often a violent crime, such as assault,</a:t>
          </a:r>
          <a:endParaRPr lang="en-US" sz="2200" kern="1200" dirty="0"/>
        </a:p>
        <a:p>
          <a:pPr marL="228600" lvl="1" indent="-228600" algn="l" defTabSz="977900">
            <a:lnSpc>
              <a:spcPct val="90000"/>
            </a:lnSpc>
            <a:spcBef>
              <a:spcPct val="0"/>
            </a:spcBef>
            <a:spcAft>
              <a:spcPct val="15000"/>
            </a:spcAft>
            <a:buFontTx/>
            <a:buNone/>
          </a:pPr>
          <a:r>
            <a:rPr lang="en-US" sz="2200" i="0" kern="1200" dirty="0"/>
            <a:t>murder, arson, vandalism, or threats to commit such crimes. It may also cover</a:t>
          </a:r>
          <a:endParaRPr lang="en-US" sz="2200" kern="1200" dirty="0"/>
        </a:p>
        <a:p>
          <a:pPr marL="228600" lvl="1" indent="-228600" algn="l" defTabSz="977900">
            <a:lnSpc>
              <a:spcPct val="90000"/>
            </a:lnSpc>
            <a:spcBef>
              <a:spcPct val="0"/>
            </a:spcBef>
            <a:spcAft>
              <a:spcPct val="15000"/>
            </a:spcAft>
            <a:buFontTx/>
            <a:buNone/>
          </a:pPr>
          <a:r>
            <a:rPr lang="en-US" sz="2200" i="0" kern="1200" dirty="0"/>
            <a:t>conspiring or asking another person to commit such crimes, even if the crime was</a:t>
          </a:r>
          <a:endParaRPr lang="en-US" sz="2200" kern="1200" dirty="0"/>
        </a:p>
        <a:p>
          <a:pPr marL="228600" lvl="1" indent="-228600" algn="l" defTabSz="977900">
            <a:lnSpc>
              <a:spcPct val="90000"/>
            </a:lnSpc>
            <a:spcBef>
              <a:spcPct val="0"/>
            </a:spcBef>
            <a:spcAft>
              <a:spcPct val="15000"/>
            </a:spcAft>
            <a:buFontTx/>
            <a:buNone/>
          </a:pPr>
          <a:r>
            <a:rPr lang="en-US" sz="2200" i="0" kern="1200" dirty="0"/>
            <a:t>never carried out. (NAPABA  </a:t>
          </a:r>
          <a:r>
            <a:rPr lang="en-US" sz="2200" i="0" kern="1200" dirty="0">
              <a:hlinkClick xmlns:r="http://schemas.openxmlformats.org/officeDocument/2006/relationships" r:id="rId1"/>
            </a:rPr>
            <a:t>https://www.napaba.org/page/HateCrimeResources</a:t>
          </a:r>
          <a:r>
            <a:rPr lang="en-US" sz="2200" i="0" kern="1200" dirty="0"/>
            <a:t>)</a:t>
          </a:r>
          <a:endParaRPr lang="en-US" sz="2200" kern="1200" dirty="0"/>
        </a:p>
      </dsp:txBody>
      <dsp:txXfrm>
        <a:off x="0" y="439993"/>
        <a:ext cx="11568634" cy="1940400"/>
      </dsp:txXfrm>
    </dsp:sp>
    <dsp:sp modelId="{CA6C8A5C-AAA7-49CF-B0A5-F200DFCA4ECB}">
      <dsp:nvSpPr>
        <dsp:cNvPr id="0" name=""/>
        <dsp:cNvSpPr/>
      </dsp:nvSpPr>
      <dsp:spPr>
        <a:xfrm>
          <a:off x="578431" y="115273"/>
          <a:ext cx="8098044" cy="6494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977900">
            <a:lnSpc>
              <a:spcPct val="90000"/>
            </a:lnSpc>
            <a:spcBef>
              <a:spcPct val="0"/>
            </a:spcBef>
            <a:spcAft>
              <a:spcPct val="35000"/>
            </a:spcAft>
            <a:buNone/>
          </a:pPr>
          <a:r>
            <a:rPr lang="en-US" sz="2200" kern="1200"/>
            <a:t>Hate Crime: </a:t>
          </a:r>
        </a:p>
      </dsp:txBody>
      <dsp:txXfrm>
        <a:off x="610134" y="146976"/>
        <a:ext cx="8034638" cy="586034"/>
      </dsp:txXfrm>
    </dsp:sp>
    <dsp:sp modelId="{40C6DE78-EE45-4B36-A866-B5BED6B2E201}">
      <dsp:nvSpPr>
        <dsp:cNvPr id="0" name=""/>
        <dsp:cNvSpPr/>
      </dsp:nvSpPr>
      <dsp:spPr>
        <a:xfrm>
          <a:off x="0" y="2823913"/>
          <a:ext cx="11568634" cy="15939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458216" rIns="897855" bIns="156464" numCol="1" spcCol="1270" anchor="t" anchorCtr="0">
          <a:noAutofit/>
        </a:bodyPr>
        <a:lstStyle/>
        <a:p>
          <a:pPr marL="228600" lvl="1" indent="-228600" algn="l" defTabSz="977900">
            <a:lnSpc>
              <a:spcPct val="90000"/>
            </a:lnSpc>
            <a:spcBef>
              <a:spcPct val="0"/>
            </a:spcBef>
            <a:spcAft>
              <a:spcPct val="15000"/>
            </a:spcAft>
            <a:buFontTx/>
            <a:buNone/>
          </a:pPr>
          <a:r>
            <a:rPr lang="en-US" sz="2200" i="0" kern="1200" dirty="0"/>
            <a:t>Hate/bias incidents are acts of prejudice that are not crimes and do not involve</a:t>
          </a:r>
          <a:endParaRPr lang="en-US" sz="2200" kern="1200" dirty="0"/>
        </a:p>
        <a:p>
          <a:pPr marL="228600" lvl="1" indent="-228600" algn="l" defTabSz="977900">
            <a:lnSpc>
              <a:spcPct val="90000"/>
            </a:lnSpc>
            <a:spcBef>
              <a:spcPct val="0"/>
            </a:spcBef>
            <a:spcAft>
              <a:spcPct val="15000"/>
            </a:spcAft>
            <a:buFontTx/>
            <a:buNone/>
          </a:pPr>
          <a:r>
            <a:rPr lang="en-US" sz="2200" i="0" kern="1200" dirty="0"/>
            <a:t>violence, threats, or property damage. The most common examples are speech in the</a:t>
          </a:r>
          <a:endParaRPr lang="en-US" sz="2200" kern="1200" dirty="0"/>
        </a:p>
        <a:p>
          <a:pPr marL="228600" lvl="1" indent="-228600" algn="l" defTabSz="977900">
            <a:lnSpc>
              <a:spcPct val="90000"/>
            </a:lnSpc>
            <a:spcBef>
              <a:spcPct val="0"/>
            </a:spcBef>
            <a:spcAft>
              <a:spcPct val="15000"/>
            </a:spcAft>
            <a:buFontTx/>
            <a:buNone/>
          </a:pPr>
          <a:r>
            <a:rPr lang="en-US" sz="2200" i="0" kern="1200" dirty="0"/>
            <a:t>form of racial slurs. (NAPABA  </a:t>
          </a:r>
          <a:r>
            <a:rPr lang="en-US" sz="2200" i="0" kern="1200" dirty="0">
              <a:hlinkClick xmlns:r="http://schemas.openxmlformats.org/officeDocument/2006/relationships" r:id="rId1"/>
            </a:rPr>
            <a:t>https://www.napaba.org/page/HateCrimeResources</a:t>
          </a:r>
          <a:r>
            <a:rPr lang="en-US" sz="2200" i="0" kern="1200" dirty="0"/>
            <a:t>)</a:t>
          </a:r>
          <a:endParaRPr lang="en-US" sz="2200" kern="1200" dirty="0"/>
        </a:p>
      </dsp:txBody>
      <dsp:txXfrm>
        <a:off x="0" y="2823913"/>
        <a:ext cx="11568634" cy="1593900"/>
      </dsp:txXfrm>
    </dsp:sp>
    <dsp:sp modelId="{DB8495D5-F1EC-437F-9D60-1C750772DED2}">
      <dsp:nvSpPr>
        <dsp:cNvPr id="0" name=""/>
        <dsp:cNvSpPr/>
      </dsp:nvSpPr>
      <dsp:spPr>
        <a:xfrm>
          <a:off x="578431" y="2499193"/>
          <a:ext cx="8098044" cy="6494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977900">
            <a:lnSpc>
              <a:spcPct val="90000"/>
            </a:lnSpc>
            <a:spcBef>
              <a:spcPct val="0"/>
            </a:spcBef>
            <a:spcAft>
              <a:spcPct val="35000"/>
            </a:spcAft>
            <a:buNone/>
          </a:pPr>
          <a:r>
            <a:rPr lang="en-US" sz="2200" i="0" kern="1200"/>
            <a:t>Hate/</a:t>
          </a:r>
          <a:r>
            <a:rPr lang="en-US" sz="2200" kern="1200"/>
            <a:t>Bias Incident: </a:t>
          </a:r>
        </a:p>
      </dsp:txBody>
      <dsp:txXfrm>
        <a:off x="610134" y="2530896"/>
        <a:ext cx="8034638" cy="586034"/>
      </dsp:txXfrm>
    </dsp:sp>
    <dsp:sp modelId="{3C830C1A-D50C-45A6-BAE6-979CA3C61B71}">
      <dsp:nvSpPr>
        <dsp:cNvPr id="0" name=""/>
        <dsp:cNvSpPr/>
      </dsp:nvSpPr>
      <dsp:spPr>
        <a:xfrm>
          <a:off x="0" y="4861333"/>
          <a:ext cx="11568634" cy="9182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855" tIns="458216" rIns="897855" bIns="156464" numCol="1" spcCol="1270" anchor="t" anchorCtr="0">
          <a:noAutofit/>
        </a:bodyPr>
        <a:lstStyle/>
        <a:p>
          <a:pPr marL="228600" lvl="1" indent="-228600" algn="l" defTabSz="977900">
            <a:lnSpc>
              <a:spcPct val="90000"/>
            </a:lnSpc>
            <a:spcBef>
              <a:spcPct val="0"/>
            </a:spcBef>
            <a:spcAft>
              <a:spcPct val="15000"/>
            </a:spcAft>
            <a:buFontTx/>
            <a:buNone/>
          </a:pPr>
          <a:r>
            <a:rPr lang="en-US" sz="2200" kern="1200" dirty="0"/>
            <a:t>prejudice, xenophobic and racist terms to describe COVID-19</a:t>
          </a:r>
        </a:p>
      </dsp:txBody>
      <dsp:txXfrm>
        <a:off x="0" y="4861333"/>
        <a:ext cx="11568634" cy="918225"/>
      </dsp:txXfrm>
    </dsp:sp>
    <dsp:sp modelId="{F64FEBE8-8F1B-47B9-A106-15846AC11C0A}">
      <dsp:nvSpPr>
        <dsp:cNvPr id="0" name=""/>
        <dsp:cNvSpPr/>
      </dsp:nvSpPr>
      <dsp:spPr>
        <a:xfrm>
          <a:off x="578431" y="4536613"/>
          <a:ext cx="8098044" cy="6494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087" tIns="0" rIns="306087" bIns="0" numCol="1" spcCol="1270" anchor="ctr" anchorCtr="0">
          <a:noAutofit/>
        </a:bodyPr>
        <a:lstStyle/>
        <a:p>
          <a:pPr marL="0" lvl="0" indent="0" algn="l" defTabSz="977900">
            <a:lnSpc>
              <a:spcPct val="90000"/>
            </a:lnSpc>
            <a:spcBef>
              <a:spcPct val="0"/>
            </a:spcBef>
            <a:spcAft>
              <a:spcPct val="35000"/>
            </a:spcAft>
            <a:buNone/>
          </a:pPr>
          <a:r>
            <a:rPr lang="en-US" sz="2200" kern="1200" dirty="0"/>
            <a:t>China/Chinese/Asian Virus, Wuhan Virus, Kung Flu, China/Chinese Plague: </a:t>
          </a:r>
        </a:p>
      </dsp:txBody>
      <dsp:txXfrm>
        <a:off x="610134" y="4568316"/>
        <a:ext cx="8034638"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32F86-521C-4A0A-8542-87A89BC174EF}">
      <dsp:nvSpPr>
        <dsp:cNvPr id="0" name=""/>
        <dsp:cNvSpPr/>
      </dsp:nvSpPr>
      <dsp:spPr>
        <a:xfrm>
          <a:off x="0" y="162048"/>
          <a:ext cx="7008080" cy="1474199"/>
        </a:xfrm>
        <a:prstGeom prst="roundRect">
          <a:avLst/>
        </a:prstGeom>
        <a:solidFill>
          <a:schemeClr val="accent1">
            <a:lumMod val="50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Recent events highlight the historic &amp; systemic issues</a:t>
          </a:r>
        </a:p>
      </dsp:txBody>
      <dsp:txXfrm>
        <a:off x="71964" y="234012"/>
        <a:ext cx="6864152" cy="1330271"/>
      </dsp:txXfrm>
    </dsp:sp>
    <dsp:sp modelId="{0A77A23D-5E14-4583-80BC-7E67DE66819F}">
      <dsp:nvSpPr>
        <dsp:cNvPr id="0" name=""/>
        <dsp:cNvSpPr/>
      </dsp:nvSpPr>
      <dsp:spPr>
        <a:xfrm>
          <a:off x="0" y="1688088"/>
          <a:ext cx="7008080" cy="1474199"/>
        </a:xfrm>
        <a:prstGeom prst="roundRect">
          <a:avLst/>
        </a:prstGeom>
        <a:solidFill>
          <a:schemeClr val="accent2">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Asian hate is much more obvious and overt </a:t>
          </a:r>
          <a:r>
            <a:rPr lang="en-US" sz="1800" u="sng" kern="1200" dirty="0"/>
            <a:t>right now</a:t>
          </a:r>
          <a:r>
            <a:rPr lang="en-US" sz="1800" kern="1200" dirty="0"/>
            <a:t>.  There have been times in history when it was also more overt (e.g. Chinese Exclusion Act, Japanese Internment Camps, Vietnam War). However, often discrimination against the Asian community is covert/sneaky, not easily identified and often overlooked. </a:t>
          </a:r>
        </a:p>
      </dsp:txBody>
      <dsp:txXfrm>
        <a:off x="71964" y="1760052"/>
        <a:ext cx="6864152" cy="1330271"/>
      </dsp:txXfrm>
    </dsp:sp>
    <dsp:sp modelId="{1B036A59-27DC-48F3-8DCA-812161861E95}">
      <dsp:nvSpPr>
        <dsp:cNvPr id="0" name=""/>
        <dsp:cNvSpPr/>
      </dsp:nvSpPr>
      <dsp:spPr>
        <a:xfrm>
          <a:off x="0" y="3214128"/>
          <a:ext cx="7008080" cy="1474199"/>
        </a:xfrm>
        <a:prstGeom prst="roundRect">
          <a:avLst/>
        </a:prstGeom>
        <a:solidFill>
          <a:schemeClr val="accent3">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History lessons in public schools exclude history of violence against Asian Americans</a:t>
          </a:r>
        </a:p>
      </dsp:txBody>
      <dsp:txXfrm>
        <a:off x="71964" y="3286092"/>
        <a:ext cx="6864152" cy="1330271"/>
      </dsp:txXfrm>
    </dsp:sp>
    <dsp:sp modelId="{702AC954-3D11-4F8A-96E3-962ACB155CD4}">
      <dsp:nvSpPr>
        <dsp:cNvPr id="0" name=""/>
        <dsp:cNvSpPr/>
      </dsp:nvSpPr>
      <dsp:spPr>
        <a:xfrm>
          <a:off x="0" y="4740168"/>
          <a:ext cx="7008080" cy="1474199"/>
        </a:xfrm>
        <a:prstGeom prst="roundRect">
          <a:avLst/>
        </a:prstGeom>
        <a:gradFill rotWithShape="0">
          <a:gsLst>
            <a:gs pos="0">
              <a:schemeClr val="accent2">
                <a:hueOff val="1491206"/>
                <a:satOff val="-10088"/>
                <a:lumOff val="-2158"/>
                <a:alphaOff val="0"/>
                <a:tint val="96000"/>
                <a:lumMod val="104000"/>
              </a:schemeClr>
            </a:gs>
            <a:gs pos="100000">
              <a:schemeClr val="accent2">
                <a:hueOff val="1491206"/>
                <a:satOff val="-10088"/>
                <a:lumOff val="-21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Discrimination, violence and prejudice acts against the AAPI community are often ignored and under scrutinized</a:t>
          </a:r>
        </a:p>
      </dsp:txBody>
      <dsp:txXfrm>
        <a:off x="71964" y="4812132"/>
        <a:ext cx="6864152" cy="133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A0ED7-8BE0-4862-B458-60CFBABBF72E}">
      <dsp:nvSpPr>
        <dsp:cNvPr id="0" name=""/>
        <dsp:cNvSpPr/>
      </dsp:nvSpPr>
      <dsp:spPr>
        <a:xfrm>
          <a:off x="0" y="317171"/>
          <a:ext cx="10353761"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296B1-A71E-4655-A66A-791C6F67F35C}">
      <dsp:nvSpPr>
        <dsp:cNvPr id="0" name=""/>
        <dsp:cNvSpPr/>
      </dsp:nvSpPr>
      <dsp:spPr>
        <a:xfrm>
          <a:off x="517688" y="21971"/>
          <a:ext cx="7247633" cy="590400"/>
        </a:xfrm>
        <a:prstGeom prst="roundRect">
          <a:avLst/>
        </a:prstGeom>
        <a:solidFill>
          <a:schemeClr val="accent3">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43" tIns="0" rIns="273943" bIns="0" numCol="1" spcCol="1270" anchor="ctr" anchorCtr="0">
          <a:noAutofit/>
        </a:bodyPr>
        <a:lstStyle/>
        <a:p>
          <a:pPr marL="0" lvl="0" indent="0" algn="l" defTabSz="889000">
            <a:lnSpc>
              <a:spcPct val="90000"/>
            </a:lnSpc>
            <a:spcBef>
              <a:spcPct val="0"/>
            </a:spcBef>
            <a:spcAft>
              <a:spcPct val="35000"/>
            </a:spcAft>
            <a:buNone/>
          </a:pPr>
          <a:r>
            <a:rPr lang="en-US" sz="2000" b="1" kern="1200" dirty="0"/>
            <a:t>For some, the impacts have resulted in loss of life and loss of loved ones</a:t>
          </a:r>
          <a:endParaRPr lang="en-US" sz="2000" kern="1200" dirty="0"/>
        </a:p>
      </dsp:txBody>
      <dsp:txXfrm>
        <a:off x="546509" y="50792"/>
        <a:ext cx="7189991" cy="532758"/>
      </dsp:txXfrm>
    </dsp:sp>
    <dsp:sp modelId="{067D8CB6-3AD8-4D94-B06F-654FB1F95F0D}">
      <dsp:nvSpPr>
        <dsp:cNvPr id="0" name=""/>
        <dsp:cNvSpPr/>
      </dsp:nvSpPr>
      <dsp:spPr>
        <a:xfrm>
          <a:off x="0" y="1224371"/>
          <a:ext cx="10353761"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BC466-E19C-4CDD-A505-32456CDB2F51}">
      <dsp:nvSpPr>
        <dsp:cNvPr id="0" name=""/>
        <dsp:cNvSpPr/>
      </dsp:nvSpPr>
      <dsp:spPr>
        <a:xfrm>
          <a:off x="517688" y="929171"/>
          <a:ext cx="7247633" cy="590400"/>
        </a:xfrm>
        <a:prstGeom prst="round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43" tIns="0" rIns="273943" bIns="0" numCol="1" spcCol="1270" anchor="ctr" anchorCtr="0">
          <a:noAutofit/>
        </a:bodyPr>
        <a:lstStyle/>
        <a:p>
          <a:pPr marL="0" lvl="0" indent="0" algn="l" defTabSz="889000">
            <a:lnSpc>
              <a:spcPct val="90000"/>
            </a:lnSpc>
            <a:spcBef>
              <a:spcPct val="0"/>
            </a:spcBef>
            <a:spcAft>
              <a:spcPct val="35000"/>
            </a:spcAft>
            <a:buNone/>
          </a:pPr>
          <a:r>
            <a:rPr lang="en-US" sz="2000" kern="1200" dirty="0"/>
            <a:t>Avoidance of Asian owned business can cause financial hardships</a:t>
          </a:r>
        </a:p>
      </dsp:txBody>
      <dsp:txXfrm>
        <a:off x="546509" y="957992"/>
        <a:ext cx="7189991" cy="532758"/>
      </dsp:txXfrm>
    </dsp:sp>
    <dsp:sp modelId="{A49B005D-AC26-4FC0-B24E-C6D5E839CB5F}">
      <dsp:nvSpPr>
        <dsp:cNvPr id="0" name=""/>
        <dsp:cNvSpPr/>
      </dsp:nvSpPr>
      <dsp:spPr>
        <a:xfrm>
          <a:off x="0" y="2131571"/>
          <a:ext cx="10353761" cy="2961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3567" tIns="416560" rIns="8035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Depression</a:t>
          </a:r>
        </a:p>
        <a:p>
          <a:pPr marL="228600" lvl="1" indent="-228600" algn="l" defTabSz="889000">
            <a:lnSpc>
              <a:spcPct val="90000"/>
            </a:lnSpc>
            <a:spcBef>
              <a:spcPct val="0"/>
            </a:spcBef>
            <a:spcAft>
              <a:spcPct val="15000"/>
            </a:spcAft>
            <a:buChar char="•"/>
          </a:pPr>
          <a:r>
            <a:rPr lang="en-US" sz="2000" kern="1200"/>
            <a:t>Anxiety</a:t>
          </a:r>
        </a:p>
        <a:p>
          <a:pPr marL="228600" lvl="1" indent="-228600" algn="l" defTabSz="889000">
            <a:lnSpc>
              <a:spcPct val="90000"/>
            </a:lnSpc>
            <a:spcBef>
              <a:spcPct val="0"/>
            </a:spcBef>
            <a:spcAft>
              <a:spcPct val="15000"/>
            </a:spcAft>
            <a:buChar char="•"/>
          </a:pPr>
          <a:r>
            <a:rPr lang="en-US" sz="2000" kern="1200"/>
            <a:t>Trauma</a:t>
          </a:r>
        </a:p>
        <a:p>
          <a:pPr marL="228600" lvl="1" indent="-228600" algn="l" defTabSz="889000">
            <a:lnSpc>
              <a:spcPct val="90000"/>
            </a:lnSpc>
            <a:spcBef>
              <a:spcPct val="0"/>
            </a:spcBef>
            <a:spcAft>
              <a:spcPct val="15000"/>
            </a:spcAft>
            <a:buChar char="•"/>
          </a:pPr>
          <a:r>
            <a:rPr lang="en-US" sz="2000" kern="1200"/>
            <a:t>substance abuse</a:t>
          </a:r>
        </a:p>
        <a:p>
          <a:pPr marL="228600" lvl="1" indent="-228600" algn="l" defTabSz="889000">
            <a:lnSpc>
              <a:spcPct val="90000"/>
            </a:lnSpc>
            <a:spcBef>
              <a:spcPct val="0"/>
            </a:spcBef>
            <a:spcAft>
              <a:spcPct val="15000"/>
            </a:spcAft>
            <a:buChar char="•"/>
          </a:pPr>
          <a:r>
            <a:rPr lang="en-US" sz="2000" kern="1200"/>
            <a:t>Fear</a:t>
          </a:r>
        </a:p>
        <a:p>
          <a:pPr marL="228600" lvl="1" indent="-228600" algn="l" defTabSz="889000">
            <a:lnSpc>
              <a:spcPct val="90000"/>
            </a:lnSpc>
            <a:spcBef>
              <a:spcPct val="0"/>
            </a:spcBef>
            <a:spcAft>
              <a:spcPct val="15000"/>
            </a:spcAft>
            <a:buChar char="•"/>
          </a:pPr>
          <a:r>
            <a:rPr lang="en-US" sz="2000" kern="1200"/>
            <a:t>Hypervigilance</a:t>
          </a:r>
        </a:p>
        <a:p>
          <a:pPr marL="228600" lvl="1" indent="-228600" algn="l" defTabSz="889000">
            <a:lnSpc>
              <a:spcPct val="90000"/>
            </a:lnSpc>
            <a:spcBef>
              <a:spcPct val="0"/>
            </a:spcBef>
            <a:spcAft>
              <a:spcPct val="15000"/>
            </a:spcAft>
            <a:buChar char="•"/>
          </a:pPr>
          <a:r>
            <a:rPr lang="en-US" sz="2000" kern="1200"/>
            <a:t>Sleep issues</a:t>
          </a:r>
        </a:p>
        <a:p>
          <a:pPr marL="228600" lvl="1" indent="-228600" algn="l" defTabSz="889000">
            <a:lnSpc>
              <a:spcPct val="90000"/>
            </a:lnSpc>
            <a:spcBef>
              <a:spcPct val="0"/>
            </a:spcBef>
            <a:spcAft>
              <a:spcPct val="15000"/>
            </a:spcAft>
            <a:buChar char="•"/>
          </a:pPr>
          <a:r>
            <a:rPr lang="en-US" sz="2000" kern="1200"/>
            <a:t>Shame and Guilt</a:t>
          </a:r>
        </a:p>
      </dsp:txBody>
      <dsp:txXfrm>
        <a:off x="0" y="2131571"/>
        <a:ext cx="10353761" cy="2961000"/>
      </dsp:txXfrm>
    </dsp:sp>
    <dsp:sp modelId="{2A0F31F6-C1E0-4D78-9666-80345D0BE8B5}">
      <dsp:nvSpPr>
        <dsp:cNvPr id="0" name=""/>
        <dsp:cNvSpPr/>
      </dsp:nvSpPr>
      <dsp:spPr>
        <a:xfrm>
          <a:off x="517688" y="1836371"/>
          <a:ext cx="7247633" cy="59040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943" tIns="0" rIns="273943" bIns="0" numCol="1" spcCol="1270" anchor="ctr" anchorCtr="0">
          <a:noAutofit/>
        </a:bodyPr>
        <a:lstStyle/>
        <a:p>
          <a:pPr marL="0" lvl="0" indent="0" algn="l" defTabSz="889000">
            <a:lnSpc>
              <a:spcPct val="90000"/>
            </a:lnSpc>
            <a:spcBef>
              <a:spcPct val="0"/>
            </a:spcBef>
            <a:spcAft>
              <a:spcPct val="35000"/>
            </a:spcAft>
            <a:buNone/>
          </a:pPr>
          <a:r>
            <a:rPr lang="en-US" sz="2000" kern="1200" dirty="0"/>
            <a:t>AAPI community and bystanders may experience increases in: </a:t>
          </a:r>
        </a:p>
      </dsp:txBody>
      <dsp:txXfrm>
        <a:off x="546509" y="1865192"/>
        <a:ext cx="7189991"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434D7-F912-419C-8EEE-59819A21CC8B}">
      <dsp:nvSpPr>
        <dsp:cNvPr id="0" name=""/>
        <dsp:cNvSpPr/>
      </dsp:nvSpPr>
      <dsp:spPr>
        <a:xfrm>
          <a:off x="635376" y="775"/>
          <a:ext cx="1901903" cy="114114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Shock</a:t>
          </a:r>
          <a:endParaRPr lang="en-US" sz="1600" kern="1200"/>
        </a:p>
      </dsp:txBody>
      <dsp:txXfrm>
        <a:off x="635376" y="775"/>
        <a:ext cx="1901903" cy="1141142"/>
      </dsp:txXfrm>
    </dsp:sp>
    <dsp:sp modelId="{84B42390-E18B-4FEA-A26F-408102B89952}">
      <dsp:nvSpPr>
        <dsp:cNvPr id="0" name=""/>
        <dsp:cNvSpPr/>
      </dsp:nvSpPr>
      <dsp:spPr>
        <a:xfrm>
          <a:off x="2727470" y="775"/>
          <a:ext cx="1901903" cy="1141142"/>
        </a:xfrm>
        <a:prstGeom prst="rect">
          <a:avLst/>
        </a:prstGeom>
        <a:gradFill rotWithShape="0">
          <a:gsLst>
            <a:gs pos="0">
              <a:schemeClr val="accent2">
                <a:hueOff val="87718"/>
                <a:satOff val="-593"/>
                <a:lumOff val="-127"/>
                <a:alphaOff val="0"/>
                <a:tint val="96000"/>
                <a:lumMod val="104000"/>
              </a:schemeClr>
            </a:gs>
            <a:gs pos="100000">
              <a:schemeClr val="accent2">
                <a:hueOff val="87718"/>
                <a:satOff val="-593"/>
                <a:lumOff val="-12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a:t>
          </a:r>
          <a:r>
            <a:rPr lang="en-US" sz="1600" b="0" i="0" kern="1200" baseline="0"/>
            <a:t>nger</a:t>
          </a:r>
          <a:endParaRPr lang="en-US" sz="1600" kern="1200"/>
        </a:p>
      </dsp:txBody>
      <dsp:txXfrm>
        <a:off x="2727470" y="775"/>
        <a:ext cx="1901903" cy="1141142"/>
      </dsp:txXfrm>
    </dsp:sp>
    <dsp:sp modelId="{9DE577A5-1382-4E64-B363-D7F723985235}">
      <dsp:nvSpPr>
        <dsp:cNvPr id="0" name=""/>
        <dsp:cNvSpPr/>
      </dsp:nvSpPr>
      <dsp:spPr>
        <a:xfrm>
          <a:off x="4819565" y="775"/>
          <a:ext cx="1901903" cy="1141142"/>
        </a:xfrm>
        <a:prstGeom prst="rect">
          <a:avLst/>
        </a:prstGeom>
        <a:gradFill rotWithShape="0">
          <a:gsLst>
            <a:gs pos="0">
              <a:schemeClr val="accent2">
                <a:hueOff val="175436"/>
                <a:satOff val="-1187"/>
                <a:lumOff val="-254"/>
                <a:alphaOff val="0"/>
                <a:tint val="96000"/>
                <a:lumMod val="104000"/>
              </a:schemeClr>
            </a:gs>
            <a:gs pos="100000">
              <a:schemeClr val="accent2">
                <a:hueOff val="175436"/>
                <a:satOff val="-1187"/>
                <a:lumOff val="-25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Fear</a:t>
          </a:r>
          <a:endParaRPr lang="en-US" sz="1600" kern="1200"/>
        </a:p>
      </dsp:txBody>
      <dsp:txXfrm>
        <a:off x="4819565" y="775"/>
        <a:ext cx="1901903" cy="1141142"/>
      </dsp:txXfrm>
    </dsp:sp>
    <dsp:sp modelId="{F9408907-1773-4AA9-BC98-361CE8B65A4B}">
      <dsp:nvSpPr>
        <dsp:cNvPr id="0" name=""/>
        <dsp:cNvSpPr/>
      </dsp:nvSpPr>
      <dsp:spPr>
        <a:xfrm>
          <a:off x="6911659" y="775"/>
          <a:ext cx="1901903" cy="1141142"/>
        </a:xfrm>
        <a:prstGeom prst="rect">
          <a:avLst/>
        </a:prstGeom>
        <a:gradFill rotWithShape="0">
          <a:gsLst>
            <a:gs pos="0">
              <a:schemeClr val="accent2">
                <a:hueOff val="263154"/>
                <a:satOff val="-1780"/>
                <a:lumOff val="-381"/>
                <a:alphaOff val="0"/>
                <a:tint val="96000"/>
                <a:lumMod val="104000"/>
              </a:schemeClr>
            </a:gs>
            <a:gs pos="100000">
              <a:schemeClr val="accent2">
                <a:hueOff val="263154"/>
                <a:satOff val="-1780"/>
                <a:lumOff val="-38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t>
          </a:r>
          <a:r>
            <a:rPr lang="en-US" sz="1600" b="0" i="0" kern="1200" baseline="0"/>
            <a:t>adness</a:t>
          </a:r>
          <a:endParaRPr lang="en-US" sz="1600" kern="1200"/>
        </a:p>
      </dsp:txBody>
      <dsp:txXfrm>
        <a:off x="6911659" y="775"/>
        <a:ext cx="1901903" cy="1141142"/>
      </dsp:txXfrm>
    </dsp:sp>
    <dsp:sp modelId="{A80AFCA7-B632-4CF2-B4F0-F08E1075795A}">
      <dsp:nvSpPr>
        <dsp:cNvPr id="0" name=""/>
        <dsp:cNvSpPr/>
      </dsp:nvSpPr>
      <dsp:spPr>
        <a:xfrm>
          <a:off x="9003753" y="775"/>
          <a:ext cx="1901903" cy="1141142"/>
        </a:xfrm>
        <a:prstGeom prst="rect">
          <a:avLst/>
        </a:prstGeom>
        <a:gradFill rotWithShape="0">
          <a:gsLst>
            <a:gs pos="0">
              <a:schemeClr val="accent2">
                <a:hueOff val="350872"/>
                <a:satOff val="-2374"/>
                <a:lumOff val="-508"/>
                <a:alphaOff val="0"/>
                <a:tint val="96000"/>
                <a:lumMod val="104000"/>
              </a:schemeClr>
            </a:gs>
            <a:gs pos="100000">
              <a:schemeClr val="accent2">
                <a:hueOff val="350872"/>
                <a:satOff val="-2374"/>
                <a:lumOff val="-50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a:t>
          </a:r>
          <a:r>
            <a:rPr lang="en-US" sz="1600" b="0" i="0" kern="1200" baseline="0"/>
            <a:t>elplessness</a:t>
          </a:r>
          <a:endParaRPr lang="en-US" sz="1600" kern="1200"/>
        </a:p>
      </dsp:txBody>
      <dsp:txXfrm>
        <a:off x="9003753" y="775"/>
        <a:ext cx="1901903" cy="1141142"/>
      </dsp:txXfrm>
    </dsp:sp>
    <dsp:sp modelId="{FA2D2A32-0030-4047-AC82-86EABDB5D952}">
      <dsp:nvSpPr>
        <dsp:cNvPr id="0" name=""/>
        <dsp:cNvSpPr/>
      </dsp:nvSpPr>
      <dsp:spPr>
        <a:xfrm>
          <a:off x="635376" y="1332108"/>
          <a:ext cx="1901903" cy="1141142"/>
        </a:xfrm>
        <a:prstGeom prst="rect">
          <a:avLst/>
        </a:prstGeom>
        <a:gradFill rotWithShape="0">
          <a:gsLst>
            <a:gs pos="0">
              <a:schemeClr val="accent2">
                <a:hueOff val="438590"/>
                <a:satOff val="-2967"/>
                <a:lumOff val="-635"/>
                <a:alphaOff val="0"/>
                <a:tint val="96000"/>
                <a:lumMod val="104000"/>
              </a:schemeClr>
            </a:gs>
            <a:gs pos="100000">
              <a:schemeClr val="accent2">
                <a:hueOff val="438590"/>
                <a:satOff val="-2967"/>
                <a:lumOff val="-635"/>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a:t>
          </a:r>
          <a:r>
            <a:rPr lang="en-US" sz="1600" b="0" i="0" kern="1200" baseline="0"/>
            <a:t>utrage</a:t>
          </a:r>
          <a:endParaRPr lang="en-US" sz="1600" kern="1200"/>
        </a:p>
      </dsp:txBody>
      <dsp:txXfrm>
        <a:off x="635376" y="1332108"/>
        <a:ext cx="1901903" cy="1141142"/>
      </dsp:txXfrm>
    </dsp:sp>
    <dsp:sp modelId="{6AD1A3CD-00ED-4833-B57B-D11A2984FD87}">
      <dsp:nvSpPr>
        <dsp:cNvPr id="0" name=""/>
        <dsp:cNvSpPr/>
      </dsp:nvSpPr>
      <dsp:spPr>
        <a:xfrm>
          <a:off x="2727470" y="1332108"/>
          <a:ext cx="1901903" cy="1141142"/>
        </a:xfrm>
        <a:prstGeom prst="rect">
          <a:avLst/>
        </a:prstGeom>
        <a:gradFill rotWithShape="0">
          <a:gsLst>
            <a:gs pos="0">
              <a:schemeClr val="accent2">
                <a:hueOff val="526308"/>
                <a:satOff val="-3560"/>
                <a:lumOff val="-762"/>
                <a:alphaOff val="0"/>
                <a:tint val="96000"/>
                <a:lumMod val="104000"/>
              </a:schemeClr>
            </a:gs>
            <a:gs pos="100000">
              <a:schemeClr val="accent2">
                <a:hueOff val="526308"/>
                <a:satOff val="-3560"/>
                <a:lumOff val="-76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t>
          </a:r>
          <a:r>
            <a:rPr lang="en-US" sz="1600" b="0" i="0" kern="1200" baseline="0"/>
            <a:t>rauma</a:t>
          </a:r>
          <a:endParaRPr lang="en-US" sz="1600" kern="1200"/>
        </a:p>
      </dsp:txBody>
      <dsp:txXfrm>
        <a:off x="2727470" y="1332108"/>
        <a:ext cx="1901903" cy="1141142"/>
      </dsp:txXfrm>
    </dsp:sp>
    <dsp:sp modelId="{F43FF59A-4987-452A-87A2-96BB4ACC1FFC}">
      <dsp:nvSpPr>
        <dsp:cNvPr id="0" name=""/>
        <dsp:cNvSpPr/>
      </dsp:nvSpPr>
      <dsp:spPr>
        <a:xfrm>
          <a:off x="4819565" y="1332108"/>
          <a:ext cx="1901903" cy="1141142"/>
        </a:xfrm>
        <a:prstGeom prst="rect">
          <a:avLst/>
        </a:prstGeom>
        <a:gradFill rotWithShape="0">
          <a:gsLst>
            <a:gs pos="0">
              <a:schemeClr val="accent2">
                <a:hueOff val="614026"/>
                <a:satOff val="-4154"/>
                <a:lumOff val="-889"/>
                <a:alphaOff val="0"/>
                <a:tint val="96000"/>
                <a:lumMod val="104000"/>
              </a:schemeClr>
            </a:gs>
            <a:gs pos="100000">
              <a:schemeClr val="accent2">
                <a:hueOff val="614026"/>
                <a:satOff val="-4154"/>
                <a:lumOff val="-88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Numbness</a:t>
          </a:r>
          <a:endParaRPr lang="en-US" sz="1600" kern="1200"/>
        </a:p>
      </dsp:txBody>
      <dsp:txXfrm>
        <a:off x="4819565" y="1332108"/>
        <a:ext cx="1901903" cy="1141142"/>
      </dsp:txXfrm>
    </dsp:sp>
    <dsp:sp modelId="{F8EAD80B-E0F6-4D73-960F-7B72510D77DC}">
      <dsp:nvSpPr>
        <dsp:cNvPr id="0" name=""/>
        <dsp:cNvSpPr/>
      </dsp:nvSpPr>
      <dsp:spPr>
        <a:xfrm>
          <a:off x="6911659" y="1332108"/>
          <a:ext cx="1901903" cy="1141142"/>
        </a:xfrm>
        <a:prstGeom prst="rect">
          <a:avLst/>
        </a:prstGeom>
        <a:gradFill rotWithShape="0">
          <a:gsLst>
            <a:gs pos="0">
              <a:schemeClr val="accent2">
                <a:hueOff val="701744"/>
                <a:satOff val="-4747"/>
                <a:lumOff val="-1016"/>
                <a:alphaOff val="0"/>
                <a:tint val="96000"/>
                <a:lumMod val="104000"/>
              </a:schemeClr>
            </a:gs>
            <a:gs pos="100000">
              <a:schemeClr val="accent2">
                <a:hueOff val="701744"/>
                <a:satOff val="-4747"/>
                <a:lumOff val="-101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a:t>
          </a:r>
          <a:r>
            <a:rPr lang="en-US" sz="1600" b="0" i="0" kern="1200" baseline="0"/>
            <a:t>anting to fight back</a:t>
          </a:r>
          <a:endParaRPr lang="en-US" sz="1600" kern="1200"/>
        </a:p>
      </dsp:txBody>
      <dsp:txXfrm>
        <a:off x="6911659" y="1332108"/>
        <a:ext cx="1901903" cy="1141142"/>
      </dsp:txXfrm>
    </dsp:sp>
    <dsp:sp modelId="{E401A703-732C-4846-8A36-3995D8709DCB}">
      <dsp:nvSpPr>
        <dsp:cNvPr id="0" name=""/>
        <dsp:cNvSpPr/>
      </dsp:nvSpPr>
      <dsp:spPr>
        <a:xfrm>
          <a:off x="9003753" y="1332108"/>
          <a:ext cx="1901903" cy="1141142"/>
        </a:xfrm>
        <a:prstGeom prst="rect">
          <a:avLst/>
        </a:prstGeom>
        <a:gradFill rotWithShape="0">
          <a:gsLst>
            <a:gs pos="0">
              <a:schemeClr val="accent2">
                <a:hueOff val="789462"/>
                <a:satOff val="-5341"/>
                <a:lumOff val="-1142"/>
                <a:alphaOff val="0"/>
                <a:tint val="96000"/>
                <a:lumMod val="104000"/>
              </a:schemeClr>
            </a:gs>
            <a:gs pos="100000">
              <a:schemeClr val="accent2">
                <a:hueOff val="789462"/>
                <a:satOff val="-5341"/>
                <a:lumOff val="-114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HypervigilanceShame and Guilt</a:t>
          </a:r>
        </a:p>
      </dsp:txBody>
      <dsp:txXfrm>
        <a:off x="9003753" y="1332108"/>
        <a:ext cx="1901903" cy="1141142"/>
      </dsp:txXfrm>
    </dsp:sp>
    <dsp:sp modelId="{FBA36C0B-2F17-4659-802B-EF786348A414}">
      <dsp:nvSpPr>
        <dsp:cNvPr id="0" name=""/>
        <dsp:cNvSpPr/>
      </dsp:nvSpPr>
      <dsp:spPr>
        <a:xfrm>
          <a:off x="635376" y="2663441"/>
          <a:ext cx="1901903" cy="1141142"/>
        </a:xfrm>
        <a:prstGeom prst="rect">
          <a:avLst/>
        </a:prstGeom>
        <a:gradFill rotWithShape="0">
          <a:gsLst>
            <a:gs pos="0">
              <a:schemeClr val="accent2">
                <a:hueOff val="877180"/>
                <a:satOff val="-5934"/>
                <a:lumOff val="-1269"/>
                <a:alphaOff val="0"/>
                <a:tint val="96000"/>
                <a:lumMod val="104000"/>
              </a:schemeClr>
            </a:gs>
            <a:gs pos="100000">
              <a:schemeClr val="accent2">
                <a:hueOff val="877180"/>
                <a:satOff val="-5934"/>
                <a:lumOff val="-126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Depression</a:t>
          </a:r>
        </a:p>
      </dsp:txBody>
      <dsp:txXfrm>
        <a:off x="635376" y="2663441"/>
        <a:ext cx="1901903" cy="1141142"/>
      </dsp:txXfrm>
    </dsp:sp>
    <dsp:sp modelId="{03597A63-E17F-49D7-B5A3-1396D9E74CF0}">
      <dsp:nvSpPr>
        <dsp:cNvPr id="0" name=""/>
        <dsp:cNvSpPr/>
      </dsp:nvSpPr>
      <dsp:spPr>
        <a:xfrm>
          <a:off x="2727470" y="2663441"/>
          <a:ext cx="1901903" cy="1141142"/>
        </a:xfrm>
        <a:prstGeom prst="rect">
          <a:avLst/>
        </a:prstGeom>
        <a:gradFill rotWithShape="0">
          <a:gsLst>
            <a:gs pos="0">
              <a:schemeClr val="accent2">
                <a:hueOff val="964898"/>
                <a:satOff val="-6528"/>
                <a:lumOff val="-1396"/>
                <a:alphaOff val="0"/>
                <a:tint val="96000"/>
                <a:lumMod val="104000"/>
              </a:schemeClr>
            </a:gs>
            <a:gs pos="100000">
              <a:schemeClr val="accent2">
                <a:hueOff val="964898"/>
                <a:satOff val="-6528"/>
                <a:lumOff val="-139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Anxiety</a:t>
          </a:r>
        </a:p>
      </dsp:txBody>
      <dsp:txXfrm>
        <a:off x="2727470" y="2663441"/>
        <a:ext cx="1901903" cy="1141142"/>
      </dsp:txXfrm>
    </dsp:sp>
    <dsp:sp modelId="{4C2AC0AE-BD43-424E-BF9C-D3A704CE44AF}">
      <dsp:nvSpPr>
        <dsp:cNvPr id="0" name=""/>
        <dsp:cNvSpPr/>
      </dsp:nvSpPr>
      <dsp:spPr>
        <a:xfrm>
          <a:off x="4819565" y="2663441"/>
          <a:ext cx="1901903" cy="1141142"/>
        </a:xfrm>
        <a:prstGeom prst="rect">
          <a:avLst/>
        </a:prstGeom>
        <a:gradFill rotWithShape="0">
          <a:gsLst>
            <a:gs pos="0">
              <a:schemeClr val="accent2">
                <a:hueOff val="1052616"/>
                <a:satOff val="-7121"/>
                <a:lumOff val="-1523"/>
                <a:alphaOff val="0"/>
                <a:tint val="96000"/>
                <a:lumMod val="104000"/>
              </a:schemeClr>
            </a:gs>
            <a:gs pos="100000">
              <a:schemeClr val="accent2">
                <a:hueOff val="1052616"/>
                <a:satOff val="-7121"/>
                <a:lumOff val="-152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Trauma</a:t>
          </a:r>
        </a:p>
      </dsp:txBody>
      <dsp:txXfrm>
        <a:off x="4819565" y="2663441"/>
        <a:ext cx="1901903" cy="1141142"/>
      </dsp:txXfrm>
    </dsp:sp>
    <dsp:sp modelId="{B0DB21D4-FD99-4188-9324-0CEA40976D0E}">
      <dsp:nvSpPr>
        <dsp:cNvPr id="0" name=""/>
        <dsp:cNvSpPr/>
      </dsp:nvSpPr>
      <dsp:spPr>
        <a:xfrm>
          <a:off x="6911659" y="2663441"/>
          <a:ext cx="1901903" cy="1141142"/>
        </a:xfrm>
        <a:prstGeom prst="rect">
          <a:avLst/>
        </a:prstGeom>
        <a:gradFill rotWithShape="0">
          <a:gsLst>
            <a:gs pos="0">
              <a:schemeClr val="accent2">
                <a:hueOff val="1140334"/>
                <a:satOff val="-7714"/>
                <a:lumOff val="-1650"/>
                <a:alphaOff val="0"/>
                <a:tint val="96000"/>
                <a:lumMod val="104000"/>
              </a:schemeClr>
            </a:gs>
            <a:gs pos="100000">
              <a:schemeClr val="accent2">
                <a:hueOff val="1140334"/>
                <a:satOff val="-7714"/>
                <a:lumOff val="-165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substance abuse</a:t>
          </a:r>
        </a:p>
      </dsp:txBody>
      <dsp:txXfrm>
        <a:off x="6911659" y="2663441"/>
        <a:ext cx="1901903" cy="1141142"/>
      </dsp:txXfrm>
    </dsp:sp>
    <dsp:sp modelId="{305D968B-CFF3-497E-9B9A-102C571C482F}">
      <dsp:nvSpPr>
        <dsp:cNvPr id="0" name=""/>
        <dsp:cNvSpPr/>
      </dsp:nvSpPr>
      <dsp:spPr>
        <a:xfrm>
          <a:off x="9003753" y="2663441"/>
          <a:ext cx="1901903" cy="1141142"/>
        </a:xfrm>
        <a:prstGeom prst="rect">
          <a:avLst/>
        </a:prstGeom>
        <a:gradFill rotWithShape="0">
          <a:gsLst>
            <a:gs pos="0">
              <a:schemeClr val="accent2">
                <a:hueOff val="1228052"/>
                <a:satOff val="-8308"/>
                <a:lumOff val="-1777"/>
                <a:alphaOff val="0"/>
                <a:tint val="96000"/>
                <a:lumMod val="104000"/>
              </a:schemeClr>
            </a:gs>
            <a:gs pos="100000">
              <a:schemeClr val="accent2">
                <a:hueOff val="1228052"/>
                <a:satOff val="-8308"/>
                <a:lumOff val="-177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Sleep issues</a:t>
          </a:r>
        </a:p>
      </dsp:txBody>
      <dsp:txXfrm>
        <a:off x="9003753" y="2663441"/>
        <a:ext cx="1901903" cy="1141142"/>
      </dsp:txXfrm>
    </dsp:sp>
    <dsp:sp modelId="{C6D71019-EA69-40ED-A846-F3EF28DA881B}">
      <dsp:nvSpPr>
        <dsp:cNvPr id="0" name=""/>
        <dsp:cNvSpPr/>
      </dsp:nvSpPr>
      <dsp:spPr>
        <a:xfrm>
          <a:off x="2727470" y="3994773"/>
          <a:ext cx="1901903" cy="1141142"/>
        </a:xfrm>
        <a:prstGeom prst="rect">
          <a:avLst/>
        </a:prstGeom>
        <a:gradFill rotWithShape="0">
          <a:gsLst>
            <a:gs pos="0">
              <a:schemeClr val="accent2">
                <a:hueOff val="1315770"/>
                <a:satOff val="-8901"/>
                <a:lumOff val="-1904"/>
                <a:alphaOff val="0"/>
                <a:tint val="96000"/>
                <a:lumMod val="104000"/>
              </a:schemeClr>
            </a:gs>
            <a:gs pos="100000">
              <a:schemeClr val="accent2">
                <a:hueOff val="1315770"/>
                <a:satOff val="-8901"/>
                <a:lumOff val="-190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Loss and Grief</a:t>
          </a:r>
        </a:p>
      </dsp:txBody>
      <dsp:txXfrm>
        <a:off x="2727470" y="3994773"/>
        <a:ext cx="1901903" cy="1141142"/>
      </dsp:txXfrm>
    </dsp:sp>
    <dsp:sp modelId="{00001003-70C7-40BB-AC73-10BD66ABD3E4}">
      <dsp:nvSpPr>
        <dsp:cNvPr id="0" name=""/>
        <dsp:cNvSpPr/>
      </dsp:nvSpPr>
      <dsp:spPr>
        <a:xfrm>
          <a:off x="4819565" y="3994773"/>
          <a:ext cx="1901903" cy="1141142"/>
        </a:xfrm>
        <a:prstGeom prst="rect">
          <a:avLst/>
        </a:prstGeom>
        <a:gradFill rotWithShape="0">
          <a:gsLst>
            <a:gs pos="0">
              <a:schemeClr val="accent2">
                <a:hueOff val="1403488"/>
                <a:satOff val="-9495"/>
                <a:lumOff val="-2031"/>
                <a:alphaOff val="0"/>
                <a:tint val="96000"/>
                <a:lumMod val="104000"/>
              </a:schemeClr>
            </a:gs>
            <a:gs pos="100000">
              <a:schemeClr val="accent2">
                <a:hueOff val="1403488"/>
                <a:satOff val="-9495"/>
                <a:lumOff val="-203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Financial Hardships</a:t>
          </a:r>
        </a:p>
      </dsp:txBody>
      <dsp:txXfrm>
        <a:off x="4819565" y="3994773"/>
        <a:ext cx="1901903" cy="1141142"/>
      </dsp:txXfrm>
    </dsp:sp>
    <dsp:sp modelId="{0BADC7FE-956C-45B8-BBAD-C20C2075B41A}">
      <dsp:nvSpPr>
        <dsp:cNvPr id="0" name=""/>
        <dsp:cNvSpPr/>
      </dsp:nvSpPr>
      <dsp:spPr>
        <a:xfrm>
          <a:off x="6911659" y="3994773"/>
          <a:ext cx="1901903" cy="1141142"/>
        </a:xfrm>
        <a:prstGeom prst="rect">
          <a:avLst/>
        </a:prstGeom>
        <a:gradFill rotWithShape="0">
          <a:gsLst>
            <a:gs pos="0">
              <a:schemeClr val="accent2">
                <a:hueOff val="1491206"/>
                <a:satOff val="-10088"/>
                <a:lumOff val="-2158"/>
                <a:alphaOff val="0"/>
                <a:tint val="96000"/>
                <a:lumMod val="104000"/>
              </a:schemeClr>
            </a:gs>
            <a:gs pos="100000">
              <a:schemeClr val="accent2">
                <a:hueOff val="1491206"/>
                <a:satOff val="-10088"/>
                <a:lumOff val="-21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Other: _________________</a:t>
          </a:r>
        </a:p>
      </dsp:txBody>
      <dsp:txXfrm>
        <a:off x="6911659" y="3994773"/>
        <a:ext cx="1901903" cy="114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50D63-02E7-4703-8D81-8A924623C364}">
      <dsp:nvSpPr>
        <dsp:cNvPr id="0" name=""/>
        <dsp:cNvSpPr/>
      </dsp:nvSpPr>
      <dsp:spPr>
        <a:xfrm>
          <a:off x="0" y="251055"/>
          <a:ext cx="10353675" cy="748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How has this impacted your sense of identity or belonging? </a:t>
          </a:r>
        </a:p>
      </dsp:txBody>
      <dsp:txXfrm>
        <a:off x="36553" y="287608"/>
        <a:ext cx="10280569" cy="675694"/>
      </dsp:txXfrm>
    </dsp:sp>
    <dsp:sp modelId="{B7F24698-7F7B-431F-AE48-47E8D6594DCE}">
      <dsp:nvSpPr>
        <dsp:cNvPr id="0" name=""/>
        <dsp:cNvSpPr/>
      </dsp:nvSpPr>
      <dsp:spPr>
        <a:xfrm>
          <a:off x="0" y="1092015"/>
          <a:ext cx="10353675" cy="748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Differences and similarities may exist among those who are:</a:t>
          </a:r>
        </a:p>
      </dsp:txBody>
      <dsp:txXfrm>
        <a:off x="36553" y="1128568"/>
        <a:ext cx="10280569" cy="675694"/>
      </dsp:txXfrm>
    </dsp:sp>
    <dsp:sp modelId="{F3C127F7-EE4E-4A7E-8FB3-6D32F5C16A63}">
      <dsp:nvSpPr>
        <dsp:cNvPr id="0" name=""/>
        <dsp:cNvSpPr/>
      </dsp:nvSpPr>
      <dsp:spPr>
        <a:xfrm>
          <a:off x="0" y="1840815"/>
          <a:ext cx="10353675"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Individuals who immigrated to the US</a:t>
          </a:r>
        </a:p>
        <a:p>
          <a:pPr marL="228600" lvl="1" indent="-228600" algn="l" defTabSz="1111250">
            <a:lnSpc>
              <a:spcPct val="90000"/>
            </a:lnSpc>
            <a:spcBef>
              <a:spcPct val="0"/>
            </a:spcBef>
            <a:spcAft>
              <a:spcPct val="20000"/>
            </a:spcAft>
            <a:buChar char="•"/>
          </a:pPr>
          <a:r>
            <a:rPr lang="en-US" sz="2500" kern="1200" dirty="0"/>
            <a:t>US Born</a:t>
          </a:r>
        </a:p>
        <a:p>
          <a:pPr marL="228600" lvl="1" indent="-228600" algn="l" defTabSz="1111250">
            <a:lnSpc>
              <a:spcPct val="90000"/>
            </a:lnSpc>
            <a:spcBef>
              <a:spcPct val="0"/>
            </a:spcBef>
            <a:spcAft>
              <a:spcPct val="20000"/>
            </a:spcAft>
            <a:buChar char="•"/>
          </a:pPr>
          <a:r>
            <a:rPr lang="en-US" sz="2500" kern="1200" dirty="0"/>
            <a:t>Bi or Multi-racial</a:t>
          </a:r>
        </a:p>
        <a:p>
          <a:pPr marL="228600" lvl="1" indent="-228600" algn="l" defTabSz="1111250">
            <a:lnSpc>
              <a:spcPct val="90000"/>
            </a:lnSpc>
            <a:spcBef>
              <a:spcPct val="0"/>
            </a:spcBef>
            <a:spcAft>
              <a:spcPct val="20000"/>
            </a:spcAft>
            <a:buChar char="•"/>
          </a:pPr>
          <a:endParaRPr lang="en-US" sz="2500" kern="1200" dirty="0"/>
        </a:p>
      </dsp:txBody>
      <dsp:txXfrm>
        <a:off x="0" y="1840815"/>
        <a:ext cx="10353675" cy="162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ECB8-89A9-4905-8AD6-AA67BDC51393}">
      <dsp:nvSpPr>
        <dsp:cNvPr id="0" name=""/>
        <dsp:cNvSpPr/>
      </dsp:nvSpPr>
      <dsp:spPr>
        <a:xfrm>
          <a:off x="0" y="2748789"/>
          <a:ext cx="7696416" cy="180350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What actions are needed? </a:t>
          </a:r>
        </a:p>
      </dsp:txBody>
      <dsp:txXfrm>
        <a:off x="0" y="2748789"/>
        <a:ext cx="7696416" cy="973891"/>
      </dsp:txXfrm>
    </dsp:sp>
    <dsp:sp modelId="{9260EEBB-D28B-49DF-ADB8-1EB3D79AD5F2}">
      <dsp:nvSpPr>
        <dsp:cNvPr id="0" name=""/>
        <dsp:cNvSpPr/>
      </dsp:nvSpPr>
      <dsp:spPr>
        <a:xfrm>
          <a:off x="0" y="3686610"/>
          <a:ext cx="3848208" cy="829611"/>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Personal and Within your Family or Circle of Friends</a:t>
          </a:r>
        </a:p>
      </dsp:txBody>
      <dsp:txXfrm>
        <a:off x="0" y="3686610"/>
        <a:ext cx="3848208" cy="829611"/>
      </dsp:txXfrm>
    </dsp:sp>
    <dsp:sp modelId="{1FDC3ADD-31F4-4553-8407-4325A9ADA322}">
      <dsp:nvSpPr>
        <dsp:cNvPr id="0" name=""/>
        <dsp:cNvSpPr/>
      </dsp:nvSpPr>
      <dsp:spPr>
        <a:xfrm>
          <a:off x="3848208" y="3686610"/>
          <a:ext cx="3848208" cy="829611"/>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Systemic </a:t>
          </a:r>
        </a:p>
        <a:p>
          <a:pPr marL="0" lvl="0" indent="0" algn="ctr" defTabSz="800100">
            <a:lnSpc>
              <a:spcPct val="90000"/>
            </a:lnSpc>
            <a:spcBef>
              <a:spcPct val="0"/>
            </a:spcBef>
            <a:spcAft>
              <a:spcPct val="35000"/>
            </a:spcAft>
            <a:buNone/>
          </a:pPr>
          <a:r>
            <a:rPr lang="en-US" sz="1800" kern="1200" dirty="0"/>
            <a:t>(Community, Legal, Institutional, etc.)</a:t>
          </a:r>
        </a:p>
      </dsp:txBody>
      <dsp:txXfrm>
        <a:off x="3848208" y="3686610"/>
        <a:ext cx="3848208" cy="829611"/>
      </dsp:txXfrm>
    </dsp:sp>
    <dsp:sp modelId="{89E92029-000B-4E58-A8DB-CB205087BA5F}">
      <dsp:nvSpPr>
        <dsp:cNvPr id="0" name=""/>
        <dsp:cNvSpPr/>
      </dsp:nvSpPr>
      <dsp:spPr>
        <a:xfrm rot="10800000">
          <a:off x="0" y="0"/>
          <a:ext cx="7696416" cy="2773787"/>
        </a:xfrm>
        <a:prstGeom prst="upArrowCallou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What would help you or your loved ones feel safer? </a:t>
          </a:r>
        </a:p>
      </dsp:txBody>
      <dsp:txXfrm rot="10800000">
        <a:off x="0" y="0"/>
        <a:ext cx="7696416" cy="1802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0F71E-8137-4A99-A5DD-CDD26C39084C}">
      <dsp:nvSpPr>
        <dsp:cNvPr id="0" name=""/>
        <dsp:cNvSpPr/>
      </dsp:nvSpPr>
      <dsp:spPr>
        <a:xfrm>
          <a:off x="0" y="2470"/>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97C928E-4CD3-46E9-AC27-C61B93013669}">
      <dsp:nvSpPr>
        <dsp:cNvPr id="0" name=""/>
        <dsp:cNvSpPr/>
      </dsp:nvSpPr>
      <dsp:spPr>
        <a:xfrm>
          <a:off x="0" y="2470"/>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Be a Friend</a:t>
          </a:r>
        </a:p>
      </dsp:txBody>
      <dsp:txXfrm>
        <a:off x="0" y="2470"/>
        <a:ext cx="11571635" cy="842456"/>
      </dsp:txXfrm>
    </dsp:sp>
    <dsp:sp modelId="{B8BAD21F-3E3E-45C7-932A-B299141AC169}">
      <dsp:nvSpPr>
        <dsp:cNvPr id="0" name=""/>
        <dsp:cNvSpPr/>
      </dsp:nvSpPr>
      <dsp:spPr>
        <a:xfrm>
          <a:off x="0" y="844927"/>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C93B9E8-1882-4BB5-ABD7-6626A05CAF85}">
      <dsp:nvSpPr>
        <dsp:cNvPr id="0" name=""/>
        <dsp:cNvSpPr/>
      </dsp:nvSpPr>
      <dsp:spPr>
        <a:xfrm>
          <a:off x="0" y="844927"/>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Show Compassion and Concern for Others</a:t>
          </a:r>
        </a:p>
      </dsp:txBody>
      <dsp:txXfrm>
        <a:off x="0" y="844927"/>
        <a:ext cx="11571635" cy="842456"/>
      </dsp:txXfrm>
    </dsp:sp>
    <dsp:sp modelId="{95660E39-1312-420C-82E9-AC2F6371C0EB}">
      <dsp:nvSpPr>
        <dsp:cNvPr id="0" name=""/>
        <dsp:cNvSpPr/>
      </dsp:nvSpPr>
      <dsp:spPr>
        <a:xfrm>
          <a:off x="0" y="1687383"/>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D87A443-F402-42B8-B21B-D899E101ABB9}">
      <dsp:nvSpPr>
        <dsp:cNvPr id="0" name=""/>
        <dsp:cNvSpPr/>
      </dsp:nvSpPr>
      <dsp:spPr>
        <a:xfrm>
          <a:off x="0" y="1687383"/>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Be an Advocate</a:t>
          </a:r>
        </a:p>
      </dsp:txBody>
      <dsp:txXfrm>
        <a:off x="0" y="1687383"/>
        <a:ext cx="11571635" cy="842456"/>
      </dsp:txXfrm>
    </dsp:sp>
    <dsp:sp modelId="{2D79B277-0FE8-453D-8C36-FEBACDE020B9}">
      <dsp:nvSpPr>
        <dsp:cNvPr id="0" name=""/>
        <dsp:cNvSpPr/>
      </dsp:nvSpPr>
      <dsp:spPr>
        <a:xfrm>
          <a:off x="0" y="2529839"/>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251F6C2-CC87-4378-B7D7-12A65AEA70E4}">
      <dsp:nvSpPr>
        <dsp:cNvPr id="0" name=""/>
        <dsp:cNvSpPr/>
      </dsp:nvSpPr>
      <dsp:spPr>
        <a:xfrm>
          <a:off x="0" y="2529839"/>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Increase Awareness of Your Thoughts, Emotional Responses and Needs</a:t>
          </a:r>
        </a:p>
      </dsp:txBody>
      <dsp:txXfrm>
        <a:off x="0" y="2529839"/>
        <a:ext cx="11571635" cy="842456"/>
      </dsp:txXfrm>
    </dsp:sp>
    <dsp:sp modelId="{F8177699-58E7-43E2-85E4-4D81A37F8318}">
      <dsp:nvSpPr>
        <dsp:cNvPr id="0" name=""/>
        <dsp:cNvSpPr/>
      </dsp:nvSpPr>
      <dsp:spPr>
        <a:xfrm>
          <a:off x="0" y="3372296"/>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C3183BA-C183-4B11-8999-1E7987EE6828}">
      <dsp:nvSpPr>
        <dsp:cNvPr id="0" name=""/>
        <dsp:cNvSpPr/>
      </dsp:nvSpPr>
      <dsp:spPr>
        <a:xfrm>
          <a:off x="0" y="3372296"/>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Self-Care (knowing what kind of support you need, where/how you can get it, self-forgiveness for emotions/thoughts you consider to be negative)</a:t>
          </a:r>
        </a:p>
      </dsp:txBody>
      <dsp:txXfrm>
        <a:off x="0" y="3372296"/>
        <a:ext cx="11571635" cy="842456"/>
      </dsp:txXfrm>
    </dsp:sp>
    <dsp:sp modelId="{65A9C504-C1FB-4E8E-B1C6-F711486655B6}">
      <dsp:nvSpPr>
        <dsp:cNvPr id="0" name=""/>
        <dsp:cNvSpPr/>
      </dsp:nvSpPr>
      <dsp:spPr>
        <a:xfrm>
          <a:off x="0" y="4214752"/>
          <a:ext cx="11571635"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C9007DD-67BF-437A-9B5E-1BFB5CAC717F}">
      <dsp:nvSpPr>
        <dsp:cNvPr id="0" name=""/>
        <dsp:cNvSpPr/>
      </dsp:nvSpPr>
      <dsp:spPr>
        <a:xfrm>
          <a:off x="0" y="4214752"/>
          <a:ext cx="11571635" cy="8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Educate yourself (especially regarding legislation that can help, and legislation that can be harmful)</a:t>
          </a:r>
        </a:p>
      </dsp:txBody>
      <dsp:txXfrm>
        <a:off x="0" y="4214752"/>
        <a:ext cx="11571635" cy="8424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F3337-DFA2-4E87-98B8-22A579DE7EDE}">
      <dsp:nvSpPr>
        <dsp:cNvPr id="0" name=""/>
        <dsp:cNvSpPr/>
      </dsp:nvSpPr>
      <dsp:spPr>
        <a:xfrm>
          <a:off x="0" y="6162"/>
          <a:ext cx="7077173" cy="14742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Create or join a community that validates you and makes you feel heard or safe</a:t>
          </a:r>
          <a:endParaRPr lang="en-US" sz="2800" kern="1200"/>
        </a:p>
      </dsp:txBody>
      <dsp:txXfrm>
        <a:off x="71965" y="78127"/>
        <a:ext cx="6933243" cy="1330270"/>
      </dsp:txXfrm>
    </dsp:sp>
    <dsp:sp modelId="{571063FB-2585-49D6-8B29-038617176740}">
      <dsp:nvSpPr>
        <dsp:cNvPr id="0" name=""/>
        <dsp:cNvSpPr/>
      </dsp:nvSpPr>
      <dsp:spPr>
        <a:xfrm>
          <a:off x="0" y="1590498"/>
          <a:ext cx="7077173" cy="1474200"/>
        </a:xfrm>
        <a:prstGeom prst="roundRect">
          <a:avLst/>
        </a:prstGeom>
        <a:gradFill rotWithShape="0">
          <a:gsLst>
            <a:gs pos="0">
              <a:schemeClr val="accent2">
                <a:hueOff val="745603"/>
                <a:satOff val="-5044"/>
                <a:lumOff val="-1079"/>
                <a:alphaOff val="0"/>
                <a:tint val="96000"/>
                <a:lumMod val="104000"/>
              </a:schemeClr>
            </a:gs>
            <a:gs pos="100000">
              <a:schemeClr val="accent2">
                <a:hueOff val="745603"/>
                <a:satOff val="-5044"/>
                <a:lumOff val="-107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Let an authority figure know if you have been discriminated against, harassed, feel unsafe or emotionally distressed </a:t>
          </a:r>
          <a:endParaRPr lang="en-US" sz="2800" kern="1200" dirty="0"/>
        </a:p>
      </dsp:txBody>
      <dsp:txXfrm>
        <a:off x="71965" y="1662463"/>
        <a:ext cx="6933243" cy="1330270"/>
      </dsp:txXfrm>
    </dsp:sp>
    <dsp:sp modelId="{88AC6029-B3CC-4318-81FA-0C688399DB85}">
      <dsp:nvSpPr>
        <dsp:cNvPr id="0" name=""/>
        <dsp:cNvSpPr/>
      </dsp:nvSpPr>
      <dsp:spPr>
        <a:xfrm>
          <a:off x="0" y="3064698"/>
          <a:ext cx="7077173"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0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Authority figures can include, but are not limited to, teachers, academic counselors, staff/admin at school/college, employees of an institution where you experienced discrimination/harassment, and police . </a:t>
          </a:r>
        </a:p>
      </dsp:txBody>
      <dsp:txXfrm>
        <a:off x="0" y="3064698"/>
        <a:ext cx="7077173" cy="1246140"/>
      </dsp:txXfrm>
    </dsp:sp>
    <dsp:sp modelId="{2CA8ABB0-4CBF-44F9-B4A9-CCAC70B6D556}">
      <dsp:nvSpPr>
        <dsp:cNvPr id="0" name=""/>
        <dsp:cNvSpPr/>
      </dsp:nvSpPr>
      <dsp:spPr>
        <a:xfrm>
          <a:off x="0" y="4310838"/>
          <a:ext cx="7077173" cy="1474200"/>
        </a:xfrm>
        <a:prstGeom prst="roundRect">
          <a:avLst/>
        </a:prstGeom>
        <a:gradFill rotWithShape="0">
          <a:gsLst>
            <a:gs pos="0">
              <a:schemeClr val="accent2">
                <a:hueOff val="1491206"/>
                <a:satOff val="-10088"/>
                <a:lumOff val="-2158"/>
                <a:alphaOff val="0"/>
                <a:tint val="96000"/>
                <a:lumMod val="104000"/>
              </a:schemeClr>
            </a:gs>
            <a:gs pos="100000">
              <a:schemeClr val="accent2">
                <a:hueOff val="1491206"/>
                <a:satOff val="-10088"/>
                <a:lumOff val="-21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Seek help from a professional counselor or therapist for emotional support. 	</a:t>
          </a:r>
          <a:endParaRPr lang="en-US" sz="2800" kern="1200"/>
        </a:p>
      </dsp:txBody>
      <dsp:txXfrm>
        <a:off x="71965" y="4382803"/>
        <a:ext cx="6933243" cy="13302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502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968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35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4606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228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880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6910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4490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12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798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0764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833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63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51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31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516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20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4/6/2021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12839604"/>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3" r:id="rId12"/>
    <p:sldLayoutId id="2147483698" r:id="rId13"/>
    <p:sldLayoutId id="2147483699" r:id="rId14"/>
    <p:sldLayoutId id="2147483700" r:id="rId15"/>
    <p:sldLayoutId id="2147483701" r:id="rId16"/>
    <p:sldLayoutId id="2147483702"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bc7news.com/man-pushed-to-ground-in-oakland-violence-chinatown-robberies/10311111/"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google.com/document/d/1IJe9QLLZi7gnmeeBcn3JlpdzXOIIJNIccad7fjZ-Iwk/ed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bs.org/newshour/nation/what-we-know-about-the-atlanta-spa-shootings-that-killed-8-including-6-asian-women" TargetMode="External"/><Relationship Id="rId2" Type="http://schemas.openxmlformats.org/officeDocument/2006/relationships/hyperlink" Target="https://www.nytimes.com/live/2021/03/17/us/shooting-atlanta-acworth#biden-atlanta-shooting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526322257" TargetMode="External"/><Relationship Id="rId2" Type="http://schemas.openxmlformats.org/officeDocument/2006/relationships/hyperlink" Target="mailto:communication@aapaonlin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nn.com/videos/us/2020/10/30/amara-walker-racist-encounters-asian-americans-new-orleans-airport-vpx.cnn"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thehill.com/homenews/media/544163-cnn-reporter-chokes-up-over-cathartic-biden-spe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finery29.com/en-us/2020/03/9578992/donald-trump-chinese-virus-racist-comment-coronaviru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HiDVPokUsY"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www.theguardian.com/us-news/2020/jun/20/trump-covid-19-kung-flu-racist-language" TargetMode="External"/><Relationship Id="rId4" Type="http://schemas.openxmlformats.org/officeDocument/2006/relationships/hyperlink" Target="https://www.cnn.com/videos/politics/2020/03/18/trump-coronavirus-china-john-king-sot-vpx.cn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world/2020/mar/10/republicans-face-backlash-racist-labeling-coronavirus-china-wuha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hyperlink" Target="https://www.ellentube.com/campaigns/stop-asian-hate.html" TargetMode="External"/><Relationship Id="rId2" Type="http://schemas.openxmlformats.org/officeDocument/2006/relationships/hyperlink" Target="https://secureservercdn.net/104.238.69.231/a1w.90d.myftpupload.com/wp-content/uploads/2021/03/210312-Stop-AAPI-Hate-National-Repor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ucsf.edu/news/2021/02/419926/ucsf-statement-anti-asian-racially-motivated-attacks"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hyperlink" Target="https://www.ellentube.com/campaigns/stop-asian-hate.html" TargetMode="External"/><Relationship Id="rId4" Type="http://schemas.openxmlformats.org/officeDocument/2006/relationships/diagramData" Target="../diagrams/data12.xml"/><Relationship Id="rId9" Type="http://schemas.openxmlformats.org/officeDocument/2006/relationships/hyperlink" Target="https://stopaapihate.org/safetytipsenglish/"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hyperlink" Target="https://www.ellentube.com/campaigns/stop-asian-hate.html" TargetMode="External"/><Relationship Id="rId4" Type="http://schemas.openxmlformats.org/officeDocument/2006/relationships/diagramData" Target="../diagrams/data13.xml"/><Relationship Id="rId9" Type="http://schemas.openxmlformats.org/officeDocument/2006/relationships/hyperlink" Target="https://stopaapihate.org/safetytipsenglish/"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aalt.org/policy-change/post-9-11-backlash/" TargetMode="External"/><Relationship Id="rId3" Type="http://schemas.openxmlformats.org/officeDocument/2006/relationships/hyperlink" Target="https://www.usa.gov/state-attorney-general" TargetMode="External"/><Relationship Id="rId7" Type="http://schemas.openxmlformats.org/officeDocument/2006/relationships/hyperlink" Target="https://www.ocanational.org/aapi-hate-incident-form" TargetMode="External"/><Relationship Id="rId2" Type="http://schemas.openxmlformats.org/officeDocument/2006/relationships/hyperlink" Target="https://www.fbi.gov/contact-us/field-offices" TargetMode="External"/><Relationship Id="rId1" Type="http://schemas.openxmlformats.org/officeDocument/2006/relationships/slideLayout" Target="../slideLayouts/slideLayout2.xml"/><Relationship Id="rId6" Type="http://schemas.openxmlformats.org/officeDocument/2006/relationships/hyperlink" Target="https://muslimadvocates.org/action/report-discrimination/" TargetMode="External"/><Relationship Id="rId5" Type="http://schemas.openxmlformats.org/officeDocument/2006/relationships/hyperlink" Target="http://www.asianpacificpolicyandplanningcouncil.org/stop-aapi-hate/" TargetMode="External"/><Relationship Id="rId4" Type="http://schemas.openxmlformats.org/officeDocument/2006/relationships/hyperlink" Target="https://www.standagainsthatred.org/" TargetMode="External"/><Relationship Id="rId9" Type="http://schemas.openxmlformats.org/officeDocument/2006/relationships/hyperlink" Target="https://www.napaba.org/page/HateCrimeResources"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medicine.yale.edu/news-article/2307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dicine.yale.edu/news-article/2307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fbi.gov/contact-us/field-offices" TargetMode="External"/><Relationship Id="rId3" Type="http://schemas.openxmlformats.org/officeDocument/2006/relationships/hyperlink" Target="http://www.asianpacificpolicyandplanningcouncil.org/about-a3pcon/#mission" TargetMode="External"/><Relationship Id="rId7" Type="http://schemas.openxmlformats.org/officeDocument/2006/relationships/hyperlink" Target="https://actionnetwork.org/letters/take-action-against-the-racial-profiling-of-asian-americans-and-asian-immigrants-and-call-for-an-end-to-the-justice-departments-china-initiative" TargetMode="External"/><Relationship Id="rId2" Type="http://schemas.openxmlformats.org/officeDocument/2006/relationships/hyperlink" Target="https://www.imreadymovement.org/" TargetMode="External"/><Relationship Id="rId1" Type="http://schemas.openxmlformats.org/officeDocument/2006/relationships/slideLayout" Target="../slideLayouts/slideLayout2.xml"/><Relationship Id="rId6" Type="http://schemas.openxmlformats.org/officeDocument/2006/relationships/hyperlink" Target="https://linktr.ee/advancingjustice_aajc" TargetMode="External"/><Relationship Id="rId5" Type="http://schemas.openxmlformats.org/officeDocument/2006/relationships/hyperlink" Target="https://www.advancingjustice-aajc.org/" TargetMode="External"/><Relationship Id="rId10" Type="http://schemas.openxmlformats.org/officeDocument/2006/relationships/hyperlink" Target="https://www.youtube.com/watch?v=VT1mDgDjJ5g" TargetMode="External"/><Relationship Id="rId4" Type="http://schemas.openxmlformats.org/officeDocument/2006/relationships/hyperlink" Target="https://anti-asianviolenceresources.carrd.co/" TargetMode="External"/><Relationship Id="rId9" Type="http://schemas.openxmlformats.org/officeDocument/2006/relationships/hyperlink" Target="https://www.napaba.org/page/HateCrimeResource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youtu.be/547JYf-VA_Q" TargetMode="External"/><Relationship Id="rId3" Type="http://schemas.openxmlformats.org/officeDocument/2006/relationships/hyperlink" Target="https://stopaapihate.org/" TargetMode="External"/><Relationship Id="rId7" Type="http://schemas.openxmlformats.org/officeDocument/2006/relationships/hyperlink" Target="https://www.thewechatproject.org/" TargetMode="External"/><Relationship Id="rId2" Type="http://schemas.openxmlformats.org/officeDocument/2006/relationships/hyperlink" Target="https://www.standagainsthatred.org/resources" TargetMode="External"/><Relationship Id="rId1" Type="http://schemas.openxmlformats.org/officeDocument/2006/relationships/slideLayout" Target="../slideLayouts/slideLayout2.xml"/><Relationship Id="rId6" Type="http://schemas.openxmlformats.org/officeDocument/2006/relationships/hyperlink" Target="https://stopstreetharassment.org/" TargetMode="External"/><Relationship Id="rId5" Type="http://schemas.openxmlformats.org/officeDocument/2006/relationships/hyperlink" Target="https://www.gofundme.com/c/act/stop-aapi-hate" TargetMode="External"/><Relationship Id="rId4" Type="http://schemas.openxmlformats.org/officeDocument/2006/relationships/hyperlink" Target="https://stopaapihate.org/reportincident/" TargetMode="External"/><Relationship Id="rId9" Type="http://schemas.openxmlformats.org/officeDocument/2006/relationships/hyperlink" Target="https://www.psychiatry.org/psychiatrists/cultural-competency/education/best-practice-highlights/working-with-asian-american-patient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llentube.com/campaigns/stop-asian-hate.html" TargetMode="External"/><Relationship Id="rId2" Type="http://schemas.openxmlformats.org/officeDocument/2006/relationships/hyperlink" Target="https://www.vox.com/identities/2020/4/21/21221007/anti-asian-racism-coronavirus-xenophobi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janm.org/" TargetMode="External"/><Relationship Id="rId3" Type="http://schemas.openxmlformats.org/officeDocument/2006/relationships/hyperlink" Target="https://www.instagram.com/asianamericancollective/" TargetMode="External"/><Relationship Id="rId7" Type="http://schemas.openxmlformats.org/officeDocument/2006/relationships/hyperlink" Target="https://hateisavirus.org/" TargetMode="External"/><Relationship Id="rId2" Type="http://schemas.openxmlformats.org/officeDocument/2006/relationships/hyperlink" Target="https://www.instagram.com/aapiwomenlead/" TargetMode="External"/><Relationship Id="rId1" Type="http://schemas.openxmlformats.org/officeDocument/2006/relationships/slideLayout" Target="../slideLayouts/slideLayout2.xml"/><Relationship Id="rId6" Type="http://schemas.openxmlformats.org/officeDocument/2006/relationships/hyperlink" Target="https://www.ellentube.com/campaigns/link%C2%A0https:/hateisavirus.org/" TargetMode="External"/><Relationship Id="rId11" Type="http://schemas.openxmlformats.org/officeDocument/2006/relationships/hyperlink" Target="https://www.ellentube.com/campaigns/stop-asian-hate.html" TargetMode="External"/><Relationship Id="rId5" Type="http://schemas.openxmlformats.org/officeDocument/2006/relationships/hyperlink" Target="https://www.asianmhc.org/" TargetMode="External"/><Relationship Id="rId10" Type="http://schemas.openxmlformats.org/officeDocument/2006/relationships/hyperlink" Target="https://stopaapihate.org/actnow/" TargetMode="External"/><Relationship Id="rId4" Type="http://schemas.openxmlformats.org/officeDocument/2006/relationships/hyperlink" Target="https://www.ellentube.com/campaigns/link%C2%A0https:/www.asianmhc.org/" TargetMode="External"/><Relationship Id="rId9" Type="http://schemas.openxmlformats.org/officeDocument/2006/relationships/hyperlink" Target="https://www.instagram.com/smithsonianapa/" TargetMode="Externa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bcnews.com/news/asian-america/asian-american-lawmakers-reintroduce-legislation-combat-covid-related-hate-crimes-n1260749"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n.com/2021/02/16/us/san-francisco-vicha-ratanapakdee-asian-american-attacks/index.ht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Colorful ink in water">
            <a:extLst>
              <a:ext uri="{FF2B5EF4-FFF2-40B4-BE49-F238E27FC236}">
                <a16:creationId xmlns:a16="http://schemas.microsoft.com/office/drawing/2014/main" id="{FBABA030-74B7-47DD-974F-FFED6B3EFB57}"/>
              </a:ext>
            </a:extLst>
          </p:cNvPr>
          <p:cNvPicPr>
            <a:picLocks noChangeAspect="1"/>
          </p:cNvPicPr>
          <p:nvPr/>
        </p:nvPicPr>
        <p:blipFill rotWithShape="1">
          <a:blip r:embed="rId3"/>
          <a:srcRect t="10922" b="4808"/>
          <a:stretch/>
        </p:blipFill>
        <p:spPr>
          <a:xfrm>
            <a:off x="20" y="10"/>
            <a:ext cx="12191981" cy="6857990"/>
          </a:xfrm>
          <a:prstGeom prst="rect">
            <a:avLst/>
          </a:prstGeom>
        </p:spPr>
      </p:pic>
      <p:sp useBgFill="1">
        <p:nvSpPr>
          <p:cNvPr id="2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A4B644-47B2-4389-8732-DDD14BDA4914}"/>
              </a:ext>
            </a:extLst>
          </p:cNvPr>
          <p:cNvSpPr>
            <a:spLocks noGrp="1"/>
          </p:cNvSpPr>
          <p:nvPr>
            <p:ph type="ctrTitle"/>
          </p:nvPr>
        </p:nvSpPr>
        <p:spPr>
          <a:xfrm>
            <a:off x="1209362" y="1830874"/>
            <a:ext cx="3700273" cy="2218942"/>
          </a:xfrm>
        </p:spPr>
        <p:txBody>
          <a:bodyPr>
            <a:normAutofit fontScale="90000"/>
          </a:bodyPr>
          <a:lstStyle/>
          <a:p>
            <a:pPr algn="l"/>
            <a:r>
              <a:rPr lang="en-US" sz="4000" dirty="0"/>
              <a:t>Support for the Asian American &amp; </a:t>
            </a:r>
            <a:br>
              <a:rPr lang="en-US" sz="4000" dirty="0"/>
            </a:br>
            <a:r>
              <a:rPr lang="en-US" sz="4000" dirty="0"/>
              <a:t>Pacific Islander Community</a:t>
            </a:r>
          </a:p>
        </p:txBody>
      </p:sp>
      <p:sp>
        <p:nvSpPr>
          <p:cNvPr id="3" name="Subtitle 2">
            <a:extLst>
              <a:ext uri="{FF2B5EF4-FFF2-40B4-BE49-F238E27FC236}">
                <a16:creationId xmlns:a16="http://schemas.microsoft.com/office/drawing/2014/main" id="{6DCCCCC7-4C17-4C26-8FD3-45F4444F90A3}"/>
              </a:ext>
            </a:extLst>
          </p:cNvPr>
          <p:cNvSpPr>
            <a:spLocks noGrp="1"/>
          </p:cNvSpPr>
          <p:nvPr>
            <p:ph type="subTitle" idx="1"/>
          </p:nvPr>
        </p:nvSpPr>
        <p:spPr>
          <a:xfrm>
            <a:off x="1316963" y="4346447"/>
            <a:ext cx="3485072" cy="838029"/>
          </a:xfrm>
        </p:spPr>
        <p:txBody>
          <a:bodyPr>
            <a:normAutofit fontScale="92500" lnSpcReduction="10000"/>
          </a:bodyPr>
          <a:lstStyle/>
          <a:p>
            <a:pPr algn="r"/>
            <a:r>
              <a:rPr lang="en-US" dirty="0">
                <a:solidFill>
                  <a:srgbClr val="E12F2F"/>
                </a:solidFill>
              </a:rPr>
              <a:t>Jes Moniz</a:t>
            </a:r>
          </a:p>
          <a:p>
            <a:pPr algn="r"/>
            <a:r>
              <a:rPr lang="en-US">
                <a:solidFill>
                  <a:srgbClr val="E12F2F"/>
                </a:solidFill>
              </a:rPr>
              <a:t>4/5/21</a:t>
            </a:r>
            <a:endParaRPr lang="en-US" dirty="0">
              <a:solidFill>
                <a:srgbClr val="E12F2F"/>
              </a:solidFill>
            </a:endParaRPr>
          </a:p>
        </p:txBody>
      </p:sp>
    </p:spTree>
    <p:extLst>
      <p:ext uri="{BB962C8B-B14F-4D97-AF65-F5344CB8AC3E}">
        <p14:creationId xmlns:p14="http://schemas.microsoft.com/office/powerpoint/2010/main" val="462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906FE-FE69-4045-A2B9-2913982D5AFE}"/>
              </a:ext>
            </a:extLst>
          </p:cNvPr>
          <p:cNvSpPr>
            <a:spLocks noGrp="1"/>
          </p:cNvSpPr>
          <p:nvPr>
            <p:ph type="title"/>
          </p:nvPr>
        </p:nvSpPr>
        <p:spPr>
          <a:xfrm>
            <a:off x="678179" y="1115568"/>
            <a:ext cx="3749039" cy="4626864"/>
          </a:xfrm>
        </p:spPr>
        <p:txBody>
          <a:bodyPr>
            <a:normAutofit/>
          </a:bodyPr>
          <a:lstStyle/>
          <a:p>
            <a:pPr algn="l"/>
            <a:r>
              <a:rPr lang="en-US" sz="3600" dirty="0"/>
              <a:t>Recent Events </a:t>
            </a:r>
            <a:br>
              <a:rPr lang="en-US" sz="3600" dirty="0"/>
            </a:br>
            <a:r>
              <a:rPr lang="en-US" sz="3600" dirty="0"/>
              <a:t>Attacks on Elderly Asian Americans Continued</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11F5C8-EA4F-43C0-B74F-F75BBEA94675}"/>
              </a:ext>
            </a:extLst>
          </p:cNvPr>
          <p:cNvSpPr>
            <a:spLocks noGrp="1"/>
          </p:cNvSpPr>
          <p:nvPr>
            <p:ph idx="1"/>
          </p:nvPr>
        </p:nvSpPr>
        <p:spPr>
          <a:xfrm>
            <a:off x="5105397" y="323088"/>
            <a:ext cx="6678163" cy="6224016"/>
          </a:xfrm>
        </p:spPr>
        <p:txBody>
          <a:bodyPr anchor="ctr">
            <a:normAutofit/>
          </a:bodyPr>
          <a:lstStyle/>
          <a:p>
            <a:pPr marL="36900" indent="0" algn="ctr">
              <a:lnSpc>
                <a:spcPct val="100000"/>
              </a:lnSpc>
              <a:buNone/>
            </a:pPr>
            <a:r>
              <a:rPr lang="en-US" sz="2000" b="1" dirty="0">
                <a:solidFill>
                  <a:schemeClr val="accent3">
                    <a:lumMod val="60000"/>
                    <a:lumOff val="40000"/>
                  </a:schemeClr>
                </a:solidFill>
                <a:effectLst/>
              </a:rPr>
              <a:t>Articles and Videos may be triggering. Be sure to take care of yourself. If you feel triggered, please seek support. </a:t>
            </a:r>
          </a:p>
          <a:p>
            <a:pPr marL="36900" indent="0">
              <a:lnSpc>
                <a:spcPct val="100000"/>
              </a:lnSpc>
              <a:buNone/>
            </a:pPr>
            <a:endParaRPr lang="en-US" sz="1800" dirty="0"/>
          </a:p>
          <a:p>
            <a:pPr>
              <a:lnSpc>
                <a:spcPct val="100000"/>
              </a:lnSpc>
              <a:buFont typeface="Arial" panose="020B0604020202020204" pitchFamily="34" charset="0"/>
              <a:buChar char="•"/>
            </a:pPr>
            <a:r>
              <a:rPr lang="en-US" sz="1800" dirty="0"/>
              <a:t>Oakland, CA, China Town- Jan 31, 2021, 91-year-old male violently shoved to the ground</a:t>
            </a:r>
          </a:p>
          <a:p>
            <a:pPr lvl="1">
              <a:lnSpc>
                <a:spcPct val="100000"/>
              </a:lnSpc>
              <a:buFont typeface="Arial" panose="020B0604020202020204" pitchFamily="34" charset="0"/>
              <a:buChar char="•"/>
            </a:pPr>
            <a:r>
              <a:rPr lang="en-US" sz="1800" dirty="0">
                <a:hlinkClick r:id="rId3"/>
              </a:rPr>
              <a:t>https://abc7news.com/man-pushed-to-ground-in-oakland-violence-chinatown-robberies/10311111/</a:t>
            </a:r>
            <a:endParaRPr lang="en-US" sz="1800" dirty="0"/>
          </a:p>
          <a:p>
            <a:pPr marL="36900" indent="0">
              <a:lnSpc>
                <a:spcPct val="100000"/>
              </a:lnSpc>
              <a:buNone/>
            </a:pPr>
            <a:endParaRPr lang="en-US" sz="1800" dirty="0"/>
          </a:p>
          <a:p>
            <a:pPr>
              <a:lnSpc>
                <a:spcPct val="100000"/>
              </a:lnSpc>
              <a:buFont typeface="Arial" panose="020B0604020202020204" pitchFamily="34" charset="0"/>
              <a:buChar char="•"/>
            </a:pPr>
            <a:r>
              <a:rPr lang="en-US" sz="1800" dirty="0"/>
              <a:t>Rosemead, CA- February 7</a:t>
            </a:r>
            <a:r>
              <a:rPr lang="en-US" sz="1800" baseline="30000" dirty="0"/>
              <a:t>th</a:t>
            </a:r>
            <a:r>
              <a:rPr lang="en-US" sz="1800" dirty="0"/>
              <a:t>, 2021, 51-year-old male, </a:t>
            </a:r>
            <a:r>
              <a:rPr lang="en-US" sz="1800" dirty="0" err="1"/>
              <a:t>Mattherw</a:t>
            </a:r>
            <a:r>
              <a:rPr lang="en-US" sz="1800" dirty="0"/>
              <a:t> Leung, attacked with his own cane, resulting in him blacking out and a severed finger</a:t>
            </a:r>
          </a:p>
          <a:p>
            <a:pPr marL="36900" indent="0">
              <a:lnSpc>
                <a:spcPct val="100000"/>
              </a:lnSpc>
              <a:buNone/>
            </a:pPr>
            <a:endParaRPr lang="en-US" sz="1800" dirty="0"/>
          </a:p>
          <a:p>
            <a:pPr>
              <a:lnSpc>
                <a:spcPct val="100000"/>
              </a:lnSpc>
              <a:buFont typeface="Arial" panose="020B0604020202020204" pitchFamily="34" charset="0"/>
              <a:buChar char="•"/>
            </a:pPr>
            <a:r>
              <a:rPr lang="en-US" sz="1800" dirty="0"/>
              <a:t>New York, NY- Feb 3. 2021, Noel Quintana, 61-year-old male, face was slashed with a box cutter, resulting in 100 stitches. </a:t>
            </a:r>
          </a:p>
          <a:p>
            <a:pPr marL="36900" indent="0">
              <a:lnSpc>
                <a:spcPct val="100000"/>
              </a:lnSpc>
              <a:buNone/>
            </a:pPr>
            <a:endParaRPr lang="en-US" sz="1400" dirty="0"/>
          </a:p>
        </p:txBody>
      </p:sp>
    </p:spTree>
    <p:extLst>
      <p:ext uri="{BB962C8B-B14F-4D97-AF65-F5344CB8AC3E}">
        <p14:creationId xmlns:p14="http://schemas.microsoft.com/office/powerpoint/2010/main" val="66340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0E3F-9517-4E7E-BC40-C528050820F7}"/>
              </a:ext>
            </a:extLst>
          </p:cNvPr>
          <p:cNvSpPr>
            <a:spLocks noGrp="1"/>
          </p:cNvSpPr>
          <p:nvPr>
            <p:ph type="title"/>
          </p:nvPr>
        </p:nvSpPr>
        <p:spPr>
          <a:xfrm>
            <a:off x="161544" y="292608"/>
            <a:ext cx="11868912" cy="1257300"/>
          </a:xfrm>
        </p:spPr>
        <p:txBody>
          <a:bodyPr>
            <a:normAutofit fontScale="90000"/>
          </a:bodyPr>
          <a:lstStyle/>
          <a:p>
            <a:r>
              <a:rPr lang="en-US" dirty="0"/>
              <a:t>Recent Events</a:t>
            </a:r>
            <a:br>
              <a:rPr lang="en-US" dirty="0"/>
            </a:br>
            <a:r>
              <a:rPr lang="en-US" dirty="0"/>
              <a:t>Messaging Guidance on Responding to the Atlanta Shootings</a:t>
            </a:r>
          </a:p>
        </p:txBody>
      </p:sp>
      <p:sp>
        <p:nvSpPr>
          <p:cNvPr id="3" name="Content Placeholder 2">
            <a:extLst>
              <a:ext uri="{FF2B5EF4-FFF2-40B4-BE49-F238E27FC236}">
                <a16:creationId xmlns:a16="http://schemas.microsoft.com/office/drawing/2014/main" id="{C354104A-D79B-4654-BF9D-ECEBEA6A95FB}"/>
              </a:ext>
            </a:extLst>
          </p:cNvPr>
          <p:cNvSpPr>
            <a:spLocks noGrp="1"/>
          </p:cNvSpPr>
          <p:nvPr>
            <p:ph idx="1"/>
          </p:nvPr>
        </p:nvSpPr>
        <p:spPr>
          <a:xfrm>
            <a:off x="475488" y="1780032"/>
            <a:ext cx="11442192" cy="4730496"/>
          </a:xfrm>
        </p:spPr>
        <p:txBody>
          <a:bodyPr>
            <a:normAutofit fontScale="70000" lnSpcReduction="20000"/>
          </a:bodyPr>
          <a:lstStyle/>
          <a:p>
            <a:pPr marL="36900" indent="0">
              <a:buNone/>
            </a:pPr>
            <a:r>
              <a:rPr lang="en-US" sz="2600" dirty="0"/>
              <a:t>Fatal shooting of 6 Asian American women in Atlanta, Georgia 3 Asian Spas, (8 total killed)</a:t>
            </a:r>
          </a:p>
          <a:p>
            <a:pPr marL="36900" indent="0">
              <a:buNone/>
            </a:pPr>
            <a:endParaRPr lang="en-US" sz="2600" dirty="0"/>
          </a:p>
          <a:p>
            <a:pPr marL="36900" indent="0">
              <a:buNone/>
            </a:pPr>
            <a:r>
              <a:rPr lang="en-US" sz="2600" i="1" dirty="0"/>
              <a:t>“The six Asian American women who were killed faced specific racialized gendered violence for being Asian women and massage workers.</a:t>
            </a:r>
          </a:p>
          <a:p>
            <a:pPr marL="36900" indent="0">
              <a:buNone/>
            </a:pPr>
            <a:r>
              <a:rPr lang="en-US" sz="2600" i="1" dirty="0"/>
              <a:t>Whether or not they were sex workers or self-identified under that label, we know that as massage workers, they were subjected to sexualized violence stemming from the hatred toward sex workers, Asian women, working class people, and immigrants. </a:t>
            </a:r>
          </a:p>
          <a:p>
            <a:pPr marL="36900" indent="0">
              <a:buNone/>
            </a:pPr>
            <a:r>
              <a:rPr lang="en-US" sz="2600" i="1" dirty="0"/>
              <a:t>Racist stereotypes about Asians, combined with hypersexualization of Asian women put those who work in low-wage jobs at high risk for experiencing racist, sexist attacks. Asian American women in the low-wage workforce are particularly vulnerable to racist and sexist harassment and even violence, as they are more likely to work in jobs that require them to work alone and in isolated areas, work at night, and work for tips, among other exacerbating conditions. </a:t>
            </a:r>
          </a:p>
          <a:p>
            <a:pPr marL="36900" indent="0">
              <a:buNone/>
            </a:pPr>
            <a:r>
              <a:rPr lang="en-US" sz="2600" i="1" dirty="0"/>
              <a:t>We can’t ignore that the rise in anti-Asian harassment and violence has disproportionately impacted women, who know firsthand that sexual violence, sexism, and racism are intertwined.”</a:t>
            </a:r>
          </a:p>
          <a:p>
            <a:pPr marL="36900" indent="0" algn="r">
              <a:buNone/>
            </a:pPr>
            <a:r>
              <a:rPr lang="en-US" dirty="0" err="1"/>
              <a:t>Nawpaf</a:t>
            </a:r>
            <a:r>
              <a:rPr lang="en-US" dirty="0"/>
              <a:t> - </a:t>
            </a:r>
            <a:r>
              <a:rPr lang="en-US" dirty="0">
                <a:hlinkClick r:id="rId2"/>
              </a:rPr>
              <a:t>https://docs.google.com/document/d/1IJe9QLLZi7gnmeeBcn3JlpdzXOIIJNIccad7fjZ-Iwk/edit#</a:t>
            </a:r>
            <a:endParaRPr lang="en-US" dirty="0"/>
          </a:p>
          <a:p>
            <a:pPr marL="36900" indent="0">
              <a:buNone/>
            </a:pPr>
            <a:endParaRPr lang="en-US" dirty="0"/>
          </a:p>
          <a:p>
            <a:endParaRPr lang="en-US" dirty="0"/>
          </a:p>
        </p:txBody>
      </p:sp>
    </p:spTree>
    <p:extLst>
      <p:ext uri="{BB962C8B-B14F-4D97-AF65-F5344CB8AC3E}">
        <p14:creationId xmlns:p14="http://schemas.microsoft.com/office/powerpoint/2010/main" val="145878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9256-FB19-4D25-912C-4A5B0735FDBE}"/>
              </a:ext>
            </a:extLst>
          </p:cNvPr>
          <p:cNvSpPr>
            <a:spLocks noGrp="1"/>
          </p:cNvSpPr>
          <p:nvPr>
            <p:ph type="title"/>
          </p:nvPr>
        </p:nvSpPr>
        <p:spPr>
          <a:xfrm>
            <a:off x="919119" y="249936"/>
            <a:ext cx="10353762" cy="1257300"/>
          </a:xfrm>
        </p:spPr>
        <p:txBody>
          <a:bodyPr/>
          <a:lstStyle/>
          <a:p>
            <a:r>
              <a:rPr lang="en-US" dirty="0"/>
              <a:t>Recent Events</a:t>
            </a:r>
            <a:br>
              <a:rPr lang="en-US" dirty="0"/>
            </a:br>
            <a:r>
              <a:rPr lang="en-US" dirty="0"/>
              <a:t>Atlanta Shootings</a:t>
            </a:r>
          </a:p>
        </p:txBody>
      </p:sp>
      <p:sp>
        <p:nvSpPr>
          <p:cNvPr id="3" name="Content Placeholder 2">
            <a:extLst>
              <a:ext uri="{FF2B5EF4-FFF2-40B4-BE49-F238E27FC236}">
                <a16:creationId xmlns:a16="http://schemas.microsoft.com/office/drawing/2014/main" id="{836F988E-3DBE-45A3-966E-E09BF89823EB}"/>
              </a:ext>
            </a:extLst>
          </p:cNvPr>
          <p:cNvSpPr>
            <a:spLocks noGrp="1"/>
          </p:cNvSpPr>
          <p:nvPr>
            <p:ph idx="1"/>
          </p:nvPr>
        </p:nvSpPr>
        <p:spPr>
          <a:xfrm>
            <a:off x="225552" y="1507236"/>
            <a:ext cx="11801855" cy="4911852"/>
          </a:xfrm>
        </p:spPr>
        <p:txBody>
          <a:bodyPr>
            <a:noAutofit/>
          </a:bodyPr>
          <a:lstStyle/>
          <a:p>
            <a:r>
              <a:rPr lang="en-US" sz="2000" b="1" dirty="0"/>
              <a:t>New York Times- 8 Dead in Atlanta Spa Shootings With </a:t>
            </a:r>
            <a:r>
              <a:rPr lang="en-US" sz="2000" b="1" dirty="0" err="1"/>
              <a:t>Fearsof</a:t>
            </a:r>
            <a:r>
              <a:rPr lang="en-US" sz="2000" b="1" dirty="0"/>
              <a:t> Anti-Asian Bias - </a:t>
            </a:r>
            <a:r>
              <a:rPr lang="en-US" sz="2000" dirty="0">
                <a:hlinkClick r:id="rId2"/>
              </a:rPr>
              <a:t>https://www.nytimes.com/live/2021/03/17/us/shooting-atlanta-acworth#biden-atlanta-shootings</a:t>
            </a:r>
            <a:endParaRPr lang="en-US" sz="2000" dirty="0"/>
          </a:p>
          <a:p>
            <a:r>
              <a:rPr lang="en-US" sz="2000" b="1" dirty="0"/>
              <a:t>PBS News Hour, Updated on Mar 19, 2021 1:47 PM EDT — Published on Mar 17, 2021 7:20 PM EDT </a:t>
            </a:r>
            <a:r>
              <a:rPr lang="en-US" sz="2000" dirty="0"/>
              <a:t>	</a:t>
            </a:r>
            <a:r>
              <a:rPr lang="en-US" sz="2000" dirty="0">
                <a:hlinkClick r:id="rId3"/>
              </a:rPr>
              <a:t>https://www.pbs.org/newshour/nation/what-we-know-about-the-atlanta-spa-shootings-that-killed-8-including-6-asian-women</a:t>
            </a:r>
            <a:r>
              <a:rPr lang="en-US" sz="2000" dirty="0"/>
              <a:t> </a:t>
            </a:r>
          </a:p>
          <a:p>
            <a:pPr marL="450000" lvl="1" indent="0">
              <a:buNone/>
            </a:pPr>
            <a:r>
              <a:rPr lang="en-US" sz="2000" i="1" dirty="0"/>
              <a:t>“Of course, he targeted these women because they were Asian and Asian women end up in massage parlors, to which non-Asian men are attracted… It’s a whole environment of targeting Asian women first as sexual objects of desire and then as objects of racial fear and hatred.” </a:t>
            </a:r>
          </a:p>
          <a:p>
            <a:pPr marL="450000" lvl="1" indent="0">
              <a:buNone/>
            </a:pPr>
            <a:r>
              <a:rPr lang="en-US" sz="2000" i="1" dirty="0"/>
              <a:t>Other Asian Americans challenged the idea that sex addiction could rule out the possibility that racism was also at play, including Millie Tran, the chief product officer at the Texas Tribune. “As if these things aren’t 	related and based on centuries of sexualized and submissive stereotypes of Asian women,”. </a:t>
            </a:r>
          </a:p>
        </p:txBody>
      </p:sp>
    </p:spTree>
    <p:extLst>
      <p:ext uri="{BB962C8B-B14F-4D97-AF65-F5344CB8AC3E}">
        <p14:creationId xmlns:p14="http://schemas.microsoft.com/office/powerpoint/2010/main" val="169298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B0F7-68DD-450B-95B8-20987D4A4C20}"/>
              </a:ext>
            </a:extLst>
          </p:cNvPr>
          <p:cNvSpPr>
            <a:spLocks noGrp="1"/>
          </p:cNvSpPr>
          <p:nvPr>
            <p:ph type="title"/>
          </p:nvPr>
        </p:nvSpPr>
        <p:spPr>
          <a:xfrm>
            <a:off x="913795" y="231648"/>
            <a:ext cx="10353762" cy="1257300"/>
          </a:xfrm>
        </p:spPr>
        <p:txBody>
          <a:bodyPr/>
          <a:lstStyle/>
          <a:p>
            <a:r>
              <a:rPr lang="en-US" dirty="0"/>
              <a:t>Recent Events</a:t>
            </a:r>
            <a:br>
              <a:rPr lang="en-US" dirty="0"/>
            </a:br>
            <a:r>
              <a:rPr lang="en-US" sz="4000" b="0" i="0" u="none" strike="noStrike" baseline="0" dirty="0">
                <a:solidFill>
                  <a:schemeClr val="tx1"/>
                </a:solidFill>
                <a:latin typeface="TimesNewRomanPSMT"/>
              </a:rPr>
              <a:t>Statement on Atlanta-Area Mass Shooting</a:t>
            </a:r>
            <a:endParaRPr lang="en-US" dirty="0"/>
          </a:p>
        </p:txBody>
      </p:sp>
      <p:sp>
        <p:nvSpPr>
          <p:cNvPr id="3" name="Content Placeholder 2">
            <a:extLst>
              <a:ext uri="{FF2B5EF4-FFF2-40B4-BE49-F238E27FC236}">
                <a16:creationId xmlns:a16="http://schemas.microsoft.com/office/drawing/2014/main" id="{07E0DEA3-ADE6-4EF9-97C6-B9230FC1D108}"/>
              </a:ext>
            </a:extLst>
          </p:cNvPr>
          <p:cNvSpPr>
            <a:spLocks noGrp="1"/>
          </p:cNvSpPr>
          <p:nvPr>
            <p:ph idx="1"/>
          </p:nvPr>
        </p:nvSpPr>
        <p:spPr>
          <a:xfrm>
            <a:off x="573024" y="1621536"/>
            <a:ext cx="11082528" cy="4834128"/>
          </a:xfrm>
        </p:spPr>
        <p:txBody>
          <a:bodyPr>
            <a:normAutofit fontScale="70000" lnSpcReduction="20000"/>
          </a:bodyPr>
          <a:lstStyle/>
          <a:p>
            <a:pPr marL="36900" indent="0">
              <a:buNone/>
            </a:pPr>
            <a:r>
              <a:rPr lang="en-US" sz="1800" b="0" i="0" u="none" strike="noStrike" baseline="0" dirty="0">
                <a:solidFill>
                  <a:schemeClr val="tx1"/>
                </a:solidFill>
              </a:rPr>
              <a:t>Email Communication From: </a:t>
            </a:r>
            <a:r>
              <a:rPr lang="en-US" sz="1800" b="1" i="0" u="none" strike="noStrike" baseline="0" dirty="0">
                <a:solidFill>
                  <a:schemeClr val="tx1"/>
                </a:solidFill>
              </a:rPr>
              <a:t>AAPA Communication Officer </a:t>
            </a:r>
            <a:r>
              <a:rPr lang="en-US" sz="1800" b="0" i="0" u="none" strike="noStrike" baseline="0" dirty="0">
                <a:solidFill>
                  <a:schemeClr val="tx1"/>
                </a:solidFill>
                <a:hlinkClick r:id="rId2"/>
              </a:rPr>
              <a:t>communication@aapaonline.org</a:t>
            </a:r>
            <a:r>
              <a:rPr lang="en-US" sz="1800" b="0" i="0" u="none" strike="noStrike" baseline="0" dirty="0">
                <a:solidFill>
                  <a:schemeClr val="tx1"/>
                </a:solidFill>
              </a:rPr>
              <a:t>, Subject: Statement on Atlanta-Area Mass Shooting</a:t>
            </a:r>
          </a:p>
          <a:p>
            <a:pPr marL="36900" indent="0" algn="l">
              <a:buNone/>
            </a:pPr>
            <a:r>
              <a:rPr lang="da-DK" sz="1800" b="0" i="0" u="none" strike="noStrike" baseline="0" dirty="0">
                <a:solidFill>
                  <a:schemeClr val="tx1"/>
                </a:solidFill>
              </a:rPr>
              <a:t>Date: Sat, Mar 20, 2021 at 12:01 PM</a:t>
            </a:r>
          </a:p>
          <a:p>
            <a:pPr marL="36900" indent="0" algn="l">
              <a:buNone/>
            </a:pPr>
            <a:r>
              <a:rPr lang="en-US" dirty="0">
                <a:solidFill>
                  <a:schemeClr val="tx1"/>
                </a:solidFill>
              </a:rPr>
              <a:t>Thursday, March 18, 2021. The Asian American Psychological Association (AAPA) deeply mourns the victims of the March 16th shootings in Atlanta, Georgia:</a:t>
            </a:r>
          </a:p>
          <a:p>
            <a:pPr marL="36900" indent="0" algn="ctr">
              <a:buNone/>
            </a:pPr>
            <a:r>
              <a:rPr lang="en-US" dirty="0">
                <a:solidFill>
                  <a:schemeClr val="tx1"/>
                </a:solidFill>
              </a:rPr>
              <a:t>Soon C. Park, 74</a:t>
            </a:r>
          </a:p>
          <a:p>
            <a:pPr marL="36900" indent="0" algn="ctr">
              <a:buNone/>
            </a:pPr>
            <a:r>
              <a:rPr lang="en-US" dirty="0">
                <a:solidFill>
                  <a:schemeClr val="tx1"/>
                </a:solidFill>
              </a:rPr>
              <a:t>Hyun J. Grant, 51</a:t>
            </a:r>
          </a:p>
          <a:p>
            <a:pPr marL="36900" indent="0" algn="ctr">
              <a:buNone/>
            </a:pPr>
            <a:r>
              <a:rPr lang="en-US" dirty="0" err="1">
                <a:solidFill>
                  <a:schemeClr val="tx1"/>
                </a:solidFill>
              </a:rPr>
              <a:t>Suncha</a:t>
            </a:r>
            <a:r>
              <a:rPr lang="en-US" dirty="0">
                <a:solidFill>
                  <a:schemeClr val="tx1"/>
                </a:solidFill>
              </a:rPr>
              <a:t> Kim, 69</a:t>
            </a:r>
          </a:p>
          <a:p>
            <a:pPr marL="36900" indent="0" algn="ctr">
              <a:buNone/>
            </a:pPr>
            <a:r>
              <a:rPr lang="en-US" dirty="0">
                <a:solidFill>
                  <a:schemeClr val="tx1"/>
                </a:solidFill>
              </a:rPr>
              <a:t>Yong A. Yue, 63</a:t>
            </a:r>
          </a:p>
          <a:p>
            <a:pPr marL="36900" indent="0" algn="ctr">
              <a:buNone/>
            </a:pPr>
            <a:r>
              <a:rPr lang="en-US" dirty="0">
                <a:solidFill>
                  <a:schemeClr val="tx1"/>
                </a:solidFill>
              </a:rPr>
              <a:t>Delaina Ashley </a:t>
            </a:r>
            <a:r>
              <a:rPr lang="en-US" dirty="0" err="1">
                <a:solidFill>
                  <a:schemeClr val="tx1"/>
                </a:solidFill>
              </a:rPr>
              <a:t>Yaun</a:t>
            </a:r>
            <a:r>
              <a:rPr lang="en-US" dirty="0">
                <a:solidFill>
                  <a:schemeClr val="tx1"/>
                </a:solidFill>
              </a:rPr>
              <a:t> Gonzalez 33</a:t>
            </a:r>
          </a:p>
          <a:p>
            <a:pPr marL="36900" indent="0" algn="ctr">
              <a:buNone/>
            </a:pPr>
            <a:r>
              <a:rPr lang="en-US" dirty="0">
                <a:solidFill>
                  <a:schemeClr val="tx1"/>
                </a:solidFill>
              </a:rPr>
              <a:t>Paul Andre </a:t>
            </a:r>
            <a:r>
              <a:rPr lang="en-US" dirty="0" err="1">
                <a:solidFill>
                  <a:schemeClr val="tx1"/>
                </a:solidFill>
              </a:rPr>
              <a:t>Michels</a:t>
            </a:r>
            <a:r>
              <a:rPr lang="en-US" dirty="0">
                <a:solidFill>
                  <a:schemeClr val="tx1"/>
                </a:solidFill>
              </a:rPr>
              <a:t>, 54</a:t>
            </a:r>
          </a:p>
          <a:p>
            <a:pPr marL="36900" indent="0" algn="ctr">
              <a:buNone/>
            </a:pPr>
            <a:r>
              <a:rPr lang="en-US" dirty="0" err="1">
                <a:solidFill>
                  <a:schemeClr val="tx1"/>
                </a:solidFill>
              </a:rPr>
              <a:t>Xiaojie</a:t>
            </a:r>
            <a:r>
              <a:rPr lang="en-US" dirty="0">
                <a:solidFill>
                  <a:schemeClr val="tx1"/>
                </a:solidFill>
              </a:rPr>
              <a:t> Tan, 49</a:t>
            </a:r>
          </a:p>
          <a:p>
            <a:pPr marL="36900" indent="0" algn="ctr">
              <a:buNone/>
            </a:pPr>
            <a:r>
              <a:rPr lang="en-US" dirty="0" err="1">
                <a:solidFill>
                  <a:schemeClr val="tx1"/>
                </a:solidFill>
              </a:rPr>
              <a:t>Daoyou</a:t>
            </a:r>
            <a:r>
              <a:rPr lang="en-US" dirty="0">
                <a:solidFill>
                  <a:schemeClr val="tx1"/>
                </a:solidFill>
              </a:rPr>
              <a:t> Feng, 44</a:t>
            </a:r>
          </a:p>
          <a:p>
            <a:pPr marL="36900" indent="0" algn="ctr">
              <a:buNone/>
            </a:pPr>
            <a:r>
              <a:rPr lang="en-US" dirty="0" err="1">
                <a:solidFill>
                  <a:schemeClr val="tx1"/>
                </a:solidFill>
              </a:rPr>
              <a:t>Elcias</a:t>
            </a:r>
            <a:r>
              <a:rPr lang="en-US" dirty="0">
                <a:solidFill>
                  <a:schemeClr val="tx1"/>
                </a:solidFill>
              </a:rPr>
              <a:t> Hernandez-Ortiz, 30</a:t>
            </a:r>
          </a:p>
          <a:p>
            <a:pPr marL="36900" indent="0" algn="ctr">
              <a:buNone/>
            </a:pPr>
            <a:endParaRPr lang="en-US" dirty="0">
              <a:solidFill>
                <a:schemeClr val="tx1"/>
              </a:solidFill>
            </a:endParaRPr>
          </a:p>
          <a:p>
            <a:pPr marL="36900" indent="0" algn="ctr">
              <a:buNone/>
            </a:pPr>
            <a:r>
              <a:rPr lang="en-US" sz="1400" b="1" dirty="0">
                <a:solidFill>
                  <a:schemeClr val="accent3">
                    <a:lumMod val="60000"/>
                    <a:lumOff val="40000"/>
                  </a:schemeClr>
                </a:solidFill>
              </a:rPr>
              <a:t>Video of Pronunciation Guide for the Victims with Korean and Chinese Names from Asian American Journalist Association- </a:t>
            </a:r>
            <a:r>
              <a:rPr lang="en-US" sz="1400" dirty="0">
                <a:solidFill>
                  <a:schemeClr val="tx1"/>
                </a:solidFill>
                <a:hlinkClick r:id="rId3"/>
              </a:rPr>
              <a:t>https://vimeo.com/526322257</a:t>
            </a:r>
            <a:endParaRPr lang="en-US" sz="1400" dirty="0">
              <a:solidFill>
                <a:schemeClr val="tx1"/>
              </a:solidFill>
            </a:endParaRPr>
          </a:p>
          <a:p>
            <a:pPr marL="36900" indent="0" algn="ctr">
              <a:buNone/>
            </a:pPr>
            <a:endParaRPr lang="en-US" dirty="0">
              <a:solidFill>
                <a:schemeClr val="tx1"/>
              </a:solidFill>
            </a:endParaRPr>
          </a:p>
        </p:txBody>
      </p:sp>
    </p:spTree>
    <p:extLst>
      <p:ext uri="{BB962C8B-B14F-4D97-AF65-F5344CB8AC3E}">
        <p14:creationId xmlns:p14="http://schemas.microsoft.com/office/powerpoint/2010/main" val="36398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503C-A309-4D6F-AD85-7F51BDE35E99}"/>
              </a:ext>
            </a:extLst>
          </p:cNvPr>
          <p:cNvSpPr>
            <a:spLocks noGrp="1"/>
          </p:cNvSpPr>
          <p:nvPr>
            <p:ph type="title"/>
          </p:nvPr>
        </p:nvSpPr>
        <p:spPr/>
        <p:txBody>
          <a:bodyPr>
            <a:normAutofit fontScale="90000"/>
          </a:bodyPr>
          <a:lstStyle/>
          <a:p>
            <a:r>
              <a:rPr lang="en-US" dirty="0"/>
              <a:t>Recent Events</a:t>
            </a:r>
            <a:br>
              <a:rPr lang="en-US" dirty="0"/>
            </a:br>
            <a:r>
              <a:rPr lang="en-US" sz="4000" b="0" i="0" u="none" strike="noStrike" baseline="0" dirty="0">
                <a:solidFill>
                  <a:schemeClr val="tx1"/>
                </a:solidFill>
                <a:latin typeface="TimesNewRomanPSMT"/>
              </a:rPr>
              <a:t>Statement on Atlanta-Area Mass Shooting Continued</a:t>
            </a:r>
            <a:endParaRPr lang="en-US" dirty="0"/>
          </a:p>
        </p:txBody>
      </p:sp>
      <p:sp>
        <p:nvSpPr>
          <p:cNvPr id="3" name="Content Placeholder 2">
            <a:extLst>
              <a:ext uri="{FF2B5EF4-FFF2-40B4-BE49-F238E27FC236}">
                <a16:creationId xmlns:a16="http://schemas.microsoft.com/office/drawing/2014/main" id="{74A24FA4-82B3-4924-86B4-6B2F6EAD926A}"/>
              </a:ext>
            </a:extLst>
          </p:cNvPr>
          <p:cNvSpPr>
            <a:spLocks noGrp="1"/>
          </p:cNvSpPr>
          <p:nvPr>
            <p:ph idx="1"/>
          </p:nvPr>
        </p:nvSpPr>
        <p:spPr>
          <a:xfrm>
            <a:off x="310896" y="2076450"/>
            <a:ext cx="11375135" cy="4171950"/>
          </a:xfrm>
        </p:spPr>
        <p:txBody>
          <a:bodyPr>
            <a:normAutofit/>
          </a:bodyPr>
          <a:lstStyle/>
          <a:p>
            <a:pPr marL="36900" indent="0" algn="l">
              <a:buNone/>
            </a:pPr>
            <a:r>
              <a:rPr lang="en-US" sz="1800" b="0" i="0" u="none" strike="noStrike" baseline="0" dirty="0"/>
              <a:t>“We offer our sympathies to the families and friends of the victims and extend support to our AAPI community in Atlanta and nation-wide.</a:t>
            </a:r>
          </a:p>
          <a:p>
            <a:pPr marL="36900" indent="0" algn="l">
              <a:buNone/>
            </a:pPr>
            <a:r>
              <a:rPr lang="en-US" sz="1800" b="0" i="0" u="none" strike="noStrike" baseline="0" dirty="0"/>
              <a:t>We are saddened and angry that once again we must grieve the violent murders of innocent people. This tragedy is an indication that the racism directed at Asian Americans is becoming more violent and deadly. The number of hate-related incidents continues to rise as anti-Asian rhetoric continues to be amplified. The latest reporting from Stop AAPI Hate reveals 3,795 reported incidents of hate between March 19, 2020 and February 28, 2021, 987 of which were reported in the short time between January and March of this year. The racist misogyny highlighted in the killing spree on Asian American women in Georgia reminds us of the hypersexualization of Asian women’s bodies and the entitlement that white men have historically felt over them.”</a:t>
            </a:r>
            <a:endParaRPr lang="en-US" dirty="0"/>
          </a:p>
        </p:txBody>
      </p:sp>
    </p:spTree>
    <p:extLst>
      <p:ext uri="{BB962C8B-B14F-4D97-AF65-F5344CB8AC3E}">
        <p14:creationId xmlns:p14="http://schemas.microsoft.com/office/powerpoint/2010/main" val="198220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0DB19-A536-4573-84DB-AC22F9BE565C}"/>
              </a:ext>
            </a:extLst>
          </p:cNvPr>
          <p:cNvSpPr>
            <a:spLocks noGrp="1"/>
          </p:cNvSpPr>
          <p:nvPr>
            <p:ph type="title"/>
          </p:nvPr>
        </p:nvSpPr>
        <p:spPr>
          <a:xfrm>
            <a:off x="913795" y="963506"/>
            <a:ext cx="3740815" cy="4827693"/>
          </a:xfrm>
        </p:spPr>
        <p:txBody>
          <a:bodyPr>
            <a:normAutofit/>
          </a:bodyPr>
          <a:lstStyle/>
          <a:p>
            <a:pPr algn="r"/>
            <a:r>
              <a:rPr lang="en-US"/>
              <a:t>Recent Events</a:t>
            </a:r>
            <a:br>
              <a:rPr lang="en-US"/>
            </a:br>
            <a:r>
              <a:rPr lang="en-US"/>
              <a:t>CNN Reporter, Amara Walker</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89950F-B342-49F9-ADE0-5C2809784998}"/>
              </a:ext>
            </a:extLst>
          </p:cNvPr>
          <p:cNvSpPr>
            <a:spLocks noGrp="1"/>
          </p:cNvSpPr>
          <p:nvPr>
            <p:ph idx="1"/>
          </p:nvPr>
        </p:nvSpPr>
        <p:spPr>
          <a:xfrm>
            <a:off x="5307765" y="963507"/>
            <a:ext cx="5959791" cy="4827694"/>
          </a:xfrm>
          <a:effectLst/>
        </p:spPr>
        <p:txBody>
          <a:bodyPr anchor="ctr">
            <a:normAutofit/>
          </a:bodyPr>
          <a:lstStyle/>
          <a:p>
            <a:pPr>
              <a:lnSpc>
                <a:spcPct val="100000"/>
              </a:lnSpc>
            </a:pPr>
            <a:r>
              <a:rPr lang="en-US" b="1">
                <a:solidFill>
                  <a:schemeClr val="tx1"/>
                </a:solidFill>
              </a:rPr>
              <a:t>'I'm shaking right now': CNN reporter describes 3 racist attacks within an hour</a:t>
            </a:r>
          </a:p>
          <a:p>
            <a:pPr marL="36900" indent="0">
              <a:lnSpc>
                <a:spcPct val="100000"/>
              </a:lnSpc>
              <a:buNone/>
            </a:pPr>
            <a:r>
              <a:rPr lang="en-US">
                <a:solidFill>
                  <a:schemeClr val="tx1"/>
                </a:solidFill>
              </a:rPr>
              <a:t>CNN's Amara Walker describes three back-to-back racist encounters she experienced at New Orleans International Airport. Source: CNN </a:t>
            </a:r>
          </a:p>
          <a:p>
            <a:pPr marL="36900" indent="0">
              <a:lnSpc>
                <a:spcPct val="100000"/>
              </a:lnSpc>
              <a:buNone/>
            </a:pPr>
            <a:r>
              <a:rPr lang="en-US">
                <a:solidFill>
                  <a:schemeClr val="tx1"/>
                </a:solidFill>
                <a:hlinkClick r:id="rId3"/>
              </a:rPr>
              <a:t>https://www.cnn.com/videos/us/2020/10/30/amara-walker-racist-encounters-asian-americans-new-orleans-airport-vpx.cnn</a:t>
            </a:r>
            <a:endParaRPr lang="en-US">
              <a:solidFill>
                <a:schemeClr val="tx1"/>
              </a:solidFill>
            </a:endParaRPr>
          </a:p>
          <a:p>
            <a:pPr marL="36900" indent="0">
              <a:lnSpc>
                <a:spcPct val="100000"/>
              </a:lnSpc>
              <a:buNone/>
            </a:pPr>
            <a:endParaRPr lang="en-US">
              <a:solidFill>
                <a:schemeClr val="tx1"/>
              </a:solidFill>
            </a:endParaRPr>
          </a:p>
          <a:p>
            <a:pPr>
              <a:lnSpc>
                <a:spcPct val="100000"/>
              </a:lnSpc>
            </a:pPr>
            <a:r>
              <a:rPr lang="en-US" b="1">
                <a:solidFill>
                  <a:schemeClr val="tx1"/>
                </a:solidFill>
                <a:effectLst/>
              </a:rPr>
              <a:t>‘Cathartic' Biden speech, The Hill</a:t>
            </a:r>
          </a:p>
          <a:p>
            <a:pPr marL="36900" indent="0">
              <a:lnSpc>
                <a:spcPct val="100000"/>
              </a:lnSpc>
              <a:buNone/>
            </a:pPr>
            <a:r>
              <a:rPr lang="en-US">
                <a:solidFill>
                  <a:schemeClr val="tx1"/>
                </a:solidFill>
                <a:hlinkClick r:id="rId4"/>
              </a:rPr>
              <a:t>https://thehill.com/homenews/media/544163-cnn-reporter-chokes-up-over-cathartic-biden-speech</a:t>
            </a:r>
            <a:endParaRPr lang="en-US">
              <a:solidFill>
                <a:schemeClr val="tx1"/>
              </a:solidFill>
            </a:endParaRPr>
          </a:p>
          <a:p>
            <a:pPr marL="36900" indent="0">
              <a:lnSpc>
                <a:spcPct val="100000"/>
              </a:lnSpc>
              <a:buNone/>
            </a:pPr>
            <a:endParaRPr lang="en-US">
              <a:solidFill>
                <a:schemeClr val="tx1"/>
              </a:solidFill>
            </a:endParaRPr>
          </a:p>
        </p:txBody>
      </p:sp>
    </p:spTree>
    <p:extLst>
      <p:ext uri="{BB962C8B-B14F-4D97-AF65-F5344CB8AC3E}">
        <p14:creationId xmlns:p14="http://schemas.microsoft.com/office/powerpoint/2010/main" val="218985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DACF5-FE7C-4B9F-94F1-81E093059AA2}"/>
              </a:ext>
            </a:extLst>
          </p:cNvPr>
          <p:cNvSpPr>
            <a:spLocks noGrp="1"/>
          </p:cNvSpPr>
          <p:nvPr>
            <p:ph type="title"/>
          </p:nvPr>
        </p:nvSpPr>
        <p:spPr>
          <a:xfrm>
            <a:off x="262128" y="1118808"/>
            <a:ext cx="5626608" cy="4747683"/>
          </a:xfrm>
        </p:spPr>
        <p:txBody>
          <a:bodyPr anchor="t">
            <a:normAutofit/>
          </a:bodyPr>
          <a:lstStyle/>
          <a:p>
            <a:pPr algn="l"/>
            <a:r>
              <a:rPr lang="en-US" i="0" dirty="0">
                <a:effectLst/>
              </a:rPr>
              <a:t>Recent Events</a:t>
            </a:r>
            <a:br>
              <a:rPr lang="en-US" i="0" dirty="0">
                <a:effectLst/>
              </a:rPr>
            </a:br>
            <a:br>
              <a:rPr lang="en-US" i="0" dirty="0">
                <a:effectLst/>
              </a:rPr>
            </a:br>
            <a:r>
              <a:rPr lang="en-US" i="0" dirty="0">
                <a:effectLst/>
              </a:rPr>
              <a:t>Former President </a:t>
            </a:r>
            <a:br>
              <a:rPr lang="en-US" i="0" dirty="0">
                <a:effectLst/>
              </a:rPr>
            </a:br>
            <a:r>
              <a:rPr lang="en-US" i="0" dirty="0">
                <a:effectLst/>
              </a:rPr>
              <a:t>and Other Political Figures Support Xenophobic Statements</a:t>
            </a:r>
            <a:endParaRPr lang="en-US" dirty="0"/>
          </a:p>
        </p:txBody>
      </p:sp>
      <p:sp>
        <p:nvSpPr>
          <p:cNvPr id="10" name="Rectangle 9">
            <a:extLst>
              <a:ext uri="{FF2B5EF4-FFF2-40B4-BE49-F238E27FC236}">
                <a16:creationId xmlns:a16="http://schemas.microsoft.com/office/drawing/2014/main" id="{B4843581-14FA-498E-962C-80AAEC9AB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232" y="0"/>
            <a:ext cx="6059768"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38B4CA-7745-4A26-9685-3E6FF2D2817B}"/>
              </a:ext>
            </a:extLst>
          </p:cNvPr>
          <p:cNvSpPr>
            <a:spLocks noGrp="1"/>
          </p:cNvSpPr>
          <p:nvPr>
            <p:ph idx="1"/>
          </p:nvPr>
        </p:nvSpPr>
        <p:spPr>
          <a:xfrm>
            <a:off x="6348549" y="548640"/>
            <a:ext cx="5773782" cy="6126480"/>
          </a:xfrm>
        </p:spPr>
        <p:txBody>
          <a:bodyPr anchor="t">
            <a:normAutofit/>
          </a:bodyPr>
          <a:lstStyle/>
          <a:p>
            <a:pPr marL="36900" indent="0">
              <a:lnSpc>
                <a:spcPct val="100000"/>
              </a:lnSpc>
              <a:buNone/>
            </a:pPr>
            <a:r>
              <a:rPr lang="en-US" sz="1800" b="1" i="0" dirty="0">
                <a:effectLst/>
              </a:rPr>
              <a:t>Donald Trump Won’t Stop Using Racial Slurs To Describe Coronavirus</a:t>
            </a:r>
            <a:endParaRPr lang="en-US" sz="1800" b="1" i="1" dirty="0"/>
          </a:p>
          <a:p>
            <a:pPr marL="36900" indent="0">
              <a:lnSpc>
                <a:spcPct val="100000"/>
              </a:lnSpc>
              <a:buNone/>
            </a:pPr>
            <a:r>
              <a:rPr lang="en-US" sz="1800" i="1" dirty="0"/>
              <a:t>At a press conference on Wednesday, reporters asked Trump why he keeps calling coronavirus by the name “Chinese virus” and whether he believed the use of the term was racist. “Because it comes from China,” Trump said. “It’s not racist at all. Not at all. It comes from China. That’s why. I want to be accurate.”</a:t>
            </a:r>
          </a:p>
          <a:p>
            <a:pPr marL="36900" indent="0">
              <a:lnSpc>
                <a:spcPct val="100000"/>
              </a:lnSpc>
              <a:buNone/>
            </a:pPr>
            <a:r>
              <a:rPr lang="en-US" sz="1800" i="1" dirty="0"/>
              <a:t>CBS News White House Correspondent </a:t>
            </a:r>
            <a:r>
              <a:rPr lang="en-US" sz="1800" i="1" dirty="0" err="1"/>
              <a:t>Weijia</a:t>
            </a:r>
            <a:r>
              <a:rPr lang="en-US" sz="1800" i="1" dirty="0"/>
              <a:t> Jiang tweeted on Tuesday that a White House official referred to the virus as “Kung-Flu” to her face; Trump was also asked about this at Wednesday’s press conference, and whether derogatory terms like that negatively affect Asian-Americans. Again, he defended it, saying, “No, not at all. Not at all. I think they probably would agree with it 100 percent. It comes from China. There’s nothing not to agree.”</a:t>
            </a:r>
          </a:p>
          <a:p>
            <a:pPr marL="36900" indent="0">
              <a:lnSpc>
                <a:spcPct val="100000"/>
              </a:lnSpc>
              <a:buNone/>
            </a:pPr>
            <a:endParaRPr lang="en-US" sz="1300" dirty="0"/>
          </a:p>
          <a:p>
            <a:pPr marL="36900" indent="0" algn="r">
              <a:lnSpc>
                <a:spcPct val="100000"/>
              </a:lnSpc>
              <a:buNone/>
            </a:pPr>
            <a:r>
              <a:rPr lang="en-US" sz="1100" dirty="0"/>
              <a:t>Refinery 29- LAST UPDATED MARCH 19, 2020, 7:11 AM - </a:t>
            </a:r>
            <a:r>
              <a:rPr lang="en-US" sz="1100" dirty="0">
                <a:hlinkClick r:id="rId3"/>
              </a:rPr>
              <a:t>https://www.refinery29.com/en-us/2020/03/9578992/donald-trump-chinese-virus-racist-comment-coronavirus</a:t>
            </a:r>
            <a:endParaRPr lang="en-US" sz="1100" dirty="0"/>
          </a:p>
        </p:txBody>
      </p:sp>
    </p:spTree>
    <p:extLst>
      <p:ext uri="{BB962C8B-B14F-4D97-AF65-F5344CB8AC3E}">
        <p14:creationId xmlns:p14="http://schemas.microsoft.com/office/powerpoint/2010/main" val="373144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593ED-9547-446C-BF11-1BFF8F0D2242}"/>
              </a:ext>
            </a:extLst>
          </p:cNvPr>
          <p:cNvSpPr>
            <a:spLocks noGrp="1"/>
          </p:cNvSpPr>
          <p:nvPr>
            <p:ph type="title"/>
          </p:nvPr>
        </p:nvSpPr>
        <p:spPr>
          <a:xfrm>
            <a:off x="331591" y="1322832"/>
            <a:ext cx="5492496" cy="5208123"/>
          </a:xfrm>
        </p:spPr>
        <p:txBody>
          <a:bodyPr anchor="t">
            <a:normAutofit/>
          </a:bodyPr>
          <a:lstStyle/>
          <a:p>
            <a:pPr algn="l"/>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Recent Events</a:t>
            </a: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Former President </a:t>
            </a: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and Other Political Figures Support Xenophobic Statements</a:t>
            </a:r>
            <a:endParaRPr lang="en-US" dirty="0"/>
          </a:p>
        </p:txBody>
      </p:sp>
      <p:sp>
        <p:nvSpPr>
          <p:cNvPr id="10" name="Rectangle 9">
            <a:extLst>
              <a:ext uri="{FF2B5EF4-FFF2-40B4-BE49-F238E27FC236}">
                <a16:creationId xmlns:a16="http://schemas.microsoft.com/office/drawing/2014/main" id="{B4843581-14FA-498E-962C-80AAEC9AB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232" y="0"/>
            <a:ext cx="6059768"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1A872D-6EE4-4C84-883D-895177145440}"/>
              </a:ext>
            </a:extLst>
          </p:cNvPr>
          <p:cNvSpPr>
            <a:spLocks noGrp="1"/>
          </p:cNvSpPr>
          <p:nvPr>
            <p:ph idx="1"/>
          </p:nvPr>
        </p:nvSpPr>
        <p:spPr>
          <a:xfrm>
            <a:off x="6345937" y="512064"/>
            <a:ext cx="5514472" cy="5809487"/>
          </a:xfrm>
        </p:spPr>
        <p:txBody>
          <a:bodyPr anchor="t">
            <a:normAutofit/>
          </a:bodyPr>
          <a:lstStyle/>
          <a:p>
            <a:pPr>
              <a:lnSpc>
                <a:spcPct val="100000"/>
              </a:lnSpc>
            </a:pPr>
            <a:endParaRPr lang="en-US" sz="1600" dirty="0"/>
          </a:p>
          <a:p>
            <a:pPr>
              <a:lnSpc>
                <a:spcPct val="100000"/>
              </a:lnSpc>
            </a:pPr>
            <a:r>
              <a:rPr lang="en-US" sz="1800" dirty="0"/>
              <a:t>Kung Flu: Donald Trump mocks China over Covid; White House denies racism- </a:t>
            </a:r>
            <a:r>
              <a:rPr lang="en-US" sz="1800" dirty="0">
                <a:hlinkClick r:id="rId3"/>
              </a:rPr>
              <a:t>https://www.youtube.com/watch?v=GHiDVPokUsY</a:t>
            </a:r>
            <a:endParaRPr lang="en-US" sz="1800" dirty="0"/>
          </a:p>
          <a:p>
            <a:pPr marL="36900" indent="0">
              <a:lnSpc>
                <a:spcPct val="100000"/>
              </a:lnSpc>
              <a:buNone/>
            </a:pPr>
            <a:endParaRPr lang="en-US" sz="1800" dirty="0"/>
          </a:p>
          <a:p>
            <a:pPr>
              <a:lnSpc>
                <a:spcPct val="100000"/>
              </a:lnSpc>
            </a:pPr>
            <a:r>
              <a:rPr lang="en-US" sz="1800" dirty="0"/>
              <a:t>John King: Trump “deliberately’ using offensive term - </a:t>
            </a:r>
            <a:r>
              <a:rPr lang="en-US" sz="1800" dirty="0">
                <a:hlinkClick r:id="rId4"/>
              </a:rPr>
              <a:t>https://www.cnn.com/videos/politics/2020/03/18/trump-coronavirus-china-john-king-sot-vpx.cnn</a:t>
            </a:r>
            <a:endParaRPr lang="en-US" sz="1800" dirty="0"/>
          </a:p>
          <a:p>
            <a:pPr marL="36900" indent="0">
              <a:lnSpc>
                <a:spcPct val="100000"/>
              </a:lnSpc>
              <a:buNone/>
            </a:pPr>
            <a:endParaRPr lang="en-US" sz="1800" dirty="0"/>
          </a:p>
          <a:p>
            <a:pPr>
              <a:lnSpc>
                <a:spcPct val="100000"/>
              </a:lnSpc>
            </a:pPr>
            <a:r>
              <a:rPr lang="en-US" sz="1800" dirty="0"/>
              <a:t>Donald Trump calls COVID-19 “kung flu” at Tulsa Rally, The Guardian- </a:t>
            </a:r>
            <a:r>
              <a:rPr lang="en-US" sz="1800" dirty="0">
                <a:hlinkClick r:id="rId5"/>
              </a:rPr>
              <a:t>https://www.theguardian.com/us-news/2020/jun/20/trump-covid-19-kung-flu-racist-language</a:t>
            </a:r>
            <a:endParaRPr lang="en-US" sz="1800" dirty="0"/>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315265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AF2CB-E3E8-4465-8F81-1EE945C40699}"/>
              </a:ext>
            </a:extLst>
          </p:cNvPr>
          <p:cNvSpPr>
            <a:spLocks noGrp="1"/>
          </p:cNvSpPr>
          <p:nvPr>
            <p:ph type="title"/>
          </p:nvPr>
        </p:nvSpPr>
        <p:spPr>
          <a:xfrm>
            <a:off x="625358" y="1118808"/>
            <a:ext cx="4827175" cy="4747683"/>
          </a:xfrm>
        </p:spPr>
        <p:txBody>
          <a:bodyPr anchor="t">
            <a:normAutofit/>
          </a:bodyPr>
          <a:lstStyle/>
          <a:p>
            <a:pPr algn="l"/>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Recent Events</a:t>
            </a: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Former President </a:t>
            </a:r>
            <a:b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br>
            <a:r>
              <a:rPr kumimoji="0" lang="en-US" sz="4000" b="0" i="0" u="none" strike="noStrike" kern="1200" cap="none" spc="0" normalizeH="0" baseline="0" noProof="0" dirty="0">
                <a:ln>
                  <a:solidFill>
                    <a:srgbClr val="000000">
                      <a:lumMod val="75000"/>
                      <a:lumOff val="25000"/>
                      <a:alpha val="10000"/>
                    </a:srgbClr>
                  </a:solidFill>
                </a:ln>
                <a:solidFill>
                  <a:srgbClr val="E2E8E8"/>
                </a:solidFill>
                <a:effectLst/>
                <a:uLnTx/>
                <a:uFillTx/>
                <a:latin typeface="Georgia Pro Cond Light" panose="02040603050505030304"/>
                <a:ea typeface="+mj-ea"/>
              </a:rPr>
              <a:t>and Other Political Figures Support Xenophobic Statements</a:t>
            </a:r>
            <a:br>
              <a:rPr lang="en-US" dirty="0"/>
            </a:br>
            <a:endParaRPr lang="en-US" dirty="0"/>
          </a:p>
        </p:txBody>
      </p:sp>
      <p:sp>
        <p:nvSpPr>
          <p:cNvPr id="13" name="Rectangle 9">
            <a:extLst>
              <a:ext uri="{FF2B5EF4-FFF2-40B4-BE49-F238E27FC236}">
                <a16:creationId xmlns:a16="http://schemas.microsoft.com/office/drawing/2014/main" id="{B4843581-14FA-498E-962C-80AAEC9AB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232" y="0"/>
            <a:ext cx="6059768"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813F5E-9113-4916-8124-F9799F303607}"/>
              </a:ext>
            </a:extLst>
          </p:cNvPr>
          <p:cNvSpPr>
            <a:spLocks noGrp="1"/>
          </p:cNvSpPr>
          <p:nvPr>
            <p:ph idx="1"/>
          </p:nvPr>
        </p:nvSpPr>
        <p:spPr>
          <a:xfrm>
            <a:off x="6421964" y="873348"/>
            <a:ext cx="5480303" cy="5238602"/>
          </a:xfrm>
        </p:spPr>
        <p:txBody>
          <a:bodyPr anchor="t">
            <a:normAutofit/>
          </a:bodyPr>
          <a:lstStyle/>
          <a:p>
            <a:pPr marL="36900" indent="0">
              <a:lnSpc>
                <a:spcPct val="100000"/>
              </a:lnSpc>
              <a:buNone/>
            </a:pPr>
            <a:r>
              <a:rPr lang="en-US" sz="1600" b="1" dirty="0"/>
              <a:t>Republicans face backlash over racist labeling of coronavirus</a:t>
            </a:r>
          </a:p>
          <a:p>
            <a:pPr marL="36900" indent="0">
              <a:lnSpc>
                <a:spcPct val="100000"/>
              </a:lnSpc>
              <a:buNone/>
            </a:pPr>
            <a:r>
              <a:rPr lang="en-US" sz="1600" i="1" dirty="0"/>
              <a:t>“Republicans’ attempts to associate Covid-19 overtly with China repeats a common theme of associating epidemics with certain countries, such as 1918 influenza pandemic being branded “Spanish flu”.</a:t>
            </a:r>
          </a:p>
          <a:p>
            <a:pPr marL="36900" indent="0">
              <a:lnSpc>
                <a:spcPct val="100000"/>
              </a:lnSpc>
              <a:buNone/>
            </a:pPr>
            <a:r>
              <a:rPr lang="en-US" sz="1600" b="1" i="1" dirty="0"/>
              <a:t>Academics have warned the practice leads to stigma and racism, and the World Health Organization sent a memo to governments and media organizations at the end of February, urging people not to use the terms “Wuhan Virus”, “Chinese Virus” or “Asian Virus”.</a:t>
            </a:r>
          </a:p>
          <a:p>
            <a:pPr marL="36900" indent="0">
              <a:lnSpc>
                <a:spcPct val="100000"/>
              </a:lnSpc>
              <a:buNone/>
            </a:pPr>
            <a:r>
              <a:rPr lang="en-US" sz="1600" i="1" dirty="0"/>
              <a:t>“Governments, citizens, media, key influencers and communities have an important role to play in preventing and stopping stigma surrounding people from China and Asia in general,” the WHO said.”</a:t>
            </a:r>
          </a:p>
          <a:p>
            <a:pPr marL="36900" indent="0">
              <a:lnSpc>
                <a:spcPct val="100000"/>
              </a:lnSpc>
              <a:buNone/>
            </a:pPr>
            <a:endParaRPr lang="en-US" sz="1300" dirty="0"/>
          </a:p>
          <a:p>
            <a:pPr marL="36900" indent="0" algn="r">
              <a:lnSpc>
                <a:spcPct val="100000"/>
              </a:lnSpc>
              <a:buNone/>
            </a:pPr>
            <a:r>
              <a:rPr lang="en-US" sz="1100" dirty="0"/>
              <a:t>The Guardian, March 2020 - </a:t>
            </a:r>
            <a:r>
              <a:rPr lang="en-US" sz="1100" dirty="0">
                <a:hlinkClick r:id="rId3"/>
              </a:rPr>
              <a:t>https://www.theguardian.com/world/2020/mar/10/republicans-face-backlash-racist-labeling-coronavirus-china-wuhan</a:t>
            </a:r>
            <a:endParaRPr lang="en-US" sz="1100" dirty="0"/>
          </a:p>
          <a:p>
            <a:pPr marL="36900" indent="0">
              <a:lnSpc>
                <a:spcPct val="100000"/>
              </a:lnSpc>
              <a:buNone/>
            </a:pPr>
            <a:endParaRPr lang="en-US" sz="1300" dirty="0"/>
          </a:p>
        </p:txBody>
      </p:sp>
    </p:spTree>
    <p:extLst>
      <p:ext uri="{BB962C8B-B14F-4D97-AF65-F5344CB8AC3E}">
        <p14:creationId xmlns:p14="http://schemas.microsoft.com/office/powerpoint/2010/main" val="299465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1A67-5D52-4501-937A-946F0F367EA7}"/>
              </a:ext>
            </a:extLst>
          </p:cNvPr>
          <p:cNvSpPr>
            <a:spLocks noGrp="1"/>
          </p:cNvSpPr>
          <p:nvPr>
            <p:ph type="title"/>
          </p:nvPr>
        </p:nvSpPr>
        <p:spPr>
          <a:xfrm>
            <a:off x="158496" y="609599"/>
            <a:ext cx="4437888" cy="5273675"/>
          </a:xfrm>
        </p:spPr>
        <p:txBody>
          <a:bodyPr>
            <a:normAutofit/>
          </a:bodyPr>
          <a:lstStyle/>
          <a:p>
            <a:r>
              <a:rPr lang="en-US" b="1" u="sng" dirty="0">
                <a:solidFill>
                  <a:schemeClr val="accent3">
                    <a:lumMod val="60000"/>
                    <a:lumOff val="40000"/>
                  </a:schemeClr>
                </a:solidFill>
              </a:rPr>
              <a:t>This is Not New!!!</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883AD72D-E032-46FF-B9B5-BAE206185584}"/>
              </a:ext>
            </a:extLst>
          </p:cNvPr>
          <p:cNvGraphicFramePr>
            <a:graphicFrameLocks noGrp="1"/>
          </p:cNvGraphicFramePr>
          <p:nvPr>
            <p:ph idx="1"/>
            <p:extLst>
              <p:ext uri="{D42A27DB-BD31-4B8C-83A1-F6EECF244321}">
                <p14:modId xmlns:p14="http://schemas.microsoft.com/office/powerpoint/2010/main" val="1226185776"/>
              </p:ext>
            </p:extLst>
          </p:nvPr>
        </p:nvGraphicFramePr>
        <p:xfrm>
          <a:off x="4933984" y="207264"/>
          <a:ext cx="7008080" cy="6376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674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C4C5-98B8-4992-83B4-9A45214EDBA4}"/>
              </a:ext>
            </a:extLst>
          </p:cNvPr>
          <p:cNvSpPr>
            <a:spLocks noGrp="1"/>
          </p:cNvSpPr>
          <p:nvPr>
            <p:ph type="title"/>
          </p:nvPr>
        </p:nvSpPr>
        <p:spPr>
          <a:xfrm>
            <a:off x="810768" y="609600"/>
            <a:ext cx="10539591" cy="1257300"/>
          </a:xfrm>
        </p:spPr>
        <p:txBody>
          <a:bodyPr/>
          <a:lstStyle/>
          <a:p>
            <a:r>
              <a:rPr lang="en-US" dirty="0"/>
              <a:t>Support for the </a:t>
            </a:r>
            <a:br>
              <a:rPr lang="en-US" dirty="0"/>
            </a:br>
            <a:r>
              <a:rPr lang="en-US" dirty="0"/>
              <a:t>Asian American &amp; Pacific Islander Community</a:t>
            </a:r>
          </a:p>
        </p:txBody>
      </p:sp>
      <p:sp>
        <p:nvSpPr>
          <p:cNvPr id="3" name="Content Placeholder 2">
            <a:extLst>
              <a:ext uri="{FF2B5EF4-FFF2-40B4-BE49-F238E27FC236}">
                <a16:creationId xmlns:a16="http://schemas.microsoft.com/office/drawing/2014/main" id="{4A1C8516-0C3F-4438-949B-773224E1760A}"/>
              </a:ext>
            </a:extLst>
          </p:cNvPr>
          <p:cNvSpPr>
            <a:spLocks noGrp="1"/>
          </p:cNvSpPr>
          <p:nvPr>
            <p:ph idx="1"/>
          </p:nvPr>
        </p:nvSpPr>
        <p:spPr>
          <a:xfrm>
            <a:off x="919119" y="2362962"/>
            <a:ext cx="10353762" cy="3714749"/>
          </a:xfrm>
        </p:spPr>
        <p:txBody>
          <a:bodyPr/>
          <a:lstStyle/>
          <a:p>
            <a:pPr marL="36900" indent="0">
              <a:buNone/>
            </a:pPr>
            <a:r>
              <a:rPr lang="en-US" b="0" i="0" dirty="0">
                <a:solidFill>
                  <a:srgbClr val="FCD32B"/>
                </a:solidFill>
                <a:effectLst/>
              </a:rPr>
              <a:t>“Asian Americans have faced a surge of violent attacks, harassment, and hate crimes since the start of the pandemic. The increase of racism rose to historic levels over the past year, with nearly 4,000 reports of anti-Asian discrimination in 47 states and the District of Columbia, according to reporting database </a:t>
            </a:r>
            <a:r>
              <a:rPr lang="en-US" b="1" i="0" u="sng" dirty="0">
                <a:solidFill>
                  <a:srgbClr val="FCD32B"/>
                </a:solidFill>
                <a:effectLst/>
                <a:hlinkClick r:id="rId2"/>
              </a:rPr>
              <a:t>Stop AAPI Hate</a:t>
            </a:r>
            <a:r>
              <a:rPr lang="en-US" b="0" i="0" dirty="0">
                <a:solidFill>
                  <a:srgbClr val="FCD32B"/>
                </a:solidFill>
                <a:effectLst/>
              </a:rPr>
              <a:t>. Although the amount of Anti-Asian crimes has risen the most in major cities like San Francisco, New York, Los Angeles, Boston, and Seattle, we all can do our part to #StopAsianHate no matter where we live.”</a:t>
            </a:r>
          </a:p>
          <a:p>
            <a:pPr marL="36900" indent="0" algn="r">
              <a:buNone/>
            </a:pPr>
            <a:endParaRPr lang="en-US" dirty="0">
              <a:hlinkClick r:id="rId3"/>
            </a:endParaRPr>
          </a:p>
          <a:p>
            <a:pPr marL="36900" indent="0" algn="r">
              <a:buNone/>
            </a:pPr>
            <a:r>
              <a:rPr lang="en-US" dirty="0">
                <a:hlinkClick r:id="rId3"/>
              </a:rPr>
              <a:t>https://www.ellentube.com/campaigns/stop-asian-hate.html</a:t>
            </a:r>
            <a:endParaRPr lang="en-US" dirty="0"/>
          </a:p>
          <a:p>
            <a:pPr algn="r">
              <a:buFontTx/>
              <a:buChar char="-"/>
            </a:pPr>
            <a:endParaRPr lang="en-US" dirty="0"/>
          </a:p>
        </p:txBody>
      </p:sp>
    </p:spTree>
    <p:extLst>
      <p:ext uri="{BB962C8B-B14F-4D97-AF65-F5344CB8AC3E}">
        <p14:creationId xmlns:p14="http://schemas.microsoft.com/office/powerpoint/2010/main" val="250793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48912-4BC8-4169-A35F-5851646D62EA}"/>
              </a:ext>
            </a:extLst>
          </p:cNvPr>
          <p:cNvSpPr>
            <a:spLocks noGrp="1"/>
          </p:cNvSpPr>
          <p:nvPr>
            <p:ph type="title"/>
          </p:nvPr>
        </p:nvSpPr>
        <p:spPr>
          <a:xfrm>
            <a:off x="913795" y="609600"/>
            <a:ext cx="10353762" cy="1164772"/>
          </a:xfrm>
        </p:spPr>
        <p:txBody>
          <a:bodyPr>
            <a:normAutofit/>
          </a:bodyPr>
          <a:lstStyle/>
          <a:p>
            <a:r>
              <a:rPr lang="en-US"/>
              <a:t>Microaggressions Towards Asians</a:t>
            </a:r>
            <a:endParaRPr lang="en-US" dirty="0"/>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29644CD2-707B-4B22-BEA2-5AFF17F386E1}"/>
              </a:ext>
            </a:extLst>
          </p:cNvPr>
          <p:cNvSpPr>
            <a:spLocks noGrp="1"/>
          </p:cNvSpPr>
          <p:nvPr>
            <p:ph idx="1"/>
          </p:nvPr>
        </p:nvSpPr>
        <p:spPr>
          <a:xfrm>
            <a:off x="597408" y="2279904"/>
            <a:ext cx="11234928" cy="4120896"/>
          </a:xfrm>
        </p:spPr>
        <p:txBody>
          <a:bodyPr>
            <a:normAutofit/>
          </a:bodyPr>
          <a:lstStyle/>
          <a:p>
            <a:pPr marL="36900" indent="0">
              <a:lnSpc>
                <a:spcPct val="100000"/>
              </a:lnSpc>
              <a:buNone/>
            </a:pPr>
            <a:r>
              <a:rPr lang="en-US" sz="1300" i="1" dirty="0">
                <a:solidFill>
                  <a:schemeClr val="accent3">
                    <a:lumMod val="60000"/>
                    <a:lumOff val="40000"/>
                  </a:schemeClr>
                </a:solidFill>
              </a:rPr>
              <a:t>Themes from Racial Microaggressions and the Asian American Experience by </a:t>
            </a:r>
            <a:r>
              <a:rPr lang="en-US" sz="1300" i="1" dirty="0" err="1">
                <a:solidFill>
                  <a:schemeClr val="accent3">
                    <a:lumMod val="60000"/>
                    <a:lumOff val="40000"/>
                  </a:schemeClr>
                </a:solidFill>
              </a:rPr>
              <a:t>Derald</a:t>
            </a:r>
            <a:r>
              <a:rPr lang="en-US" sz="1300" i="1" dirty="0">
                <a:solidFill>
                  <a:schemeClr val="accent3">
                    <a:lumMod val="60000"/>
                    <a:lumOff val="40000"/>
                  </a:schemeClr>
                </a:solidFill>
              </a:rPr>
              <a:t> Wing Sue, Jennifer </a:t>
            </a:r>
            <a:r>
              <a:rPr lang="en-US" sz="1300" i="1" dirty="0" err="1">
                <a:solidFill>
                  <a:schemeClr val="accent3">
                    <a:lumMod val="60000"/>
                    <a:lumOff val="40000"/>
                  </a:schemeClr>
                </a:solidFill>
              </a:rPr>
              <a:t>Bucceri</a:t>
            </a:r>
            <a:r>
              <a:rPr lang="en-US" sz="1300" i="1" dirty="0">
                <a:solidFill>
                  <a:schemeClr val="accent3">
                    <a:lumMod val="60000"/>
                    <a:lumOff val="40000"/>
                  </a:schemeClr>
                </a:solidFill>
              </a:rPr>
              <a:t>, Annie I. Lin, Kevin L. Nadal, and Gina C. Torino</a:t>
            </a:r>
          </a:p>
          <a:p>
            <a:pPr marL="36900" indent="0">
              <a:lnSpc>
                <a:spcPct val="100000"/>
              </a:lnSpc>
              <a:buNone/>
            </a:pPr>
            <a:endParaRPr lang="en-US" sz="1600" dirty="0"/>
          </a:p>
          <a:p>
            <a:pPr marL="379800" indent="-342900">
              <a:lnSpc>
                <a:spcPct val="100000"/>
              </a:lnSpc>
              <a:buFont typeface="+mj-lt"/>
              <a:buAutoNum type="arabicPeriod"/>
            </a:pPr>
            <a:r>
              <a:rPr lang="en-US" sz="1800" b="1" dirty="0"/>
              <a:t>Alien in Own Land- </a:t>
            </a:r>
            <a:r>
              <a:rPr lang="en-US" sz="1800" dirty="0"/>
              <a:t>assumption that all Asian Americans are foreigners or foreign-born. “You speak good English”</a:t>
            </a:r>
          </a:p>
          <a:p>
            <a:pPr marL="36900" indent="0">
              <a:lnSpc>
                <a:spcPct val="100000"/>
              </a:lnSpc>
              <a:buNone/>
            </a:pPr>
            <a:endParaRPr lang="en-US" sz="1800" dirty="0"/>
          </a:p>
          <a:p>
            <a:pPr marL="36900" indent="0">
              <a:lnSpc>
                <a:spcPct val="100000"/>
              </a:lnSpc>
              <a:buNone/>
            </a:pPr>
            <a:r>
              <a:rPr lang="en-US" sz="1800" dirty="0"/>
              <a:t>2. </a:t>
            </a:r>
            <a:r>
              <a:rPr lang="en-US" sz="1800" b="1" dirty="0"/>
              <a:t>Ascription of Intelligence- </a:t>
            </a:r>
            <a:r>
              <a:rPr lang="en-US" sz="1800" dirty="0"/>
              <a:t>“You must be good at math” (increases pressure)</a:t>
            </a:r>
          </a:p>
          <a:p>
            <a:pPr marL="36900" indent="0">
              <a:lnSpc>
                <a:spcPct val="100000"/>
              </a:lnSpc>
              <a:buNone/>
            </a:pPr>
            <a:endParaRPr lang="en-US" sz="1800" dirty="0"/>
          </a:p>
          <a:p>
            <a:pPr marL="36900" indent="0">
              <a:lnSpc>
                <a:spcPct val="100000"/>
              </a:lnSpc>
              <a:buNone/>
            </a:pPr>
            <a:r>
              <a:rPr lang="en-US" sz="1800" dirty="0"/>
              <a:t>3. </a:t>
            </a:r>
            <a:r>
              <a:rPr lang="en-US" sz="1800" b="1" dirty="0"/>
              <a:t>Denial of Racial Reality- </a:t>
            </a:r>
            <a:r>
              <a:rPr lang="en-US" sz="1800" dirty="0"/>
              <a:t>“Asians are the new whites” </a:t>
            </a:r>
          </a:p>
          <a:p>
            <a:pPr marL="36900" indent="0">
              <a:lnSpc>
                <a:spcPct val="100000"/>
              </a:lnSpc>
              <a:buNone/>
            </a:pPr>
            <a:endParaRPr lang="en-US" sz="1800" dirty="0"/>
          </a:p>
          <a:p>
            <a:pPr marL="36900" indent="0">
              <a:lnSpc>
                <a:spcPct val="100000"/>
              </a:lnSpc>
              <a:buNone/>
            </a:pPr>
            <a:r>
              <a:rPr lang="en-US" sz="1800" dirty="0"/>
              <a:t>4. </a:t>
            </a:r>
            <a:r>
              <a:rPr lang="en-US" sz="1800" b="1" dirty="0"/>
              <a:t>Exoticization (hypersexualization) of Asian American Women- </a:t>
            </a:r>
            <a:r>
              <a:rPr lang="en-US" sz="1800" dirty="0"/>
              <a:t>Asian women make good girlfriends/wives, seen as sexual objects, domestic servants, “Asian Persuasion”, “Me love you long time”. </a:t>
            </a:r>
          </a:p>
          <a:p>
            <a:pPr marL="36900" indent="0">
              <a:lnSpc>
                <a:spcPct val="100000"/>
              </a:lnSpc>
              <a:buNone/>
            </a:pPr>
            <a:endParaRPr lang="en-US" sz="1300" dirty="0"/>
          </a:p>
          <a:p>
            <a:pPr>
              <a:lnSpc>
                <a:spcPct val="100000"/>
              </a:lnSpc>
            </a:pPr>
            <a:endParaRPr lang="en-US" sz="1300" dirty="0"/>
          </a:p>
          <a:p>
            <a:pPr>
              <a:lnSpc>
                <a:spcPct val="100000"/>
              </a:lnSpc>
            </a:pPr>
            <a:endParaRPr lang="en-US" sz="1300" dirty="0"/>
          </a:p>
          <a:p>
            <a:pPr>
              <a:lnSpc>
                <a:spcPct val="100000"/>
              </a:lnSpc>
            </a:pPr>
            <a:endParaRPr lang="en-US" sz="1300" dirty="0"/>
          </a:p>
        </p:txBody>
      </p:sp>
    </p:spTree>
    <p:extLst>
      <p:ext uri="{BB962C8B-B14F-4D97-AF65-F5344CB8AC3E}">
        <p14:creationId xmlns:p14="http://schemas.microsoft.com/office/powerpoint/2010/main" val="372078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48912-4BC8-4169-A35F-5851646D62EA}"/>
              </a:ext>
            </a:extLst>
          </p:cNvPr>
          <p:cNvSpPr>
            <a:spLocks noGrp="1"/>
          </p:cNvSpPr>
          <p:nvPr>
            <p:ph type="title"/>
          </p:nvPr>
        </p:nvSpPr>
        <p:spPr>
          <a:xfrm>
            <a:off x="913795" y="609600"/>
            <a:ext cx="10353762" cy="1164772"/>
          </a:xfrm>
        </p:spPr>
        <p:txBody>
          <a:bodyPr>
            <a:normAutofit/>
          </a:bodyPr>
          <a:lstStyle/>
          <a:p>
            <a:r>
              <a:rPr lang="en-US"/>
              <a:t>Microaggressions Towards Asians Continued</a:t>
            </a:r>
            <a:endParaRPr lang="en-US" dirty="0"/>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29644CD2-707B-4B22-BEA2-5AFF17F386E1}"/>
              </a:ext>
            </a:extLst>
          </p:cNvPr>
          <p:cNvSpPr>
            <a:spLocks noGrp="1"/>
          </p:cNvSpPr>
          <p:nvPr>
            <p:ph idx="1"/>
          </p:nvPr>
        </p:nvSpPr>
        <p:spPr>
          <a:xfrm>
            <a:off x="489857" y="2240280"/>
            <a:ext cx="11247120" cy="4232366"/>
          </a:xfrm>
        </p:spPr>
        <p:txBody>
          <a:bodyPr>
            <a:normAutofit/>
          </a:bodyPr>
          <a:lstStyle/>
          <a:p>
            <a:pPr marL="36900" indent="0">
              <a:lnSpc>
                <a:spcPct val="100000"/>
              </a:lnSpc>
              <a:buNone/>
            </a:pPr>
            <a:r>
              <a:rPr lang="en-US" sz="1800" dirty="0"/>
              <a:t>5. </a:t>
            </a:r>
            <a:r>
              <a:rPr lang="en-US" sz="1800" b="1" dirty="0"/>
              <a:t>Invalidation of Interethnic Differences- </a:t>
            </a:r>
            <a:r>
              <a:rPr lang="en-US" sz="1800" dirty="0"/>
              <a:t>“All Asians look alike”, “Oh I knew someone who was Japanese”</a:t>
            </a:r>
          </a:p>
          <a:p>
            <a:pPr marL="36900" indent="0">
              <a:lnSpc>
                <a:spcPct val="100000"/>
              </a:lnSpc>
              <a:buNone/>
            </a:pPr>
            <a:endParaRPr lang="en-US" sz="1800" dirty="0"/>
          </a:p>
          <a:p>
            <a:pPr marL="36900" indent="0">
              <a:lnSpc>
                <a:spcPct val="100000"/>
              </a:lnSpc>
              <a:buNone/>
            </a:pPr>
            <a:r>
              <a:rPr lang="en-US" sz="1800" dirty="0"/>
              <a:t>6. </a:t>
            </a:r>
            <a:r>
              <a:rPr lang="en-US" sz="1800" b="1" dirty="0"/>
              <a:t>Pathologizing Cultural Values/Communication Styles- </a:t>
            </a:r>
            <a:r>
              <a:rPr lang="en-US" sz="1800" dirty="0"/>
              <a:t>Asian cultural values often emphasize the value of silence over being more verbal. This can be seen by teachers or managers/supervisors as non-participating. </a:t>
            </a:r>
          </a:p>
          <a:p>
            <a:pPr marL="36900" indent="0">
              <a:lnSpc>
                <a:spcPct val="100000"/>
              </a:lnSpc>
              <a:buNone/>
            </a:pPr>
            <a:endParaRPr lang="en-US" sz="1800" dirty="0"/>
          </a:p>
          <a:p>
            <a:pPr marL="36900" indent="0">
              <a:lnSpc>
                <a:spcPct val="100000"/>
              </a:lnSpc>
              <a:buNone/>
            </a:pPr>
            <a:r>
              <a:rPr lang="en-US" sz="1800" dirty="0"/>
              <a:t>7. </a:t>
            </a:r>
            <a:r>
              <a:rPr lang="en-US" sz="1800" b="1" dirty="0"/>
              <a:t>Second Class Citizenship- </a:t>
            </a:r>
            <a:r>
              <a:rPr lang="en-US" sz="1800" dirty="0"/>
              <a:t>treated as lesser than</a:t>
            </a:r>
          </a:p>
          <a:p>
            <a:pPr marL="36900" indent="0">
              <a:lnSpc>
                <a:spcPct val="100000"/>
              </a:lnSpc>
              <a:buNone/>
            </a:pPr>
            <a:endParaRPr lang="en-US" sz="1800" dirty="0"/>
          </a:p>
          <a:p>
            <a:pPr marL="36900" indent="0">
              <a:lnSpc>
                <a:spcPct val="100000"/>
              </a:lnSpc>
              <a:buNone/>
            </a:pPr>
            <a:r>
              <a:rPr lang="en-US" sz="1800" dirty="0"/>
              <a:t>8</a:t>
            </a:r>
            <a:r>
              <a:rPr lang="en-US" sz="1800" b="1" dirty="0"/>
              <a:t>. Invisibility- </a:t>
            </a:r>
            <a:r>
              <a:rPr lang="en-US" sz="1800" dirty="0"/>
              <a:t>being overlooked without conscious intention, left out in larger discussions of racism in general, </a:t>
            </a:r>
          </a:p>
          <a:p>
            <a:pPr marL="36900" indent="0">
              <a:lnSpc>
                <a:spcPct val="100000"/>
              </a:lnSpc>
              <a:buNone/>
            </a:pPr>
            <a:endParaRPr lang="en-US" sz="1800" dirty="0"/>
          </a:p>
          <a:p>
            <a:pPr marL="36900" indent="0">
              <a:lnSpc>
                <a:spcPct val="100000"/>
              </a:lnSpc>
              <a:buNone/>
            </a:pPr>
            <a:r>
              <a:rPr lang="en-US" sz="1800" dirty="0"/>
              <a:t>9. </a:t>
            </a:r>
            <a:r>
              <a:rPr lang="en-US" sz="1800" b="1" dirty="0"/>
              <a:t>Undeveloped Incidents/Responses- </a:t>
            </a:r>
            <a:r>
              <a:rPr lang="en-US" sz="1800" dirty="0"/>
              <a:t>Asians are poor drivers, Asian males are less masculine</a:t>
            </a:r>
          </a:p>
          <a:p>
            <a:pPr>
              <a:lnSpc>
                <a:spcPct val="100000"/>
              </a:lnSpc>
            </a:pPr>
            <a:endParaRPr lang="en-US" sz="1300" dirty="0"/>
          </a:p>
          <a:p>
            <a:pPr>
              <a:lnSpc>
                <a:spcPct val="100000"/>
              </a:lnSpc>
            </a:pPr>
            <a:endParaRPr lang="en-US" sz="1300" dirty="0"/>
          </a:p>
          <a:p>
            <a:pPr>
              <a:lnSpc>
                <a:spcPct val="100000"/>
              </a:lnSpc>
            </a:pPr>
            <a:endParaRPr lang="en-US" sz="1300" dirty="0"/>
          </a:p>
          <a:p>
            <a:pPr>
              <a:lnSpc>
                <a:spcPct val="100000"/>
              </a:lnSpc>
            </a:pPr>
            <a:endParaRPr lang="en-US" sz="1300" dirty="0"/>
          </a:p>
        </p:txBody>
      </p:sp>
    </p:spTree>
    <p:extLst>
      <p:ext uri="{BB962C8B-B14F-4D97-AF65-F5344CB8AC3E}">
        <p14:creationId xmlns:p14="http://schemas.microsoft.com/office/powerpoint/2010/main" val="172587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1FFD-686A-4576-A68F-04D750638FB5}"/>
              </a:ext>
            </a:extLst>
          </p:cNvPr>
          <p:cNvSpPr>
            <a:spLocks noGrp="1"/>
          </p:cNvSpPr>
          <p:nvPr>
            <p:ph type="title"/>
          </p:nvPr>
        </p:nvSpPr>
        <p:spPr>
          <a:xfrm>
            <a:off x="924443" y="138684"/>
            <a:ext cx="10353762" cy="995172"/>
          </a:xfrm>
        </p:spPr>
        <p:txBody>
          <a:bodyPr/>
          <a:lstStyle/>
          <a:p>
            <a:r>
              <a:rPr lang="en-US" dirty="0"/>
              <a:t>Impacts</a:t>
            </a:r>
          </a:p>
        </p:txBody>
      </p:sp>
      <p:graphicFrame>
        <p:nvGraphicFramePr>
          <p:cNvPr id="5" name="Content Placeholder 2">
            <a:extLst>
              <a:ext uri="{FF2B5EF4-FFF2-40B4-BE49-F238E27FC236}">
                <a16:creationId xmlns:a16="http://schemas.microsoft.com/office/drawing/2014/main" id="{90837B49-9B51-43B9-BD89-148FF420912C}"/>
              </a:ext>
            </a:extLst>
          </p:cNvPr>
          <p:cNvGraphicFramePr>
            <a:graphicFrameLocks noGrp="1"/>
          </p:cNvGraphicFramePr>
          <p:nvPr>
            <p:ph idx="1"/>
            <p:extLst>
              <p:ext uri="{D42A27DB-BD31-4B8C-83A1-F6EECF244321}">
                <p14:modId xmlns:p14="http://schemas.microsoft.com/office/powerpoint/2010/main" val="3445215129"/>
              </p:ext>
            </p:extLst>
          </p:nvPr>
        </p:nvGraphicFramePr>
        <p:xfrm>
          <a:off x="913795" y="1395984"/>
          <a:ext cx="10353762" cy="5114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78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1637-7EBF-4792-9D05-74725CBA34BE}"/>
              </a:ext>
            </a:extLst>
          </p:cNvPr>
          <p:cNvSpPr>
            <a:spLocks noGrp="1"/>
          </p:cNvSpPr>
          <p:nvPr>
            <p:ph type="title"/>
          </p:nvPr>
        </p:nvSpPr>
        <p:spPr>
          <a:xfrm>
            <a:off x="959396" y="234596"/>
            <a:ext cx="10353762" cy="1257300"/>
          </a:xfrm>
        </p:spPr>
        <p:txBody>
          <a:bodyPr>
            <a:normAutofit/>
          </a:bodyPr>
          <a:lstStyle/>
          <a:p>
            <a:r>
              <a:rPr lang="en-US" dirty="0"/>
              <a:t>How Have You or Your Loved Ones Been Impacted?</a:t>
            </a:r>
          </a:p>
        </p:txBody>
      </p:sp>
      <p:sp>
        <p:nvSpPr>
          <p:cNvPr id="4" name="Content Placeholder 2">
            <a:extLst>
              <a:ext uri="{FF2B5EF4-FFF2-40B4-BE49-F238E27FC236}">
                <a16:creationId xmlns:a16="http://schemas.microsoft.com/office/drawing/2014/main" id="{5CA4C59D-8CE1-48F1-9000-7311A8B7E624}"/>
              </a:ext>
            </a:extLst>
          </p:cNvPr>
          <p:cNvSpPr txBox="1">
            <a:spLocks/>
          </p:cNvSpPr>
          <p:nvPr/>
        </p:nvSpPr>
        <p:spPr>
          <a:xfrm>
            <a:off x="6493601" y="1491896"/>
            <a:ext cx="4863247" cy="5136692"/>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lvl="1">
              <a:buFont typeface="Wingdings" panose="05000000000000000000" pitchFamily="2" charset="2"/>
              <a:buChar char="q"/>
            </a:pPr>
            <a:endParaRPr lang="en-US" sz="2000" dirty="0"/>
          </a:p>
        </p:txBody>
      </p:sp>
      <p:graphicFrame>
        <p:nvGraphicFramePr>
          <p:cNvPr id="8" name="Content Placeholder 2">
            <a:extLst>
              <a:ext uri="{FF2B5EF4-FFF2-40B4-BE49-F238E27FC236}">
                <a16:creationId xmlns:a16="http://schemas.microsoft.com/office/drawing/2014/main" id="{710878AB-6BEC-4F2F-8A5F-EB3499A0A2B4}"/>
              </a:ext>
            </a:extLst>
          </p:cNvPr>
          <p:cNvGraphicFramePr>
            <a:graphicFrameLocks noGrp="1"/>
          </p:cNvGraphicFramePr>
          <p:nvPr>
            <p:ph idx="1"/>
            <p:extLst>
              <p:ext uri="{D42A27DB-BD31-4B8C-83A1-F6EECF244321}">
                <p14:modId xmlns:p14="http://schemas.microsoft.com/office/powerpoint/2010/main" val="366914322"/>
              </p:ext>
            </p:extLst>
          </p:nvPr>
        </p:nvGraphicFramePr>
        <p:xfrm>
          <a:off x="365760" y="1577617"/>
          <a:ext cx="11541034" cy="5136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4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D02C-AEE4-426E-91BA-89FE9AE1F0EE}"/>
              </a:ext>
            </a:extLst>
          </p:cNvPr>
          <p:cNvSpPr>
            <a:spLocks noGrp="1"/>
          </p:cNvSpPr>
          <p:nvPr>
            <p:ph type="title"/>
          </p:nvPr>
        </p:nvSpPr>
        <p:spPr>
          <a:xfrm>
            <a:off x="913795" y="609600"/>
            <a:ext cx="10353762" cy="1257300"/>
          </a:xfrm>
        </p:spPr>
        <p:txBody>
          <a:bodyPr>
            <a:normAutofit/>
          </a:bodyPr>
          <a:lstStyle/>
          <a:p>
            <a:r>
              <a:rPr lang="en-US" dirty="0"/>
              <a:t>How Have You or Your Loved Ones Been Impacted?</a:t>
            </a:r>
          </a:p>
        </p:txBody>
      </p:sp>
      <p:graphicFrame>
        <p:nvGraphicFramePr>
          <p:cNvPr id="6" name="Content Placeholder 2">
            <a:extLst>
              <a:ext uri="{FF2B5EF4-FFF2-40B4-BE49-F238E27FC236}">
                <a16:creationId xmlns:a16="http://schemas.microsoft.com/office/drawing/2014/main" id="{87F72D3F-09EB-47FE-82CB-EE35F049385C}"/>
              </a:ext>
            </a:extLst>
          </p:cNvPr>
          <p:cNvGraphicFramePr>
            <a:graphicFrameLocks noGrp="1"/>
          </p:cNvGraphicFramePr>
          <p:nvPr>
            <p:ph idx="1"/>
            <p:extLst>
              <p:ext uri="{D42A27DB-BD31-4B8C-83A1-F6EECF244321}">
                <p14:modId xmlns:p14="http://schemas.microsoft.com/office/powerpoint/2010/main" val="358584361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70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62C799-B874-4F21-9E26-28BC92A6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5E52F-8149-4DE8-B702-F60A8ACB2344}"/>
              </a:ext>
            </a:extLst>
          </p:cNvPr>
          <p:cNvSpPr>
            <a:spLocks noGrp="1"/>
          </p:cNvSpPr>
          <p:nvPr>
            <p:ph type="title"/>
          </p:nvPr>
        </p:nvSpPr>
        <p:spPr>
          <a:xfrm>
            <a:off x="633743" y="609599"/>
            <a:ext cx="3413156" cy="5273675"/>
          </a:xfrm>
        </p:spPr>
        <p:txBody>
          <a:bodyPr>
            <a:normAutofit/>
          </a:bodyPr>
          <a:lstStyle/>
          <a:p>
            <a:r>
              <a:rPr lang="en-US" dirty="0"/>
              <a:t>What Can Be Done</a:t>
            </a:r>
          </a:p>
        </p:txBody>
      </p:sp>
      <p:graphicFrame>
        <p:nvGraphicFramePr>
          <p:cNvPr id="7" name="Content Placeholder 2">
            <a:extLst>
              <a:ext uri="{FF2B5EF4-FFF2-40B4-BE49-F238E27FC236}">
                <a16:creationId xmlns:a16="http://schemas.microsoft.com/office/drawing/2014/main" id="{5FA85441-D9CB-4238-9D7C-31187D58F3F6}"/>
              </a:ext>
            </a:extLst>
          </p:cNvPr>
          <p:cNvGraphicFramePr>
            <a:graphicFrameLocks noGrp="1"/>
          </p:cNvGraphicFramePr>
          <p:nvPr>
            <p:ph idx="1"/>
            <p:extLst>
              <p:ext uri="{D42A27DB-BD31-4B8C-83A1-F6EECF244321}">
                <p14:modId xmlns:p14="http://schemas.microsoft.com/office/powerpoint/2010/main" val="639088461"/>
              </p:ext>
            </p:extLst>
          </p:nvPr>
        </p:nvGraphicFramePr>
        <p:xfrm>
          <a:off x="4046899" y="1328928"/>
          <a:ext cx="7696416" cy="4554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5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E52F-8149-4DE8-B702-F60A8ACB2344}"/>
              </a:ext>
            </a:extLst>
          </p:cNvPr>
          <p:cNvSpPr>
            <a:spLocks noGrp="1"/>
          </p:cNvSpPr>
          <p:nvPr>
            <p:ph type="title"/>
          </p:nvPr>
        </p:nvSpPr>
        <p:spPr>
          <a:xfrm>
            <a:off x="913795" y="609600"/>
            <a:ext cx="10353762" cy="1257300"/>
          </a:xfrm>
        </p:spPr>
        <p:txBody>
          <a:bodyPr>
            <a:normAutofit/>
          </a:bodyPr>
          <a:lstStyle/>
          <a:p>
            <a:r>
              <a:rPr lang="en-US" dirty="0"/>
              <a:t>What Can Be Done?</a:t>
            </a:r>
          </a:p>
        </p:txBody>
      </p:sp>
      <p:graphicFrame>
        <p:nvGraphicFramePr>
          <p:cNvPr id="5" name="Content Placeholder 2">
            <a:extLst>
              <a:ext uri="{FF2B5EF4-FFF2-40B4-BE49-F238E27FC236}">
                <a16:creationId xmlns:a16="http://schemas.microsoft.com/office/drawing/2014/main" id="{21AD64AE-E3C3-445B-B87F-11AA327ABB85}"/>
              </a:ext>
            </a:extLst>
          </p:cNvPr>
          <p:cNvGraphicFramePr>
            <a:graphicFrameLocks noGrp="1"/>
          </p:cNvGraphicFramePr>
          <p:nvPr>
            <p:ph idx="1"/>
            <p:extLst>
              <p:ext uri="{D42A27DB-BD31-4B8C-83A1-F6EECF244321}">
                <p14:modId xmlns:p14="http://schemas.microsoft.com/office/powerpoint/2010/main" val="4135018806"/>
              </p:ext>
            </p:extLst>
          </p:nvPr>
        </p:nvGraphicFramePr>
        <p:xfrm>
          <a:off x="366364" y="1534160"/>
          <a:ext cx="11571635" cy="5059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33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04E4-4CDE-40F7-A6E2-0A9A511D3061}"/>
              </a:ext>
            </a:extLst>
          </p:cNvPr>
          <p:cNvSpPr>
            <a:spLocks noGrp="1"/>
          </p:cNvSpPr>
          <p:nvPr>
            <p:ph type="title"/>
          </p:nvPr>
        </p:nvSpPr>
        <p:spPr>
          <a:xfrm>
            <a:off x="633743" y="609599"/>
            <a:ext cx="3413156" cy="5273675"/>
          </a:xfrm>
        </p:spPr>
        <p:txBody>
          <a:bodyPr>
            <a:normAutofit/>
          </a:bodyPr>
          <a:lstStyle/>
          <a:p>
            <a:r>
              <a:rPr lang="en-US"/>
              <a:t>What Can Be Done?</a:t>
            </a:r>
            <a:br>
              <a:rPr lang="en-US"/>
            </a:br>
            <a:br>
              <a:rPr lang="en-US"/>
            </a:br>
            <a:r>
              <a:rPr lang="en-US"/>
              <a:t>Reach Out</a:t>
            </a:r>
            <a:endParaRPr lang="en-US" dirty="0"/>
          </a:p>
        </p:txBody>
      </p:sp>
      <p:pic>
        <p:nvPicPr>
          <p:cNvPr id="18" name="Picture 17">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4" name="Content Placeholder 2">
            <a:extLst>
              <a:ext uri="{FF2B5EF4-FFF2-40B4-BE49-F238E27FC236}">
                <a16:creationId xmlns:a16="http://schemas.microsoft.com/office/drawing/2014/main" id="{09419B83-F86A-4DC3-A57D-DC7AC3D9FD7B}"/>
              </a:ext>
            </a:extLst>
          </p:cNvPr>
          <p:cNvGraphicFramePr>
            <a:graphicFrameLocks noGrp="1"/>
          </p:cNvGraphicFramePr>
          <p:nvPr>
            <p:ph idx="1"/>
            <p:extLst>
              <p:ext uri="{D42A27DB-BD31-4B8C-83A1-F6EECF244321}">
                <p14:modId xmlns:p14="http://schemas.microsoft.com/office/powerpoint/2010/main" val="1203448460"/>
              </p:ext>
            </p:extLst>
          </p:nvPr>
        </p:nvGraphicFramePr>
        <p:xfrm>
          <a:off x="4876941" y="518651"/>
          <a:ext cx="7077173" cy="5820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968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04E4-4CDE-40F7-A6E2-0A9A511D3061}"/>
              </a:ext>
            </a:extLst>
          </p:cNvPr>
          <p:cNvSpPr>
            <a:spLocks noGrp="1"/>
          </p:cNvSpPr>
          <p:nvPr>
            <p:ph type="title"/>
          </p:nvPr>
        </p:nvSpPr>
        <p:spPr>
          <a:xfrm>
            <a:off x="633743" y="609599"/>
            <a:ext cx="3413156" cy="5273675"/>
          </a:xfrm>
        </p:spPr>
        <p:txBody>
          <a:bodyPr>
            <a:normAutofit/>
          </a:bodyPr>
          <a:lstStyle/>
          <a:p>
            <a:r>
              <a:rPr lang="en-US" dirty="0"/>
              <a:t>What Can Be Done?</a:t>
            </a:r>
            <a:br>
              <a:rPr lang="en-US" dirty="0"/>
            </a:br>
            <a:br>
              <a:rPr lang="en-US" dirty="0"/>
            </a:br>
            <a:r>
              <a:rPr lang="en-US" dirty="0"/>
              <a:t>Identity Work</a:t>
            </a:r>
          </a:p>
        </p:txBody>
      </p:sp>
      <p:pic>
        <p:nvPicPr>
          <p:cNvPr id="18" name="Picture 17">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4" name="Content Placeholder 2">
            <a:extLst>
              <a:ext uri="{FF2B5EF4-FFF2-40B4-BE49-F238E27FC236}">
                <a16:creationId xmlns:a16="http://schemas.microsoft.com/office/drawing/2014/main" id="{DB96A727-9CDE-4613-A17D-33D0A36F7325}"/>
              </a:ext>
            </a:extLst>
          </p:cNvPr>
          <p:cNvGraphicFramePr>
            <a:graphicFrameLocks noGrp="1"/>
          </p:cNvGraphicFramePr>
          <p:nvPr>
            <p:ph idx="1"/>
            <p:extLst>
              <p:ext uri="{D42A27DB-BD31-4B8C-83A1-F6EECF244321}">
                <p14:modId xmlns:p14="http://schemas.microsoft.com/office/powerpoint/2010/main" val="3511718481"/>
              </p:ext>
            </p:extLst>
          </p:nvPr>
        </p:nvGraphicFramePr>
        <p:xfrm>
          <a:off x="5067468" y="375920"/>
          <a:ext cx="6696119" cy="610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669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E52F-8149-4DE8-B702-F60A8ACB2344}"/>
              </a:ext>
            </a:extLst>
          </p:cNvPr>
          <p:cNvSpPr>
            <a:spLocks noGrp="1"/>
          </p:cNvSpPr>
          <p:nvPr>
            <p:ph type="title"/>
          </p:nvPr>
        </p:nvSpPr>
        <p:spPr>
          <a:xfrm>
            <a:off x="913795" y="127230"/>
            <a:ext cx="10353762" cy="951762"/>
          </a:xfrm>
        </p:spPr>
        <p:txBody>
          <a:bodyPr/>
          <a:lstStyle/>
          <a:p>
            <a:r>
              <a:rPr lang="en-US" dirty="0"/>
              <a:t>What Can Be Done</a:t>
            </a:r>
          </a:p>
        </p:txBody>
      </p:sp>
      <p:sp>
        <p:nvSpPr>
          <p:cNvPr id="3" name="Content Placeholder 2">
            <a:extLst>
              <a:ext uri="{FF2B5EF4-FFF2-40B4-BE49-F238E27FC236}">
                <a16:creationId xmlns:a16="http://schemas.microsoft.com/office/drawing/2014/main" id="{DA1F3290-779E-4296-AF97-56D5B1A09EBD}"/>
              </a:ext>
            </a:extLst>
          </p:cNvPr>
          <p:cNvSpPr>
            <a:spLocks noGrp="1"/>
          </p:cNvSpPr>
          <p:nvPr>
            <p:ph idx="1"/>
          </p:nvPr>
        </p:nvSpPr>
        <p:spPr>
          <a:xfrm>
            <a:off x="913795" y="1078992"/>
            <a:ext cx="10353762" cy="5463393"/>
          </a:xfrm>
        </p:spPr>
        <p:txBody>
          <a:bodyPr>
            <a:normAutofit/>
          </a:bodyPr>
          <a:lstStyle/>
          <a:p>
            <a:endParaRPr lang="en-US" sz="2000" dirty="0"/>
          </a:p>
          <a:p>
            <a:pPr marL="36900" indent="0">
              <a:buNone/>
            </a:pPr>
            <a:r>
              <a:rPr lang="en-US" sz="2400" dirty="0">
                <a:solidFill>
                  <a:schemeClr val="accent3">
                    <a:lumMod val="60000"/>
                    <a:lumOff val="40000"/>
                  </a:schemeClr>
                </a:solidFill>
              </a:rPr>
              <a:t>Protect yourself (emotionally and physically)</a:t>
            </a:r>
          </a:p>
          <a:p>
            <a:pPr lvl="1"/>
            <a:r>
              <a:rPr lang="en-US" sz="2400" dirty="0"/>
              <a:t>is watching news helpful or harmful to you </a:t>
            </a:r>
            <a:r>
              <a:rPr lang="en-US" sz="2400" u="sng" dirty="0"/>
              <a:t>right now</a:t>
            </a:r>
            <a:r>
              <a:rPr lang="en-US" sz="2400" dirty="0"/>
              <a:t>?</a:t>
            </a:r>
          </a:p>
          <a:p>
            <a:pPr lvl="1"/>
            <a:r>
              <a:rPr lang="en-US" sz="2400" dirty="0"/>
              <a:t>is talking about how this has impacted you or your loved-ones cathartic or too painful </a:t>
            </a:r>
            <a:r>
              <a:rPr lang="en-US" sz="2400" u="sng" dirty="0"/>
              <a:t>right now</a:t>
            </a:r>
            <a:r>
              <a:rPr lang="en-US" sz="2400" dirty="0"/>
              <a:t>?</a:t>
            </a:r>
          </a:p>
          <a:p>
            <a:pPr lvl="1"/>
            <a:r>
              <a:rPr lang="en-US" sz="2400" dirty="0"/>
              <a:t>are you suppressing your thoughts and emotions, or are you compartmentalizing because it is what you need </a:t>
            </a:r>
            <a:r>
              <a:rPr lang="en-US" sz="2400" u="sng" dirty="0"/>
              <a:t>right now</a:t>
            </a:r>
            <a:r>
              <a:rPr lang="en-US" sz="2400" dirty="0"/>
              <a:t>? </a:t>
            </a:r>
          </a:p>
          <a:p>
            <a:pPr lvl="1"/>
            <a:r>
              <a:rPr lang="en-US" sz="2400" dirty="0"/>
              <a:t>Increase your awareness when in public (e.g. no staring at your phone as you walk through a parking lot)</a:t>
            </a:r>
          </a:p>
          <a:p>
            <a:pPr marL="450000" lvl="1" indent="0">
              <a:buNone/>
            </a:pPr>
            <a:endParaRPr lang="en-US" sz="1600" dirty="0">
              <a:latin typeface="TimesNewRomanPSMT"/>
            </a:endParaRPr>
          </a:p>
          <a:p>
            <a:endParaRPr lang="en-US" sz="1800" dirty="0">
              <a:latin typeface="TimesNewRomanPSMT"/>
            </a:endParaRPr>
          </a:p>
          <a:p>
            <a:endParaRPr lang="en-US" sz="1800" dirty="0">
              <a:latin typeface="TimesNewRomanPSMT"/>
            </a:endParaRPr>
          </a:p>
          <a:p>
            <a:pPr algn="l"/>
            <a:endParaRPr lang="en-US" sz="1800" dirty="0">
              <a:latin typeface="TimesNewRomanPSMT"/>
            </a:endParaRPr>
          </a:p>
          <a:p>
            <a:pPr algn="l"/>
            <a:endParaRPr lang="en-US" dirty="0"/>
          </a:p>
        </p:txBody>
      </p:sp>
    </p:spTree>
    <p:extLst>
      <p:ext uri="{BB962C8B-B14F-4D97-AF65-F5344CB8AC3E}">
        <p14:creationId xmlns:p14="http://schemas.microsoft.com/office/powerpoint/2010/main" val="18165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5222-006D-429C-945A-566D9FCAC13A}"/>
              </a:ext>
            </a:extLst>
          </p:cNvPr>
          <p:cNvSpPr>
            <a:spLocks noGrp="1"/>
          </p:cNvSpPr>
          <p:nvPr>
            <p:ph type="title"/>
          </p:nvPr>
        </p:nvSpPr>
        <p:spPr>
          <a:xfrm>
            <a:off x="913794" y="408432"/>
            <a:ext cx="10398639" cy="963168"/>
          </a:xfrm>
        </p:spPr>
        <p:txBody>
          <a:bodyPr>
            <a:normAutofit fontScale="90000"/>
          </a:bodyPr>
          <a:lstStyle/>
          <a:p>
            <a:r>
              <a:rPr lang="en-US" dirty="0"/>
              <a:t>Support for the </a:t>
            </a:r>
            <a:br>
              <a:rPr lang="en-US" dirty="0"/>
            </a:br>
            <a:r>
              <a:rPr lang="en-US" dirty="0"/>
              <a:t>Asian American &amp; Pacific Islander Community</a:t>
            </a:r>
          </a:p>
        </p:txBody>
      </p:sp>
      <p:sp>
        <p:nvSpPr>
          <p:cNvPr id="3" name="Content Placeholder 2">
            <a:extLst>
              <a:ext uri="{FF2B5EF4-FFF2-40B4-BE49-F238E27FC236}">
                <a16:creationId xmlns:a16="http://schemas.microsoft.com/office/drawing/2014/main" id="{DC154B59-C827-4EF1-BBDD-B18F136FC61A}"/>
              </a:ext>
            </a:extLst>
          </p:cNvPr>
          <p:cNvSpPr>
            <a:spLocks noGrp="1"/>
          </p:cNvSpPr>
          <p:nvPr>
            <p:ph idx="1"/>
          </p:nvPr>
        </p:nvSpPr>
        <p:spPr>
          <a:xfrm>
            <a:off x="512064" y="1672045"/>
            <a:ext cx="11320272" cy="4852851"/>
          </a:xfrm>
        </p:spPr>
        <p:txBody>
          <a:bodyPr>
            <a:normAutofit/>
          </a:bodyPr>
          <a:lstStyle/>
          <a:p>
            <a:pPr marL="36900" indent="0">
              <a:buNone/>
            </a:pPr>
            <a:r>
              <a:rPr lang="en-US" dirty="0"/>
              <a:t>This presentation is a compilation of excerpts, quotes and discussion of events and themes relevant to the AAPI community, especially in regard to the acts of violence and discrimination experienced in the past year.  This information is meant to offer validation for those who are impacted by these acts, provide education about the recent events as well as historical and systemic issues that these events draw attention to. It also includes information about how to give and find support. </a:t>
            </a:r>
          </a:p>
          <a:p>
            <a:pPr marL="36900" indent="0">
              <a:buNone/>
            </a:pPr>
            <a:endParaRPr lang="en-US" dirty="0"/>
          </a:p>
          <a:p>
            <a:pPr marL="36900" indent="0">
              <a:buNone/>
            </a:pPr>
            <a:r>
              <a:rPr lang="en-US" b="1" u="sng" dirty="0">
                <a:solidFill>
                  <a:schemeClr val="accent3">
                    <a:lumMod val="60000"/>
                    <a:lumOff val="40000"/>
                  </a:schemeClr>
                </a:solidFill>
              </a:rPr>
              <a:t>Warning</a:t>
            </a:r>
            <a:r>
              <a:rPr lang="en-US" dirty="0">
                <a:solidFill>
                  <a:schemeClr val="accent3">
                    <a:lumMod val="60000"/>
                    <a:lumOff val="40000"/>
                  </a:schemeClr>
                </a:solidFill>
              </a:rPr>
              <a:t>: The content in this presentation and accompanying materials may include topics which are difficult to discuss, distressing and/or traumatizing. Please know that we encourage you to take care of yourself in whatever manner is best for you. You may choose to not participate in discussion or to leave.  There are resources included towards the end of this PowerPoint and in accompanying materials that may be able to offer you additional support if needed. </a:t>
            </a:r>
          </a:p>
        </p:txBody>
      </p:sp>
    </p:spTree>
    <p:extLst>
      <p:ext uri="{BB962C8B-B14F-4D97-AF65-F5344CB8AC3E}">
        <p14:creationId xmlns:p14="http://schemas.microsoft.com/office/powerpoint/2010/main" val="3086620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942D9-022C-48D3-89E9-28FA91BBD3A5}"/>
              </a:ext>
            </a:extLst>
          </p:cNvPr>
          <p:cNvSpPr>
            <a:spLocks noGrp="1"/>
          </p:cNvSpPr>
          <p:nvPr>
            <p:ph type="title"/>
          </p:nvPr>
        </p:nvSpPr>
        <p:spPr>
          <a:xfrm>
            <a:off x="913795" y="609600"/>
            <a:ext cx="10353762" cy="1257300"/>
          </a:xfrm>
        </p:spPr>
        <p:txBody>
          <a:bodyPr>
            <a:normAutofit/>
          </a:bodyPr>
          <a:lstStyle/>
          <a:p>
            <a:r>
              <a:rPr lang="en-US" dirty="0">
                <a:solidFill>
                  <a:srgbClr val="FFFFFF"/>
                </a:solidFill>
              </a:rPr>
              <a:t>What Can Be Done?</a:t>
            </a:r>
            <a:br>
              <a:rPr lang="en-US" dirty="0">
                <a:solidFill>
                  <a:srgbClr val="FFFFFF"/>
                </a:solidFill>
              </a:rPr>
            </a:br>
            <a:r>
              <a:rPr lang="en-US" dirty="0">
                <a:solidFill>
                  <a:srgbClr val="FFFFFF"/>
                </a:solidFill>
              </a:rPr>
              <a:t>Protect Yourself</a:t>
            </a:r>
          </a:p>
        </p:txBody>
      </p:sp>
      <p:pic>
        <p:nvPicPr>
          <p:cNvPr id="11" name="Picture 1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52B5A0B1-5FBD-4544-877C-745B1F85F96E}"/>
              </a:ext>
            </a:extLst>
          </p:cNvPr>
          <p:cNvGraphicFramePr>
            <a:graphicFrameLocks noGrp="1"/>
          </p:cNvGraphicFramePr>
          <p:nvPr>
            <p:ph idx="1"/>
            <p:extLst>
              <p:ext uri="{D42A27DB-BD31-4B8C-83A1-F6EECF244321}">
                <p14:modId xmlns:p14="http://schemas.microsoft.com/office/powerpoint/2010/main" val="119090321"/>
              </p:ext>
            </p:extLst>
          </p:nvPr>
        </p:nvGraphicFramePr>
        <p:xfrm>
          <a:off x="243840" y="2049331"/>
          <a:ext cx="11682550" cy="464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C7D09FA-3284-47EA-8C6C-59D6C40C1C83}"/>
              </a:ext>
            </a:extLst>
          </p:cNvPr>
          <p:cNvSpPr txBox="1"/>
          <p:nvPr/>
        </p:nvSpPr>
        <p:spPr>
          <a:xfrm>
            <a:off x="913795" y="6360859"/>
            <a:ext cx="10680192" cy="276999"/>
          </a:xfrm>
          <a:prstGeom prst="rect">
            <a:avLst/>
          </a:prstGeom>
          <a:noFill/>
        </p:spPr>
        <p:txBody>
          <a:bodyPr wrap="square" rtlCol="0">
            <a:spAutoFit/>
          </a:bodyPr>
          <a:lstStyle/>
          <a:p>
            <a:r>
              <a:rPr lang="en-US" sz="1200" b="1" dirty="0">
                <a:solidFill>
                  <a:schemeClr val="accent3"/>
                </a:solidFill>
              </a:rPr>
              <a:t>UCSF Statement on Anti-Asian Racially Motivated Attacks - </a:t>
            </a:r>
            <a:r>
              <a:rPr lang="en-US" sz="1200" b="1" dirty="0">
                <a:hlinkClick r:id="rId8"/>
              </a:rPr>
              <a:t>https://www.ucsf.edu/news/2021/02/419926/ucsf-statement-anti-asian-racially-motivated-attacks</a:t>
            </a:r>
            <a:endParaRPr lang="en-US" sz="1200" b="1" dirty="0"/>
          </a:p>
        </p:txBody>
      </p:sp>
    </p:spTree>
    <p:extLst>
      <p:ext uri="{BB962C8B-B14F-4D97-AF65-F5344CB8AC3E}">
        <p14:creationId xmlns:p14="http://schemas.microsoft.com/office/powerpoint/2010/main" val="39275904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41A4-F9AD-4260-B13A-C00A99FB8A53}"/>
              </a:ext>
            </a:extLst>
          </p:cNvPr>
          <p:cNvSpPr>
            <a:spLocks noGrp="1"/>
          </p:cNvSpPr>
          <p:nvPr>
            <p:ph type="title"/>
          </p:nvPr>
        </p:nvSpPr>
        <p:spPr>
          <a:xfrm>
            <a:off x="195072" y="609599"/>
            <a:ext cx="4443981" cy="5273675"/>
          </a:xfrm>
        </p:spPr>
        <p:txBody>
          <a:bodyPr>
            <a:normAutofit/>
          </a:bodyPr>
          <a:lstStyle/>
          <a:p>
            <a:r>
              <a:rPr lang="en-US" dirty="0"/>
              <a:t>What Can Be Done?</a:t>
            </a:r>
            <a:br>
              <a:rPr lang="en-US" dirty="0"/>
            </a:br>
            <a:br>
              <a:rPr lang="en-US" dirty="0"/>
            </a:br>
            <a:r>
              <a:rPr lang="en-US" dirty="0"/>
              <a:t>5 Ways to Help if you Witness Hate</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24" name="Content Placeholder 2">
            <a:extLst>
              <a:ext uri="{FF2B5EF4-FFF2-40B4-BE49-F238E27FC236}">
                <a16:creationId xmlns:a16="http://schemas.microsoft.com/office/drawing/2014/main" id="{2EA2A399-1479-42A3-AF44-6A826464B2F9}"/>
              </a:ext>
            </a:extLst>
          </p:cNvPr>
          <p:cNvGraphicFramePr>
            <a:graphicFrameLocks noGrp="1"/>
          </p:cNvGraphicFramePr>
          <p:nvPr>
            <p:ph idx="1"/>
            <p:extLst>
              <p:ext uri="{D42A27DB-BD31-4B8C-83A1-F6EECF244321}">
                <p14:modId xmlns:p14="http://schemas.microsoft.com/office/powerpoint/2010/main" val="111907563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DB20C16-2210-4331-99F8-A8BEAA41DC80}"/>
              </a:ext>
            </a:extLst>
          </p:cNvPr>
          <p:cNvSpPr txBox="1"/>
          <p:nvPr/>
        </p:nvSpPr>
        <p:spPr>
          <a:xfrm>
            <a:off x="6236208" y="6057301"/>
            <a:ext cx="5766816" cy="523220"/>
          </a:xfrm>
          <a:prstGeom prst="rect">
            <a:avLst/>
          </a:prstGeom>
          <a:noFill/>
        </p:spPr>
        <p:txBody>
          <a:bodyPr wrap="square" rtlCol="0">
            <a:spAutoFit/>
          </a:bodyPr>
          <a:lstStyle/>
          <a:p>
            <a:pPr lvl="0" algn="r"/>
            <a:r>
              <a:rPr lang="en-US" sz="1400" b="1" i="0" dirty="0">
                <a:solidFill>
                  <a:schemeClr val="accent3"/>
                </a:solidFill>
              </a:rPr>
              <a:t>Steps via </a:t>
            </a:r>
            <a:r>
              <a:rPr lang="en-US" sz="1400" b="1" i="0" dirty="0">
                <a:solidFill>
                  <a:schemeClr val="accent3"/>
                </a:solidFill>
                <a:hlinkClick r:id="rId9">
                  <a:extLst>
                    <a:ext uri="{A12FA001-AC4F-418D-AE19-62706E023703}">
                      <ahyp:hlinkClr xmlns:ahyp="http://schemas.microsoft.com/office/drawing/2018/hyperlinkcolor" val="tx"/>
                    </a:ext>
                  </a:extLst>
                </a:hlinkClick>
              </a:rPr>
              <a:t>Stop AAPI Hate</a:t>
            </a:r>
            <a:endParaRPr lang="en-US" sz="1400" b="1" dirty="0">
              <a:solidFill>
                <a:schemeClr val="accent3"/>
              </a:solidFill>
            </a:endParaRPr>
          </a:p>
          <a:p>
            <a:pPr lvl="0" algn="r"/>
            <a:r>
              <a:rPr lang="en-US" sz="1400" b="0" i="0" dirty="0">
                <a:hlinkClick r:id="rId10"/>
              </a:rPr>
              <a:t>https://www.ellentube.com/campaigns/stop-asian-hate.html</a:t>
            </a:r>
            <a:endParaRPr lang="en-US" sz="1400" dirty="0"/>
          </a:p>
        </p:txBody>
      </p:sp>
    </p:spTree>
    <p:extLst>
      <p:ext uri="{BB962C8B-B14F-4D97-AF65-F5344CB8AC3E}">
        <p14:creationId xmlns:p14="http://schemas.microsoft.com/office/powerpoint/2010/main" val="82778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A9E5-1919-480C-AE01-88C75205C4AB}"/>
              </a:ext>
            </a:extLst>
          </p:cNvPr>
          <p:cNvSpPr>
            <a:spLocks noGrp="1"/>
          </p:cNvSpPr>
          <p:nvPr>
            <p:ph type="title"/>
          </p:nvPr>
        </p:nvSpPr>
        <p:spPr>
          <a:xfrm>
            <a:off x="189411" y="609599"/>
            <a:ext cx="4323806" cy="5273675"/>
          </a:xfrm>
        </p:spPr>
        <p:txBody>
          <a:bodyPr>
            <a:normAutofit/>
          </a:bodyPr>
          <a:lstStyle/>
          <a:p>
            <a:r>
              <a:rPr lang="en-US" dirty="0"/>
              <a:t>What Can Be Done?</a:t>
            </a:r>
            <a:br>
              <a:rPr lang="en-US" dirty="0"/>
            </a:br>
            <a:br>
              <a:rPr lang="en-US" dirty="0"/>
            </a:br>
            <a:r>
              <a:rPr lang="en-US" dirty="0"/>
              <a:t>5 Things to Consider when Experiencing Hate</a:t>
            </a:r>
          </a:p>
        </p:txBody>
      </p:sp>
      <p:pic>
        <p:nvPicPr>
          <p:cNvPr id="11"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2" name="Content Placeholder 2">
            <a:extLst>
              <a:ext uri="{FF2B5EF4-FFF2-40B4-BE49-F238E27FC236}">
                <a16:creationId xmlns:a16="http://schemas.microsoft.com/office/drawing/2014/main" id="{F597BFB6-2197-4452-AF57-283AA756DBEF}"/>
              </a:ext>
            </a:extLst>
          </p:cNvPr>
          <p:cNvGraphicFramePr>
            <a:graphicFrameLocks noGrp="1"/>
          </p:cNvGraphicFramePr>
          <p:nvPr>
            <p:ph idx="1"/>
            <p:extLst>
              <p:ext uri="{D42A27DB-BD31-4B8C-83A1-F6EECF244321}">
                <p14:modId xmlns:p14="http://schemas.microsoft.com/office/powerpoint/2010/main" val="3450604626"/>
              </p:ext>
            </p:extLst>
          </p:nvPr>
        </p:nvGraphicFramePr>
        <p:xfrm>
          <a:off x="5282521" y="609599"/>
          <a:ext cx="6545896" cy="527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6F111640-6839-45B2-B078-0247360C5DFA}"/>
              </a:ext>
            </a:extLst>
          </p:cNvPr>
          <p:cNvSpPr txBox="1"/>
          <p:nvPr/>
        </p:nvSpPr>
        <p:spPr>
          <a:xfrm>
            <a:off x="6236208" y="6057301"/>
            <a:ext cx="5766816" cy="523220"/>
          </a:xfrm>
          <a:prstGeom prst="rect">
            <a:avLst/>
          </a:prstGeom>
          <a:noFill/>
        </p:spPr>
        <p:txBody>
          <a:bodyPr wrap="square" rtlCol="0">
            <a:spAutoFit/>
          </a:bodyPr>
          <a:lstStyle/>
          <a:p>
            <a:pPr lvl="0" algn="r"/>
            <a:r>
              <a:rPr lang="en-US" sz="1400" b="1" i="0" dirty="0">
                <a:solidFill>
                  <a:schemeClr val="accent3"/>
                </a:solidFill>
              </a:rPr>
              <a:t>Steps via </a:t>
            </a:r>
            <a:r>
              <a:rPr lang="en-US" sz="1400" b="1" i="0" dirty="0">
                <a:solidFill>
                  <a:schemeClr val="accent3"/>
                </a:solidFill>
                <a:hlinkClick r:id="rId9">
                  <a:extLst>
                    <a:ext uri="{A12FA001-AC4F-418D-AE19-62706E023703}">
                      <ahyp:hlinkClr xmlns:ahyp="http://schemas.microsoft.com/office/drawing/2018/hyperlinkcolor" val="tx"/>
                    </a:ext>
                  </a:extLst>
                </a:hlinkClick>
              </a:rPr>
              <a:t>Stop AAPI Hate</a:t>
            </a:r>
            <a:endParaRPr lang="en-US" sz="1400" b="1" dirty="0">
              <a:solidFill>
                <a:schemeClr val="accent3"/>
              </a:solidFill>
            </a:endParaRPr>
          </a:p>
          <a:p>
            <a:pPr lvl="0" algn="r"/>
            <a:r>
              <a:rPr lang="en-US" sz="1400" b="0" i="0" dirty="0">
                <a:hlinkClick r:id="rId10"/>
              </a:rPr>
              <a:t>https://www.ellentube.com/campaigns/stop-asian-hate.html</a:t>
            </a:r>
            <a:endParaRPr lang="en-US" sz="1400" dirty="0"/>
          </a:p>
        </p:txBody>
      </p:sp>
    </p:spTree>
    <p:extLst>
      <p:ext uri="{BB962C8B-B14F-4D97-AF65-F5344CB8AC3E}">
        <p14:creationId xmlns:p14="http://schemas.microsoft.com/office/powerpoint/2010/main" val="37094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CEBF-5971-4CD6-9B4F-FBAB0D6FC5BB}"/>
              </a:ext>
            </a:extLst>
          </p:cNvPr>
          <p:cNvSpPr>
            <a:spLocks noGrp="1"/>
          </p:cNvSpPr>
          <p:nvPr>
            <p:ph type="title"/>
          </p:nvPr>
        </p:nvSpPr>
        <p:spPr>
          <a:xfrm>
            <a:off x="919119" y="159283"/>
            <a:ext cx="10353762" cy="1096493"/>
          </a:xfrm>
        </p:spPr>
        <p:txBody>
          <a:bodyPr>
            <a:normAutofit fontScale="90000"/>
          </a:bodyPr>
          <a:lstStyle/>
          <a:p>
            <a:r>
              <a:rPr lang="en-US" dirty="0"/>
              <a:t>What Can Be Done?</a:t>
            </a:r>
            <a:br>
              <a:rPr lang="en-US" dirty="0"/>
            </a:br>
            <a:r>
              <a:rPr lang="en-US" dirty="0"/>
              <a:t>Reporting Hate Crimes &amp; Hate Bias Incidents</a:t>
            </a:r>
          </a:p>
        </p:txBody>
      </p:sp>
      <p:sp>
        <p:nvSpPr>
          <p:cNvPr id="3" name="Content Placeholder 2">
            <a:extLst>
              <a:ext uri="{FF2B5EF4-FFF2-40B4-BE49-F238E27FC236}">
                <a16:creationId xmlns:a16="http://schemas.microsoft.com/office/drawing/2014/main" id="{43C0BAE7-100D-455A-B3D8-7D39B40484C9}"/>
              </a:ext>
            </a:extLst>
          </p:cNvPr>
          <p:cNvSpPr>
            <a:spLocks noGrp="1"/>
          </p:cNvSpPr>
          <p:nvPr>
            <p:ph idx="1"/>
          </p:nvPr>
        </p:nvSpPr>
        <p:spPr>
          <a:xfrm>
            <a:off x="566928" y="1450848"/>
            <a:ext cx="11186160" cy="5144631"/>
          </a:xfrm>
        </p:spPr>
        <p:txBody>
          <a:bodyPr>
            <a:normAutofit fontScale="55000" lnSpcReduction="20000"/>
          </a:bodyPr>
          <a:lstStyle/>
          <a:p>
            <a:pPr marL="36900" indent="0" algn="l">
              <a:buNone/>
            </a:pPr>
            <a:r>
              <a:rPr lang="en-US" sz="2500" b="1" i="0" dirty="0">
                <a:solidFill>
                  <a:schemeClr val="accent3">
                    <a:lumMod val="60000"/>
                    <a:lumOff val="40000"/>
                  </a:schemeClr>
                </a:solidFill>
                <a:effectLst/>
                <a:cs typeface="Calibri" panose="020F0502020204030204" pitchFamily="34" charset="0"/>
              </a:rPr>
              <a:t>Reporting Hate Crimes Against Asian Pacific Americans to Law Enforcement</a:t>
            </a:r>
            <a:br>
              <a:rPr lang="en-US" sz="2300" b="0" i="0" dirty="0">
                <a:solidFill>
                  <a:schemeClr val="tx1"/>
                </a:solidFill>
                <a:effectLst/>
                <a:cs typeface="Calibri" panose="020F0502020204030204" pitchFamily="34" charset="0"/>
              </a:rPr>
            </a:br>
            <a:r>
              <a:rPr lang="en-US" sz="2300" b="0" i="0" dirty="0">
                <a:solidFill>
                  <a:schemeClr val="tx1"/>
                </a:solidFill>
                <a:effectLst/>
                <a:cs typeface="Calibri" panose="020F0502020204030204" pitchFamily="34" charset="0"/>
              </a:rPr>
              <a:t>Any individual who has been a victim of a hate crime or has witnessed a hate crime should report these incidents to their local police department first. In addition to local police, incidents should be reported to local FBI field office and state attorney general's office.</a:t>
            </a:r>
          </a:p>
          <a:p>
            <a:pPr marL="36900" indent="0" algn="l">
              <a:buNone/>
            </a:pPr>
            <a:r>
              <a:rPr lang="en-US" sz="2300" b="1" i="1" dirty="0">
                <a:solidFill>
                  <a:schemeClr val="tx1"/>
                </a:solidFill>
                <a:effectLst/>
                <a:cs typeface="Calibri" panose="020F0502020204030204" pitchFamily="34" charset="0"/>
              </a:rPr>
              <a:t>Resources</a:t>
            </a:r>
            <a:endParaRPr lang="en-US" sz="2300" b="1" i="0" dirty="0">
              <a:solidFill>
                <a:schemeClr val="tx1"/>
              </a:solidFill>
              <a:effectLst/>
              <a:cs typeface="Calibri" panose="020F0502020204030204" pitchFamily="34" charset="0"/>
            </a:endParaRP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2">
                  <a:extLst>
                    <a:ext uri="{A12FA001-AC4F-418D-AE19-62706E023703}">
                      <ahyp:hlinkClr xmlns:ahyp="http://schemas.microsoft.com/office/drawing/2018/hyperlinkcolor" val="tx"/>
                    </a:ext>
                  </a:extLst>
                </a:hlinkClick>
              </a:rPr>
              <a:t>Find your regional FBI office</a:t>
            </a:r>
            <a:endParaRPr lang="en-US" sz="2300" b="0" i="0" dirty="0">
              <a:solidFill>
                <a:schemeClr val="tx1"/>
              </a:solidFill>
              <a:effectLst/>
              <a:cs typeface="Calibri" panose="020F0502020204030204" pitchFamily="34" charset="0"/>
            </a:endParaRP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3">
                  <a:extLst>
                    <a:ext uri="{A12FA001-AC4F-418D-AE19-62706E023703}">
                      <ahyp:hlinkClr xmlns:ahyp="http://schemas.microsoft.com/office/drawing/2018/hyperlinkcolor" val="tx"/>
                    </a:ext>
                  </a:extLst>
                </a:hlinkClick>
              </a:rPr>
              <a:t>Find your State Attorney General’s Office</a:t>
            </a:r>
            <a:br>
              <a:rPr lang="en-US" sz="2300" b="0" i="0" u="none" strike="noStrike" dirty="0">
                <a:solidFill>
                  <a:schemeClr val="tx1"/>
                </a:solidFill>
                <a:effectLst/>
                <a:cs typeface="Calibri" panose="020F0502020204030204" pitchFamily="34" charset="0"/>
                <a:hlinkClick r:id="rId3">
                  <a:extLst>
                    <a:ext uri="{A12FA001-AC4F-418D-AE19-62706E023703}">
                      <ahyp:hlinkClr xmlns:ahyp="http://schemas.microsoft.com/office/drawing/2018/hyperlinkcolor" val="tx"/>
                    </a:ext>
                  </a:extLst>
                </a:hlinkClick>
              </a:rPr>
            </a:br>
            <a:endParaRPr lang="en-US" sz="2300" b="0" i="0" dirty="0">
              <a:solidFill>
                <a:schemeClr val="tx1"/>
              </a:solidFill>
              <a:effectLst/>
              <a:cs typeface="Calibri" panose="020F0502020204030204" pitchFamily="34" charset="0"/>
            </a:endParaRPr>
          </a:p>
          <a:p>
            <a:pPr marL="36900" indent="0" algn="l">
              <a:lnSpc>
                <a:spcPct val="120000"/>
              </a:lnSpc>
              <a:buNone/>
            </a:pPr>
            <a:r>
              <a:rPr lang="en-US" sz="2500" b="1" i="0" dirty="0">
                <a:solidFill>
                  <a:schemeClr val="accent3">
                    <a:lumMod val="60000"/>
                    <a:lumOff val="40000"/>
                  </a:schemeClr>
                </a:solidFill>
                <a:effectLst/>
                <a:cs typeface="Calibri" panose="020F0502020204030204" pitchFamily="34" charset="0"/>
              </a:rPr>
              <a:t>Reporting Hate Crimes &amp; Hate/Bias Incidents Against Asian Pacific Americans to Community Organizations</a:t>
            </a:r>
          </a:p>
          <a:p>
            <a:pPr marL="36900" indent="0" algn="l">
              <a:buNone/>
            </a:pPr>
            <a:r>
              <a:rPr lang="en-US" sz="2300" b="0" i="0" dirty="0">
                <a:solidFill>
                  <a:schemeClr val="tx1"/>
                </a:solidFill>
                <a:effectLst/>
                <a:cs typeface="Calibri" panose="020F0502020204030204" pitchFamily="34" charset="0"/>
              </a:rPr>
              <a:t>National and local Asian Pacific American organizations track and record hate crimes AND hate/bias incidents against Asian Pacific Americans.</a:t>
            </a:r>
          </a:p>
          <a:p>
            <a:pPr marL="36900" indent="0" algn="l">
              <a:buNone/>
            </a:pPr>
            <a:r>
              <a:rPr lang="en-US" sz="2300" b="1" i="1" dirty="0">
                <a:solidFill>
                  <a:schemeClr val="tx1"/>
                </a:solidFill>
                <a:effectLst/>
                <a:cs typeface="Calibri" panose="020F0502020204030204" pitchFamily="34" charset="0"/>
              </a:rPr>
              <a:t>Resources</a:t>
            </a:r>
            <a:endParaRPr lang="en-US" sz="2300" b="1" i="0" dirty="0">
              <a:solidFill>
                <a:schemeClr val="tx1"/>
              </a:solidFill>
              <a:effectLst/>
              <a:cs typeface="Calibri" panose="020F0502020204030204" pitchFamily="34" charset="0"/>
            </a:endParaRP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4">
                  <a:extLst>
                    <a:ext uri="{A12FA001-AC4F-418D-AE19-62706E023703}">
                      <ahyp:hlinkClr xmlns:ahyp="http://schemas.microsoft.com/office/drawing/2018/hyperlinkcolor" val="tx"/>
                    </a:ext>
                  </a:extLst>
                </a:hlinkClick>
              </a:rPr>
              <a:t>Asian Americans Advancing Justice</a:t>
            </a:r>
            <a:r>
              <a:rPr lang="en-US" sz="2300" b="0" i="0" dirty="0">
                <a:solidFill>
                  <a:schemeClr val="tx1"/>
                </a:solidFill>
                <a:effectLst/>
                <a:cs typeface="Calibri" panose="020F0502020204030204" pitchFamily="34" charset="0"/>
              </a:rPr>
              <a:t> records hate crimes and hate/bias incidents in English, Chinese, Korean, and Vietnamese.</a:t>
            </a: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5">
                  <a:extLst>
                    <a:ext uri="{A12FA001-AC4F-418D-AE19-62706E023703}">
                      <ahyp:hlinkClr xmlns:ahyp="http://schemas.microsoft.com/office/drawing/2018/hyperlinkcolor" val="tx"/>
                    </a:ext>
                  </a:extLst>
                </a:hlinkClick>
              </a:rPr>
              <a:t>Asian Pacific Policy &amp; Planning Council</a:t>
            </a:r>
            <a:r>
              <a:rPr lang="en-US" sz="2300" b="0" i="0" dirty="0">
                <a:solidFill>
                  <a:schemeClr val="tx1"/>
                </a:solidFill>
                <a:effectLst/>
                <a:cs typeface="Calibri" panose="020F0502020204030204" pitchFamily="34" charset="0"/>
              </a:rPr>
              <a:t> (A3PCON) records hate crimes and hate/bias incidents in English, Chinese, Korean, Thai, Japanese, Vietnamese, Khmer, Punjabi, Tagalog, Hmong, and Hindi.</a:t>
            </a: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6">
                  <a:extLst>
                    <a:ext uri="{A12FA001-AC4F-418D-AE19-62706E023703}">
                      <ahyp:hlinkClr xmlns:ahyp="http://schemas.microsoft.com/office/drawing/2018/hyperlinkcolor" val="tx"/>
                    </a:ext>
                  </a:extLst>
                </a:hlinkClick>
              </a:rPr>
              <a:t>Muslim Advocates</a:t>
            </a:r>
            <a:r>
              <a:rPr lang="en-US" sz="2300" b="0" i="0" dirty="0">
                <a:solidFill>
                  <a:schemeClr val="tx1"/>
                </a:solidFill>
                <a:effectLst/>
                <a:cs typeface="Calibri" panose="020F0502020204030204" pitchFamily="34" charset="0"/>
              </a:rPr>
              <a:t> records hate crimes and hate/bias incidents against the American Muslim community.</a:t>
            </a: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7">
                  <a:extLst>
                    <a:ext uri="{A12FA001-AC4F-418D-AE19-62706E023703}">
                      <ahyp:hlinkClr xmlns:ahyp="http://schemas.microsoft.com/office/drawing/2018/hyperlinkcolor" val="tx"/>
                    </a:ext>
                  </a:extLst>
                </a:hlinkClick>
              </a:rPr>
              <a:t>OCA-Asian Pacific American Advocates</a:t>
            </a:r>
            <a:r>
              <a:rPr lang="en-US" sz="2300" b="0" i="0" dirty="0">
                <a:solidFill>
                  <a:schemeClr val="tx1"/>
                </a:solidFill>
                <a:effectLst/>
                <a:cs typeface="Calibri" panose="020F0502020204030204" pitchFamily="34" charset="0"/>
              </a:rPr>
              <a:t> records hate crimes and hate/bias incidents in English.</a:t>
            </a: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6">
                  <a:extLst>
                    <a:ext uri="{A12FA001-AC4F-418D-AE19-62706E023703}">
                      <ahyp:hlinkClr xmlns:ahyp="http://schemas.microsoft.com/office/drawing/2018/hyperlinkcolor" val="tx"/>
                    </a:ext>
                  </a:extLst>
                </a:hlinkClick>
              </a:rPr>
              <a:t>Sikh Coalition</a:t>
            </a:r>
            <a:r>
              <a:rPr lang="en-US" sz="2300" b="0" i="0" dirty="0">
                <a:solidFill>
                  <a:schemeClr val="tx1"/>
                </a:solidFill>
                <a:effectLst/>
                <a:cs typeface="Calibri" panose="020F0502020204030204" pitchFamily="34" charset="0"/>
              </a:rPr>
              <a:t> records hate crimes and hate/bias incidents against the Sikh American community.</a:t>
            </a:r>
          </a:p>
          <a:p>
            <a:pPr algn="l">
              <a:buFont typeface="Arial" panose="020B0604020202020204" pitchFamily="34" charset="0"/>
              <a:buChar char="•"/>
            </a:pPr>
            <a:r>
              <a:rPr lang="en-US" sz="2300" b="0" i="0" u="none" strike="noStrike" dirty="0">
                <a:solidFill>
                  <a:schemeClr val="tx1"/>
                </a:solidFill>
                <a:effectLst/>
                <a:cs typeface="Calibri" panose="020F0502020204030204" pitchFamily="34" charset="0"/>
                <a:hlinkClick r:id="rId8">
                  <a:extLst>
                    <a:ext uri="{A12FA001-AC4F-418D-AE19-62706E023703}">
                      <ahyp:hlinkClr xmlns:ahyp="http://schemas.microsoft.com/office/drawing/2018/hyperlinkcolor" val="tx"/>
                    </a:ext>
                  </a:extLst>
                </a:hlinkClick>
              </a:rPr>
              <a:t>South Asian Americans Leading Together</a:t>
            </a:r>
            <a:r>
              <a:rPr lang="en-US" sz="2300" b="0" i="0" dirty="0">
                <a:solidFill>
                  <a:schemeClr val="tx1"/>
                </a:solidFill>
                <a:effectLst/>
                <a:cs typeface="Calibri" panose="020F0502020204030204" pitchFamily="34" charset="0"/>
              </a:rPr>
              <a:t> (SAALT) records hate crimes and hate/bias incidents against the South Asian, Sikh, Muslim, and Arab communities.</a:t>
            </a:r>
          </a:p>
          <a:p>
            <a:pPr marL="36900" indent="0" algn="r">
              <a:buNone/>
            </a:pPr>
            <a:endParaRPr lang="en-US" dirty="0">
              <a:cs typeface="Calibri" panose="020F0502020204030204" pitchFamily="34" charset="0"/>
            </a:endParaRPr>
          </a:p>
          <a:p>
            <a:pPr marL="36900" indent="0" algn="r">
              <a:buNone/>
            </a:pPr>
            <a:r>
              <a:rPr lang="en-US" dirty="0">
                <a:solidFill>
                  <a:schemeClr val="accent3">
                    <a:lumMod val="60000"/>
                    <a:lumOff val="40000"/>
                  </a:schemeClr>
                </a:solidFill>
              </a:rPr>
              <a:t>NAPABA</a:t>
            </a:r>
            <a:r>
              <a:rPr lang="en-US" dirty="0"/>
              <a:t> </a:t>
            </a:r>
            <a:r>
              <a:rPr lang="en-US" dirty="0">
                <a:cs typeface="Calibri" panose="020F0502020204030204" pitchFamily="34" charset="0"/>
                <a:hlinkClick r:id="rId9"/>
              </a:rPr>
              <a:t>https://www.napaba.org/page/HateCrimeResources</a:t>
            </a:r>
            <a:endParaRPr lang="en-US" b="0" i="0" dirty="0">
              <a:solidFill>
                <a:schemeClr val="tx1"/>
              </a:solidFill>
              <a:effectLst/>
              <a:cs typeface="Calibri" panose="020F0502020204030204" pitchFamily="34" charset="0"/>
            </a:endParaRPr>
          </a:p>
        </p:txBody>
      </p:sp>
    </p:spTree>
    <p:extLst>
      <p:ext uri="{BB962C8B-B14F-4D97-AF65-F5344CB8AC3E}">
        <p14:creationId xmlns:p14="http://schemas.microsoft.com/office/powerpoint/2010/main" val="249103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BC4C-7E7B-4BD5-9BBA-BCCB89D93D46}"/>
              </a:ext>
            </a:extLst>
          </p:cNvPr>
          <p:cNvSpPr>
            <a:spLocks noGrp="1"/>
          </p:cNvSpPr>
          <p:nvPr>
            <p:ph type="title"/>
          </p:nvPr>
        </p:nvSpPr>
        <p:spPr>
          <a:xfrm>
            <a:off x="913795" y="232042"/>
            <a:ext cx="10353762" cy="1035926"/>
          </a:xfrm>
        </p:spPr>
        <p:txBody>
          <a:bodyPr>
            <a:normAutofit fontScale="90000"/>
          </a:bodyPr>
          <a:lstStyle/>
          <a:p>
            <a:r>
              <a:rPr lang="en-US" sz="3600" dirty="0"/>
              <a:t>What Can Be Done?</a:t>
            </a:r>
            <a:br>
              <a:rPr lang="en-US" sz="3600" dirty="0"/>
            </a:br>
            <a:r>
              <a:rPr lang="en-US" sz="3600" dirty="0"/>
              <a:t>Do’s &amp; </a:t>
            </a:r>
            <a:r>
              <a:rPr lang="en-US" sz="3600" dirty="0" err="1"/>
              <a:t>Don’t’s</a:t>
            </a:r>
            <a:r>
              <a:rPr lang="en-US" sz="3600" dirty="0"/>
              <a:t> </a:t>
            </a:r>
          </a:p>
        </p:txBody>
      </p:sp>
      <p:sp>
        <p:nvSpPr>
          <p:cNvPr id="3" name="Content Placeholder 2">
            <a:extLst>
              <a:ext uri="{FF2B5EF4-FFF2-40B4-BE49-F238E27FC236}">
                <a16:creationId xmlns:a16="http://schemas.microsoft.com/office/drawing/2014/main" id="{51086942-26B0-4644-B638-29E72A19CC8E}"/>
              </a:ext>
            </a:extLst>
          </p:cNvPr>
          <p:cNvSpPr>
            <a:spLocks noGrp="1"/>
          </p:cNvSpPr>
          <p:nvPr>
            <p:ph idx="1"/>
          </p:nvPr>
        </p:nvSpPr>
        <p:spPr>
          <a:xfrm>
            <a:off x="572236" y="1267968"/>
            <a:ext cx="11167479" cy="5262618"/>
          </a:xfrm>
        </p:spPr>
        <p:txBody>
          <a:bodyPr>
            <a:normAutofit fontScale="62500" lnSpcReduction="20000"/>
          </a:bodyPr>
          <a:lstStyle/>
          <a:p>
            <a:pPr marL="36900" indent="0">
              <a:buNone/>
            </a:pPr>
            <a:r>
              <a:rPr lang="en-US" sz="2600" dirty="0"/>
              <a:t>DO: Talk about the new coronavirus disease (COVID-19)</a:t>
            </a:r>
          </a:p>
          <a:p>
            <a:pPr marL="36900" indent="0">
              <a:buNone/>
            </a:pPr>
            <a:r>
              <a:rPr lang="en-US" sz="2600" dirty="0"/>
              <a:t>DO NOT: Attach locations or ethnicity to the disease; this is not a “Wuhan Virus,” “Chinese Virus,” or “Asian Virus.” </a:t>
            </a:r>
            <a:r>
              <a:rPr lang="en-US" sz="2600" dirty="0">
                <a:solidFill>
                  <a:schemeClr val="accent3">
                    <a:lumMod val="60000"/>
                    <a:lumOff val="40000"/>
                  </a:schemeClr>
                </a:solidFill>
              </a:rPr>
              <a:t>The official name for the disease was deliberately chosen to avoid stigmatization.</a:t>
            </a:r>
          </a:p>
          <a:p>
            <a:endParaRPr lang="en-US" sz="2600" dirty="0"/>
          </a:p>
          <a:p>
            <a:pPr marL="36900" indent="0">
              <a:buNone/>
            </a:pPr>
            <a:r>
              <a:rPr lang="en-US" sz="2600" dirty="0"/>
              <a:t>DO: Talk about “people who have COVID-19,” “people who are being treated for COVID-19,” “people who are recovering from COVID-19,” or “people who died after contracting COVID19.”</a:t>
            </a:r>
          </a:p>
          <a:p>
            <a:pPr marL="36900" indent="0">
              <a:buNone/>
            </a:pPr>
            <a:r>
              <a:rPr lang="en-US" sz="2600" dirty="0"/>
              <a:t>DO NOT: Refer to people with the disease as “COVID-19 cases” or “victims.”</a:t>
            </a:r>
          </a:p>
          <a:p>
            <a:endParaRPr lang="en-US" sz="2600" dirty="0"/>
          </a:p>
          <a:p>
            <a:pPr marL="36900" indent="0">
              <a:buNone/>
            </a:pPr>
            <a:r>
              <a:rPr lang="en-US" sz="2600" dirty="0"/>
              <a:t>DO: Talk about people “acquiring” or “contracting” COVID-19.</a:t>
            </a:r>
          </a:p>
          <a:p>
            <a:pPr marL="36900" indent="0">
              <a:buNone/>
            </a:pPr>
            <a:r>
              <a:rPr lang="en-US" sz="2600" dirty="0"/>
              <a:t>DO NOT: Talk about people “transmitting COVID-19,” “infecting others,” or “spreading the virus” as it implies intentional transmission and assigns blame. Criminalizing or dehumanizing terminology creates the impression that those with the disease have somehow done something wrong or are less human than the rest of us, feeding stigma, undermining empathy, and potentially fueling wider reluctance to seek treatment or attend screening, testing and quarantine.</a:t>
            </a:r>
          </a:p>
          <a:p>
            <a:endParaRPr lang="en-US" sz="2300" dirty="0"/>
          </a:p>
          <a:p>
            <a:pPr marL="36900" indent="0">
              <a:buNone/>
            </a:pPr>
            <a:endParaRPr lang="en-US" dirty="0"/>
          </a:p>
          <a:p>
            <a:pPr marL="36900" indent="0">
              <a:buNone/>
            </a:pPr>
            <a:endParaRPr lang="en-US" dirty="0"/>
          </a:p>
          <a:p>
            <a:pPr marL="36900" indent="0" algn="r">
              <a:buNone/>
            </a:pPr>
            <a:r>
              <a:rPr lang="en-US" dirty="0">
                <a:solidFill>
                  <a:schemeClr val="accent3">
                    <a:lumMod val="60000"/>
                    <a:lumOff val="40000"/>
                  </a:schemeClr>
                </a:solidFill>
              </a:rPr>
              <a:t>“Calling COVID-19 the “Wuhan Virus” or “China Virus” is inaccurate and xenophobic”, March 12 2020, Marietta Vazquez, Yale School of Medicine  </a:t>
            </a:r>
            <a:r>
              <a:rPr lang="en-US" dirty="0">
                <a:hlinkClick r:id="rId2"/>
              </a:rPr>
              <a:t>https://medicine.yale.edu/news-article/23074/</a:t>
            </a:r>
            <a:endParaRPr lang="en-US" dirty="0"/>
          </a:p>
        </p:txBody>
      </p:sp>
    </p:spTree>
    <p:extLst>
      <p:ext uri="{BB962C8B-B14F-4D97-AF65-F5344CB8AC3E}">
        <p14:creationId xmlns:p14="http://schemas.microsoft.com/office/powerpoint/2010/main" val="3503383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BC4C-7E7B-4BD5-9BBA-BCCB89D93D46}"/>
              </a:ext>
            </a:extLst>
          </p:cNvPr>
          <p:cNvSpPr>
            <a:spLocks noGrp="1"/>
          </p:cNvSpPr>
          <p:nvPr>
            <p:ph type="title"/>
          </p:nvPr>
        </p:nvSpPr>
        <p:spPr>
          <a:xfrm>
            <a:off x="913795" y="232042"/>
            <a:ext cx="10353762" cy="1257300"/>
          </a:xfrm>
        </p:spPr>
        <p:txBody>
          <a:bodyPr>
            <a:normAutofit/>
          </a:bodyPr>
          <a:lstStyle/>
          <a:p>
            <a:r>
              <a:rPr lang="en-US" sz="3600"/>
              <a:t>What Can Be Done?</a:t>
            </a:r>
            <a:br>
              <a:rPr lang="en-US" sz="3600"/>
            </a:br>
            <a:r>
              <a:rPr lang="en-US" sz="3600"/>
              <a:t>Do’s &amp; Don’t’s Continued</a:t>
            </a:r>
            <a:endParaRPr lang="en-US" sz="3600" dirty="0"/>
          </a:p>
        </p:txBody>
      </p:sp>
      <p:sp>
        <p:nvSpPr>
          <p:cNvPr id="3" name="Content Placeholder 2">
            <a:extLst>
              <a:ext uri="{FF2B5EF4-FFF2-40B4-BE49-F238E27FC236}">
                <a16:creationId xmlns:a16="http://schemas.microsoft.com/office/drawing/2014/main" id="{51086942-26B0-4644-B638-29E72A19CC8E}"/>
              </a:ext>
            </a:extLst>
          </p:cNvPr>
          <p:cNvSpPr>
            <a:spLocks noGrp="1"/>
          </p:cNvSpPr>
          <p:nvPr>
            <p:ph idx="1"/>
          </p:nvPr>
        </p:nvSpPr>
        <p:spPr>
          <a:xfrm>
            <a:off x="572236" y="1557430"/>
            <a:ext cx="11167479" cy="4973156"/>
          </a:xfrm>
        </p:spPr>
        <p:txBody>
          <a:bodyPr>
            <a:normAutofit fontScale="92500"/>
          </a:bodyPr>
          <a:lstStyle/>
          <a:p>
            <a:pPr marL="36900" indent="0">
              <a:buNone/>
            </a:pPr>
            <a:r>
              <a:rPr lang="en-US" sz="2300" dirty="0"/>
              <a:t>DO: Speak accurately about the risk from COVID-19, based on scientific data and latest official health advice.</a:t>
            </a:r>
          </a:p>
          <a:p>
            <a:pPr marL="36900" indent="0">
              <a:buNone/>
            </a:pPr>
            <a:r>
              <a:rPr lang="en-US" sz="2300" dirty="0"/>
              <a:t>DO NOT: Repeat or share unconfirmed rumors, and avoid using hyperbolic language designed to generate fear like “plague,” “apocalypse,” etc.</a:t>
            </a:r>
          </a:p>
          <a:p>
            <a:endParaRPr lang="en-US" sz="2300" dirty="0"/>
          </a:p>
          <a:p>
            <a:pPr marL="36900" indent="0">
              <a:buNone/>
            </a:pPr>
            <a:r>
              <a:rPr lang="en-US" sz="2300" dirty="0"/>
              <a:t>DO: Talk positively and emphasize the effectiveness of prevention and treatment measures. For most people, this is a disease they can overcome. There are simple steps we can all take to stay safe.</a:t>
            </a:r>
          </a:p>
          <a:p>
            <a:pPr marL="36900" indent="0">
              <a:buNone/>
            </a:pPr>
            <a:r>
              <a:rPr lang="en-US" sz="2300" dirty="0"/>
              <a:t>DO NOT: Emphasize or dwell on negativity or messages of threat. We need to work together to help those who are most vulnerable.</a:t>
            </a:r>
          </a:p>
          <a:p>
            <a:endParaRPr lang="en-US" dirty="0"/>
          </a:p>
          <a:p>
            <a:pPr marL="36900" indent="0" algn="r">
              <a:buNone/>
            </a:pPr>
            <a:r>
              <a:rPr lang="en-US" sz="1500" dirty="0">
                <a:solidFill>
                  <a:schemeClr val="accent3">
                    <a:lumMod val="60000"/>
                    <a:lumOff val="40000"/>
                  </a:schemeClr>
                </a:solidFill>
              </a:rPr>
              <a:t>“Calling COVID-19 the “Wuhan Virus” or “China Virus” is inaccurate and xenophobic”, March 12 2020, Marietta Vazquez, Yale School of Medicine  </a:t>
            </a:r>
            <a:r>
              <a:rPr lang="en-US" sz="1500" dirty="0">
                <a:hlinkClick r:id="rId2"/>
              </a:rPr>
              <a:t>https://medicine.yale.edu/news-article/23074/</a:t>
            </a:r>
            <a:endParaRPr lang="en-US" sz="1500" dirty="0"/>
          </a:p>
        </p:txBody>
      </p:sp>
    </p:spTree>
    <p:extLst>
      <p:ext uri="{BB962C8B-B14F-4D97-AF65-F5344CB8AC3E}">
        <p14:creationId xmlns:p14="http://schemas.microsoft.com/office/powerpoint/2010/main" val="2713215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D2FA-8B8C-4DC9-A708-7A6D172E0B0B}"/>
              </a:ext>
            </a:extLst>
          </p:cNvPr>
          <p:cNvSpPr>
            <a:spLocks noGrp="1"/>
          </p:cNvSpPr>
          <p:nvPr>
            <p:ph type="title"/>
          </p:nvPr>
        </p:nvSpPr>
        <p:spPr/>
        <p:txBody>
          <a:bodyPr/>
          <a:lstStyle/>
          <a:p>
            <a:r>
              <a:rPr lang="en-US" dirty="0"/>
              <a:t>What Can Be Done?</a:t>
            </a:r>
            <a:br>
              <a:rPr lang="en-US" dirty="0"/>
            </a:br>
            <a:r>
              <a:rPr lang="en-US" dirty="0"/>
              <a:t>Hollaback Bystander Intervention (5Ds)</a:t>
            </a:r>
          </a:p>
        </p:txBody>
      </p:sp>
      <p:sp>
        <p:nvSpPr>
          <p:cNvPr id="3" name="Content Placeholder 2">
            <a:extLst>
              <a:ext uri="{FF2B5EF4-FFF2-40B4-BE49-F238E27FC236}">
                <a16:creationId xmlns:a16="http://schemas.microsoft.com/office/drawing/2014/main" id="{E46CC9B8-10AD-49EF-8811-9C902095ABED}"/>
              </a:ext>
            </a:extLst>
          </p:cNvPr>
          <p:cNvSpPr>
            <a:spLocks noGrp="1"/>
          </p:cNvSpPr>
          <p:nvPr>
            <p:ph idx="1"/>
          </p:nvPr>
        </p:nvSpPr>
        <p:spPr>
          <a:xfrm>
            <a:off x="913795" y="2014384"/>
            <a:ext cx="10353762" cy="4474906"/>
          </a:xfrm>
        </p:spPr>
        <p:txBody>
          <a:bodyPr/>
          <a:lstStyle/>
          <a:p>
            <a:pPr marL="36900" indent="0" algn="ctr">
              <a:buNone/>
            </a:pPr>
            <a:r>
              <a:rPr lang="en-US" b="1" dirty="0">
                <a:solidFill>
                  <a:schemeClr val="accent3">
                    <a:lumMod val="60000"/>
                    <a:lumOff val="40000"/>
                  </a:schemeClr>
                </a:solidFill>
              </a:rPr>
              <a:t>Assess your safety before participating in any of the following. </a:t>
            </a:r>
          </a:p>
          <a:p>
            <a:r>
              <a:rPr lang="en-US" dirty="0"/>
              <a:t>Distract – “Excuse me, Do you know where the next stop is?”</a:t>
            </a:r>
          </a:p>
          <a:p>
            <a:r>
              <a:rPr lang="en-US" dirty="0"/>
              <a:t>Delegate – Get help from someone else, someone in a position of authority ideally</a:t>
            </a:r>
          </a:p>
          <a:p>
            <a:r>
              <a:rPr lang="en-US" dirty="0"/>
              <a:t>Delay – After the incident, check in with the person who was </a:t>
            </a:r>
            <a:r>
              <a:rPr lang="en-US" dirty="0" err="1"/>
              <a:t>harrassed</a:t>
            </a:r>
            <a:endParaRPr lang="en-US" dirty="0"/>
          </a:p>
          <a:p>
            <a:r>
              <a:rPr lang="en-US" dirty="0"/>
              <a:t>Direct – Be firm and clear when addressing the aggressor. You can also ask the victim if they are ok or need help. (Assess your safety first!)</a:t>
            </a:r>
          </a:p>
          <a:p>
            <a:r>
              <a:rPr lang="en-US" dirty="0"/>
              <a:t>Document – Video record the incident (caution: local laws about recording in public vary), be a witness if a police report is made. </a:t>
            </a:r>
          </a:p>
          <a:p>
            <a:endParaRPr lang="en-US" dirty="0"/>
          </a:p>
        </p:txBody>
      </p:sp>
    </p:spTree>
    <p:extLst>
      <p:ext uri="{BB962C8B-B14F-4D97-AF65-F5344CB8AC3E}">
        <p14:creationId xmlns:p14="http://schemas.microsoft.com/office/powerpoint/2010/main" val="1242131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560B-AB89-4644-8B00-AE18047A5ECA}"/>
              </a:ext>
            </a:extLst>
          </p:cNvPr>
          <p:cNvSpPr>
            <a:spLocks noGrp="1"/>
          </p:cNvSpPr>
          <p:nvPr>
            <p:ph type="title"/>
          </p:nvPr>
        </p:nvSpPr>
        <p:spPr>
          <a:xfrm>
            <a:off x="913795" y="339212"/>
            <a:ext cx="10353762" cy="1257300"/>
          </a:xfrm>
        </p:spPr>
        <p:txBody>
          <a:bodyPr>
            <a:normAutofit/>
          </a:bodyPr>
          <a:lstStyle/>
          <a:p>
            <a:r>
              <a:rPr lang="en-US" dirty="0"/>
              <a:t>What Can Be Done?</a:t>
            </a:r>
            <a:br>
              <a:rPr lang="en-US" dirty="0"/>
            </a:br>
            <a:r>
              <a:rPr lang="en-US" dirty="0" err="1"/>
              <a:t>Microintervention</a:t>
            </a:r>
            <a:r>
              <a:rPr lang="en-US" dirty="0"/>
              <a:t> Strategies</a:t>
            </a:r>
          </a:p>
        </p:txBody>
      </p:sp>
      <p:sp>
        <p:nvSpPr>
          <p:cNvPr id="3" name="Content Placeholder 2">
            <a:extLst>
              <a:ext uri="{FF2B5EF4-FFF2-40B4-BE49-F238E27FC236}">
                <a16:creationId xmlns:a16="http://schemas.microsoft.com/office/drawing/2014/main" id="{AAFEEAF7-5CA7-43C1-800E-37B23970BABF}"/>
              </a:ext>
            </a:extLst>
          </p:cNvPr>
          <p:cNvSpPr>
            <a:spLocks noGrp="1"/>
          </p:cNvSpPr>
          <p:nvPr>
            <p:ph idx="1"/>
          </p:nvPr>
        </p:nvSpPr>
        <p:spPr>
          <a:xfrm>
            <a:off x="536841" y="1596512"/>
            <a:ext cx="11084888" cy="4922276"/>
          </a:xfrm>
        </p:spPr>
        <p:txBody>
          <a:bodyPr/>
          <a:lstStyle/>
          <a:p>
            <a:pPr marL="36900" indent="0">
              <a:buNone/>
            </a:pPr>
            <a:r>
              <a:rPr lang="en-US" sz="1400" dirty="0">
                <a:solidFill>
                  <a:schemeClr val="accent3">
                    <a:lumMod val="60000"/>
                    <a:lumOff val="40000"/>
                  </a:schemeClr>
                </a:solidFill>
              </a:rPr>
              <a:t>See PDF, </a:t>
            </a:r>
            <a:r>
              <a:rPr lang="en-US" sz="1400" dirty="0" err="1">
                <a:solidFill>
                  <a:schemeClr val="accent3">
                    <a:lumMod val="60000"/>
                    <a:lumOff val="40000"/>
                  </a:schemeClr>
                </a:solidFill>
              </a:rPr>
              <a:t>Microintervention</a:t>
            </a:r>
            <a:r>
              <a:rPr lang="en-US" sz="1400" dirty="0">
                <a:solidFill>
                  <a:schemeClr val="accent3">
                    <a:lumMod val="60000"/>
                    <a:lumOff val="40000"/>
                  </a:schemeClr>
                </a:solidFill>
              </a:rPr>
              <a:t> Toolkit- </a:t>
            </a:r>
            <a:r>
              <a:rPr lang="en-US" sz="1400" dirty="0" err="1">
                <a:solidFill>
                  <a:schemeClr val="accent3">
                    <a:lumMod val="60000"/>
                    <a:lumOff val="40000"/>
                  </a:schemeClr>
                </a:solidFill>
              </a:rPr>
              <a:t>Microintervenion</a:t>
            </a:r>
            <a:r>
              <a:rPr lang="en-US" sz="1400" dirty="0">
                <a:solidFill>
                  <a:schemeClr val="accent3">
                    <a:lumMod val="60000"/>
                    <a:lumOff val="40000"/>
                  </a:schemeClr>
                </a:solidFill>
              </a:rPr>
              <a:t> </a:t>
            </a:r>
            <a:r>
              <a:rPr lang="en-US" sz="1400" dirty="0" err="1">
                <a:solidFill>
                  <a:schemeClr val="accent3">
                    <a:lumMod val="60000"/>
                    <a:lumOff val="40000"/>
                  </a:schemeClr>
                </a:solidFill>
              </a:rPr>
              <a:t>Srategies</a:t>
            </a:r>
            <a:r>
              <a:rPr lang="en-US" sz="1400" dirty="0">
                <a:solidFill>
                  <a:schemeClr val="accent3">
                    <a:lumMod val="60000"/>
                    <a:lumOff val="40000"/>
                  </a:schemeClr>
                </a:solidFill>
              </a:rPr>
              <a:t>, What you Can do to Disarm and Dismantle Individual and Systemic Racism and Bias</a:t>
            </a:r>
          </a:p>
          <a:p>
            <a:pPr marL="36900" indent="0">
              <a:buNone/>
            </a:pPr>
            <a:r>
              <a:rPr lang="en-US" sz="1400" dirty="0">
                <a:solidFill>
                  <a:schemeClr val="accent3">
                    <a:lumMod val="60000"/>
                    <a:lumOff val="40000"/>
                  </a:schemeClr>
                </a:solidFill>
              </a:rPr>
              <a:t>-from Derald Wing Sue, Cassandra Z. Calle, </a:t>
            </a:r>
            <a:r>
              <a:rPr lang="en-US" sz="1400" dirty="0" err="1">
                <a:solidFill>
                  <a:schemeClr val="accent3">
                    <a:lumMod val="60000"/>
                    <a:lumOff val="40000"/>
                  </a:schemeClr>
                </a:solidFill>
              </a:rPr>
              <a:t>Narolyn</a:t>
            </a:r>
            <a:r>
              <a:rPr lang="en-US" sz="1400" dirty="0">
                <a:solidFill>
                  <a:schemeClr val="accent3">
                    <a:lumMod val="60000"/>
                    <a:lumOff val="40000"/>
                  </a:schemeClr>
                </a:solidFill>
              </a:rPr>
              <a:t> Mendez, Sarah </a:t>
            </a:r>
            <a:r>
              <a:rPr lang="en-US" sz="1400" dirty="0" err="1">
                <a:solidFill>
                  <a:schemeClr val="accent3">
                    <a:lumMod val="60000"/>
                    <a:lumOff val="40000"/>
                  </a:schemeClr>
                </a:solidFill>
              </a:rPr>
              <a:t>Alsaidi</a:t>
            </a:r>
            <a:r>
              <a:rPr lang="en-US" sz="1400" dirty="0">
                <a:solidFill>
                  <a:schemeClr val="accent3">
                    <a:lumMod val="60000"/>
                    <a:lumOff val="40000"/>
                  </a:schemeClr>
                </a:solidFill>
              </a:rPr>
              <a:t> and Elizabeth </a:t>
            </a:r>
            <a:r>
              <a:rPr lang="en-US" sz="1400" dirty="0" err="1">
                <a:solidFill>
                  <a:schemeClr val="accent3">
                    <a:lumMod val="60000"/>
                    <a:lumOff val="40000"/>
                  </a:schemeClr>
                </a:solidFill>
              </a:rPr>
              <a:t>Glaeser</a:t>
            </a:r>
            <a:endParaRPr lang="en-US" sz="1400" dirty="0">
              <a:solidFill>
                <a:schemeClr val="accent3">
                  <a:lumMod val="60000"/>
                  <a:lumOff val="40000"/>
                </a:schemeClr>
              </a:solidFill>
            </a:endParaRPr>
          </a:p>
          <a:p>
            <a:pPr marL="36900" indent="0">
              <a:buNone/>
            </a:pPr>
            <a:endParaRPr lang="en-US" sz="1400" dirty="0"/>
          </a:p>
          <a:p>
            <a:pPr marL="494100" indent="-457200">
              <a:buAutoNum type="arabicPeriod"/>
            </a:pPr>
            <a:r>
              <a:rPr lang="en-US" dirty="0"/>
              <a:t>Make the Invisible, visible- bring to the forefront of people’s awareness</a:t>
            </a:r>
          </a:p>
          <a:p>
            <a:pPr marL="494100" indent="-457200">
              <a:buAutoNum type="arabicPeriod"/>
            </a:pPr>
            <a:r>
              <a:rPr lang="en-US" dirty="0"/>
              <a:t>Disarm Macroaggressions- provide a potent and effective means to confront biased institutional or societal policies</a:t>
            </a:r>
          </a:p>
          <a:p>
            <a:pPr marL="494100" indent="-457200">
              <a:buAutoNum type="arabicPeriod"/>
            </a:pPr>
            <a:r>
              <a:rPr lang="en-US" dirty="0"/>
              <a:t>Increase Awareness through Education- help stakeholders and decision-makers develop critical consciousness about systemic inequities</a:t>
            </a:r>
          </a:p>
          <a:p>
            <a:pPr marL="494100" indent="-457200">
              <a:buAutoNum type="arabicPeriod"/>
            </a:pPr>
            <a:r>
              <a:rPr lang="en-US" dirty="0"/>
              <a:t>Seek External Support- Systemic external support (community support, human rights orgs, legal action, etc.)</a:t>
            </a:r>
          </a:p>
          <a:p>
            <a:pPr marL="494100" indent="-457200">
              <a:buAutoNum type="arabicPeriod"/>
            </a:pPr>
            <a:endParaRPr lang="en-US" dirty="0"/>
          </a:p>
          <a:p>
            <a:pPr marL="494100" indent="-457200">
              <a:buAutoNum type="arabicPeriod"/>
            </a:pPr>
            <a:endParaRPr lang="en-US" dirty="0"/>
          </a:p>
          <a:p>
            <a:pPr algn="l"/>
            <a:endParaRPr lang="en-US" dirty="0"/>
          </a:p>
        </p:txBody>
      </p:sp>
    </p:spTree>
    <p:extLst>
      <p:ext uri="{BB962C8B-B14F-4D97-AF65-F5344CB8AC3E}">
        <p14:creationId xmlns:p14="http://schemas.microsoft.com/office/powerpoint/2010/main" val="3864901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2C69-EEDF-4243-9812-1913484A726A}"/>
              </a:ext>
            </a:extLst>
          </p:cNvPr>
          <p:cNvSpPr>
            <a:spLocks noGrp="1"/>
          </p:cNvSpPr>
          <p:nvPr>
            <p:ph type="title"/>
          </p:nvPr>
        </p:nvSpPr>
        <p:spPr>
          <a:xfrm>
            <a:off x="919119" y="90458"/>
            <a:ext cx="10353762" cy="1257300"/>
          </a:xfrm>
        </p:spPr>
        <p:txBody>
          <a:bodyPr/>
          <a:lstStyle/>
          <a:p>
            <a:r>
              <a:rPr lang="en-US" dirty="0"/>
              <a:t>References &amp; Resources</a:t>
            </a:r>
          </a:p>
        </p:txBody>
      </p:sp>
      <p:sp>
        <p:nvSpPr>
          <p:cNvPr id="3" name="Content Placeholder 2">
            <a:extLst>
              <a:ext uri="{FF2B5EF4-FFF2-40B4-BE49-F238E27FC236}">
                <a16:creationId xmlns:a16="http://schemas.microsoft.com/office/drawing/2014/main" id="{60DE6A57-FF8F-4285-9143-54570A91DE25}"/>
              </a:ext>
            </a:extLst>
          </p:cNvPr>
          <p:cNvSpPr>
            <a:spLocks noGrp="1"/>
          </p:cNvSpPr>
          <p:nvPr>
            <p:ph idx="1"/>
          </p:nvPr>
        </p:nvSpPr>
        <p:spPr>
          <a:xfrm>
            <a:off x="584036" y="1238865"/>
            <a:ext cx="11137982" cy="5404791"/>
          </a:xfrm>
        </p:spPr>
        <p:txBody>
          <a:bodyPr>
            <a:normAutofit fontScale="70000" lnSpcReduction="20000"/>
          </a:bodyPr>
          <a:lstStyle/>
          <a:p>
            <a:r>
              <a:rPr lang="en-US" sz="1800" b="0" i="0" u="none" strike="noStrike" baseline="0" dirty="0">
                <a:solidFill>
                  <a:schemeClr val="tx1"/>
                </a:solidFill>
              </a:rPr>
              <a:t>#I’m Ready Movement, AAPI Women Lead - </a:t>
            </a:r>
            <a:r>
              <a:rPr lang="en-US" sz="1800" b="0" i="0" u="none" strike="noStrike" baseline="0" dirty="0">
                <a:solidFill>
                  <a:schemeClr val="tx1"/>
                </a:solidFill>
                <a:hlinkClick r:id="rId2"/>
              </a:rPr>
              <a:t>https://www.imreadymovement.org/</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A3PCON- </a:t>
            </a:r>
            <a:r>
              <a:rPr lang="en-US" sz="1800" b="0" i="0" u="none" strike="noStrike" baseline="0" dirty="0">
                <a:solidFill>
                  <a:schemeClr val="tx1"/>
                </a:solidFill>
                <a:hlinkClick r:id="rId3"/>
              </a:rPr>
              <a:t>http://www.asianpacificpolicyandplanningcouncil.org/about-a3pcon/#mission</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Anti-Asian Violence Resources - </a:t>
            </a:r>
            <a:r>
              <a:rPr lang="en-US" sz="1800" b="0" i="0" u="none" strike="noStrike" baseline="0" dirty="0">
                <a:solidFill>
                  <a:schemeClr val="tx1"/>
                </a:solidFill>
                <a:hlinkClick r:id="rId4"/>
              </a:rPr>
              <a:t>https://anti-asianviolenceresources.carrd.co/</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Asian American Psychological Association- https://aapaonline.org/ </a:t>
            </a:r>
          </a:p>
          <a:p>
            <a:endParaRPr lang="en-US" sz="1800" b="0" i="0" u="none" strike="noStrike" baseline="0" dirty="0">
              <a:solidFill>
                <a:schemeClr val="tx1"/>
              </a:solidFill>
            </a:endParaRPr>
          </a:p>
          <a:p>
            <a:r>
              <a:rPr lang="en-US" sz="1800" b="0" i="0" u="none" strike="noStrike" baseline="0" dirty="0">
                <a:solidFill>
                  <a:schemeClr val="tx1"/>
                </a:solidFill>
              </a:rPr>
              <a:t>Asian Americans Advancing Justice - </a:t>
            </a:r>
            <a:r>
              <a:rPr lang="en-US" sz="1800" b="0" i="0" u="none" strike="noStrike" baseline="0" dirty="0">
                <a:solidFill>
                  <a:schemeClr val="tx1"/>
                </a:solidFill>
                <a:hlinkClick r:id="rId5"/>
              </a:rPr>
              <a:t>https://www.advancingjustice-aajc.org/</a:t>
            </a:r>
            <a:r>
              <a:rPr lang="en-US" sz="1800" b="0" i="0" u="none" strike="noStrike" baseline="0" dirty="0">
                <a:solidFill>
                  <a:schemeClr val="tx1"/>
                </a:solidFill>
              </a:rPr>
              <a:t>   &amp;  </a:t>
            </a:r>
            <a:r>
              <a:rPr lang="en-US" sz="1800" b="0" i="0" u="none" strike="noStrike" baseline="0" dirty="0">
                <a:solidFill>
                  <a:schemeClr val="tx1"/>
                </a:solidFill>
                <a:hlinkClick r:id="rId6"/>
              </a:rPr>
              <a:t>https://linktr.ee/advancingjustice_aajc</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Asian Americans Advancing Justice, Send a Letter to your Member of Congress- </a:t>
            </a:r>
            <a:r>
              <a:rPr lang="en-US" sz="1800" b="0" i="0" u="none" strike="noStrike" baseline="0" dirty="0">
                <a:solidFill>
                  <a:schemeClr val="tx1"/>
                </a:solidFill>
                <a:hlinkClick r:id="rId7"/>
              </a:rPr>
              <a:t>https://actionnetwork.org/letters/take-action-against-the-racial-profiling-of-asian-americans-and-asian-immigrants-and-call-for-an-end-to-the-justice-departments-china-initiative</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FBI Local Field Offices- </a:t>
            </a:r>
            <a:r>
              <a:rPr lang="en-US" sz="1800" b="0" i="0" u="none" strike="noStrike" baseline="0" dirty="0">
                <a:solidFill>
                  <a:schemeClr val="tx1"/>
                </a:solidFill>
                <a:hlinkClick r:id="rId8"/>
              </a:rPr>
              <a:t>https://www.fbi.gov/contact-us/field-offices</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NAPABA Hate Crimes Task Force and Pro Bono Legal Services - </a:t>
            </a:r>
            <a:r>
              <a:rPr lang="en-US" sz="1800" b="0" i="0" u="none" strike="noStrike" baseline="0" dirty="0">
                <a:solidFill>
                  <a:schemeClr val="tx1"/>
                </a:solidFill>
                <a:hlinkClick r:id="rId9"/>
              </a:rPr>
              <a:t>https://www.napaba.org/page/HateCrimeResources</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Race in America, Rise In Anti-Asian Violence </a:t>
            </a:r>
            <a:r>
              <a:rPr lang="en-US" sz="1800" b="0" i="0" u="none" strike="noStrike" baseline="0" dirty="0">
                <a:solidFill>
                  <a:schemeClr val="tx1"/>
                </a:solidFill>
                <a:hlinkClick r:id="rId10"/>
              </a:rPr>
              <a:t>https://www.youtube.com/watch?v=VT1mDgDjJ5g</a:t>
            </a:r>
            <a:endParaRPr lang="en-US" sz="1800" b="0" i="0" u="none" strike="noStrike" baseline="0" dirty="0">
              <a:solidFill>
                <a:schemeClr val="tx1"/>
              </a:solidFill>
            </a:endParaRPr>
          </a:p>
          <a:p>
            <a:endParaRPr lang="en-US" sz="1800" b="0" i="0" u="none" strike="noStrike" baseline="0" dirty="0">
              <a:solidFill>
                <a:schemeClr val="tx1"/>
              </a:solidFill>
              <a:latin typeface="ArialMT"/>
            </a:endParaRPr>
          </a:p>
          <a:p>
            <a:endParaRPr lang="en-US" sz="1800" b="0" i="0" u="none" strike="noStrike" baseline="0" dirty="0">
              <a:solidFill>
                <a:schemeClr val="tx1"/>
              </a:solidFill>
              <a:latin typeface="ArialMT"/>
            </a:endParaRPr>
          </a:p>
          <a:p>
            <a:pPr marL="36900" indent="0" algn="l">
              <a:buNone/>
            </a:pPr>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b="0" i="0" u="none" strike="noStrike" baseline="0" dirty="0">
              <a:solidFill>
                <a:schemeClr val="tx1"/>
              </a:solidFill>
              <a:latin typeface="ArialMT"/>
            </a:endParaRPr>
          </a:p>
          <a:p>
            <a:pPr algn="l"/>
            <a:endParaRPr lang="en-US" dirty="0">
              <a:solidFill>
                <a:schemeClr val="tx1"/>
              </a:solidFill>
            </a:endParaRPr>
          </a:p>
        </p:txBody>
      </p:sp>
    </p:spTree>
    <p:extLst>
      <p:ext uri="{BB962C8B-B14F-4D97-AF65-F5344CB8AC3E}">
        <p14:creationId xmlns:p14="http://schemas.microsoft.com/office/powerpoint/2010/main" val="2598558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2C69-EEDF-4243-9812-1913484A726A}"/>
              </a:ext>
            </a:extLst>
          </p:cNvPr>
          <p:cNvSpPr>
            <a:spLocks noGrp="1"/>
          </p:cNvSpPr>
          <p:nvPr>
            <p:ph type="title"/>
          </p:nvPr>
        </p:nvSpPr>
        <p:spPr>
          <a:xfrm>
            <a:off x="919119" y="90458"/>
            <a:ext cx="10353762" cy="1257300"/>
          </a:xfrm>
        </p:spPr>
        <p:txBody>
          <a:bodyPr/>
          <a:lstStyle/>
          <a:p>
            <a:r>
              <a:rPr lang="en-US" dirty="0"/>
              <a:t>References &amp; Resources</a:t>
            </a:r>
          </a:p>
        </p:txBody>
      </p:sp>
      <p:sp>
        <p:nvSpPr>
          <p:cNvPr id="3" name="Content Placeholder 2">
            <a:extLst>
              <a:ext uri="{FF2B5EF4-FFF2-40B4-BE49-F238E27FC236}">
                <a16:creationId xmlns:a16="http://schemas.microsoft.com/office/drawing/2014/main" id="{60DE6A57-FF8F-4285-9143-54570A91DE25}"/>
              </a:ext>
            </a:extLst>
          </p:cNvPr>
          <p:cNvSpPr>
            <a:spLocks noGrp="1"/>
          </p:cNvSpPr>
          <p:nvPr>
            <p:ph idx="1"/>
          </p:nvPr>
        </p:nvSpPr>
        <p:spPr>
          <a:xfrm>
            <a:off x="584036" y="1238865"/>
            <a:ext cx="11137982" cy="5404791"/>
          </a:xfrm>
        </p:spPr>
        <p:txBody>
          <a:bodyPr>
            <a:normAutofit fontScale="85000" lnSpcReduction="20000"/>
          </a:bodyPr>
          <a:lstStyle/>
          <a:p>
            <a:r>
              <a:rPr lang="en-US" sz="1800" b="0" i="0" u="none" strike="noStrike" baseline="0" dirty="0">
                <a:solidFill>
                  <a:schemeClr val="tx1"/>
                </a:solidFill>
              </a:rPr>
              <a:t>Stand Against Hatred (report incidents)- </a:t>
            </a:r>
            <a:r>
              <a:rPr lang="en-US" sz="1800" b="0" i="0" u="none" strike="noStrike" baseline="0" dirty="0">
                <a:solidFill>
                  <a:schemeClr val="tx1"/>
                </a:solidFill>
                <a:hlinkClick r:id="rId2"/>
              </a:rPr>
              <a:t>https://www.standagainsthatred.org/resources</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STOP AAPI Hate </a:t>
            </a:r>
            <a:r>
              <a:rPr lang="en-US" sz="1800" b="0" i="0" u="none" strike="noStrike" baseline="0" dirty="0">
                <a:solidFill>
                  <a:schemeClr val="tx1"/>
                </a:solidFill>
                <a:hlinkClick r:id="rId3"/>
              </a:rPr>
              <a:t>https://stopaapihate.org/</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Stop AAPI Hate Incident Tracker- </a:t>
            </a:r>
            <a:r>
              <a:rPr lang="en-US" sz="1800" b="0" i="0" u="none" strike="noStrike" baseline="0" dirty="0">
                <a:solidFill>
                  <a:schemeClr val="tx1"/>
                </a:solidFill>
                <a:hlinkClick r:id="rId4"/>
              </a:rPr>
              <a:t>https://stopaapihate.org/reportincident/</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Stop Asian Hate: Together We Can Make a Difference - </a:t>
            </a:r>
            <a:r>
              <a:rPr lang="en-US" sz="1800" b="0" i="0" u="none" strike="noStrike" baseline="0" dirty="0">
                <a:solidFill>
                  <a:schemeClr val="tx1"/>
                </a:solidFill>
                <a:hlinkClick r:id="rId5"/>
              </a:rPr>
              <a:t>https://www.gofundme.com/c/act/stop-aapi-hate</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STOP Street Harassment </a:t>
            </a:r>
            <a:r>
              <a:rPr lang="en-US" sz="1800" b="0" i="0" u="none" strike="noStrike" baseline="0" dirty="0">
                <a:solidFill>
                  <a:schemeClr val="tx1"/>
                </a:solidFill>
                <a:hlinkClick r:id="rId6"/>
              </a:rPr>
              <a:t>https://stopstreetharassment.org/</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The WECHAT Project- </a:t>
            </a:r>
            <a:r>
              <a:rPr lang="en-US" sz="1800" b="0" i="0" u="none" strike="noStrike" baseline="0" dirty="0">
                <a:solidFill>
                  <a:schemeClr val="tx1"/>
                </a:solidFill>
                <a:hlinkClick r:id="rId7"/>
              </a:rPr>
              <a:t>https://www.thewechatproject.org/</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Thursday, March 18th, at 10 am EST, AAPA joins our NCAPA partners as part of the US Congressional Hearing. Please watch, share, and amplify </a:t>
            </a:r>
            <a:r>
              <a:rPr lang="en-US" sz="1800" b="0" i="0" u="none" strike="noStrike" baseline="0" dirty="0">
                <a:solidFill>
                  <a:schemeClr val="tx1"/>
                </a:solidFill>
                <a:hlinkClick r:id="rId8"/>
              </a:rPr>
              <a:t>https://youtu.be/547JYf-VA_Q</a:t>
            </a:r>
            <a:endParaRPr lang="en-US" sz="1800" b="0" i="0" u="none" strike="noStrike" baseline="0" dirty="0">
              <a:solidFill>
                <a:schemeClr val="tx1"/>
              </a:solidFill>
            </a:endParaRPr>
          </a:p>
          <a:p>
            <a:endParaRPr lang="en-US" sz="1800" b="0" i="0" u="none" strike="noStrike" baseline="0" dirty="0">
              <a:solidFill>
                <a:schemeClr val="tx1"/>
              </a:solidFill>
            </a:endParaRPr>
          </a:p>
          <a:p>
            <a:r>
              <a:rPr lang="en-US" sz="1800" b="0" i="0" u="none" strike="noStrike" baseline="0" dirty="0">
                <a:solidFill>
                  <a:schemeClr val="tx1"/>
                </a:solidFill>
              </a:rPr>
              <a:t>Working with Asian </a:t>
            </a:r>
            <a:r>
              <a:rPr lang="en-US" sz="1800" b="0" i="0" u="none" strike="noStrike" baseline="0" dirty="0" err="1">
                <a:solidFill>
                  <a:schemeClr val="tx1"/>
                </a:solidFill>
              </a:rPr>
              <a:t>Americacn</a:t>
            </a:r>
            <a:r>
              <a:rPr lang="en-US" sz="1800" b="0" i="0" u="none" strike="noStrike" baseline="0" dirty="0">
                <a:solidFill>
                  <a:schemeClr val="tx1"/>
                </a:solidFill>
              </a:rPr>
              <a:t> Patients </a:t>
            </a:r>
            <a:r>
              <a:rPr lang="en-US" sz="1800" b="0" i="0" u="none" strike="noStrike" baseline="0" dirty="0">
                <a:solidFill>
                  <a:schemeClr val="tx1"/>
                </a:solidFill>
                <a:hlinkClick r:id="rId9"/>
              </a:rPr>
              <a:t>https://www.psychiatry.org/psychiatrists/cultural-competency/education/best-practice-highlights/working-with-asian-american-patients</a:t>
            </a:r>
            <a:endParaRPr lang="en-US" sz="1800" b="0" i="0" u="none" strike="noStrike" baseline="0" dirty="0">
              <a:solidFill>
                <a:schemeClr val="tx1"/>
              </a:solidFill>
            </a:endParaRPr>
          </a:p>
          <a:p>
            <a:endParaRPr lang="en-US" sz="1800" b="0" i="0" u="none" strike="noStrike" baseline="0" dirty="0">
              <a:solidFill>
                <a:schemeClr val="tx1"/>
              </a:solidFill>
              <a:latin typeface="ArialMT"/>
            </a:endParaRPr>
          </a:p>
          <a:p>
            <a:pPr marL="36900" indent="0" algn="l">
              <a:buNone/>
            </a:pPr>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dirty="0">
              <a:solidFill>
                <a:schemeClr val="tx1"/>
              </a:solidFill>
              <a:latin typeface="ArialMT"/>
            </a:endParaRPr>
          </a:p>
          <a:p>
            <a:pPr algn="l"/>
            <a:endParaRPr lang="en-US" sz="1800" b="0" i="0" u="none" strike="noStrike" baseline="0" dirty="0">
              <a:solidFill>
                <a:schemeClr val="tx1"/>
              </a:solidFill>
              <a:latin typeface="ArialMT"/>
            </a:endParaRPr>
          </a:p>
          <a:p>
            <a:pPr algn="l"/>
            <a:endParaRPr lang="en-US" dirty="0">
              <a:solidFill>
                <a:schemeClr val="tx1"/>
              </a:solidFill>
            </a:endParaRPr>
          </a:p>
        </p:txBody>
      </p:sp>
    </p:spTree>
    <p:extLst>
      <p:ext uri="{BB962C8B-B14F-4D97-AF65-F5344CB8AC3E}">
        <p14:creationId xmlns:p14="http://schemas.microsoft.com/office/powerpoint/2010/main" val="21481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0FDC-6549-4607-A5B7-945FB276E054}"/>
              </a:ext>
            </a:extLst>
          </p:cNvPr>
          <p:cNvSpPr>
            <a:spLocks noGrp="1"/>
          </p:cNvSpPr>
          <p:nvPr>
            <p:ph type="title"/>
          </p:nvPr>
        </p:nvSpPr>
        <p:spPr>
          <a:xfrm>
            <a:off x="913795" y="146304"/>
            <a:ext cx="10353762" cy="670560"/>
          </a:xfrm>
        </p:spPr>
        <p:txBody>
          <a:bodyPr/>
          <a:lstStyle/>
          <a:p>
            <a:r>
              <a:rPr lang="en-US" dirty="0"/>
              <a:t>Terms</a:t>
            </a:r>
          </a:p>
        </p:txBody>
      </p:sp>
      <p:graphicFrame>
        <p:nvGraphicFramePr>
          <p:cNvPr id="5" name="Content Placeholder 2">
            <a:extLst>
              <a:ext uri="{FF2B5EF4-FFF2-40B4-BE49-F238E27FC236}">
                <a16:creationId xmlns:a16="http://schemas.microsoft.com/office/drawing/2014/main" id="{B39B2137-4DF5-467A-8947-B8FB49F8FA12}"/>
              </a:ext>
            </a:extLst>
          </p:cNvPr>
          <p:cNvGraphicFramePr>
            <a:graphicFrameLocks noGrp="1"/>
          </p:cNvGraphicFramePr>
          <p:nvPr>
            <p:ph idx="1"/>
            <p:extLst>
              <p:ext uri="{D42A27DB-BD31-4B8C-83A1-F6EECF244321}">
                <p14:modId xmlns:p14="http://schemas.microsoft.com/office/powerpoint/2010/main" val="572899882"/>
              </p:ext>
            </p:extLst>
          </p:nvPr>
        </p:nvGraphicFramePr>
        <p:xfrm>
          <a:off x="294968" y="816864"/>
          <a:ext cx="11568635" cy="589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687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D1A-D5D7-41AC-ACD5-23DD022B3B74}"/>
              </a:ext>
            </a:extLst>
          </p:cNvPr>
          <p:cNvSpPr>
            <a:spLocks noGrp="1"/>
          </p:cNvSpPr>
          <p:nvPr>
            <p:ph type="title"/>
          </p:nvPr>
        </p:nvSpPr>
        <p:spPr>
          <a:xfrm>
            <a:off x="919119" y="231648"/>
            <a:ext cx="10353762" cy="1060704"/>
          </a:xfrm>
        </p:spPr>
        <p:txBody>
          <a:bodyPr>
            <a:normAutofit fontScale="90000"/>
          </a:bodyPr>
          <a:lstStyle/>
          <a:p>
            <a:r>
              <a:rPr lang="en-US" dirty="0"/>
              <a:t>References &amp; Resources</a:t>
            </a:r>
            <a:br>
              <a:rPr lang="en-US" dirty="0"/>
            </a:br>
            <a:r>
              <a:rPr lang="en-US" dirty="0"/>
              <a:t>Read</a:t>
            </a:r>
          </a:p>
        </p:txBody>
      </p:sp>
      <p:sp>
        <p:nvSpPr>
          <p:cNvPr id="3" name="Content Placeholder 2">
            <a:extLst>
              <a:ext uri="{FF2B5EF4-FFF2-40B4-BE49-F238E27FC236}">
                <a16:creationId xmlns:a16="http://schemas.microsoft.com/office/drawing/2014/main" id="{C62E24B0-19E2-438B-B67B-C45CC880C2E7}"/>
              </a:ext>
            </a:extLst>
          </p:cNvPr>
          <p:cNvSpPr>
            <a:spLocks noGrp="1"/>
          </p:cNvSpPr>
          <p:nvPr>
            <p:ph idx="1"/>
          </p:nvPr>
        </p:nvSpPr>
        <p:spPr>
          <a:xfrm>
            <a:off x="231648" y="1712976"/>
            <a:ext cx="5748528" cy="4632960"/>
          </a:xfrm>
        </p:spPr>
        <p:txBody>
          <a:bodyPr>
            <a:normAutofit fontScale="85000" lnSpcReduction="10000"/>
          </a:bodyPr>
          <a:lstStyle/>
          <a:p>
            <a:pPr>
              <a:lnSpc>
                <a:spcPct val="120000"/>
              </a:lnSpc>
              <a:buFont typeface="Arial" panose="020B0604020202020204" pitchFamily="34" charset="0"/>
              <a:buChar char="•"/>
            </a:pPr>
            <a:r>
              <a:rPr lang="en-US" sz="1400" b="0" i="0" dirty="0">
                <a:solidFill>
                  <a:schemeClr val="tx1"/>
                </a:solidFill>
                <a:effectLst/>
              </a:rPr>
              <a:t>"America for Americans: A History of Xenophobia in the United States" by Erika Lee</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"America Is in the Heart" by Carlos </a:t>
            </a:r>
            <a:r>
              <a:rPr lang="en-US" sz="1400" b="0" i="0" dirty="0" err="1">
                <a:solidFill>
                  <a:schemeClr val="tx1"/>
                </a:solidFill>
                <a:effectLst/>
              </a:rPr>
              <a:t>Bulosan</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"Asian Settler Colonialism" by Candace </a:t>
            </a:r>
            <a:r>
              <a:rPr lang="en-US" sz="1400" b="0" i="0" dirty="0" err="1">
                <a:solidFill>
                  <a:schemeClr val="tx1"/>
                </a:solidFill>
                <a:effectLst/>
              </a:rPr>
              <a:t>Fujikane</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"Everything I Never Told You" by Celeste Ng</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"Finding My Voice" by Marie Myung-Ok Lee</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"Freedom Dreams" by Robin D.G. Kelley</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"Know My Name: A Memoir" by Chanel Miller</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"Minor Feeling: An Asian American Reckoning" by Cathy Park Hong</a:t>
            </a:r>
            <a:br>
              <a:rPr lang="en-US" sz="1400" b="0" i="0" dirty="0">
                <a:solidFill>
                  <a:schemeClr val="tx1"/>
                </a:solidFill>
                <a:effectLst/>
              </a:rPr>
            </a:br>
            <a:endParaRPr lang="en-US" sz="1400" b="0" i="0" dirty="0">
              <a:solidFill>
                <a:schemeClr val="tx1"/>
              </a:solidFill>
              <a:effectLst/>
            </a:endParaRPr>
          </a:p>
          <a:p>
            <a:pPr>
              <a:lnSpc>
                <a:spcPct val="120000"/>
              </a:lnSpc>
              <a:buFont typeface="Arial" panose="020B0604020202020204" pitchFamily="34" charset="0"/>
              <a:buChar char="•"/>
            </a:pPr>
            <a:r>
              <a:rPr lang="en-US" sz="1400" b="0" i="0" dirty="0">
                <a:solidFill>
                  <a:schemeClr val="tx1"/>
                </a:solidFill>
                <a:effectLst/>
              </a:rPr>
              <a:t>"No-No Boy" by John Okada</a:t>
            </a:r>
          </a:p>
          <a:p>
            <a:pPr algn="l">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A2CCBFD5-1B60-4C7B-A509-DD0093BB9EB9}"/>
              </a:ext>
            </a:extLst>
          </p:cNvPr>
          <p:cNvSpPr txBox="1">
            <a:spLocks/>
          </p:cNvSpPr>
          <p:nvPr/>
        </p:nvSpPr>
        <p:spPr>
          <a:xfrm>
            <a:off x="6352032" y="1712976"/>
            <a:ext cx="5608320" cy="4760976"/>
          </a:xfrm>
          <a:prstGeom prst="rect">
            <a:avLst/>
          </a:prstGeom>
          <a:effectLst>
            <a:outerShdw blurRad="25400" dir="17880000">
              <a:srgbClr val="000000">
                <a:alpha val="46000"/>
              </a:srgbClr>
            </a:outerShdw>
          </a:effectLst>
        </p:spPr>
        <p:txBody>
          <a:bodyPr vert="horz" lIns="91440" tIns="45720" rIns="91440" bIns="45720" rtlCol="0" anchor="t">
            <a:normAutofit fontScale="77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nSpc>
                <a:spcPct val="120000"/>
              </a:lnSpc>
              <a:buFont typeface="Arial" panose="020B0604020202020204" pitchFamily="34" charset="0"/>
              <a:buChar char="•"/>
            </a:pPr>
            <a:r>
              <a:rPr lang="en-US" sz="1400" dirty="0">
                <a:solidFill>
                  <a:schemeClr val="tx1"/>
                </a:solidFill>
                <a:effectLst/>
              </a:rPr>
              <a:t>"Not Your Yellow Fantasy" by Joyce </a:t>
            </a:r>
            <a:r>
              <a:rPr lang="en-US" sz="1400" dirty="0" err="1">
                <a:solidFill>
                  <a:schemeClr val="tx1"/>
                </a:solidFill>
                <a:effectLst/>
              </a:rPr>
              <a:t>Giboom</a:t>
            </a:r>
            <a:r>
              <a:rPr lang="en-US" sz="1400" dirty="0">
                <a:solidFill>
                  <a:schemeClr val="tx1"/>
                </a:solidFill>
                <a:effectLst/>
              </a:rPr>
              <a:t> Park</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"Pachinko" by Min </a:t>
            </a:r>
            <a:r>
              <a:rPr lang="en-US" sz="1400" dirty="0" err="1">
                <a:solidFill>
                  <a:schemeClr val="tx1"/>
                </a:solidFill>
                <a:effectLst/>
              </a:rPr>
              <a:t>Jin</a:t>
            </a:r>
            <a:r>
              <a:rPr lang="en-US" sz="1400" dirty="0">
                <a:solidFill>
                  <a:schemeClr val="tx1"/>
                </a:solidFill>
                <a:effectLst/>
              </a:rPr>
              <a:t> Lee</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"The Joy Luck Club" by Amy Tan</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b="1" u="sng" dirty="0">
                <a:solidFill>
                  <a:schemeClr val="tx1"/>
                </a:solidFill>
                <a:effectLst/>
                <a:hlinkClick r:id="rId2">
                  <a:extLst>
                    <a:ext uri="{A12FA001-AC4F-418D-AE19-62706E023703}">
                      <ahyp:hlinkClr xmlns:ahyp="http://schemas.microsoft.com/office/drawing/2018/hyperlinkcolor" val="tx"/>
                    </a:ext>
                  </a:extLst>
                </a:hlinkClick>
              </a:rPr>
              <a:t>"The Long History of Anti-Asian Hate in America"</a:t>
            </a:r>
            <a:r>
              <a:rPr lang="en-US" sz="1400" dirty="0">
                <a:solidFill>
                  <a:schemeClr val="tx1"/>
                </a:solidFill>
                <a:effectLst/>
              </a:rPr>
              <a:t> an article by Li Zhou</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"The Magical Language of Others: A Memoir Paperback" by E.J. Koh</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"The Making of Asian America" by Erika Lee</a:t>
            </a:r>
          </a:p>
          <a:p>
            <a:pPr>
              <a:lnSpc>
                <a:spcPct val="120000"/>
              </a:lnSpc>
              <a:buFont typeface="Arial" panose="020B0604020202020204" pitchFamily="34" charset="0"/>
              <a:buChar char="•"/>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"Twenty-One Years Young" by Amy Dong</a:t>
            </a:r>
          </a:p>
          <a:p>
            <a:pPr marL="36900" indent="0">
              <a:lnSpc>
                <a:spcPct val="120000"/>
              </a:lnSpc>
              <a:buNone/>
            </a:pPr>
            <a:endParaRPr lang="en-US" sz="1400" dirty="0">
              <a:solidFill>
                <a:schemeClr val="tx1"/>
              </a:solidFill>
              <a:effectLst/>
            </a:endParaRPr>
          </a:p>
          <a:p>
            <a:pPr>
              <a:lnSpc>
                <a:spcPct val="120000"/>
              </a:lnSpc>
              <a:buFont typeface="Arial" panose="020B0604020202020204" pitchFamily="34" charset="0"/>
              <a:buChar char="•"/>
            </a:pPr>
            <a:r>
              <a:rPr lang="en-US" sz="1400" dirty="0">
                <a:solidFill>
                  <a:schemeClr val="tx1"/>
                </a:solidFill>
                <a:effectLst/>
              </a:rPr>
              <a:t>"Yellow: Race in America Beyond Black and White" by Frank H. Wu</a:t>
            </a:r>
          </a:p>
          <a:p>
            <a:pPr marL="36900" indent="0">
              <a:buNone/>
            </a:pPr>
            <a:endParaRPr lang="en-US" sz="1400" dirty="0">
              <a:solidFill>
                <a:schemeClr val="tx1"/>
              </a:solidFill>
              <a:effectLst/>
              <a:hlinkClick r:id="rId3"/>
            </a:endParaRPr>
          </a:p>
          <a:p>
            <a:pPr marL="36900" indent="0" algn="r">
              <a:buNone/>
            </a:pPr>
            <a:r>
              <a:rPr lang="en-US" sz="1400" dirty="0">
                <a:solidFill>
                  <a:schemeClr val="tx1"/>
                </a:solidFill>
                <a:effectLst/>
                <a:hlinkClick r:id="rId3"/>
              </a:rPr>
              <a:t>https://www.ellentube.com/campaigns/stop-asian-hate.html</a:t>
            </a:r>
            <a:endParaRPr lang="en-US" sz="1400" dirty="0">
              <a:solidFill>
                <a:schemeClr val="tx1"/>
              </a:solidFill>
              <a:effectLst/>
            </a:endParaRPr>
          </a:p>
          <a:p>
            <a:pPr algn="r">
              <a:buFont typeface="Arial" panose="020B0604020202020204" pitchFamily="34" charset="0"/>
              <a:buChar char="•"/>
            </a:pPr>
            <a:endParaRPr lang="en-US" dirty="0">
              <a:solidFill>
                <a:schemeClr val="tx1"/>
              </a:solidFill>
              <a:effectLst/>
              <a:latin typeface="Cabin"/>
            </a:endParaRPr>
          </a:p>
          <a:p>
            <a:endParaRPr lang="en-US" dirty="0"/>
          </a:p>
        </p:txBody>
      </p:sp>
    </p:spTree>
    <p:extLst>
      <p:ext uri="{BB962C8B-B14F-4D97-AF65-F5344CB8AC3E}">
        <p14:creationId xmlns:p14="http://schemas.microsoft.com/office/powerpoint/2010/main" val="2849640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23F6-002D-465E-9722-CE1004A74E3E}"/>
              </a:ext>
            </a:extLst>
          </p:cNvPr>
          <p:cNvSpPr>
            <a:spLocks noGrp="1"/>
          </p:cNvSpPr>
          <p:nvPr>
            <p:ph type="title"/>
          </p:nvPr>
        </p:nvSpPr>
        <p:spPr>
          <a:xfrm>
            <a:off x="913795" y="211394"/>
            <a:ext cx="10353762" cy="1074862"/>
          </a:xfrm>
        </p:spPr>
        <p:txBody>
          <a:bodyPr>
            <a:normAutofit fontScale="90000"/>
          </a:bodyPr>
          <a:lstStyle/>
          <a:p>
            <a:r>
              <a:rPr lang="en-US" dirty="0"/>
              <a:t>References &amp; Resources</a:t>
            </a:r>
            <a:br>
              <a:rPr lang="en-US" dirty="0"/>
            </a:br>
            <a:r>
              <a:rPr lang="en-US" dirty="0"/>
              <a:t>Follow</a:t>
            </a:r>
          </a:p>
        </p:txBody>
      </p:sp>
      <p:sp>
        <p:nvSpPr>
          <p:cNvPr id="3" name="Content Placeholder 2">
            <a:extLst>
              <a:ext uri="{FF2B5EF4-FFF2-40B4-BE49-F238E27FC236}">
                <a16:creationId xmlns:a16="http://schemas.microsoft.com/office/drawing/2014/main" id="{52F554CF-660E-41E0-A0F9-3258976B7078}"/>
              </a:ext>
            </a:extLst>
          </p:cNvPr>
          <p:cNvSpPr>
            <a:spLocks noGrp="1"/>
          </p:cNvSpPr>
          <p:nvPr>
            <p:ph idx="1"/>
          </p:nvPr>
        </p:nvSpPr>
        <p:spPr>
          <a:xfrm>
            <a:off x="365760" y="1468694"/>
            <a:ext cx="11399520" cy="5177912"/>
          </a:xfrm>
        </p:spPr>
        <p:txBody>
          <a:bodyPr>
            <a:normAutofit fontScale="62500" lnSpcReduction="20000"/>
          </a:bodyPr>
          <a:lstStyle/>
          <a:p>
            <a:pPr marL="36900" indent="0" algn="l">
              <a:buNone/>
            </a:pPr>
            <a:r>
              <a:rPr lang="en-US" b="1" i="0" u="sng" dirty="0">
                <a:solidFill>
                  <a:schemeClr val="tx1"/>
                </a:solidFill>
                <a:effectLst/>
                <a:hlinkClick r:id="rId2">
                  <a:extLst>
                    <a:ext uri="{A12FA001-AC4F-418D-AE19-62706E023703}">
                      <ahyp:hlinkClr xmlns:ahyp="http://schemas.microsoft.com/office/drawing/2018/hyperlinkcolor" val="tx"/>
                    </a:ext>
                  </a:extLst>
                </a:hlinkClick>
              </a:rPr>
              <a:t>AAPI Women Lead</a:t>
            </a:r>
            <a:r>
              <a:rPr lang="en-US" b="0" i="0" dirty="0">
                <a:solidFill>
                  <a:schemeClr val="tx1"/>
                </a:solidFill>
                <a:effectLst/>
              </a:rPr>
              <a:t> – </a:t>
            </a:r>
            <a:r>
              <a:rPr lang="en-US" b="0" i="0" dirty="0">
                <a:solidFill>
                  <a:schemeClr val="tx1"/>
                </a:solidFill>
                <a:effectLst/>
                <a:hlinkClick r:id="rId2"/>
              </a:rPr>
              <a:t>https://www.instagram.com/aapiwomenlead/</a:t>
            </a:r>
            <a:r>
              <a:rPr lang="en-US" b="0" i="0" dirty="0">
                <a:solidFill>
                  <a:schemeClr val="tx1"/>
                </a:solidFill>
                <a:effectLst/>
              </a:rPr>
              <a:t> AAPI Women Lead is an intergenerational organization that strengthens the social and political power of AAPI communities through the leadership of AAPI Women-identified, women and girls in solidarity with other communities of color.</a:t>
            </a:r>
          </a:p>
          <a:p>
            <a:pPr marL="36900" indent="0" algn="l">
              <a:buNone/>
            </a:pPr>
            <a:br>
              <a:rPr lang="en-US" b="0" i="0" dirty="0">
                <a:solidFill>
                  <a:schemeClr val="tx1"/>
                </a:solidFill>
                <a:effectLst/>
              </a:rPr>
            </a:br>
            <a:r>
              <a:rPr lang="en-US" b="1" i="0" u="sng" dirty="0">
                <a:solidFill>
                  <a:schemeClr val="tx1"/>
                </a:solidFill>
                <a:effectLst/>
                <a:hlinkClick r:id="rId3">
                  <a:extLst>
                    <a:ext uri="{A12FA001-AC4F-418D-AE19-62706E023703}">
                      <ahyp:hlinkClr xmlns:ahyp="http://schemas.microsoft.com/office/drawing/2018/hyperlinkcolor" val="tx"/>
                    </a:ext>
                  </a:extLst>
                </a:hlinkClick>
              </a:rPr>
              <a:t>Asian American Collective</a:t>
            </a:r>
            <a:r>
              <a:rPr lang="en-US" b="0" i="0" dirty="0">
                <a:solidFill>
                  <a:schemeClr val="tx1"/>
                </a:solidFill>
                <a:effectLst/>
              </a:rPr>
              <a:t> – </a:t>
            </a:r>
            <a:r>
              <a:rPr lang="en-US" b="0" i="0" dirty="0">
                <a:solidFill>
                  <a:schemeClr val="tx1"/>
                </a:solidFill>
                <a:effectLst/>
                <a:hlinkClick r:id="rId3"/>
              </a:rPr>
              <a:t>https://www.instagram.com/asianamericancollective/</a:t>
            </a:r>
            <a:r>
              <a:rPr lang="en-US" b="0" i="0" dirty="0">
                <a:solidFill>
                  <a:schemeClr val="tx1"/>
                </a:solidFill>
                <a:effectLst/>
              </a:rPr>
              <a:t> A collective of Asians music, media, entertainment and creative spaces.</a:t>
            </a:r>
          </a:p>
          <a:p>
            <a:pPr marL="36900" indent="0" algn="l">
              <a:buNone/>
            </a:pPr>
            <a:br>
              <a:rPr lang="en-US" b="0" i="0" dirty="0">
                <a:solidFill>
                  <a:schemeClr val="tx1"/>
                </a:solidFill>
                <a:effectLst/>
              </a:rPr>
            </a:br>
            <a:r>
              <a:rPr lang="en-US" b="1" i="0" u="sng" dirty="0">
                <a:solidFill>
                  <a:schemeClr val="tx1"/>
                </a:solidFill>
                <a:effectLst/>
                <a:hlinkClick r:id="rId4">
                  <a:extLst>
                    <a:ext uri="{A12FA001-AC4F-418D-AE19-62706E023703}">
                      <ahyp:hlinkClr xmlns:ahyp="http://schemas.microsoft.com/office/drawing/2018/hyperlinkcolor" val="tx"/>
                    </a:ext>
                  </a:extLst>
                </a:hlinkClick>
              </a:rPr>
              <a:t>Asian Mental Health Collective</a:t>
            </a:r>
            <a:r>
              <a:rPr lang="en-US" b="0" i="0" dirty="0">
                <a:solidFill>
                  <a:schemeClr val="tx1"/>
                </a:solidFill>
                <a:effectLst/>
              </a:rPr>
              <a:t> – </a:t>
            </a:r>
            <a:r>
              <a:rPr lang="en-US" b="0" i="0" dirty="0">
                <a:solidFill>
                  <a:schemeClr val="tx1"/>
                </a:solidFill>
                <a:effectLst/>
                <a:hlinkClick r:id="rId5"/>
              </a:rPr>
              <a:t>https://www.asianmhc.org/</a:t>
            </a:r>
            <a:r>
              <a:rPr lang="en-US" b="0" i="0" dirty="0">
                <a:solidFill>
                  <a:schemeClr val="tx1"/>
                </a:solidFill>
                <a:effectLst/>
              </a:rPr>
              <a:t> an organization which aims to normalize and de-stigmatize mental health within the Asian community, and aspires to make mental health sources easily available worldwide.</a:t>
            </a:r>
          </a:p>
          <a:p>
            <a:pPr marL="36900" indent="0" algn="l">
              <a:buNone/>
            </a:pPr>
            <a:endParaRPr lang="en-US" b="0" i="0" dirty="0">
              <a:solidFill>
                <a:schemeClr val="tx1"/>
              </a:solidFill>
              <a:effectLst/>
            </a:endParaRPr>
          </a:p>
          <a:p>
            <a:pPr marL="36900" indent="0" algn="l">
              <a:buNone/>
            </a:pPr>
            <a:r>
              <a:rPr lang="en-US" b="1" i="0" u="sng" dirty="0">
                <a:solidFill>
                  <a:schemeClr val="tx1"/>
                </a:solidFill>
                <a:effectLst/>
                <a:hlinkClick r:id="rId6">
                  <a:extLst>
                    <a:ext uri="{A12FA001-AC4F-418D-AE19-62706E023703}">
                      <ahyp:hlinkClr xmlns:ahyp="http://schemas.microsoft.com/office/drawing/2018/hyperlinkcolor" val="tx"/>
                    </a:ext>
                  </a:extLst>
                </a:hlinkClick>
              </a:rPr>
              <a:t>Hate Is a Virus</a:t>
            </a:r>
            <a:r>
              <a:rPr lang="en-US" b="0" i="0" dirty="0">
                <a:solidFill>
                  <a:schemeClr val="tx1"/>
                </a:solidFill>
                <a:effectLst/>
              </a:rPr>
              <a:t> – </a:t>
            </a:r>
            <a:r>
              <a:rPr lang="en-US" b="0" i="0" dirty="0">
                <a:solidFill>
                  <a:schemeClr val="tx1"/>
                </a:solidFill>
                <a:effectLst/>
                <a:hlinkClick r:id="rId7"/>
              </a:rPr>
              <a:t>https://hateisavirus.org/</a:t>
            </a:r>
            <a:r>
              <a:rPr lang="en-US" b="0" i="0" dirty="0">
                <a:solidFill>
                  <a:schemeClr val="tx1"/>
                </a:solidFill>
                <a:effectLst/>
              </a:rPr>
              <a:t> a movement to combat the xenophobia and racism against Asian Americans fueled by COVID-19.</a:t>
            </a:r>
          </a:p>
          <a:p>
            <a:pPr marL="36900" indent="0" algn="l">
              <a:buNone/>
            </a:pPr>
            <a:br>
              <a:rPr lang="en-US" b="0" i="0" dirty="0">
                <a:solidFill>
                  <a:schemeClr val="tx1"/>
                </a:solidFill>
                <a:effectLst/>
              </a:rPr>
            </a:br>
            <a:r>
              <a:rPr lang="en-US" b="1" i="0" u="sng" dirty="0">
                <a:solidFill>
                  <a:schemeClr val="tx1"/>
                </a:solidFill>
                <a:effectLst/>
                <a:hlinkClick r:id="rId8">
                  <a:extLst>
                    <a:ext uri="{A12FA001-AC4F-418D-AE19-62706E023703}">
                      <ahyp:hlinkClr xmlns:ahyp="http://schemas.microsoft.com/office/drawing/2018/hyperlinkcolor" val="tx"/>
                    </a:ext>
                  </a:extLst>
                </a:hlinkClick>
              </a:rPr>
              <a:t>Japanese American National Museum</a:t>
            </a:r>
            <a:r>
              <a:rPr lang="en-US" b="0" i="0" dirty="0">
                <a:solidFill>
                  <a:schemeClr val="tx1"/>
                </a:solidFill>
                <a:effectLst/>
              </a:rPr>
              <a:t> – </a:t>
            </a:r>
            <a:r>
              <a:rPr lang="en-US" b="0" i="0" dirty="0">
                <a:solidFill>
                  <a:schemeClr val="tx1"/>
                </a:solidFill>
                <a:effectLst/>
                <a:hlinkClick r:id="rId8"/>
              </a:rPr>
              <a:t>https://www.janm.org/</a:t>
            </a:r>
            <a:r>
              <a:rPr lang="en-US" b="0" i="0" dirty="0">
                <a:solidFill>
                  <a:schemeClr val="tx1"/>
                </a:solidFill>
                <a:effectLst/>
              </a:rPr>
              <a:t> a Los Angeles museum whose mission is to promote understanding and appreciation of America’s ethnic and cultural diversity by sharing the Japanese American experience.</a:t>
            </a:r>
          </a:p>
          <a:p>
            <a:pPr marL="36900" indent="0" algn="l">
              <a:buNone/>
            </a:pPr>
            <a:br>
              <a:rPr lang="en-US" b="0" i="0" dirty="0">
                <a:solidFill>
                  <a:schemeClr val="tx1"/>
                </a:solidFill>
                <a:effectLst/>
              </a:rPr>
            </a:br>
            <a:r>
              <a:rPr lang="en-US" b="1" i="0" u="sng" dirty="0">
                <a:solidFill>
                  <a:schemeClr val="tx1"/>
                </a:solidFill>
                <a:effectLst/>
                <a:hlinkClick r:id="rId9">
                  <a:extLst>
                    <a:ext uri="{A12FA001-AC4F-418D-AE19-62706E023703}">
                      <ahyp:hlinkClr xmlns:ahyp="http://schemas.microsoft.com/office/drawing/2018/hyperlinkcolor" val="tx"/>
                    </a:ext>
                  </a:extLst>
                </a:hlinkClick>
              </a:rPr>
              <a:t>Smithsonian Asian Pacific American Center</a:t>
            </a:r>
            <a:r>
              <a:rPr lang="en-US" b="0" i="0" dirty="0">
                <a:solidFill>
                  <a:schemeClr val="tx1"/>
                </a:solidFill>
                <a:effectLst/>
              </a:rPr>
              <a:t> – </a:t>
            </a:r>
            <a:r>
              <a:rPr lang="en-US" b="0" i="0" dirty="0">
                <a:solidFill>
                  <a:schemeClr val="tx1"/>
                </a:solidFill>
                <a:effectLst/>
                <a:hlinkClick r:id="rId9"/>
              </a:rPr>
              <a:t>https://www.instagram.com/smithsonianapa/</a:t>
            </a:r>
            <a:r>
              <a:rPr lang="en-US" b="0" i="0" dirty="0">
                <a:solidFill>
                  <a:schemeClr val="tx1"/>
                </a:solidFill>
                <a:effectLst/>
              </a:rPr>
              <a:t> The Smithsonian's cultural lab for the art, history, culture &amp; potential of Asian Pacific America.</a:t>
            </a:r>
          </a:p>
          <a:p>
            <a:pPr marL="36900" indent="0" algn="l">
              <a:buNone/>
            </a:pPr>
            <a:br>
              <a:rPr lang="en-US" b="0" i="0" dirty="0">
                <a:solidFill>
                  <a:schemeClr val="tx1"/>
                </a:solidFill>
                <a:effectLst/>
              </a:rPr>
            </a:br>
            <a:r>
              <a:rPr lang="en-US" b="1" i="0" u="sng" dirty="0">
                <a:solidFill>
                  <a:schemeClr val="tx1"/>
                </a:solidFill>
                <a:effectLst/>
                <a:hlinkClick r:id="rId10">
                  <a:extLst>
                    <a:ext uri="{A12FA001-AC4F-418D-AE19-62706E023703}">
                      <ahyp:hlinkClr xmlns:ahyp="http://schemas.microsoft.com/office/drawing/2018/hyperlinkcolor" val="tx"/>
                    </a:ext>
                  </a:extLst>
                </a:hlinkClick>
              </a:rPr>
              <a:t>Stop AAPI Hate</a:t>
            </a:r>
            <a:r>
              <a:rPr lang="en-US" b="0" i="0" dirty="0">
                <a:solidFill>
                  <a:schemeClr val="tx1"/>
                </a:solidFill>
                <a:effectLst/>
              </a:rPr>
              <a:t> – </a:t>
            </a:r>
            <a:r>
              <a:rPr lang="en-US" b="0" i="0" dirty="0">
                <a:solidFill>
                  <a:schemeClr val="tx1"/>
                </a:solidFill>
                <a:effectLst/>
                <a:hlinkClick r:id="rId10"/>
              </a:rPr>
              <a:t>https://stopaapihate.org/actnow/</a:t>
            </a:r>
            <a:r>
              <a:rPr lang="en-US" b="0" i="0" dirty="0">
                <a:solidFill>
                  <a:schemeClr val="tx1"/>
                </a:solidFill>
                <a:effectLst/>
              </a:rPr>
              <a:t> a coalition addressing anti-Asian hate amid the pandemic.</a:t>
            </a:r>
          </a:p>
          <a:p>
            <a:pPr algn="l">
              <a:buFont typeface="Arial" panose="020B0604020202020204" pitchFamily="34" charset="0"/>
              <a:buChar char="•"/>
            </a:pPr>
            <a:endParaRPr lang="en-US" dirty="0">
              <a:solidFill>
                <a:schemeClr val="tx1"/>
              </a:solidFill>
              <a:effectLst/>
            </a:endParaRPr>
          </a:p>
          <a:p>
            <a:pPr algn="l">
              <a:buFont typeface="Arial" panose="020B0604020202020204" pitchFamily="34" charset="0"/>
              <a:buChar char="•"/>
            </a:pPr>
            <a:endParaRPr lang="en-US" dirty="0">
              <a:solidFill>
                <a:schemeClr val="tx1"/>
              </a:solidFill>
              <a:effectLst/>
            </a:endParaRPr>
          </a:p>
          <a:p>
            <a:pPr marL="36900" indent="0" algn="r">
              <a:buNone/>
            </a:pPr>
            <a:r>
              <a:rPr lang="en-US" b="0" i="0" dirty="0">
                <a:solidFill>
                  <a:schemeClr val="tx1"/>
                </a:solidFill>
                <a:effectLst/>
                <a:hlinkClick r:id="rId11"/>
              </a:rPr>
              <a:t>https://www.ellentube.com/campaigns/stop-asian-hate.html</a:t>
            </a:r>
            <a:endParaRPr lang="en-US" b="0" i="0" dirty="0">
              <a:solidFill>
                <a:schemeClr val="tx1"/>
              </a:solidFill>
              <a:effectLst/>
            </a:endParaRPr>
          </a:p>
        </p:txBody>
      </p:sp>
    </p:spTree>
    <p:extLst>
      <p:ext uri="{BB962C8B-B14F-4D97-AF65-F5344CB8AC3E}">
        <p14:creationId xmlns:p14="http://schemas.microsoft.com/office/powerpoint/2010/main" val="2345393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D0B08DB-B72B-4559-A8DD-D76E1732C5D9}"/>
              </a:ext>
            </a:extLst>
          </p:cNvPr>
          <p:cNvGraphicFramePr>
            <a:graphicFrameLocks noGrp="1"/>
          </p:cNvGraphicFramePr>
          <p:nvPr>
            <p:ph idx="1"/>
            <p:extLst>
              <p:ext uri="{D42A27DB-BD31-4B8C-83A1-F6EECF244321}">
                <p14:modId xmlns:p14="http://schemas.microsoft.com/office/powerpoint/2010/main" val="2142899358"/>
              </p:ext>
            </p:extLst>
          </p:nvPr>
        </p:nvGraphicFramePr>
        <p:xfrm>
          <a:off x="355600" y="254000"/>
          <a:ext cx="11506200" cy="635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606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EF64E-A107-48D5-9916-0692567A4122}"/>
              </a:ext>
            </a:extLst>
          </p:cNvPr>
          <p:cNvSpPr>
            <a:spLocks noGrp="1"/>
          </p:cNvSpPr>
          <p:nvPr>
            <p:ph type="title"/>
          </p:nvPr>
        </p:nvSpPr>
        <p:spPr>
          <a:xfrm>
            <a:off x="913795" y="963506"/>
            <a:ext cx="3740815" cy="4827693"/>
          </a:xfrm>
        </p:spPr>
        <p:txBody>
          <a:bodyPr>
            <a:normAutofit/>
          </a:bodyPr>
          <a:lstStyle/>
          <a:p>
            <a:pPr algn="r"/>
            <a:r>
              <a:rPr lang="en-US" dirty="0"/>
              <a:t>Moment of Silence </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42AE5A-8E14-4D0F-A7CF-06F877D4AA8E}"/>
              </a:ext>
            </a:extLst>
          </p:cNvPr>
          <p:cNvSpPr>
            <a:spLocks noGrp="1"/>
          </p:cNvSpPr>
          <p:nvPr>
            <p:ph idx="1"/>
          </p:nvPr>
        </p:nvSpPr>
        <p:spPr>
          <a:xfrm>
            <a:off x="5307765" y="963507"/>
            <a:ext cx="6448805" cy="4827694"/>
          </a:xfrm>
          <a:effectLst/>
        </p:spPr>
        <p:txBody>
          <a:bodyPr anchor="ctr">
            <a:normAutofit/>
          </a:bodyPr>
          <a:lstStyle/>
          <a:p>
            <a:pPr marL="36900" indent="0" algn="ctr">
              <a:buNone/>
            </a:pPr>
            <a:r>
              <a:rPr lang="en-US" sz="3200" dirty="0">
                <a:solidFill>
                  <a:schemeClr val="tx1"/>
                </a:solidFill>
              </a:rPr>
              <a:t>Please take a moment to remember and honor those we have lost or who have suffered due to hateful acts of crime against the Asian American and Pacific Islander community. </a:t>
            </a:r>
          </a:p>
        </p:txBody>
      </p:sp>
    </p:spTree>
    <p:extLst>
      <p:ext uri="{BB962C8B-B14F-4D97-AF65-F5344CB8AC3E}">
        <p14:creationId xmlns:p14="http://schemas.microsoft.com/office/powerpoint/2010/main" val="3604167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57BB38E-9559-476D-AA91-542555BB8DC6}"/>
              </a:ext>
            </a:extLst>
          </p:cNvPr>
          <p:cNvGraphicFramePr>
            <a:graphicFrameLocks noGrp="1"/>
          </p:cNvGraphicFramePr>
          <p:nvPr>
            <p:ph idx="1"/>
            <p:extLst>
              <p:ext uri="{D42A27DB-BD31-4B8C-83A1-F6EECF244321}">
                <p14:modId xmlns:p14="http://schemas.microsoft.com/office/powerpoint/2010/main" val="462806090"/>
              </p:ext>
            </p:extLst>
          </p:nvPr>
        </p:nvGraphicFramePr>
        <p:xfrm>
          <a:off x="771788" y="222483"/>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31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0FDC-6549-4607-A5B7-945FB276E054}"/>
              </a:ext>
            </a:extLst>
          </p:cNvPr>
          <p:cNvSpPr>
            <a:spLocks noGrp="1"/>
          </p:cNvSpPr>
          <p:nvPr>
            <p:ph type="title"/>
          </p:nvPr>
        </p:nvSpPr>
        <p:spPr>
          <a:xfrm>
            <a:off x="913795" y="146304"/>
            <a:ext cx="10353762" cy="670560"/>
          </a:xfrm>
        </p:spPr>
        <p:txBody>
          <a:bodyPr/>
          <a:lstStyle/>
          <a:p>
            <a:r>
              <a:rPr lang="en-US" dirty="0"/>
              <a:t>Terms</a:t>
            </a:r>
          </a:p>
        </p:txBody>
      </p:sp>
      <p:graphicFrame>
        <p:nvGraphicFramePr>
          <p:cNvPr id="7" name="Content Placeholder 2">
            <a:extLst>
              <a:ext uri="{FF2B5EF4-FFF2-40B4-BE49-F238E27FC236}">
                <a16:creationId xmlns:a16="http://schemas.microsoft.com/office/drawing/2014/main" id="{F975A0D7-BB5A-43BB-92C3-D78EE5616ADD}"/>
              </a:ext>
            </a:extLst>
          </p:cNvPr>
          <p:cNvGraphicFramePr>
            <a:graphicFrameLocks noGrp="1"/>
          </p:cNvGraphicFramePr>
          <p:nvPr>
            <p:ph idx="1"/>
            <p:extLst>
              <p:ext uri="{D42A27DB-BD31-4B8C-83A1-F6EECF244321}">
                <p14:modId xmlns:p14="http://schemas.microsoft.com/office/powerpoint/2010/main" val="371570428"/>
              </p:ext>
            </p:extLst>
          </p:nvPr>
        </p:nvGraphicFramePr>
        <p:xfrm>
          <a:off x="294968" y="816864"/>
          <a:ext cx="11568635" cy="589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32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B1A67-5D52-4501-937A-946F0F367EA7}"/>
              </a:ext>
            </a:extLst>
          </p:cNvPr>
          <p:cNvSpPr>
            <a:spLocks noGrp="1"/>
          </p:cNvSpPr>
          <p:nvPr>
            <p:ph type="title"/>
          </p:nvPr>
        </p:nvSpPr>
        <p:spPr>
          <a:xfrm>
            <a:off x="834013" y="1115568"/>
            <a:ext cx="3487616" cy="4626864"/>
          </a:xfrm>
        </p:spPr>
        <p:txBody>
          <a:bodyPr>
            <a:normAutofit/>
          </a:bodyPr>
          <a:lstStyle/>
          <a:p>
            <a:pPr algn="l"/>
            <a:r>
              <a:rPr lang="en-US" sz="3600"/>
              <a:t>Recent Events</a:t>
            </a:r>
            <a:endParaRPr lang="en-US" sz="3600" dirty="0"/>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82DB6D-7CC1-4544-8861-B1DD0DDB4DAE}"/>
              </a:ext>
            </a:extLst>
          </p:cNvPr>
          <p:cNvSpPr>
            <a:spLocks noGrp="1"/>
          </p:cNvSpPr>
          <p:nvPr>
            <p:ph idx="1"/>
          </p:nvPr>
        </p:nvSpPr>
        <p:spPr>
          <a:xfrm>
            <a:off x="4943863" y="182880"/>
            <a:ext cx="6943334" cy="6473952"/>
          </a:xfrm>
        </p:spPr>
        <p:txBody>
          <a:bodyPr anchor="ctr">
            <a:normAutofit/>
          </a:bodyPr>
          <a:lstStyle/>
          <a:p>
            <a:pPr marL="36900" indent="0">
              <a:lnSpc>
                <a:spcPct val="100000"/>
              </a:lnSpc>
              <a:buNone/>
            </a:pPr>
            <a:r>
              <a:rPr lang="en-US" sz="2000" dirty="0">
                <a:solidFill>
                  <a:schemeClr val="accent3">
                    <a:lumMod val="60000"/>
                    <a:lumOff val="40000"/>
                  </a:schemeClr>
                </a:solidFill>
              </a:rPr>
              <a:t>3800 victims </a:t>
            </a:r>
            <a:r>
              <a:rPr lang="en-US" sz="2000" u="sng" dirty="0">
                <a:solidFill>
                  <a:schemeClr val="accent3">
                    <a:lumMod val="60000"/>
                    <a:lumOff val="40000"/>
                  </a:schemeClr>
                </a:solidFill>
              </a:rPr>
              <a:t>known</a:t>
            </a:r>
            <a:r>
              <a:rPr lang="en-US" sz="2000" dirty="0">
                <a:solidFill>
                  <a:schemeClr val="accent3">
                    <a:lumMod val="60000"/>
                    <a:lumOff val="40000"/>
                  </a:schemeClr>
                </a:solidFill>
              </a:rPr>
              <a:t> nationwide</a:t>
            </a:r>
          </a:p>
          <a:p>
            <a:pPr>
              <a:lnSpc>
                <a:spcPct val="100000"/>
              </a:lnSpc>
              <a:buFont typeface="Arial" panose="020B0604020202020204" pitchFamily="34" charset="0"/>
              <a:buChar char="•"/>
            </a:pPr>
            <a:r>
              <a:rPr lang="en-US" sz="1600" dirty="0"/>
              <a:t>avoidance or shunning</a:t>
            </a:r>
          </a:p>
          <a:p>
            <a:pPr>
              <a:lnSpc>
                <a:spcPct val="100000"/>
              </a:lnSpc>
              <a:buFont typeface="Arial" panose="020B0604020202020204" pitchFamily="34" charset="0"/>
              <a:buChar char="•"/>
            </a:pPr>
            <a:r>
              <a:rPr lang="en-US" sz="1600" dirty="0"/>
              <a:t>civil rights violations</a:t>
            </a:r>
          </a:p>
          <a:p>
            <a:pPr>
              <a:lnSpc>
                <a:spcPct val="100000"/>
              </a:lnSpc>
              <a:buFont typeface="Arial" panose="020B0604020202020204" pitchFamily="34" charset="0"/>
              <a:buChar char="•"/>
            </a:pPr>
            <a:r>
              <a:rPr lang="en-US" sz="1600" dirty="0"/>
              <a:t>Vandalism</a:t>
            </a:r>
          </a:p>
          <a:p>
            <a:pPr>
              <a:lnSpc>
                <a:spcPct val="100000"/>
              </a:lnSpc>
              <a:buFont typeface="Arial" panose="020B0604020202020204" pitchFamily="34" charset="0"/>
              <a:buChar char="•"/>
            </a:pPr>
            <a:r>
              <a:rPr lang="en-US" sz="1600" dirty="0"/>
              <a:t>Verbal attacks</a:t>
            </a:r>
          </a:p>
          <a:p>
            <a:pPr>
              <a:lnSpc>
                <a:spcPct val="100000"/>
              </a:lnSpc>
              <a:buFont typeface="Arial" panose="020B0604020202020204" pitchFamily="34" charset="0"/>
              <a:buChar char="•"/>
            </a:pPr>
            <a:r>
              <a:rPr lang="en-US" sz="1600" dirty="0"/>
              <a:t>Physical attacks</a:t>
            </a:r>
          </a:p>
          <a:p>
            <a:pPr>
              <a:lnSpc>
                <a:spcPct val="100000"/>
              </a:lnSpc>
              <a:buFont typeface="Arial" panose="020B0604020202020204" pitchFamily="34" charset="0"/>
              <a:buChar char="•"/>
            </a:pPr>
            <a:r>
              <a:rPr lang="en-US" sz="1600" dirty="0"/>
              <a:t>68% against Asian American Women </a:t>
            </a:r>
          </a:p>
          <a:p>
            <a:pPr marL="36900" indent="0">
              <a:lnSpc>
                <a:spcPct val="100000"/>
              </a:lnSpc>
              <a:buNone/>
            </a:pPr>
            <a:endParaRPr lang="en-US" sz="1600" dirty="0"/>
          </a:p>
          <a:p>
            <a:pPr marL="36900" indent="0">
              <a:lnSpc>
                <a:spcPct val="100000"/>
              </a:lnSpc>
              <a:buNone/>
            </a:pPr>
            <a:r>
              <a:rPr lang="en-US" sz="2000" dirty="0">
                <a:solidFill>
                  <a:schemeClr val="accent3">
                    <a:lumMod val="60000"/>
                    <a:lumOff val="40000"/>
                  </a:schemeClr>
                </a:solidFill>
              </a:rPr>
              <a:t>Hostile anti-Asian comments increased on twitter by 900%</a:t>
            </a:r>
          </a:p>
          <a:p>
            <a:pPr marL="36900" indent="0">
              <a:lnSpc>
                <a:spcPct val="100000"/>
              </a:lnSpc>
              <a:buNone/>
            </a:pPr>
            <a:endParaRPr lang="en-US" sz="2000" dirty="0"/>
          </a:p>
          <a:p>
            <a:pPr marL="36900" indent="0">
              <a:lnSpc>
                <a:spcPct val="100000"/>
              </a:lnSpc>
              <a:buNone/>
            </a:pPr>
            <a:r>
              <a:rPr lang="en-US" sz="2000" dirty="0">
                <a:solidFill>
                  <a:schemeClr val="accent3">
                    <a:lumMod val="60000"/>
                    <a:lumOff val="40000"/>
                  </a:schemeClr>
                </a:solidFill>
              </a:rPr>
              <a:t>Normalizing of these attacks, not calling them for what they are- hate crimes brought on by ignorance, xenophobia and racism.</a:t>
            </a:r>
          </a:p>
          <a:p>
            <a:pPr marL="36900" indent="0">
              <a:lnSpc>
                <a:spcPct val="100000"/>
              </a:lnSpc>
              <a:buNone/>
            </a:pPr>
            <a:endParaRPr lang="en-US" sz="2000" dirty="0">
              <a:solidFill>
                <a:schemeClr val="accent3">
                  <a:lumMod val="60000"/>
                  <a:lumOff val="40000"/>
                </a:schemeClr>
              </a:solidFill>
            </a:endParaRPr>
          </a:p>
          <a:p>
            <a:pPr marL="36900" indent="0">
              <a:lnSpc>
                <a:spcPct val="100000"/>
              </a:lnSpc>
              <a:buNone/>
            </a:pPr>
            <a:r>
              <a:rPr lang="en-US" sz="2000" dirty="0">
                <a:solidFill>
                  <a:schemeClr val="accent3">
                    <a:lumMod val="60000"/>
                    <a:lumOff val="40000"/>
                  </a:schemeClr>
                </a:solidFill>
              </a:rPr>
              <a:t>Biden’s Administration working to address issues of xenophobia, No Hate Act and COVID-19 Hate Crimes Act</a:t>
            </a:r>
          </a:p>
        </p:txBody>
      </p:sp>
    </p:spTree>
    <p:extLst>
      <p:ext uri="{BB962C8B-B14F-4D97-AF65-F5344CB8AC3E}">
        <p14:creationId xmlns:p14="http://schemas.microsoft.com/office/powerpoint/2010/main" val="30901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C3565-05A5-4C30-94C0-17931DAF5C01}"/>
              </a:ext>
            </a:extLst>
          </p:cNvPr>
          <p:cNvSpPr>
            <a:spLocks noGrp="1"/>
          </p:cNvSpPr>
          <p:nvPr>
            <p:ph type="title"/>
          </p:nvPr>
        </p:nvSpPr>
        <p:spPr>
          <a:xfrm>
            <a:off x="834013" y="1115568"/>
            <a:ext cx="3487616" cy="4626864"/>
          </a:xfrm>
        </p:spPr>
        <p:txBody>
          <a:bodyPr>
            <a:normAutofit/>
          </a:bodyPr>
          <a:lstStyle/>
          <a:p>
            <a:pPr algn="l"/>
            <a:r>
              <a:rPr lang="en-US" sz="3600"/>
              <a:t>NO HATE Act</a:t>
            </a:r>
            <a:endParaRPr lang="en-US" sz="3600" dirty="0"/>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21CBEE-0C6B-4B8D-86E6-9FCCCFECEDF8}"/>
              </a:ext>
            </a:extLst>
          </p:cNvPr>
          <p:cNvSpPr>
            <a:spLocks noGrp="1"/>
          </p:cNvSpPr>
          <p:nvPr>
            <p:ph idx="1"/>
          </p:nvPr>
        </p:nvSpPr>
        <p:spPr>
          <a:xfrm>
            <a:off x="5105398" y="316992"/>
            <a:ext cx="6702554" cy="6272784"/>
          </a:xfrm>
        </p:spPr>
        <p:txBody>
          <a:bodyPr anchor="ctr">
            <a:normAutofit/>
          </a:bodyPr>
          <a:lstStyle/>
          <a:p>
            <a:pPr marL="36900" indent="0">
              <a:lnSpc>
                <a:spcPct val="100000"/>
              </a:lnSpc>
              <a:buNone/>
            </a:pPr>
            <a:r>
              <a:rPr lang="en-US" sz="1800" b="1">
                <a:solidFill>
                  <a:schemeClr val="accent3">
                    <a:lumMod val="60000"/>
                    <a:lumOff val="40000"/>
                  </a:schemeClr>
                </a:solidFill>
                <a:effectLst/>
              </a:rPr>
              <a:t>What is the Jabara-Heyer NO HATE Act?</a:t>
            </a:r>
          </a:p>
          <a:p>
            <a:pPr>
              <a:lnSpc>
                <a:spcPct val="100000"/>
              </a:lnSpc>
            </a:pPr>
            <a:endParaRPr lang="en-US" sz="1600"/>
          </a:p>
          <a:p>
            <a:pPr>
              <a:lnSpc>
                <a:spcPct val="100000"/>
              </a:lnSpc>
            </a:pPr>
            <a:r>
              <a:rPr lang="en-US" sz="1600" b="1">
                <a:effectLst/>
              </a:rPr>
              <a:t>The Jabara-Heyer NO HATE Act seeks to promote better hate crimes data collection as well as a more informed approach to hate crime prevention at the federal, state, and local levels. </a:t>
            </a:r>
            <a:r>
              <a:rPr lang="en-US" sz="1600">
                <a:effectLst/>
              </a:rPr>
              <a:t>First, this bill provides federal grants for states and local governments transitioning to the National Incident-Based Reporting System, a more sophisticated and detailed crime reporting system that will completely replace the former federal crime reporting system by 2021. </a:t>
            </a:r>
            <a:r>
              <a:rPr lang="en-US" sz="1600" b="1">
                <a:effectLst/>
              </a:rPr>
              <a:t>This will improve the quality of hate crimes data collected by the federal government.</a:t>
            </a:r>
          </a:p>
          <a:p>
            <a:pPr>
              <a:lnSpc>
                <a:spcPct val="100000"/>
              </a:lnSpc>
            </a:pPr>
            <a:endParaRPr lang="en-US" sz="1600">
              <a:effectLst/>
            </a:endParaRPr>
          </a:p>
          <a:p>
            <a:pPr>
              <a:lnSpc>
                <a:spcPct val="100000"/>
              </a:lnSpc>
            </a:pPr>
            <a:r>
              <a:rPr lang="en-US" sz="1600" b="1">
                <a:effectLst/>
              </a:rPr>
              <a:t>This legislation would also authorize federal grants for states to establish hate crime reporting hotlines designed to assist victims who might otherwise be reluctant to report hate crimes.</a:t>
            </a:r>
            <a:r>
              <a:rPr lang="en-US" sz="1600">
                <a:effectLst/>
              </a:rPr>
              <a:t> It would also authorize funding for state and local law enforcement agencies to develop and adopt policies on identifying, investigating, and reporting hate crimes.</a:t>
            </a:r>
          </a:p>
          <a:p>
            <a:pPr>
              <a:lnSpc>
                <a:spcPct val="100000"/>
              </a:lnSpc>
            </a:pPr>
            <a:endParaRPr lang="en-US" sz="1600">
              <a:effectLst/>
            </a:endParaRPr>
          </a:p>
          <a:p>
            <a:pPr>
              <a:lnSpc>
                <a:spcPct val="100000"/>
              </a:lnSpc>
            </a:pPr>
            <a:r>
              <a:rPr lang="en-US" sz="1600" b="1">
                <a:effectLst/>
              </a:rPr>
              <a:t>Finally, the Jabara-Heyer NO HATE Act would allow courts to require individuals convicted under the Matthew Shepard and James Byrd, Jr., Hate Crimes Prevention Act to participate in educational programs or community service as a condition of supervised release.</a:t>
            </a:r>
            <a:endParaRPr lang="en-US" sz="1600" b="1" dirty="0">
              <a:effectLst/>
            </a:endParaRPr>
          </a:p>
        </p:txBody>
      </p:sp>
    </p:spTree>
    <p:extLst>
      <p:ext uri="{BB962C8B-B14F-4D97-AF65-F5344CB8AC3E}">
        <p14:creationId xmlns:p14="http://schemas.microsoft.com/office/powerpoint/2010/main" val="237743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B3463-FBEA-41F0-B4AB-5D427ACE840F}"/>
              </a:ext>
            </a:extLst>
          </p:cNvPr>
          <p:cNvSpPr>
            <a:spLocks noGrp="1"/>
          </p:cNvSpPr>
          <p:nvPr>
            <p:ph type="title"/>
          </p:nvPr>
        </p:nvSpPr>
        <p:spPr>
          <a:xfrm>
            <a:off x="834013" y="1115568"/>
            <a:ext cx="3487616" cy="4626864"/>
          </a:xfrm>
        </p:spPr>
        <p:txBody>
          <a:bodyPr>
            <a:normAutofit/>
          </a:bodyPr>
          <a:lstStyle/>
          <a:p>
            <a:pPr algn="l"/>
            <a:r>
              <a:rPr lang="en-US" sz="3600" dirty="0"/>
              <a:t>COVID-19 Hate Crimes Act</a:t>
            </a:r>
          </a:p>
        </p:txBody>
      </p:sp>
      <p:cxnSp>
        <p:nvCxnSpPr>
          <p:cNvPr id="13"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3E43AB-F60D-4192-943F-8F92BA0FA79E}"/>
              </a:ext>
            </a:extLst>
          </p:cNvPr>
          <p:cNvSpPr>
            <a:spLocks noGrp="1"/>
          </p:cNvSpPr>
          <p:nvPr>
            <p:ph idx="1"/>
          </p:nvPr>
        </p:nvSpPr>
        <p:spPr>
          <a:xfrm>
            <a:off x="5105397" y="249936"/>
            <a:ext cx="6928105" cy="6327648"/>
          </a:xfrm>
        </p:spPr>
        <p:txBody>
          <a:bodyPr anchor="ctr">
            <a:normAutofit/>
          </a:bodyPr>
          <a:lstStyle/>
          <a:p>
            <a:pPr marL="36900" indent="0">
              <a:lnSpc>
                <a:spcPct val="100000"/>
              </a:lnSpc>
              <a:buNone/>
            </a:pPr>
            <a:r>
              <a:rPr lang="en-US" sz="1800" i="0" dirty="0">
                <a:effectLst/>
                <a:cs typeface="Calibri" panose="020F0502020204030204" pitchFamily="34" charset="0"/>
              </a:rPr>
              <a:t>The legislation would dedicate an official at the Department of Justice to review and prioritize hate crimes reported to federal, state and local law enforcement. It also would issue guidance for state and local law enforcement to establish online reporting of hate crimes and incidents in multiple languages, expand public education campaigns that are both culturally competent and linguistically appropriate, as well as collect data on hate crimes.</a:t>
            </a:r>
          </a:p>
          <a:p>
            <a:pPr marL="36900" indent="0">
              <a:lnSpc>
                <a:spcPct val="100000"/>
              </a:lnSpc>
              <a:buNone/>
            </a:pPr>
            <a:endParaRPr lang="en-US" sz="1800" i="0" dirty="0">
              <a:effectLst/>
              <a:cs typeface="Calibri" panose="020F0502020204030204" pitchFamily="34" charset="0"/>
            </a:endParaRPr>
          </a:p>
          <a:p>
            <a:pPr marL="36900" indent="0">
              <a:lnSpc>
                <a:spcPct val="100000"/>
              </a:lnSpc>
              <a:buNone/>
            </a:pPr>
            <a:r>
              <a:rPr lang="en-US" sz="1800" i="0" dirty="0">
                <a:effectLst/>
                <a:cs typeface="Calibri" panose="020F0502020204030204" pitchFamily="34" charset="0"/>
              </a:rPr>
              <a:t>In addition to law enforcement support, the act would call on the secretary of health and human services, the Covid–19 Health Equity Task Force and </a:t>
            </a:r>
            <a:r>
              <a:rPr lang="en-US" sz="1800" i="0" dirty="0" err="1">
                <a:effectLst/>
                <a:cs typeface="Calibri" panose="020F0502020204030204" pitchFamily="34" charset="0"/>
              </a:rPr>
              <a:t>community-based</a:t>
            </a:r>
            <a:r>
              <a:rPr lang="en-US" sz="1800" i="0" dirty="0">
                <a:effectLst/>
                <a:cs typeface="Calibri" panose="020F0502020204030204" pitchFamily="34" charset="0"/>
              </a:rPr>
              <a:t> organizations to make a coordinated effort in issuing guidance and best practices to mitigate the discriminatory and racist rhetoric being used to describe the coronavirus pandemic.</a:t>
            </a:r>
          </a:p>
          <a:p>
            <a:pPr marL="36900" indent="0">
              <a:lnSpc>
                <a:spcPct val="100000"/>
              </a:lnSpc>
              <a:buNone/>
            </a:pPr>
            <a:endParaRPr lang="en-US" sz="1800" i="0" dirty="0">
              <a:effectLst/>
              <a:cs typeface="Calibri" panose="020F0502020204030204" pitchFamily="34" charset="0"/>
              <a:hlinkClick r:id="rId3"/>
            </a:endParaRPr>
          </a:p>
          <a:p>
            <a:pPr marL="36900" indent="0" algn="r">
              <a:lnSpc>
                <a:spcPct val="100000"/>
              </a:lnSpc>
              <a:buNone/>
            </a:pPr>
            <a:r>
              <a:rPr lang="en-US" sz="1400" i="0" dirty="0">
                <a:effectLst/>
                <a:cs typeface="Calibri" panose="020F0502020204030204" pitchFamily="34" charset="0"/>
                <a:hlinkClick r:id="rId3"/>
              </a:rPr>
              <a:t>https://www.nbcnews.com/news/asian-america/asian-american-lawmakers-reintroduce-legislation-combat-covid-related-hate-crimes-n1260749</a:t>
            </a:r>
            <a:endParaRPr lang="en-US" sz="1400" i="0" dirty="0">
              <a:effectLst/>
              <a:cs typeface="Calibri" panose="020F0502020204030204" pitchFamily="34" charset="0"/>
            </a:endParaRPr>
          </a:p>
        </p:txBody>
      </p:sp>
    </p:spTree>
    <p:extLst>
      <p:ext uri="{BB962C8B-B14F-4D97-AF65-F5344CB8AC3E}">
        <p14:creationId xmlns:p14="http://schemas.microsoft.com/office/powerpoint/2010/main" val="45431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906FE-FE69-4045-A2B9-2913982D5AFE}"/>
              </a:ext>
            </a:extLst>
          </p:cNvPr>
          <p:cNvSpPr>
            <a:spLocks noGrp="1"/>
          </p:cNvSpPr>
          <p:nvPr>
            <p:ph type="title"/>
          </p:nvPr>
        </p:nvSpPr>
        <p:spPr>
          <a:xfrm>
            <a:off x="158496" y="381000"/>
            <a:ext cx="4394454" cy="1185672"/>
          </a:xfrm>
        </p:spPr>
        <p:txBody>
          <a:bodyPr anchor="b">
            <a:normAutofit fontScale="90000"/>
          </a:bodyPr>
          <a:lstStyle/>
          <a:p>
            <a:r>
              <a:rPr lang="en-US" sz="2800" dirty="0"/>
              <a:t>Recent Events</a:t>
            </a:r>
            <a:br>
              <a:rPr lang="en-US" sz="2800" dirty="0"/>
            </a:br>
            <a:r>
              <a:rPr lang="en-US" sz="2700" dirty="0"/>
              <a:t>Attacks on Elderly Asian Americans</a:t>
            </a:r>
          </a:p>
        </p:txBody>
      </p:sp>
      <p:sp>
        <p:nvSpPr>
          <p:cNvPr id="3" name="Content Placeholder 2">
            <a:extLst>
              <a:ext uri="{FF2B5EF4-FFF2-40B4-BE49-F238E27FC236}">
                <a16:creationId xmlns:a16="http://schemas.microsoft.com/office/drawing/2014/main" id="{BF11F5C8-EA4F-43C0-B74F-F75BBEA94675}"/>
              </a:ext>
            </a:extLst>
          </p:cNvPr>
          <p:cNvSpPr>
            <a:spLocks noGrp="1"/>
          </p:cNvSpPr>
          <p:nvPr>
            <p:ph idx="1"/>
          </p:nvPr>
        </p:nvSpPr>
        <p:spPr>
          <a:xfrm>
            <a:off x="158496" y="1947671"/>
            <a:ext cx="4394454" cy="4629913"/>
          </a:xfrm>
        </p:spPr>
        <p:txBody>
          <a:bodyPr anchor="t">
            <a:normAutofit/>
          </a:bodyPr>
          <a:lstStyle/>
          <a:p>
            <a:pPr marL="36900" indent="0" algn="ctr">
              <a:lnSpc>
                <a:spcPct val="100000"/>
              </a:lnSpc>
              <a:buNone/>
            </a:pPr>
            <a:r>
              <a:rPr lang="en-US" sz="1400" b="1" dirty="0">
                <a:solidFill>
                  <a:schemeClr val="accent3">
                    <a:lumMod val="60000"/>
                    <a:lumOff val="40000"/>
                  </a:schemeClr>
                </a:solidFill>
              </a:rPr>
              <a:t>Articles and Videos may be triggering. Be sure to take care of yourself. If you feel triggered, please seek support. </a:t>
            </a:r>
          </a:p>
          <a:p>
            <a:pPr marL="36900" indent="0">
              <a:lnSpc>
                <a:spcPct val="100000"/>
              </a:lnSpc>
              <a:buNone/>
            </a:pPr>
            <a:endParaRPr lang="en-US" sz="1400" b="1" dirty="0"/>
          </a:p>
          <a:p>
            <a:pPr>
              <a:lnSpc>
                <a:spcPct val="100000"/>
              </a:lnSpc>
              <a:buFont typeface="Arial" panose="020B0604020202020204" pitchFamily="34" charset="0"/>
              <a:buChar char="•"/>
            </a:pPr>
            <a:r>
              <a:rPr lang="en-US" sz="1800" dirty="0"/>
              <a:t>San Francisco, CA- 84-year-old male, Vicha </a:t>
            </a:r>
            <a:r>
              <a:rPr lang="en-US" sz="1800" dirty="0" err="1"/>
              <a:t>Ratanapakdee</a:t>
            </a:r>
            <a:r>
              <a:rPr lang="en-US" sz="1800" dirty="0"/>
              <a:t>, violently slammed to the ground on a morning walk resulting in death.  </a:t>
            </a:r>
          </a:p>
          <a:p>
            <a:pPr lvl="1">
              <a:lnSpc>
                <a:spcPct val="100000"/>
              </a:lnSpc>
              <a:buFont typeface="Arial" panose="020B0604020202020204" pitchFamily="34" charset="0"/>
              <a:buChar char="•"/>
            </a:pPr>
            <a:r>
              <a:rPr lang="en-US" sz="1800" dirty="0"/>
              <a:t>CNN, “Family of Thai Immigrant, 84, says fatal attack 'was driven by hate’” </a:t>
            </a:r>
            <a:r>
              <a:rPr lang="en-US" sz="1400" dirty="0">
                <a:hlinkClick r:id="rId3"/>
              </a:rPr>
              <a:t>https://www.cnn.com/2021/02/16/us/san-francisco-vicha-ratanapakdee-asian-american-attacks/index.html</a:t>
            </a:r>
            <a:endParaRPr lang="en-US" sz="1400" dirty="0"/>
          </a:p>
          <a:p>
            <a:pPr marL="36900" indent="0">
              <a:lnSpc>
                <a:spcPct val="100000"/>
              </a:lnSpc>
              <a:buNone/>
            </a:pPr>
            <a:endParaRPr lang="en-US" sz="1400" dirty="0"/>
          </a:p>
          <a:p>
            <a:pPr marL="36900" indent="0">
              <a:lnSpc>
                <a:spcPct val="100000"/>
              </a:lnSpc>
              <a:buNone/>
            </a:pPr>
            <a:endParaRPr lang="en-US" sz="1400" dirty="0"/>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A screenshot of a video game&#10;&#10;Description automatically generated with medium confidence">
            <a:extLst>
              <a:ext uri="{FF2B5EF4-FFF2-40B4-BE49-F238E27FC236}">
                <a16:creationId xmlns:a16="http://schemas.microsoft.com/office/drawing/2014/main" id="{ED81AB43-BF95-4F96-A24A-25209EA138B1}"/>
              </a:ext>
            </a:extLst>
          </p:cNvPr>
          <p:cNvPicPr>
            <a:picLocks noChangeAspect="1"/>
          </p:cNvPicPr>
          <p:nvPr/>
        </p:nvPicPr>
        <p:blipFill rotWithShape="1">
          <a:blip r:embed="rId5">
            <a:extLst>
              <a:ext uri="{28A0092B-C50C-407E-A947-70E740481C1C}">
                <a14:useLocalDpi xmlns:a14="http://schemas.microsoft.com/office/drawing/2010/main" val="0"/>
              </a:ext>
            </a:extLst>
          </a:blip>
          <a:srcRect l="8909" r="14154" b="1"/>
          <a:stretch/>
        </p:blipFill>
        <p:spPr>
          <a:xfrm>
            <a:off x="4654295" y="10"/>
            <a:ext cx="7537705" cy="6857990"/>
          </a:xfrm>
          <a:prstGeom prst="rect">
            <a:avLst/>
          </a:prstGeom>
        </p:spPr>
      </p:pic>
    </p:spTree>
    <p:extLst>
      <p:ext uri="{BB962C8B-B14F-4D97-AF65-F5344CB8AC3E}">
        <p14:creationId xmlns:p14="http://schemas.microsoft.com/office/powerpoint/2010/main" val="1598884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RightStep">
      <a:dk1>
        <a:srgbClr val="000000"/>
      </a:dk1>
      <a:lt1>
        <a:srgbClr val="FFFFFF"/>
      </a:lt1>
      <a:dk2>
        <a:srgbClr val="412D24"/>
      </a:dk2>
      <a:lt2>
        <a:srgbClr val="E2E8E8"/>
      </a:lt2>
      <a:accent1>
        <a:srgbClr val="E12F2F"/>
      </a:accent1>
      <a:accent2>
        <a:srgbClr val="CF671D"/>
      </a:accent2>
      <a:accent3>
        <a:srgbClr val="BAA127"/>
      </a:accent3>
      <a:accent4>
        <a:srgbClr val="8BB119"/>
      </a:accent4>
      <a:accent5>
        <a:srgbClr val="57B826"/>
      </a:accent5>
      <a:accent6>
        <a:srgbClr val="1ABB27"/>
      </a:accent6>
      <a:hlink>
        <a:srgbClr val="309191"/>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1004</TotalTime>
  <Words>5663</Words>
  <Application>Microsoft Office PowerPoint</Application>
  <PresentationFormat>Widescreen</PresentationFormat>
  <Paragraphs>414</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ArialMT</vt:lpstr>
      <vt:lpstr>Cabin</vt:lpstr>
      <vt:lpstr>Georgia Pro Cond Light</vt:lpstr>
      <vt:lpstr>Speak Pro</vt:lpstr>
      <vt:lpstr>TimesNewRomanPSMT</vt:lpstr>
      <vt:lpstr>Wingdings</vt:lpstr>
      <vt:lpstr>Wingdings 2</vt:lpstr>
      <vt:lpstr>SlateVTI</vt:lpstr>
      <vt:lpstr>Support for the Asian American &amp;  Pacific Islander Community</vt:lpstr>
      <vt:lpstr>Support for the  Asian American &amp; Pacific Islander Community</vt:lpstr>
      <vt:lpstr>Support for the  Asian American &amp; Pacific Islander Community</vt:lpstr>
      <vt:lpstr>Terms</vt:lpstr>
      <vt:lpstr>Terms</vt:lpstr>
      <vt:lpstr>Recent Events</vt:lpstr>
      <vt:lpstr>NO HATE Act</vt:lpstr>
      <vt:lpstr>COVID-19 Hate Crimes Act</vt:lpstr>
      <vt:lpstr>Recent Events Attacks on Elderly Asian Americans</vt:lpstr>
      <vt:lpstr>Recent Events  Attacks on Elderly Asian Americans Continued</vt:lpstr>
      <vt:lpstr>Recent Events Messaging Guidance on Responding to the Atlanta Shootings</vt:lpstr>
      <vt:lpstr>Recent Events Atlanta Shootings</vt:lpstr>
      <vt:lpstr>Recent Events Statement on Atlanta-Area Mass Shooting</vt:lpstr>
      <vt:lpstr>Recent Events Statement on Atlanta-Area Mass Shooting Continued</vt:lpstr>
      <vt:lpstr>Recent Events CNN Reporter, Amara Walker</vt:lpstr>
      <vt:lpstr>Recent Events  Former President  and Other Political Figures Support Xenophobic Statements</vt:lpstr>
      <vt:lpstr>Recent Events  Former President  and Other Political Figures Support Xenophobic Statements</vt:lpstr>
      <vt:lpstr>Recent Events  Former President  and Other Political Figures Support Xenophobic Statements </vt:lpstr>
      <vt:lpstr>This is Not New!!!</vt:lpstr>
      <vt:lpstr>Microaggressions Towards Asians</vt:lpstr>
      <vt:lpstr>Microaggressions Towards Asians Continued</vt:lpstr>
      <vt:lpstr>Impacts</vt:lpstr>
      <vt:lpstr>How Have You or Your Loved Ones Been Impacted?</vt:lpstr>
      <vt:lpstr>How Have You or Your Loved Ones Been Impacted?</vt:lpstr>
      <vt:lpstr>What Can Be Done</vt:lpstr>
      <vt:lpstr>What Can Be Done?</vt:lpstr>
      <vt:lpstr>What Can Be Done?  Reach Out</vt:lpstr>
      <vt:lpstr>What Can Be Done?  Identity Work</vt:lpstr>
      <vt:lpstr>What Can Be Done</vt:lpstr>
      <vt:lpstr>What Can Be Done? Protect Yourself</vt:lpstr>
      <vt:lpstr>What Can Be Done?  5 Ways to Help if you Witness Hate</vt:lpstr>
      <vt:lpstr>What Can Be Done?  5 Things to Consider when Experiencing Hate</vt:lpstr>
      <vt:lpstr>What Can Be Done? Reporting Hate Crimes &amp; Hate Bias Incidents</vt:lpstr>
      <vt:lpstr>What Can Be Done? Do’s &amp; Don’t’s </vt:lpstr>
      <vt:lpstr>What Can Be Done? Do’s &amp; Don’t’s Continued</vt:lpstr>
      <vt:lpstr>What Can Be Done? Hollaback Bystander Intervention (5Ds)</vt:lpstr>
      <vt:lpstr>What Can Be Done? Microintervention Strategies</vt:lpstr>
      <vt:lpstr>References &amp; Resources</vt:lpstr>
      <vt:lpstr>References &amp; Resources</vt:lpstr>
      <vt:lpstr>References &amp; Resources Read</vt:lpstr>
      <vt:lpstr>References &amp; Resources Follow</vt:lpstr>
      <vt:lpstr>PowerPoint Presentation</vt:lpstr>
      <vt:lpstr>Moment of Silence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Asian American &amp; Pacific Islander Community</dc:title>
  <dc:creator>Jessica Moniz</dc:creator>
  <cp:lastModifiedBy>Teresea Archaga</cp:lastModifiedBy>
  <cp:revision>111</cp:revision>
  <dcterms:created xsi:type="dcterms:W3CDTF">2021-04-02T21:59:35Z</dcterms:created>
  <dcterms:modified xsi:type="dcterms:W3CDTF">2021-04-06T21:42:04Z</dcterms:modified>
</cp:coreProperties>
</file>